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2" r:id="rId4"/>
    <p:sldId id="285" r:id="rId5"/>
    <p:sldId id="262" r:id="rId6"/>
    <p:sldId id="278" r:id="rId7"/>
    <p:sldId id="265" r:id="rId8"/>
    <p:sldId id="259" r:id="rId9"/>
    <p:sldId id="260" r:id="rId10"/>
    <p:sldId id="273" r:id="rId11"/>
    <p:sldId id="279" r:id="rId12"/>
    <p:sldId id="283" r:id="rId13"/>
    <p:sldId id="281" r:id="rId14"/>
    <p:sldId id="284" r:id="rId1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FD7004-CB8E-6F47-B926-7AE5E7066CCF}">
          <p14:sldIdLst>
            <p14:sldId id="256"/>
            <p14:sldId id="257"/>
            <p14:sldId id="282"/>
            <p14:sldId id="285"/>
            <p14:sldId id="262"/>
            <p14:sldId id="278"/>
            <p14:sldId id="265"/>
            <p14:sldId id="259"/>
            <p14:sldId id="260"/>
            <p14:sldId id="273"/>
            <p14:sldId id="279"/>
            <p14:sldId id="283"/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7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5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2DB83-AC58-4E6C-850A-E024F83B6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94" r="-1" b="142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529A3-B158-8A4E-A81A-50CC339ED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等速移動的電荷 </a:t>
            </a:r>
            <a:r>
              <a:rPr lang="en-US" altLang="zh-TW" dirty="0">
                <a:solidFill>
                  <a:schemeClr val="bg1"/>
                </a:solidFill>
              </a:rPr>
              <a:t>- </a:t>
            </a:r>
            <a:r>
              <a:rPr lang="zh-TW" altLang="en-US" dirty="0">
                <a:solidFill>
                  <a:schemeClr val="bg1"/>
                </a:solidFill>
              </a:rPr>
              <a:t>粗長直導線的磁場</a:t>
            </a:r>
            <a:endParaRPr lang="en-TW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3AC33-D88E-D44D-8D7C-4BD95A1D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TW" dirty="0">
                <a:solidFill>
                  <a:srgbClr val="FFFFFF"/>
                </a:solidFill>
              </a:rPr>
              <a:t>411021312</a:t>
            </a:r>
          </a:p>
          <a:p>
            <a:pPr algn="r"/>
            <a:r>
              <a:rPr lang="en-TW" dirty="0">
                <a:solidFill>
                  <a:srgbClr val="FFFFFF"/>
                </a:solidFill>
              </a:rPr>
              <a:t>張愷恩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4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A9F809-968E-3147-9476-C5E3CC19280C}"/>
              </a:ext>
            </a:extLst>
          </p:cNvPr>
          <p:cNvSpPr/>
          <p:nvPr/>
        </p:nvSpPr>
        <p:spPr>
          <a:xfrm>
            <a:off x="483380" y="597263"/>
            <a:ext cx="96487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4800" dirty="0"/>
              <a:t>課後練習之一：</a:t>
            </a:r>
            <a:r>
              <a:rPr lang="en-TW" sz="3200" spc="150" dirty="0"/>
              <a:t>檢驗右手定則是否符合結果</a:t>
            </a:r>
            <a:endParaRPr lang="en-TW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112C8-11D6-6267-FBB3-BD7C6549B0A1}"/>
              </a:ext>
            </a:extLst>
          </p:cNvPr>
          <p:cNvSpPr txBox="1"/>
          <p:nvPr/>
        </p:nvSpPr>
        <p:spPr>
          <a:xfrm>
            <a:off x="8079039" y="4875742"/>
            <a:ext cx="3282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（若右手的大拇指指向電流，四指則表示磁場）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36386-CC4F-5866-19A1-7C7260C3C27C}"/>
              </a:ext>
            </a:extLst>
          </p:cNvPr>
          <p:cNvSpPr txBox="1"/>
          <p:nvPr/>
        </p:nvSpPr>
        <p:spPr>
          <a:xfrm>
            <a:off x="483380" y="1985357"/>
            <a:ext cx="62801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從</a:t>
            </a:r>
            <a:r>
              <a:rPr lang="zh-TW" altLang="en-US" sz="3200" dirty="0"/>
              <a:t>安培右手定則可知，一個導線的磁場可由右方圖表示，而這次實作的結果須與此定則相符。</a:t>
            </a:r>
            <a:endParaRPr lang="en-US" altLang="zh-TW" sz="3200" dirty="0"/>
          </a:p>
          <a:p>
            <a:endParaRPr lang="en-US" sz="3200" dirty="0"/>
          </a:p>
          <a:p>
            <a:r>
              <a:rPr lang="zh-TW" altLang="en-US" sz="3200" dirty="0"/>
              <a:t>由於磁場的方向會為該角度的切線方向，且若從後往前看，磁場方向將為順時針方向，因此可用此概念驗證。</a:t>
            </a:r>
            <a:endParaRPr lang="en-TW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38614B-E90F-DE34-46E3-E1693B6FC6AE}"/>
              </a:ext>
            </a:extLst>
          </p:cNvPr>
          <p:cNvGrpSpPr/>
          <p:nvPr/>
        </p:nvGrpSpPr>
        <p:grpSpPr>
          <a:xfrm>
            <a:off x="7847743" y="1785660"/>
            <a:ext cx="4014647" cy="2967859"/>
            <a:chOff x="7847743" y="1785660"/>
            <a:chExt cx="4014647" cy="2967859"/>
          </a:xfrm>
        </p:grpSpPr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D61B0D2A-930E-B339-0778-581181617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7743" y="1785660"/>
              <a:ext cx="4014647" cy="2967859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16584A-693E-2FF0-507B-406F29CEFE85}"/>
                </a:ext>
              </a:extLst>
            </p:cNvPr>
            <p:cNvCxnSpPr/>
            <p:nvPr/>
          </p:nvCxnSpPr>
          <p:spPr>
            <a:xfrm>
              <a:off x="8923283" y="3930870"/>
              <a:ext cx="97746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68189AD-684D-B497-C469-B9E855E8878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449" y="3302876"/>
              <a:ext cx="0" cy="712076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76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6460E5-E8CE-8545-8558-2EA811FDA793}"/>
              </a:ext>
            </a:extLst>
          </p:cNvPr>
          <p:cNvSpPr txBox="1"/>
          <p:nvPr/>
        </p:nvSpPr>
        <p:spPr>
          <a:xfrm>
            <a:off x="472549" y="1009072"/>
            <a:ext cx="32376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可從右方的圖得知，每個角度的切線方向集結後會繞成一個順時針，因此可證實右手定則確實符合。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03093-7703-6077-3C98-65CC21C63A2A}"/>
              </a:ext>
            </a:extLst>
          </p:cNvPr>
          <p:cNvSpPr txBox="1"/>
          <p:nvPr/>
        </p:nvSpPr>
        <p:spPr>
          <a:xfrm>
            <a:off x="5703105" y="5620077"/>
            <a:ext cx="422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當2pi切成200次的情形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FB6408-1F85-B0D0-C24A-8CF281466FE7}"/>
              </a:ext>
            </a:extLst>
          </p:cNvPr>
          <p:cNvGrpSpPr/>
          <p:nvPr/>
        </p:nvGrpSpPr>
        <p:grpSpPr>
          <a:xfrm>
            <a:off x="3983421" y="641130"/>
            <a:ext cx="7663023" cy="4812626"/>
            <a:chOff x="3983421" y="641130"/>
            <a:chExt cx="7663023" cy="4812626"/>
          </a:xfrm>
        </p:grpSpPr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1CB5628B-4438-6161-B752-2C6A799A4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3421" y="641130"/>
              <a:ext cx="7663023" cy="481262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DD709CF-B768-EE34-C9D5-25890F490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193" y="1534510"/>
              <a:ext cx="1187669" cy="116664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7D0C44-A937-9D80-5660-EAF67B1A6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9883" y="1404244"/>
              <a:ext cx="304310" cy="144359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752F9D-A4CA-B3DC-1F91-68EEDD49BB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6524" y="1797269"/>
              <a:ext cx="731204" cy="147059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FC62C33-393F-4AE4-5A1A-D9A349861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6924" y="3047443"/>
              <a:ext cx="1419387" cy="5597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>
            <a:extLst>
              <a:ext uri="{FF2B5EF4-FFF2-40B4-BE49-F238E27FC236}">
                <a16:creationId xmlns:a16="http://schemas.microsoft.com/office/drawing/2014/main" id="{94FDC320-495C-F004-2566-38629512AA90}"/>
              </a:ext>
            </a:extLst>
          </p:cNvPr>
          <p:cNvSpPr/>
          <p:nvPr/>
        </p:nvSpPr>
        <p:spPr>
          <a:xfrm rot="16200000">
            <a:off x="6995125" y="1953541"/>
            <a:ext cx="2049517" cy="1954924"/>
          </a:xfrm>
          <a:prstGeom prst="arc">
            <a:avLst>
              <a:gd name="adj1" fmla="val 15290754"/>
              <a:gd name="adj2" fmla="val 2834509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A2222F50-5317-FBD5-E219-647CFA7D223E}"/>
              </a:ext>
            </a:extLst>
          </p:cNvPr>
          <p:cNvSpPr/>
          <p:nvPr/>
        </p:nvSpPr>
        <p:spPr>
          <a:xfrm rot="18912618">
            <a:off x="7125161" y="2138211"/>
            <a:ext cx="220676" cy="325820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7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A9F809-968E-3147-9476-C5E3CC19280C}"/>
              </a:ext>
            </a:extLst>
          </p:cNvPr>
          <p:cNvSpPr/>
          <p:nvPr/>
        </p:nvSpPr>
        <p:spPr>
          <a:xfrm>
            <a:off x="483380" y="597263"/>
            <a:ext cx="83599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4800" dirty="0"/>
              <a:t>課後練習之二：</a:t>
            </a:r>
            <a:r>
              <a:rPr lang="en-TW" sz="3200" spc="150" dirty="0"/>
              <a:t>磁場在導線外的狀況</a:t>
            </a:r>
            <a:endParaRPr lang="en-TW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36386-CC4F-5866-19A1-7C7260C3C27C}"/>
              </a:ext>
            </a:extLst>
          </p:cNvPr>
          <p:cNvSpPr txBox="1"/>
          <p:nvPr/>
        </p:nvSpPr>
        <p:spPr>
          <a:xfrm>
            <a:off x="483380" y="2079950"/>
            <a:ext cx="6280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以理論上，如果沒有導線中的電荷，就不會產生磁場，因此在導線外就不會有磁場（或相對量值小很多）。</a:t>
            </a:r>
          </a:p>
        </p:txBody>
      </p:sp>
    </p:spTree>
    <p:extLst>
      <p:ext uri="{BB962C8B-B14F-4D97-AF65-F5344CB8AC3E}">
        <p14:creationId xmlns:p14="http://schemas.microsoft.com/office/powerpoint/2010/main" val="336747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24393C4-1961-0345-55B0-A20749CD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458" y="1069096"/>
            <a:ext cx="6942529" cy="4161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460E5-E8CE-8545-8558-2EA811FDA793}"/>
              </a:ext>
            </a:extLst>
          </p:cNvPr>
          <p:cNvSpPr txBox="1"/>
          <p:nvPr/>
        </p:nvSpPr>
        <p:spPr>
          <a:xfrm>
            <a:off x="410481" y="887793"/>
            <a:ext cx="3933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藉由數據得知，內部平均基本差不多，而外部的值趨近於</a:t>
            </a:r>
            <a:r>
              <a:rPr lang="en-US" altLang="zh-TW" sz="3200" spc="150" dirty="0">
                <a:latin typeface="+mj-lt"/>
                <a:ea typeface="+mj-ea"/>
                <a:cs typeface="+mj-cs"/>
              </a:rPr>
              <a:t>0</a:t>
            </a:r>
            <a:r>
              <a:rPr lang="zh-TW" altLang="en-US" sz="3200" spc="150" dirty="0">
                <a:latin typeface="+mj-lt"/>
                <a:ea typeface="+mj-ea"/>
                <a:cs typeface="+mj-cs"/>
              </a:rPr>
              <a:t>（不過並非為</a:t>
            </a:r>
            <a:r>
              <a:rPr lang="en-US" altLang="zh-TW" sz="3200" spc="150" dirty="0">
                <a:latin typeface="+mj-lt"/>
                <a:ea typeface="+mj-ea"/>
                <a:cs typeface="+mj-cs"/>
              </a:rPr>
              <a:t>0</a:t>
            </a:r>
            <a:r>
              <a:rPr lang="zh-TW" altLang="en-US" sz="3200" spc="150" dirty="0">
                <a:latin typeface="+mj-lt"/>
                <a:ea typeface="+mj-ea"/>
                <a:cs typeface="+mj-cs"/>
              </a:rPr>
              <a:t>，只是數值極小）</a:t>
            </a:r>
            <a:endParaRPr lang="en-US" altLang="zh-TW" sz="3200" spc="150" dirty="0">
              <a:latin typeface="+mj-lt"/>
              <a:ea typeface="+mj-ea"/>
              <a:cs typeface="+mj-cs"/>
            </a:endParaRPr>
          </a:p>
          <a:p>
            <a:endParaRPr lang="en-US" sz="3200" spc="150" dirty="0">
              <a:latin typeface="+mj-lt"/>
              <a:ea typeface="+mj-ea"/>
              <a:cs typeface="+mj-cs"/>
            </a:endParaRPr>
          </a:p>
          <a:p>
            <a:r>
              <a:rPr lang="zh-TW" altLang="en-US" sz="3200" spc="150" dirty="0">
                <a:latin typeface="+mj-lt"/>
                <a:ea typeface="+mj-ea"/>
                <a:cs typeface="+mj-cs"/>
              </a:rPr>
              <a:t>因此可以得出一個結論，導線外是幾乎沒有磁場的。</a:t>
            </a:r>
            <a:endParaRPr lang="en-US" sz="3200" spc="150" dirty="0"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613270-D581-9AD4-D311-7CF625383AEF}"/>
              </a:ext>
            </a:extLst>
          </p:cNvPr>
          <p:cNvGrpSpPr/>
          <p:nvPr/>
        </p:nvGrpSpPr>
        <p:grpSpPr>
          <a:xfrm>
            <a:off x="5205739" y="1232043"/>
            <a:ext cx="6348248" cy="4738163"/>
            <a:chOff x="5717628" y="1103586"/>
            <a:chExt cx="6348248" cy="47381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9B89BD-251A-8FB8-AD83-4508CB48EB91}"/>
                </a:ext>
              </a:extLst>
            </p:cNvPr>
            <p:cNvCxnSpPr/>
            <p:nvPr/>
          </p:nvCxnSpPr>
          <p:spPr>
            <a:xfrm>
              <a:off x="7577959" y="1103586"/>
              <a:ext cx="0" cy="3552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4BFE196-3539-1B0B-913A-C44B078D07ED}"/>
                </a:ext>
              </a:extLst>
            </p:cNvPr>
            <p:cNvCxnSpPr/>
            <p:nvPr/>
          </p:nvCxnSpPr>
          <p:spPr>
            <a:xfrm>
              <a:off x="10326413" y="1103586"/>
              <a:ext cx="0" cy="3552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1F026A-5FF7-C6F7-E983-81C78C3A142C}"/>
                </a:ext>
              </a:extLst>
            </p:cNvPr>
            <p:cNvSpPr txBox="1"/>
            <p:nvPr/>
          </p:nvSpPr>
          <p:spPr>
            <a:xfrm>
              <a:off x="5717628" y="5318529"/>
              <a:ext cx="6348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800" dirty="0"/>
                <a:t>導線外</a:t>
              </a:r>
              <a:r>
                <a:rPr lang="zh-TW" altLang="en-US" sz="2800" dirty="0"/>
                <a:t>            導線</a:t>
              </a:r>
              <a:r>
                <a:rPr lang="en-TW" sz="2800" dirty="0"/>
                <a:t>內</a:t>
              </a:r>
              <a:r>
                <a:rPr lang="zh-TW" altLang="en-US" sz="2800" dirty="0"/>
                <a:t>           導線</a:t>
              </a:r>
              <a:r>
                <a:rPr lang="en-TW" sz="2800" dirty="0"/>
                <a:t>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74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E36386-CC4F-5866-19A1-7C7260C3C27C}"/>
              </a:ext>
            </a:extLst>
          </p:cNvPr>
          <p:cNvSpPr txBox="1"/>
          <p:nvPr/>
        </p:nvSpPr>
        <p:spPr>
          <a:xfrm>
            <a:off x="392763" y="674400"/>
            <a:ext cx="51461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此外，取中心點與理想值相比，可得出誤差。由於公式建立在無窮長導線，使用中心點最為恰當。</a:t>
            </a:r>
          </a:p>
          <a:p>
            <a:endParaRPr lang="en-TW" sz="3200" dirty="0"/>
          </a:p>
          <a:p>
            <a:r>
              <a:rPr lang="en-TW" sz="3200" dirty="0"/>
              <a:t>由於無法實作無窮長的線，因此以相對長的線作比較。</a:t>
            </a:r>
          </a:p>
          <a:p>
            <a:r>
              <a:rPr lang="en-TW" sz="3200" dirty="0"/>
              <a:t>（右圖以八公尺為例）</a:t>
            </a:r>
          </a:p>
          <a:p>
            <a:endParaRPr lang="en-TW" sz="3200" dirty="0"/>
          </a:p>
          <a:p>
            <a:r>
              <a:rPr lang="en-TW" sz="3200" dirty="0"/>
              <a:t>因此可得知，雖然目前並非理想狀態</a:t>
            </a:r>
            <a:r>
              <a:rPr lang="en-TW" sz="3200"/>
              <a:t>，誤差並不大</a:t>
            </a:r>
            <a:r>
              <a:rPr lang="en-TW" sz="3200" dirty="0"/>
              <a:t>。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71E9336E-E0C6-D671-2370-5D5873134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3" r="24802"/>
          <a:stretch/>
        </p:blipFill>
        <p:spPr>
          <a:xfrm>
            <a:off x="8954815" y="600183"/>
            <a:ext cx="3111156" cy="416520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B6AD362-36DF-5345-BB8B-7F932C8D5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59" r="24741"/>
          <a:stretch/>
        </p:blipFill>
        <p:spPr>
          <a:xfrm>
            <a:off x="6045942" y="600184"/>
            <a:ext cx="2805916" cy="4150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8DBDFF-1F52-4732-4746-AD9DD27ACFEB}"/>
              </a:ext>
            </a:extLst>
          </p:cNvPr>
          <p:cNvSpPr txBox="1"/>
          <p:nvPr/>
        </p:nvSpPr>
        <p:spPr>
          <a:xfrm>
            <a:off x="6324293" y="4637406"/>
            <a:ext cx="224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一公尺導線</a:t>
            </a:r>
            <a:endParaRPr lang="en-TW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C500E-6D3F-209C-9C83-C1B8467CD276}"/>
              </a:ext>
            </a:extLst>
          </p:cNvPr>
          <p:cNvSpPr txBox="1"/>
          <p:nvPr/>
        </p:nvSpPr>
        <p:spPr>
          <a:xfrm>
            <a:off x="9472347" y="4702146"/>
            <a:ext cx="224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八公尺導線</a:t>
            </a:r>
            <a:endParaRPr lang="en-TW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80083-C2EE-9579-71BD-07EE2C5FB4CA}"/>
              </a:ext>
            </a:extLst>
          </p:cNvPr>
          <p:cNvSpPr txBox="1"/>
          <p:nvPr/>
        </p:nvSpPr>
        <p:spPr>
          <a:xfrm>
            <a:off x="6974366" y="5180598"/>
            <a:ext cx="4377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誤差：0.1</a:t>
            </a:r>
            <a:r>
              <a:rPr lang="en-TW" sz="3200" dirty="0"/>
              <a:t>‰</a:t>
            </a:r>
            <a:r>
              <a:rPr lang="en-TW" sz="2000" dirty="0"/>
              <a:t>（0.001937）</a:t>
            </a:r>
            <a:endParaRPr lang="en-TW" sz="3200" dirty="0"/>
          </a:p>
          <a:p>
            <a:pPr algn="ctr"/>
            <a:r>
              <a:rPr lang="en-TW" sz="3200" dirty="0"/>
              <a:t>（千分之一的誤差）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371096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73" y="1903041"/>
            <a:ext cx="6900839" cy="468384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/>
              <a:t>這次要計算當電荷在導線移動時，該位置所產生的磁場。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由於此次的導線具有體積，因此需要用積分積出圓柱，再計算磁場。</a:t>
            </a:r>
            <a:br>
              <a:rPr lang="en-US" altLang="zh-TW" sz="3200" dirty="0"/>
            </a:br>
            <a:br>
              <a:rPr lang="en-US" altLang="zh-TW" sz="3200" dirty="0"/>
            </a:br>
            <a:br>
              <a:rPr lang="en-US" altLang="zh-TW" sz="3600" dirty="0"/>
            </a:br>
            <a:br>
              <a:rPr lang="en-TW" sz="3600" dirty="0"/>
            </a:br>
            <a:endParaRPr lang="en-US" sz="3600" dirty="0"/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605E97-7C68-CB44-A4C0-48B18B470ECE}"/>
              </a:ext>
            </a:extLst>
          </p:cNvPr>
          <p:cNvSpPr txBox="1"/>
          <p:nvPr/>
        </p:nvSpPr>
        <p:spPr>
          <a:xfrm>
            <a:off x="630620" y="795045"/>
            <a:ext cx="6085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原理與方法：</a:t>
            </a:r>
            <a:endParaRPr lang="en-TW" sz="4800" dirty="0"/>
          </a:p>
          <a:p>
            <a:r>
              <a:rPr lang="en-US" dirty="0"/>
              <a:t>	</a:t>
            </a:r>
            <a:endParaRPr lang="en-TW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22C5A-9F02-E842-85D8-D10D25FD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90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E23767-92D6-6BCC-C267-7EB7050075EA}"/>
                  </a:ext>
                </a:extLst>
              </p:cNvPr>
              <p:cNvSpPr txBox="1"/>
              <p:nvPr/>
            </p:nvSpPr>
            <p:spPr>
              <a:xfrm>
                <a:off x="7531459" y="1903041"/>
                <a:ext cx="4212948" cy="1137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TW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nary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dv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TW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E23767-92D6-6BCC-C267-7EB70500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459" y="1903041"/>
                <a:ext cx="4212948" cy="1137940"/>
              </a:xfrm>
              <a:prstGeom prst="rect">
                <a:avLst/>
              </a:prstGeom>
              <a:blipFill>
                <a:blip r:embed="rId2"/>
                <a:stretch>
                  <a:fillRect l="-17718" t="-151648" r="-300" b="-21208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8A973-C7D9-B06C-F18F-E47DE29C7029}"/>
                  </a:ext>
                </a:extLst>
              </p:cNvPr>
              <p:cNvSpPr txBox="1"/>
              <p:nvPr/>
            </p:nvSpPr>
            <p:spPr>
              <a:xfrm>
                <a:off x="7996687" y="3362041"/>
                <a:ext cx="3632984" cy="2691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TW" sz="2800" dirty="0"/>
                  <a:t>每個小塊體積的磁場</a:t>
                </a:r>
              </a:p>
              <a:p>
                <a:pPr algn="ctr"/>
                <a:r>
                  <a:rPr lang="en-TW" sz="2800" dirty="0"/>
                  <a:t>（dv：小塊體積）</a:t>
                </a:r>
              </a:p>
              <a:p>
                <a:pPr algn="ctr"/>
                <a:r>
                  <a:rPr lang="en-TW" sz="2800" dirty="0"/>
                  <a:t>（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W" sz="2800" dirty="0"/>
                  <a:t>：電流密度）</a:t>
                </a:r>
              </a:p>
              <a:p>
                <a:pPr algn="ctr"/>
                <a:r>
                  <a:rPr lang="en-TW" sz="2800" dirty="0"/>
                  <a:t>（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W" sz="2800" dirty="0"/>
                  <a:t>：小塊位置到計算磁場的距離）</a:t>
                </a:r>
              </a:p>
              <a:p>
                <a:pPr algn="ctr"/>
                <a:endParaRPr lang="en-TW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8A973-C7D9-B06C-F18F-E47DE29C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87" y="3362041"/>
                <a:ext cx="3632984" cy="2691699"/>
              </a:xfrm>
              <a:prstGeom prst="rect">
                <a:avLst/>
              </a:prstGeom>
              <a:blipFill>
                <a:blip r:embed="rId3"/>
                <a:stretch>
                  <a:fillRect l="-2787" t="-2347" r="-313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19" y="1347112"/>
            <a:ext cx="6900839" cy="472571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/>
              <a:t>留意事項：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en-US" altLang="zh-TW" sz="3200" dirty="0"/>
              <a:t>1.</a:t>
            </a:r>
            <a:r>
              <a:rPr lang="zh-TW" altLang="en-US" sz="3200" dirty="0"/>
              <a:t>因為現在是積分圓柱，因此要用圓柱座標系。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en-US" altLang="zh-TW" sz="3200" dirty="0"/>
              <a:t>2.</a:t>
            </a:r>
            <a:r>
              <a:rPr lang="zh-TW" altLang="en-US" sz="3200" dirty="0"/>
              <a:t>在積分時，每個小塊的位置是在邊角，有了過去的知識，可把位置改為小塊中心，使計算更精準。</a:t>
            </a:r>
            <a:br>
              <a:rPr lang="en-US" altLang="zh-TW" sz="3200" dirty="0"/>
            </a:br>
            <a:br>
              <a:rPr lang="en-US" altLang="zh-TW" sz="3200" dirty="0"/>
            </a:br>
            <a:br>
              <a:rPr lang="en-US" altLang="zh-TW" sz="3600" dirty="0"/>
            </a:br>
            <a:br>
              <a:rPr lang="en-TW" sz="3600" dirty="0"/>
            </a:br>
            <a:endParaRPr lang="en-US" sz="3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22C5A-9F02-E842-85D8-D10D25FD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39B2E1-310C-4824-AA27-B5F6878AD3D0}"/>
              </a:ext>
            </a:extLst>
          </p:cNvPr>
          <p:cNvGrpSpPr/>
          <p:nvPr/>
        </p:nvGrpSpPr>
        <p:grpSpPr>
          <a:xfrm>
            <a:off x="7531459" y="758650"/>
            <a:ext cx="4313174" cy="4325007"/>
            <a:chOff x="7271736" y="1210596"/>
            <a:chExt cx="4313174" cy="4325007"/>
          </a:xfrm>
        </p:grpSpPr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DC2A71D-745A-7DCB-FC7B-88B497577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1736" y="1210596"/>
              <a:ext cx="4313174" cy="43250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D3752-36EE-C095-A989-E9E8715B5D19}"/>
                </a:ext>
              </a:extLst>
            </p:cNvPr>
            <p:cNvSpPr txBox="1"/>
            <p:nvPr/>
          </p:nvSpPr>
          <p:spPr>
            <a:xfrm>
              <a:off x="8857222" y="3365804"/>
              <a:ext cx="1023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z 軸</a:t>
              </a:r>
              <a:endParaRPr lang="en-TW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E7856A-E1F9-6FF4-26D0-9DB748F9F16C}"/>
                </a:ext>
              </a:extLst>
            </p:cNvPr>
            <p:cNvSpPr txBox="1"/>
            <p:nvPr/>
          </p:nvSpPr>
          <p:spPr>
            <a:xfrm>
              <a:off x="8846169" y="4311517"/>
              <a:ext cx="1164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Rho 軸</a:t>
              </a:r>
              <a:endParaRPr lang="en-TW" sz="24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539859-AC58-8D8C-D3B0-79E5B718D3B2}"/>
                </a:ext>
              </a:extLst>
            </p:cNvPr>
            <p:cNvSpPr txBox="1"/>
            <p:nvPr/>
          </p:nvSpPr>
          <p:spPr>
            <a:xfrm>
              <a:off x="9838771" y="3611384"/>
              <a:ext cx="1159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phi 軸</a:t>
              </a:r>
              <a:endParaRPr lang="en-TW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AD4ACCD-89C2-17B4-99FA-96B4B668DC37}"/>
              </a:ext>
            </a:extLst>
          </p:cNvPr>
          <p:cNvSpPr txBox="1"/>
          <p:nvPr/>
        </p:nvSpPr>
        <p:spPr>
          <a:xfrm>
            <a:off x="7812434" y="5287995"/>
            <a:ext cx="363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圓柱座標系圖示</a:t>
            </a:r>
          </a:p>
        </p:txBody>
      </p:sp>
    </p:spTree>
    <p:extLst>
      <p:ext uri="{BB962C8B-B14F-4D97-AF65-F5344CB8AC3E}">
        <p14:creationId xmlns:p14="http://schemas.microsoft.com/office/powerpoint/2010/main" val="385496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92C7A6-1C33-F841-A464-B89211AEFBD2}"/>
              </a:ext>
            </a:extLst>
          </p:cNvPr>
          <p:cNvSpPr txBox="1">
            <a:spLocks/>
          </p:cNvSpPr>
          <p:nvPr/>
        </p:nvSpPr>
        <p:spPr>
          <a:xfrm>
            <a:off x="482599" y="694891"/>
            <a:ext cx="5686973" cy="75579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程式碼功能介紹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43050" y="1732755"/>
            <a:ext cx="56869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產生一個導線與該位的磁場</a:t>
            </a:r>
          </a:p>
          <a:p>
            <a:pPr marL="514350" indent="-514350">
              <a:buFont typeface="+mj-lt"/>
              <a:buAutoNum type="arabicPeriod"/>
            </a:pPr>
            <a:endParaRPr lang="en-TW" sz="3200" dirty="0"/>
          </a:p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產生一個位置與磁場的圖</a:t>
            </a:r>
          </a:p>
          <a:p>
            <a:r>
              <a:rPr lang="en-TW" sz="3200" dirty="0"/>
              <a:t>（磁場的值為平均的結果）</a:t>
            </a:r>
          </a:p>
          <a:p>
            <a:endParaRPr lang="en-TW" sz="3200" dirty="0"/>
          </a:p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使用中間點判定理想與實際的誤差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2FD78-12C2-8C84-CB20-E289AC45DCB1}"/>
              </a:ext>
            </a:extLst>
          </p:cNvPr>
          <p:cNvSpPr txBox="1"/>
          <p:nvPr/>
        </p:nvSpPr>
        <p:spPr>
          <a:xfrm>
            <a:off x="7315197" y="4892518"/>
            <a:ext cx="3632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導線上其中一個位置的磁場（從後往前看的情形）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B7BE0-6F8B-658F-F257-D0A96CC2C292}"/>
              </a:ext>
            </a:extLst>
          </p:cNvPr>
          <p:cNvSpPr txBox="1"/>
          <p:nvPr/>
        </p:nvSpPr>
        <p:spPr>
          <a:xfrm>
            <a:off x="100090" y="5815848"/>
            <a:ext cx="521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/>
              <a:t>程式碼：</a:t>
            </a:r>
            <a:r>
              <a:rPr lang="en-US" sz="2400" dirty="0"/>
              <a:t>https://reurl.cc/d2eo48</a:t>
            </a:r>
            <a:endParaRPr lang="en-TW" sz="2400" dirty="0"/>
          </a:p>
        </p:txBody>
      </p:sp>
      <p:pic>
        <p:nvPicPr>
          <p:cNvPr id="8" name="Picture 7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8FFCFFDD-3D69-D44A-C404-BB72EB8A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170" y="1072790"/>
            <a:ext cx="5684309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92C7A6-1C33-F841-A464-B89211AEFBD2}"/>
              </a:ext>
            </a:extLst>
          </p:cNvPr>
          <p:cNvSpPr txBox="1">
            <a:spLocks/>
          </p:cNvSpPr>
          <p:nvPr/>
        </p:nvSpPr>
        <p:spPr>
          <a:xfrm>
            <a:off x="482599" y="694891"/>
            <a:ext cx="5686973" cy="75579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程式碼之主要講解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43050" y="1732755"/>
            <a:ext cx="56869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TW" sz="3200" dirty="0"/>
              <a:t>產生一個圓柱代表導線</a:t>
            </a:r>
          </a:p>
          <a:p>
            <a:r>
              <a:rPr lang="zh-TW" altLang="en-US" sz="2800" dirty="0"/>
              <a:t>  </a:t>
            </a:r>
            <a:r>
              <a:rPr lang="en-TW" sz="2800" dirty="0"/>
              <a:t>（此為有體積的電線）</a:t>
            </a:r>
          </a:p>
          <a:p>
            <a:pPr marL="514350" indent="-514350">
              <a:buFont typeface="+mj-lt"/>
              <a:buAutoNum type="arabicPeriod"/>
            </a:pPr>
            <a:endParaRPr lang="en-TW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TW" sz="3200" dirty="0"/>
              <a:t>定義導線的哪些地方算磁場</a:t>
            </a:r>
          </a:p>
          <a:p>
            <a:r>
              <a:rPr lang="zh-TW" altLang="en-US" sz="3200" dirty="0"/>
              <a:t>   </a:t>
            </a:r>
            <a:r>
              <a:rPr lang="zh-TW" altLang="en-US" sz="2800" dirty="0"/>
              <a:t>（以圖示為例，圓柱從</a:t>
            </a:r>
            <a:r>
              <a:rPr lang="en-US" altLang="zh-TW" sz="2800" dirty="0"/>
              <a:t>-L/2~L/2</a:t>
            </a:r>
            <a:r>
              <a:rPr lang="zh-TW" altLang="en-US" sz="2800" dirty="0"/>
              <a:t>， </a:t>
            </a:r>
            <a:r>
              <a:rPr lang="en-US" altLang="zh-TW" sz="2800" dirty="0"/>
              <a:t>	</a:t>
            </a:r>
            <a:r>
              <a:rPr lang="zh-TW" altLang="en-US" sz="2800" dirty="0"/>
              <a:t>只有計算其中的一半位置）</a:t>
            </a:r>
            <a:endParaRPr lang="en-TW" sz="2800" dirty="0"/>
          </a:p>
          <a:p>
            <a:pPr marL="514350" indent="-514350">
              <a:buFont typeface="+mj-lt"/>
              <a:buAutoNum type="arabicPeriod" startAt="2"/>
            </a:pPr>
            <a:endParaRPr lang="en-TW" sz="3200" dirty="0"/>
          </a:p>
          <a:p>
            <a:pPr marL="514350" indent="-514350">
              <a:buFont typeface="+mj-lt"/>
              <a:buAutoNum type="arabicPeriod" startAt="3"/>
            </a:pPr>
            <a:r>
              <a:rPr lang="en-TW" sz="3200" dirty="0"/>
              <a:t>決定該位置要算幾個角度的磁場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81DB4-2123-ADBC-9E4B-4008A1541AED}"/>
              </a:ext>
            </a:extLst>
          </p:cNvPr>
          <p:cNvSpPr txBox="1"/>
          <p:nvPr/>
        </p:nvSpPr>
        <p:spPr>
          <a:xfrm>
            <a:off x="7818064" y="1388171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第一步驟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7EE59-2B15-1DC1-418D-6241949D1A69}"/>
              </a:ext>
            </a:extLst>
          </p:cNvPr>
          <p:cNvSpPr txBox="1"/>
          <p:nvPr/>
        </p:nvSpPr>
        <p:spPr>
          <a:xfrm>
            <a:off x="7773267" y="5087088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第三步驟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665AA-3DD6-A464-0B16-BBBEE52C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33" y="727265"/>
            <a:ext cx="5118164" cy="523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8B3D98-1824-AD1B-B491-AF5C45817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31" y="2468398"/>
            <a:ext cx="5118165" cy="4763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9D7200-7AD8-DF94-9F93-E206450179CC}"/>
              </a:ext>
            </a:extLst>
          </p:cNvPr>
          <p:cNvSpPr txBox="1"/>
          <p:nvPr/>
        </p:nvSpPr>
        <p:spPr>
          <a:xfrm>
            <a:off x="7818064" y="3129304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第二步驟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39551-6CB8-14DF-500E-FC589BF0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390" y="4426182"/>
            <a:ext cx="5785136" cy="3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56810" y="1012954"/>
            <a:ext cx="5379284" cy="4744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定義該角度的磁場位置</a:t>
            </a:r>
          </a:p>
          <a:p>
            <a:pPr marL="514350" indent="-514350">
              <a:buFont typeface="+mj-lt"/>
              <a:buAutoNum type="arabicPeriod" startAt="4"/>
            </a:pPr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對圓柱進行積分</a:t>
            </a:r>
          </a:p>
          <a:p>
            <a:r>
              <a:rPr lang="zh-TW" altLang="en-US" sz="3200" dirty="0"/>
              <a:t>   </a:t>
            </a:r>
            <a:r>
              <a:rPr lang="en-US" sz="2800" dirty="0"/>
              <a:t>（與過去的程式碼相似）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改善體積算法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把小塊計算位置改成小塊中間，使結果更精準</a:t>
            </a:r>
          </a:p>
          <a:p>
            <a:pPr>
              <a:lnSpc>
                <a:spcPct val="110000"/>
              </a:lnSpc>
            </a:pPr>
            <a:r>
              <a:rPr lang="zh-TW" altLang="en-US" sz="3200" dirty="0"/>
              <a:t>  </a:t>
            </a:r>
            <a:r>
              <a:rPr lang="en-US" sz="2800" dirty="0"/>
              <a:t>（與過去概念相似，只是換成圓柱座標系）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D0A2-7E11-7737-3D7D-3FEBAF535648}"/>
              </a:ext>
            </a:extLst>
          </p:cNvPr>
          <p:cNvSpPr txBox="1"/>
          <p:nvPr/>
        </p:nvSpPr>
        <p:spPr>
          <a:xfrm>
            <a:off x="7249489" y="2505670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第四步驟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F84440F-6F35-FF93-6933-B30348A6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721" y="730245"/>
            <a:ext cx="4100028" cy="1723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FAB54A-58E4-8E66-4D5F-05392AF13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10" y="3993294"/>
            <a:ext cx="5452030" cy="410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C883FB-6CAC-2D46-9DC4-8D99EDC399E3}"/>
              </a:ext>
            </a:extLst>
          </p:cNvPr>
          <p:cNvSpPr txBox="1"/>
          <p:nvPr/>
        </p:nvSpPr>
        <p:spPr>
          <a:xfrm>
            <a:off x="7451043" y="4809699"/>
            <a:ext cx="3282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第五步驟-改善體積算法</a:t>
            </a:r>
          </a:p>
        </p:txBody>
      </p:sp>
    </p:spTree>
    <p:extLst>
      <p:ext uri="{BB962C8B-B14F-4D97-AF65-F5344CB8AC3E}">
        <p14:creationId xmlns:p14="http://schemas.microsoft.com/office/powerpoint/2010/main" val="327296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56810" y="1012954"/>
            <a:ext cx="53792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用</a:t>
            </a:r>
            <a:r>
              <a:rPr lang="zh-TW" altLang="en-US" sz="3200" dirty="0"/>
              <a:t>比歐</a:t>
            </a:r>
            <a:r>
              <a:rPr lang="en-US" altLang="zh-TW" sz="3200" dirty="0"/>
              <a:t>-</a:t>
            </a:r>
            <a:r>
              <a:rPr lang="zh-TW" altLang="en-US" sz="3200" dirty="0"/>
              <a:t>沙伐公式得出積分某小塊的微小磁場</a:t>
            </a:r>
            <a:endParaRPr lang="en-US" altLang="zh-TW" sz="3200" dirty="0"/>
          </a:p>
          <a:p>
            <a:pPr marL="514350" indent="-514350">
              <a:buFont typeface="+mj-lt"/>
              <a:buAutoNum type="arabicPeriod" startAt="6"/>
            </a:pPr>
            <a:endParaRPr lang="en-US" altLang="zh-TW" sz="3200" dirty="0"/>
          </a:p>
          <a:p>
            <a:pPr marL="514350" indent="-514350">
              <a:buFont typeface="+mj-lt"/>
              <a:buAutoNum type="arabicPeriod" startAt="6"/>
            </a:pPr>
            <a:endParaRPr lang="en-US" altLang="zh-TW" sz="3200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sz="3200" dirty="0"/>
              <a:t>印出該角度的總電場</a:t>
            </a:r>
            <a:endParaRPr lang="en-US" altLang="zh-TW" sz="3200" dirty="0"/>
          </a:p>
          <a:p>
            <a:pPr marL="514350" indent="-514350">
              <a:buFont typeface="+mj-lt"/>
              <a:buAutoNum type="arabicPeriod" startAt="6"/>
            </a:pPr>
            <a:endParaRPr lang="en-US" sz="3200" dirty="0"/>
          </a:p>
          <a:p>
            <a:pPr marL="514350" indent="-514350">
              <a:buFont typeface="+mj-lt"/>
              <a:buAutoNum type="arabicPeriod" startAt="6"/>
            </a:pP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5A7F6-B1E6-18B9-07E3-7384CEF7961A}"/>
              </a:ext>
            </a:extLst>
          </p:cNvPr>
          <p:cNvSpPr txBox="1"/>
          <p:nvPr/>
        </p:nvSpPr>
        <p:spPr>
          <a:xfrm>
            <a:off x="7336446" y="2545108"/>
            <a:ext cx="3282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第五步驟-位置改成小塊中間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487FF2E-EBC5-2F84-8A0A-C039AE03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62" y="790782"/>
            <a:ext cx="5579460" cy="166976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E9D54D-37EF-8EE3-1B78-B7EB90D2A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26"/>
          <a:stretch/>
        </p:blipFill>
        <p:spPr>
          <a:xfrm>
            <a:off x="6255908" y="3886250"/>
            <a:ext cx="5579460" cy="8186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8F5B34-6820-FCBF-78DC-12D800A89A05}"/>
              </a:ext>
            </a:extLst>
          </p:cNvPr>
          <p:cNvSpPr txBox="1"/>
          <p:nvPr/>
        </p:nvSpPr>
        <p:spPr>
          <a:xfrm>
            <a:off x="7404391" y="4789416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第六步驟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CF18A0-7A23-6D20-8E9E-E95DBC7B9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10" y="5091889"/>
            <a:ext cx="5970008" cy="3992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C5F664-8B28-9767-25A9-905FF985FCD2}"/>
              </a:ext>
            </a:extLst>
          </p:cNvPr>
          <p:cNvSpPr txBox="1"/>
          <p:nvPr/>
        </p:nvSpPr>
        <p:spPr>
          <a:xfrm>
            <a:off x="1807767" y="5707647"/>
            <a:ext cx="3200804" cy="54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第七步驟</a:t>
            </a:r>
          </a:p>
        </p:txBody>
      </p:sp>
    </p:spTree>
    <p:extLst>
      <p:ext uri="{BB962C8B-B14F-4D97-AF65-F5344CB8AC3E}">
        <p14:creationId xmlns:p14="http://schemas.microsoft.com/office/powerpoint/2010/main" val="72557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50C7A2-5689-FA46-B627-5A827C92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57183"/>
            <a:ext cx="4247056" cy="819369"/>
          </a:xfrm>
        </p:spPr>
        <p:txBody>
          <a:bodyPr/>
          <a:lstStyle/>
          <a:p>
            <a:r>
              <a:rPr lang="en-TW" sz="4800" dirty="0">
                <a:latin typeface="+mn-lt"/>
                <a:ea typeface="+mn-ea"/>
                <a:cs typeface="+mn-cs"/>
              </a:rPr>
              <a:t>結果與討論：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FD208-AE80-1B4D-A2EC-6C509A0B5E02}"/>
              </a:ext>
            </a:extLst>
          </p:cNvPr>
          <p:cNvSpPr txBox="1"/>
          <p:nvPr/>
        </p:nvSpPr>
        <p:spPr>
          <a:xfrm>
            <a:off x="531876" y="1811505"/>
            <a:ext cx="37689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150" dirty="0">
                <a:latin typeface="+mn-ea"/>
                <a:cs typeface="+mj-cs"/>
              </a:rPr>
              <a:t>我們可從圖中看到在每個位置的角度皆有一個磁場的向量。</a:t>
            </a:r>
            <a:endParaRPr lang="en-US" altLang="zh-TW" sz="2800" spc="150" dirty="0">
              <a:latin typeface="+mn-ea"/>
              <a:cs typeface="+mj-cs"/>
            </a:endParaRPr>
          </a:p>
          <a:p>
            <a:endParaRPr lang="en-US" altLang="zh-TW" sz="2800" spc="150" dirty="0">
              <a:latin typeface="+mn-ea"/>
              <a:cs typeface="+mj-cs"/>
            </a:endParaRPr>
          </a:p>
          <a:p>
            <a:r>
              <a:rPr lang="zh-TW" altLang="en-US" sz="2800" spc="150" dirty="0">
                <a:latin typeface="+mn-ea"/>
                <a:cs typeface="+mj-cs"/>
              </a:rPr>
              <a:t>理論上，在導線中的磁場會符合安培右手定側，此討論在課後練習提到。</a:t>
            </a:r>
            <a:endParaRPr lang="en-US" altLang="zh-TW" sz="2800" spc="150" dirty="0">
              <a:latin typeface="+mn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F182154-040B-0EC6-8799-4BE22E24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39" y="851556"/>
            <a:ext cx="7340372" cy="46551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0481C5-5BBD-B6C4-B9AB-67F2F07B6095}"/>
              </a:ext>
            </a:extLst>
          </p:cNvPr>
          <p:cNvSpPr txBox="1"/>
          <p:nvPr/>
        </p:nvSpPr>
        <p:spPr>
          <a:xfrm>
            <a:off x="6537879" y="5601038"/>
            <a:ext cx="328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3200" dirty="0"/>
              <a:t>結果圖像</a:t>
            </a:r>
          </a:p>
        </p:txBody>
      </p:sp>
    </p:spTree>
    <p:extLst>
      <p:ext uri="{BB962C8B-B14F-4D97-AF65-F5344CB8AC3E}">
        <p14:creationId xmlns:p14="http://schemas.microsoft.com/office/powerpoint/2010/main" val="76707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F1E8E-F517-3C47-8071-45268F538801}"/>
              </a:ext>
            </a:extLst>
          </p:cNvPr>
          <p:cNvSpPr txBox="1">
            <a:spLocks/>
          </p:cNvSpPr>
          <p:nvPr/>
        </p:nvSpPr>
        <p:spPr>
          <a:xfrm>
            <a:off x="524642" y="684336"/>
            <a:ext cx="3448269" cy="8193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結論：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770451-7CB0-7B4D-8C26-5E2C6E74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42" y="1063433"/>
            <a:ext cx="6900839" cy="457088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br>
              <a:rPr lang="en-TW" sz="2800" dirty="0"/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DC3E8-B045-914C-8737-90FF630F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698" y="4706982"/>
            <a:ext cx="3282660" cy="147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D2A1F-9D9E-A84F-8C39-FA77B1420B4A}"/>
              </a:ext>
            </a:extLst>
          </p:cNvPr>
          <p:cNvSpPr txBox="1"/>
          <p:nvPr/>
        </p:nvSpPr>
        <p:spPr>
          <a:xfrm>
            <a:off x="524642" y="1977656"/>
            <a:ext cx="62801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在這次的結果中，我們發現了磁場會如何在導線旁產生，並使用各個磁場的方向與量值驗證右手定則與電線外的狀況。</a:t>
            </a:r>
          </a:p>
          <a:p>
            <a:endParaRPr lang="en-TW" sz="3200" dirty="0"/>
          </a:p>
          <a:p>
            <a:r>
              <a:rPr lang="en-TW" sz="3200" dirty="0"/>
              <a:t>關於驗證細項，則會在課後練習詳述。</a:t>
            </a:r>
          </a:p>
        </p:txBody>
      </p:sp>
    </p:spTree>
    <p:extLst>
      <p:ext uri="{BB962C8B-B14F-4D97-AF65-F5344CB8AC3E}">
        <p14:creationId xmlns:p14="http://schemas.microsoft.com/office/powerpoint/2010/main" val="210715167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B49B7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Seaford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484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DengXian</vt:lpstr>
      <vt:lpstr>Arial</vt:lpstr>
      <vt:lpstr>Cambria Math</vt:lpstr>
      <vt:lpstr>LevelVTI</vt:lpstr>
      <vt:lpstr>等速移動的電荷 - 粗長直導線的磁場</vt:lpstr>
      <vt:lpstr>這次要計算當電荷在導線移動時，該位置所產生的磁場。  由於此次的導線具有體積，因此需要用積分積出圓柱，再計算磁場。    </vt:lpstr>
      <vt:lpstr>留意事項：  1.因為現在是積分圓柱，因此要用圓柱座標系。  2.在積分時，每個小塊的位置是在邊角，有了過去的知識，可把位置改為小塊中心，使計算更精準。    </vt:lpstr>
      <vt:lpstr>PowerPoint Presentation</vt:lpstr>
      <vt:lpstr>PowerPoint Presentation</vt:lpstr>
      <vt:lpstr>PowerPoint Presentation</vt:lpstr>
      <vt:lpstr>PowerPoint Presentation</vt:lpstr>
      <vt:lpstr>結果與討論：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觀察一顆靜止電荷的電場分佈 </dc:title>
  <dc:creator>張愷恩</dc:creator>
  <cp:lastModifiedBy>張愷恩</cp:lastModifiedBy>
  <cp:revision>81</cp:revision>
  <dcterms:created xsi:type="dcterms:W3CDTF">2022-03-02T10:59:40Z</dcterms:created>
  <dcterms:modified xsi:type="dcterms:W3CDTF">2022-05-14T14:57:12Z</dcterms:modified>
</cp:coreProperties>
</file>