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82" r:id="rId5"/>
    <p:sldId id="285" r:id="rId6"/>
    <p:sldId id="262" r:id="rId7"/>
    <p:sldId id="278" r:id="rId8"/>
    <p:sldId id="265" r:id="rId9"/>
    <p:sldId id="286" r:id="rId10"/>
    <p:sldId id="259" r:id="rId11"/>
    <p:sldId id="260" r:id="rId12"/>
    <p:sldId id="273" r:id="rId13"/>
    <p:sldId id="279" r:id="rId14"/>
    <p:sldId id="287" r:id="rId15"/>
    <p:sldId id="288" r:id="rId1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FD7004-CB8E-6F47-B926-7AE5E7066CCF}">
          <p14:sldIdLst>
            <p14:sldId id="256"/>
            <p14:sldId id="257"/>
            <p14:sldId id="267"/>
            <p14:sldId id="282"/>
            <p14:sldId id="285"/>
            <p14:sldId id="262"/>
            <p14:sldId id="278"/>
            <p14:sldId id="265"/>
            <p14:sldId id="286"/>
            <p14:sldId id="259"/>
            <p14:sldId id="260"/>
            <p14:sldId id="273"/>
            <p14:sldId id="279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2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7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7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5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6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4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2DB83-AC58-4E6C-850A-E024F83B6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94" r="-1" b="1425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4529A3-B158-8A4E-A81A-50CC339ED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等速移動的電荷 </a:t>
            </a:r>
            <a:r>
              <a:rPr lang="en-US" altLang="zh-TW" dirty="0">
                <a:solidFill>
                  <a:schemeClr val="bg1"/>
                </a:solidFill>
              </a:rPr>
              <a:t>– </a:t>
            </a:r>
            <a:r>
              <a:rPr lang="zh-TW" altLang="en-US" dirty="0">
                <a:solidFill>
                  <a:schemeClr val="bg1"/>
                </a:solidFill>
              </a:rPr>
              <a:t>長直導線的磁場隨距離的關係</a:t>
            </a:r>
            <a:endParaRPr lang="en-TW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3AC33-D88E-D44D-8D7C-4BD95A1D9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TW" dirty="0">
                <a:solidFill>
                  <a:srgbClr val="FFFFFF"/>
                </a:solidFill>
              </a:rPr>
              <a:t>411021312</a:t>
            </a:r>
          </a:p>
          <a:p>
            <a:pPr algn="r"/>
            <a:r>
              <a:rPr lang="en-TW" dirty="0">
                <a:solidFill>
                  <a:srgbClr val="FFFFFF"/>
                </a:solidFill>
              </a:rPr>
              <a:t>張愷恩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34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50C7A2-5689-FA46-B627-5A827C92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57183"/>
            <a:ext cx="4247056" cy="819369"/>
          </a:xfrm>
        </p:spPr>
        <p:txBody>
          <a:bodyPr/>
          <a:lstStyle/>
          <a:p>
            <a:r>
              <a:rPr lang="en-TW" sz="4800" dirty="0">
                <a:latin typeface="+mn-lt"/>
                <a:ea typeface="+mn-ea"/>
                <a:cs typeface="+mn-cs"/>
              </a:rPr>
              <a:t>結果與討論：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FD208-AE80-1B4D-A2EC-6C509A0B5E02}"/>
              </a:ext>
            </a:extLst>
          </p:cNvPr>
          <p:cNvSpPr txBox="1"/>
          <p:nvPr/>
        </p:nvSpPr>
        <p:spPr>
          <a:xfrm>
            <a:off x="531876" y="1811505"/>
            <a:ext cx="37689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spc="150" dirty="0">
                <a:latin typeface="+mn-ea"/>
                <a:cs typeface="+mj-cs"/>
              </a:rPr>
              <a:t>我們可從圖中看到在簡單判斷條件的不正常凸起處皆消失了，因此可得知此方法的確有效。</a:t>
            </a:r>
            <a:endParaRPr lang="en-US" altLang="zh-TW" sz="2800" spc="150" dirty="0">
              <a:latin typeface="+mn-ea"/>
              <a:cs typeface="+mj-cs"/>
            </a:endParaRPr>
          </a:p>
          <a:p>
            <a:endParaRPr lang="en-US" altLang="zh-TW" sz="2800" spc="150" dirty="0">
              <a:latin typeface="+mn-ea"/>
              <a:cs typeface="+mj-cs"/>
            </a:endParaRPr>
          </a:p>
          <a:p>
            <a:r>
              <a:rPr lang="zh-TW" altLang="en-US" sz="2800" spc="150" dirty="0">
                <a:latin typeface="+mn-ea"/>
                <a:cs typeface="+mj-cs"/>
              </a:rPr>
              <a:t>詳細的圖形比較將會放在課後練習。</a:t>
            </a:r>
            <a:endParaRPr lang="en-US" altLang="zh-TW" sz="2800" spc="150" dirty="0">
              <a:latin typeface="+mn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481C5-5BBD-B6C4-B9AB-67F2F07B6095}"/>
              </a:ext>
            </a:extLst>
          </p:cNvPr>
          <p:cNvSpPr txBox="1"/>
          <p:nvPr/>
        </p:nvSpPr>
        <p:spPr>
          <a:xfrm>
            <a:off x="7073906" y="5516042"/>
            <a:ext cx="3282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3200" dirty="0"/>
              <a:t>結果圖形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6CE21DC-47FB-C343-6B23-48E106FE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56" y="685525"/>
            <a:ext cx="7206809" cy="481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7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F1E8E-F517-3C47-8071-45268F538801}"/>
              </a:ext>
            </a:extLst>
          </p:cNvPr>
          <p:cNvSpPr txBox="1">
            <a:spLocks/>
          </p:cNvSpPr>
          <p:nvPr/>
        </p:nvSpPr>
        <p:spPr>
          <a:xfrm>
            <a:off x="524642" y="684336"/>
            <a:ext cx="3448269" cy="81936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結論：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770451-7CB0-7B4D-8C26-5E2C6E74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42" y="1063433"/>
            <a:ext cx="6900839" cy="457088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br>
              <a:rPr lang="en-TW" sz="2800" dirty="0"/>
            </a:b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DC3E8-B045-914C-8737-90FF630F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698" y="4706982"/>
            <a:ext cx="3282660" cy="147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D2A1F-9D9E-A84F-8C39-FA77B1420B4A}"/>
              </a:ext>
            </a:extLst>
          </p:cNvPr>
          <p:cNvSpPr txBox="1"/>
          <p:nvPr/>
        </p:nvSpPr>
        <p:spPr>
          <a:xfrm>
            <a:off x="524642" y="1977656"/>
            <a:ext cx="62801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/>
              <a:t>從圖形的比較可得知，小塊的避開方法是有效的，圖形上已經沒有明顯的凸起處。不過目前只是最簡單的方法，單純避開不要計算。</a:t>
            </a:r>
          </a:p>
        </p:txBody>
      </p:sp>
    </p:spTree>
    <p:extLst>
      <p:ext uri="{BB962C8B-B14F-4D97-AF65-F5344CB8AC3E}">
        <p14:creationId xmlns:p14="http://schemas.microsoft.com/office/powerpoint/2010/main" val="210715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A9F809-968E-3147-9476-C5E3CC19280C}"/>
              </a:ext>
            </a:extLst>
          </p:cNvPr>
          <p:cNvSpPr/>
          <p:nvPr/>
        </p:nvSpPr>
        <p:spPr>
          <a:xfrm>
            <a:off x="483380" y="597263"/>
            <a:ext cx="71288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4800" dirty="0"/>
              <a:t>課後練習：</a:t>
            </a:r>
            <a:r>
              <a:rPr lang="en-TW" sz="3200" spc="150" dirty="0"/>
              <a:t>避開極小距離的情形</a:t>
            </a:r>
            <a:endParaRPr lang="en-TW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36386-CC4F-5866-19A1-7C7260C3C27C}"/>
              </a:ext>
            </a:extLst>
          </p:cNvPr>
          <p:cNvSpPr txBox="1"/>
          <p:nvPr/>
        </p:nvSpPr>
        <p:spPr>
          <a:xfrm>
            <a:off x="483380" y="1985357"/>
            <a:ext cx="62801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/>
              <a:t>在原理與方法中已提過，如果該距離在小塊內（代表著距離極小），那就應該跳過此計算。</a:t>
            </a:r>
          </a:p>
          <a:p>
            <a:r>
              <a:rPr lang="en-TW" sz="3200" dirty="0"/>
              <a:t>（跳過是最簡單的方法）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4144BA-3E40-9618-D0A3-3E2B40462CB7}"/>
              </a:ext>
            </a:extLst>
          </p:cNvPr>
          <p:cNvSpPr txBox="1"/>
          <p:nvPr/>
        </p:nvSpPr>
        <p:spPr>
          <a:xfrm>
            <a:off x="7090024" y="4571545"/>
            <a:ext cx="4666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紅點：要計算磁場的距離</a:t>
            </a:r>
          </a:p>
          <a:p>
            <a:pPr algn="ctr"/>
            <a:r>
              <a:rPr lang="en-US" sz="2800" dirty="0"/>
              <a:t>綠點：當前積分的位置</a:t>
            </a:r>
          </a:p>
          <a:p>
            <a:pPr algn="ctr"/>
            <a:r>
              <a:rPr lang="en-US" sz="2800" dirty="0"/>
              <a:t>黃箭頭：應用在公式的距離</a:t>
            </a:r>
            <a:endParaRPr lang="en-TW" sz="2800" dirty="0"/>
          </a:p>
        </p:txBody>
      </p:sp>
      <p:pic>
        <p:nvPicPr>
          <p:cNvPr id="10" name="Picture 9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DC905070-69E8-3FEE-0AF4-6F603847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24" y="1601395"/>
            <a:ext cx="4753915" cy="26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6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6460E5-E8CE-8545-8558-2EA811FDA793}"/>
              </a:ext>
            </a:extLst>
          </p:cNvPr>
          <p:cNvSpPr txBox="1"/>
          <p:nvPr/>
        </p:nvSpPr>
        <p:spPr>
          <a:xfrm>
            <a:off x="472549" y="1009072"/>
            <a:ext cx="32376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spc="150" dirty="0">
                <a:latin typeface="+mj-lt"/>
                <a:ea typeface="+mj-ea"/>
                <a:cs typeface="+mj-cs"/>
              </a:rPr>
              <a:t>這一張圖是沒避開的狀況，清楚可見資料是跳動的情形，而R-squared的值也只有0.95</a:t>
            </a:r>
          </a:p>
          <a:p>
            <a:endParaRPr lang="en-TW" sz="3200" spc="150" dirty="0">
              <a:latin typeface="+mj-lt"/>
              <a:ea typeface="+mj-ea"/>
              <a:cs typeface="+mj-cs"/>
            </a:endParaRPr>
          </a:p>
          <a:p>
            <a:r>
              <a:rPr lang="en-TW" sz="3200" spc="150" dirty="0">
                <a:latin typeface="+mj-lt"/>
                <a:ea typeface="+mj-ea"/>
                <a:cs typeface="+mj-cs"/>
              </a:rPr>
              <a:t>下一頁展示避開後的狀況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7E25E23-07F6-AE2E-4D4F-2355491E9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5" t="11007" r="9318" b="7499"/>
          <a:stretch/>
        </p:blipFill>
        <p:spPr>
          <a:xfrm>
            <a:off x="4594131" y="691094"/>
            <a:ext cx="7279348" cy="54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7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3BB3AE-22CF-96D3-9FE8-83F57B9694A0}"/>
              </a:ext>
            </a:extLst>
          </p:cNvPr>
          <p:cNvSpPr txBox="1"/>
          <p:nvPr/>
        </p:nvSpPr>
        <p:spPr>
          <a:xfrm>
            <a:off x="552663" y="897435"/>
            <a:ext cx="32376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spc="150" dirty="0">
                <a:latin typeface="+mj-lt"/>
                <a:ea typeface="+mj-ea"/>
                <a:cs typeface="+mj-cs"/>
              </a:rPr>
              <a:t>這一張圖是避開的狀況，清楚可見資料並不會跳動，且與擬和圖相符，R-squared的值也有0.99，這代表避開是有效的</a:t>
            </a:r>
          </a:p>
        </p:txBody>
      </p:sp>
    </p:spTree>
    <p:extLst>
      <p:ext uri="{BB962C8B-B14F-4D97-AF65-F5344CB8AC3E}">
        <p14:creationId xmlns:p14="http://schemas.microsoft.com/office/powerpoint/2010/main" val="268885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3BB3AE-22CF-96D3-9FE8-83F57B9694A0}"/>
              </a:ext>
            </a:extLst>
          </p:cNvPr>
          <p:cNvSpPr txBox="1"/>
          <p:nvPr/>
        </p:nvSpPr>
        <p:spPr>
          <a:xfrm>
            <a:off x="552663" y="897435"/>
            <a:ext cx="32376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spc="150" dirty="0">
                <a:latin typeface="+mj-lt"/>
                <a:ea typeface="+mj-ea"/>
                <a:cs typeface="+mj-cs"/>
              </a:rPr>
              <a:t>這一張圖是驗證內部與外部是否符合正比r與</a:t>
            </a:r>
            <a:r>
              <a:rPr lang="en-US" altLang="zh-TW" sz="3200" spc="150" dirty="0">
                <a:latin typeface="+mj-lt"/>
                <a:ea typeface="+mj-ea"/>
                <a:cs typeface="+mj-cs"/>
              </a:rPr>
              <a:t>1/r </a:t>
            </a:r>
            <a:r>
              <a:rPr lang="zh-TW" altLang="en-US" sz="3200" spc="150" dirty="0">
                <a:latin typeface="+mj-lt"/>
                <a:ea typeface="+mj-ea"/>
                <a:cs typeface="+mj-cs"/>
              </a:rPr>
              <a:t>的關係。</a:t>
            </a:r>
            <a:endParaRPr lang="en-US" altLang="zh-TW" sz="3200" spc="150" dirty="0">
              <a:latin typeface="+mj-lt"/>
              <a:ea typeface="+mj-ea"/>
              <a:cs typeface="+mj-cs"/>
            </a:endParaRPr>
          </a:p>
          <a:p>
            <a:endParaRPr lang="en-US" sz="3200" spc="150" dirty="0">
              <a:latin typeface="+mj-lt"/>
              <a:ea typeface="+mj-ea"/>
              <a:cs typeface="+mj-cs"/>
            </a:endParaRPr>
          </a:p>
          <a:p>
            <a:r>
              <a:rPr lang="zh-TW" altLang="en-US" sz="3200" spc="150" dirty="0">
                <a:latin typeface="+mj-lt"/>
                <a:ea typeface="+mj-ea"/>
                <a:cs typeface="+mj-cs"/>
              </a:rPr>
              <a:t>由於把數據用反比方式變成一個定值，理論上資料的</a:t>
            </a:r>
            <a:r>
              <a:rPr lang="en-US" altLang="zh-TW" sz="3200" spc="150" dirty="0">
                <a:latin typeface="+mj-lt"/>
                <a:ea typeface="+mj-ea"/>
                <a:cs typeface="+mj-cs"/>
              </a:rPr>
              <a:t>y</a:t>
            </a:r>
            <a:r>
              <a:rPr lang="zh-TW" altLang="en-US" sz="3200" spc="150" dirty="0">
                <a:latin typeface="+mj-lt"/>
                <a:ea typeface="+mj-ea"/>
                <a:cs typeface="+mj-cs"/>
              </a:rPr>
              <a:t>都會是定值。</a:t>
            </a:r>
            <a:endParaRPr lang="en-TW" sz="3200" spc="1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50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20" y="2174153"/>
            <a:ext cx="6900839" cy="468384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dirty="0"/>
              <a:t>這次與過去電場隨距離的變化相似，也有著小塊需要避開的情形，因此我們實作相似的</a:t>
            </a:r>
            <a:r>
              <a:rPr lang="en-US" altLang="zh-TW" sz="3200" dirty="0"/>
              <a:t>code</a:t>
            </a:r>
            <a:r>
              <a:rPr lang="zh-TW" altLang="en-US" sz="3200" dirty="0"/>
              <a:t>，只是從球座標系轉移為圓柱座標系。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導線內外的理論關係如右圖所示。</a:t>
            </a:r>
            <a:br>
              <a:rPr lang="en-US" altLang="zh-TW" sz="3200" dirty="0"/>
            </a:br>
            <a:br>
              <a:rPr lang="en-US" altLang="zh-TW" sz="3200" dirty="0"/>
            </a:br>
            <a:br>
              <a:rPr lang="en-US" altLang="zh-TW" sz="3600" dirty="0"/>
            </a:br>
            <a:br>
              <a:rPr lang="en-TW" sz="3600" dirty="0"/>
            </a:br>
            <a:endParaRPr lang="en-US" sz="3600" dirty="0"/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605E97-7C68-CB44-A4C0-48B18B470ECE}"/>
              </a:ext>
            </a:extLst>
          </p:cNvPr>
          <p:cNvSpPr txBox="1"/>
          <p:nvPr/>
        </p:nvSpPr>
        <p:spPr>
          <a:xfrm>
            <a:off x="630620" y="795045"/>
            <a:ext cx="60854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原理與方法：</a:t>
            </a:r>
            <a:endParaRPr lang="en-TW" sz="4800" dirty="0"/>
          </a:p>
          <a:p>
            <a:r>
              <a:rPr lang="en-US" dirty="0"/>
              <a:t>	</a:t>
            </a:r>
            <a:endParaRPr lang="en-TW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22C5A-9F02-E842-85D8-D10D25FD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90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803D5E-CABF-05DD-838B-985F0742C398}"/>
                  </a:ext>
                </a:extLst>
              </p:cNvPr>
              <p:cNvSpPr txBox="1"/>
              <p:nvPr/>
            </p:nvSpPr>
            <p:spPr>
              <a:xfrm>
                <a:off x="7987015" y="3769660"/>
                <a:ext cx="3642656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∝ 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803D5E-CABF-05DD-838B-985F0742C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015" y="3769660"/>
                <a:ext cx="3642656" cy="921984"/>
              </a:xfrm>
              <a:prstGeom prst="rect">
                <a:avLst/>
              </a:prstGeom>
              <a:blipFill>
                <a:blip r:embed="rId2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DC6873-A65F-31AE-33F3-136D94B3C84A}"/>
                  </a:ext>
                </a:extLst>
              </p:cNvPr>
              <p:cNvSpPr txBox="1"/>
              <p:nvPr/>
            </p:nvSpPr>
            <p:spPr>
              <a:xfrm>
                <a:off x="7918724" y="1600724"/>
                <a:ext cx="364265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DC6873-A65F-31AE-33F3-136D94B3C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724" y="1600724"/>
                <a:ext cx="3642656" cy="492443"/>
              </a:xfrm>
              <a:prstGeom prst="rect">
                <a:avLst/>
              </a:prstGeom>
              <a:blipFill>
                <a:blip r:embed="rId3"/>
                <a:stretch>
                  <a:fillRect t="-25641" b="-512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B554ACD-002C-FAB8-E55F-05A95639CD61}"/>
              </a:ext>
            </a:extLst>
          </p:cNvPr>
          <p:cNvSpPr txBox="1"/>
          <p:nvPr/>
        </p:nvSpPr>
        <p:spPr>
          <a:xfrm>
            <a:off x="7928396" y="2474893"/>
            <a:ext cx="3632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導線內部磁場</a:t>
            </a:r>
            <a:r>
              <a:rPr lang="zh-TW" altLang="en-US" sz="2800" dirty="0"/>
              <a:t>與距離關係</a:t>
            </a:r>
            <a:endParaRPr lang="en-TW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94E15-6C65-993E-D685-64E5FFA8BF2F}"/>
              </a:ext>
            </a:extLst>
          </p:cNvPr>
          <p:cNvSpPr txBox="1"/>
          <p:nvPr/>
        </p:nvSpPr>
        <p:spPr>
          <a:xfrm>
            <a:off x="8060983" y="5032304"/>
            <a:ext cx="3632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導線外部磁場</a:t>
            </a:r>
            <a:r>
              <a:rPr lang="zh-TW" altLang="en-US" sz="2800" dirty="0"/>
              <a:t>與距離關係</a:t>
            </a:r>
            <a:endParaRPr lang="en-TW" sz="2800" dirty="0"/>
          </a:p>
        </p:txBody>
      </p:sp>
    </p:spTree>
    <p:extLst>
      <p:ext uri="{BB962C8B-B14F-4D97-AF65-F5344CB8AC3E}">
        <p14:creationId xmlns:p14="http://schemas.microsoft.com/office/powerpoint/2010/main" val="21458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40" y="900527"/>
            <a:ext cx="6900839" cy="396594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可從右圖看到與過去相同情形，因爲計算磁場距離過小，因此用最簡單的方法避開，不算該小塊的磁場。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22A60E-0EDC-C348-89BE-BB374C2BFD10}"/>
              </a:ext>
            </a:extLst>
          </p:cNvPr>
          <p:cNvSpPr txBox="1"/>
          <p:nvPr/>
        </p:nvSpPr>
        <p:spPr>
          <a:xfrm>
            <a:off x="7247679" y="4771241"/>
            <a:ext cx="4666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紅點：要計算磁場的距離</a:t>
            </a:r>
          </a:p>
          <a:p>
            <a:pPr algn="ctr"/>
            <a:r>
              <a:rPr lang="en-US" sz="2800" dirty="0"/>
              <a:t>綠點：當前積分的位置</a:t>
            </a:r>
          </a:p>
          <a:p>
            <a:pPr algn="ctr"/>
            <a:r>
              <a:rPr lang="en-US" sz="2800" dirty="0"/>
              <a:t>黃箭頭：應用在公式的距離</a:t>
            </a:r>
            <a:endParaRPr lang="en-TW" sz="2800" dirty="0"/>
          </a:p>
        </p:txBody>
      </p:sp>
      <p:pic>
        <p:nvPicPr>
          <p:cNvPr id="6" name="Picture 5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4D0707E3-CC27-0A58-2AF7-F25CF8A2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679" y="1801091"/>
            <a:ext cx="4753915" cy="26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0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D022C5A-9F02-E842-85D8-D10D25FD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71C115-0929-D2EA-CF28-45929744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89" y="830322"/>
            <a:ext cx="4424857" cy="23964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藉由計算該塊的單位向量（rho,phi,z），得知該距離是否在小塊內。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D53B251-42B0-C3E2-1D05-C3D8BD43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891" y="1084526"/>
            <a:ext cx="6921964" cy="30142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678769-903D-2806-E752-00232FA77C4B}"/>
              </a:ext>
            </a:extLst>
          </p:cNvPr>
          <p:cNvSpPr txBox="1"/>
          <p:nvPr/>
        </p:nvSpPr>
        <p:spPr>
          <a:xfrm>
            <a:off x="6375320" y="4388479"/>
            <a:ext cx="466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避開的程式碼</a:t>
            </a:r>
            <a:endParaRPr lang="en-TW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B2C086-1743-26EA-D656-D5229C8F77C3}"/>
              </a:ext>
            </a:extLst>
          </p:cNvPr>
          <p:cNvSpPr/>
          <p:nvPr/>
        </p:nvSpPr>
        <p:spPr>
          <a:xfrm>
            <a:off x="550889" y="3067865"/>
            <a:ext cx="4649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pc="150" dirty="0">
                <a:latin typeface="+mj-lt"/>
                <a:ea typeface="+mj-ea"/>
                <a:cs typeface="+mj-cs"/>
              </a:rPr>
              <a:t>三單位向量角度判斷</a:t>
            </a:r>
          </a:p>
          <a:p>
            <a:r>
              <a:rPr lang="zh-TW" altLang="en-US" sz="2800" spc="150" dirty="0">
                <a:latin typeface="+mj-lt"/>
                <a:ea typeface="+mj-ea"/>
                <a:cs typeface="+mj-cs"/>
              </a:rPr>
              <a:t>（若兩向量夾角大於九十度，則代表不在小塊內）</a:t>
            </a:r>
            <a:br>
              <a:rPr lang="en-US" sz="2800" spc="150" dirty="0">
                <a:latin typeface="+mj-lt"/>
                <a:ea typeface="+mj-ea"/>
                <a:cs typeface="+mj-cs"/>
              </a:rPr>
            </a:br>
            <a:r>
              <a:rPr lang="en-US" sz="3200" spc="150" dirty="0">
                <a:latin typeface="+mj-lt"/>
                <a:ea typeface="+mj-ea"/>
                <a:cs typeface="+mj-cs"/>
              </a:rPr>
              <a:t>2.三小塊長度判斷</a:t>
            </a:r>
          </a:p>
          <a:p>
            <a:r>
              <a:rPr lang="en-US" sz="2800" spc="150" dirty="0">
                <a:latin typeface="+mj-lt"/>
                <a:ea typeface="+mj-ea"/>
                <a:cs typeface="+mj-cs"/>
              </a:rPr>
              <a:t>（若內積的長度比該單位向量大，就在小塊外）</a:t>
            </a:r>
            <a:endParaRPr lang="en-TW" sz="3200" spc="1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044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92C7A6-1C33-F841-A464-B89211AEFBD2}"/>
              </a:ext>
            </a:extLst>
          </p:cNvPr>
          <p:cNvSpPr txBox="1">
            <a:spLocks/>
          </p:cNvSpPr>
          <p:nvPr/>
        </p:nvSpPr>
        <p:spPr>
          <a:xfrm>
            <a:off x="482599" y="694891"/>
            <a:ext cx="5686973" cy="75579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程式碼功能介紹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606112" y="1617332"/>
            <a:ext cx="44914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432000">
              <a:buFont typeface="Arial" panose="020B0604020202020204" pitchFamily="34" charset="0"/>
              <a:buChar char="•"/>
            </a:pPr>
            <a:r>
              <a:rPr lang="en-TW" sz="3200" dirty="0"/>
              <a:t>產生磁場隨距離變化的圖</a:t>
            </a:r>
          </a:p>
          <a:p>
            <a:pPr marL="514350" indent="-514350">
              <a:buFont typeface="+mj-lt"/>
              <a:buAutoNum type="arabicPeriod"/>
            </a:pPr>
            <a:endParaRPr lang="en-TW" sz="3200" dirty="0"/>
          </a:p>
          <a:p>
            <a:pPr marL="514350" indent="-432000">
              <a:buFont typeface="Arial" panose="020B0604020202020204" pitchFamily="34" charset="0"/>
              <a:buChar char="•"/>
            </a:pPr>
            <a:r>
              <a:rPr lang="en-TW" sz="3200" dirty="0"/>
              <a:t>提供一個</a:t>
            </a:r>
            <a:r>
              <a:rPr lang="zh-TW" altLang="en-US" sz="3200" dirty="0"/>
              <a:t>擬合</a:t>
            </a:r>
            <a:r>
              <a:rPr lang="en-TW" sz="3200" dirty="0"/>
              <a:t>圖用來查看資料是否符合預期</a:t>
            </a:r>
          </a:p>
          <a:p>
            <a:pPr marL="514350" indent="-432000">
              <a:buFont typeface="Arial" panose="020B0604020202020204" pitchFamily="34" charset="0"/>
              <a:buChar char="•"/>
            </a:pPr>
            <a:endParaRPr lang="en-TW" sz="3200" dirty="0"/>
          </a:p>
          <a:p>
            <a:pPr marL="514350" indent="-432000">
              <a:buFont typeface="Arial" panose="020B0604020202020204" pitchFamily="34" charset="0"/>
              <a:buChar char="•"/>
            </a:pPr>
            <a:r>
              <a:rPr lang="en-TW" sz="3200" dirty="0"/>
              <a:t>提供R-square 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B7BE0-6F8B-658F-F257-D0A96CC2C292}"/>
              </a:ext>
            </a:extLst>
          </p:cNvPr>
          <p:cNvSpPr txBox="1"/>
          <p:nvPr/>
        </p:nvSpPr>
        <p:spPr>
          <a:xfrm>
            <a:off x="100090" y="5815848"/>
            <a:ext cx="521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/>
              <a:t>程式碼：</a:t>
            </a:r>
            <a:r>
              <a:rPr lang="en-US" sz="2400" dirty="0"/>
              <a:t>https://reurl.cc/d2eo48</a:t>
            </a:r>
            <a:endParaRPr lang="en-TW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6D677D-535F-C07B-15C4-A935C28AB267}"/>
              </a:ext>
            </a:extLst>
          </p:cNvPr>
          <p:cNvGrpSpPr/>
          <p:nvPr/>
        </p:nvGrpSpPr>
        <p:grpSpPr>
          <a:xfrm>
            <a:off x="5299107" y="1158302"/>
            <a:ext cx="6792803" cy="4771722"/>
            <a:chOff x="5299107" y="1158302"/>
            <a:chExt cx="6792803" cy="47717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44C317-696B-AF38-012D-47B27F283211}"/>
                </a:ext>
              </a:extLst>
            </p:cNvPr>
            <p:cNvGrpSpPr/>
            <p:nvPr/>
          </p:nvGrpSpPr>
          <p:grpSpPr>
            <a:xfrm>
              <a:off x="5299107" y="1977503"/>
              <a:ext cx="6792803" cy="3952521"/>
              <a:chOff x="5318233" y="1483517"/>
              <a:chExt cx="6792803" cy="3952521"/>
            </a:xfrm>
          </p:grpSpPr>
          <p:pic>
            <p:nvPicPr>
              <p:cNvPr id="3" name="Picture 2" descr="Chart, line chart&#10;&#10;Description automatically generated">
                <a:extLst>
                  <a:ext uri="{FF2B5EF4-FFF2-40B4-BE49-F238E27FC236}">
                    <a16:creationId xmlns:a16="http://schemas.microsoft.com/office/drawing/2014/main" id="{E203CEEC-9442-75B8-7CE7-5B6A2D132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8233" y="1483517"/>
                <a:ext cx="6641629" cy="3054755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602E93D-1A7A-7148-D194-274CC7C33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6912" y="1828800"/>
                <a:ext cx="0" cy="2017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B97BA6-2252-67AD-4073-F8022FB4FF63}"/>
                  </a:ext>
                </a:extLst>
              </p:cNvPr>
              <p:cNvSpPr txBox="1"/>
              <p:nvPr/>
            </p:nvSpPr>
            <p:spPr>
              <a:xfrm>
                <a:off x="5762788" y="4851263"/>
                <a:ext cx="6348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/>
                  <a:t>導線</a:t>
                </a:r>
                <a:r>
                  <a:rPr lang="en-TW" sz="3200" dirty="0"/>
                  <a:t>內</a:t>
                </a:r>
                <a:r>
                  <a:rPr lang="zh-TW" altLang="en-US" sz="3200" dirty="0"/>
                  <a:t>           導線</a:t>
                </a:r>
                <a:r>
                  <a:rPr lang="en-TW" sz="3200" dirty="0"/>
                  <a:t>外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C7AEEB-DB72-20C1-A170-A39038D5EB12}"/>
                </a:ext>
              </a:extLst>
            </p:cNvPr>
            <p:cNvSpPr txBox="1"/>
            <p:nvPr/>
          </p:nvSpPr>
          <p:spPr>
            <a:xfrm>
              <a:off x="5743662" y="1158302"/>
              <a:ext cx="6348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理想磁場與距離關係</a:t>
              </a:r>
              <a:endParaRPr lang="en-TW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9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92C7A6-1C33-F841-A464-B89211AEFBD2}"/>
              </a:ext>
            </a:extLst>
          </p:cNvPr>
          <p:cNvSpPr txBox="1">
            <a:spLocks/>
          </p:cNvSpPr>
          <p:nvPr/>
        </p:nvSpPr>
        <p:spPr>
          <a:xfrm>
            <a:off x="482599" y="694891"/>
            <a:ext cx="5686973" cy="75579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程式碼之主要講解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43050" y="1732755"/>
            <a:ext cx="568697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TW" sz="3200" dirty="0"/>
              <a:t>定義從內心到外的距離</a:t>
            </a:r>
          </a:p>
          <a:p>
            <a:pPr marL="514350" indent="-514350">
              <a:buFont typeface="+mj-lt"/>
              <a:buAutoNum type="arabicPeriod"/>
            </a:pPr>
            <a:endParaRPr lang="en-TW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TW" sz="3200" dirty="0"/>
              <a:t>定義初始位置</a:t>
            </a:r>
          </a:p>
          <a:p>
            <a:r>
              <a:rPr lang="zh-TW" altLang="en-US" sz="2800" dirty="0"/>
              <a:t>   </a:t>
            </a:r>
            <a:r>
              <a:rPr lang="en-TW" sz="2800" dirty="0"/>
              <a:t>（從x軸方向展開）</a:t>
            </a:r>
          </a:p>
          <a:p>
            <a:endParaRPr lang="en-TW" sz="3200" dirty="0"/>
          </a:p>
          <a:p>
            <a:pPr marL="514350" indent="-514350">
              <a:buFont typeface="+mj-lt"/>
              <a:buAutoNum type="arabicPeriod" startAt="3"/>
            </a:pPr>
            <a:r>
              <a:rPr lang="en-TW" sz="3200" dirty="0"/>
              <a:t>開始積分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81DB4-2123-ADBC-9E4B-4008A1541AED}"/>
              </a:ext>
            </a:extLst>
          </p:cNvPr>
          <p:cNvSpPr txBox="1"/>
          <p:nvPr/>
        </p:nvSpPr>
        <p:spPr>
          <a:xfrm>
            <a:off x="7818064" y="1388171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第一步驟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D7200-7AD8-DF94-9F93-E206450179CC}"/>
              </a:ext>
            </a:extLst>
          </p:cNvPr>
          <p:cNvSpPr txBox="1"/>
          <p:nvPr/>
        </p:nvSpPr>
        <p:spPr>
          <a:xfrm>
            <a:off x="7818064" y="3129304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第二步驟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1362C-12FB-144F-4F33-944782CE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30" y="876808"/>
            <a:ext cx="4979875" cy="433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03452-2FA7-F1CF-308B-42FF8F0B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77" y="2692798"/>
            <a:ext cx="5733423" cy="2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4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716716" y="1436691"/>
            <a:ext cx="5379284" cy="365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0000"/>
              </a:lnSpc>
              <a:buFont typeface="+mj-lt"/>
              <a:buAutoNum type="romanLcPeriod"/>
            </a:pPr>
            <a:r>
              <a:rPr lang="en-US" sz="3200" dirty="0"/>
              <a:t>改善體積算法</a:t>
            </a:r>
          </a:p>
          <a:p>
            <a:pPr marL="571500" indent="-571500">
              <a:lnSpc>
                <a:spcPct val="110000"/>
              </a:lnSpc>
              <a:buFont typeface="+mj-lt"/>
              <a:buAutoNum type="romanLcPeriod"/>
            </a:pPr>
            <a:r>
              <a:rPr lang="en-US" sz="3200" dirty="0"/>
              <a:t>避開距離過小的小塊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（在原理與方法已陳述）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（與過去概念相似，只是換成圓柱座標系）</a:t>
            </a:r>
          </a:p>
          <a:p>
            <a:pPr marL="571500" indent="-571500">
              <a:lnSpc>
                <a:spcPct val="110000"/>
              </a:lnSpc>
              <a:buFont typeface="+mj-lt"/>
              <a:buAutoNum type="romanLcPeriod" startAt="3"/>
            </a:pPr>
            <a:r>
              <a:rPr lang="en-US" sz="3200" dirty="0"/>
              <a:t>把小塊計算位置改成小塊中間，使結果更精準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AB54A-58E4-8E66-4D5F-05392AF1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886" y="1187032"/>
            <a:ext cx="5452030" cy="410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C883FB-6CAC-2D46-9DC4-8D99EDC399E3}"/>
              </a:ext>
            </a:extLst>
          </p:cNvPr>
          <p:cNvSpPr txBox="1"/>
          <p:nvPr/>
        </p:nvSpPr>
        <p:spPr>
          <a:xfrm>
            <a:off x="7324919" y="2003437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3-1</a:t>
            </a:r>
            <a:r>
              <a:rPr lang="zh-TW" altLang="en-US" sz="2800" dirty="0"/>
              <a:t> </a:t>
            </a:r>
            <a:r>
              <a:rPr lang="en-TW" sz="2800" dirty="0"/>
              <a:t>改善體積算法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7510A-4EFE-4761-A4D9-0EEB32CFAB47}"/>
              </a:ext>
            </a:extLst>
          </p:cNvPr>
          <p:cNvSpPr txBox="1"/>
          <p:nvPr/>
        </p:nvSpPr>
        <p:spPr>
          <a:xfrm>
            <a:off x="7324919" y="4774934"/>
            <a:ext cx="383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3-3</a:t>
            </a:r>
            <a:r>
              <a:rPr lang="zh-TW" altLang="en-US" sz="2800" dirty="0"/>
              <a:t> </a:t>
            </a:r>
            <a:r>
              <a:rPr lang="en-TW" sz="2800" dirty="0"/>
              <a:t>位置改成小塊中間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0C7BA-8B84-53C7-7A70-DD8873CF5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86" y="3846308"/>
            <a:ext cx="5452030" cy="6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6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56810" y="1012954"/>
            <a:ext cx="53792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驗證部分</a:t>
            </a:r>
            <a:endParaRPr lang="en-US" altLang="zh-TW" sz="3200" dirty="0"/>
          </a:p>
          <a:p>
            <a:endParaRPr lang="en-US" altLang="zh-TW" sz="3200" dirty="0"/>
          </a:p>
          <a:p>
            <a:pPr marL="514350" indent="-514350">
              <a:buFont typeface="+mj-lt"/>
              <a:buAutoNum type="arabicPeriod" startAt="4"/>
            </a:pPr>
            <a:r>
              <a:rPr lang="zh-TW" altLang="en-US" sz="3200" dirty="0"/>
              <a:t>建立</a:t>
            </a:r>
            <a:r>
              <a:rPr lang="en-US" altLang="zh-TW" sz="3200" dirty="0"/>
              <a:t>NumPy </a:t>
            </a:r>
            <a:r>
              <a:rPr lang="zh-TW" altLang="en-US" sz="3200" dirty="0"/>
              <a:t>陣列，用來存放內部與外部的</a:t>
            </a:r>
            <a:r>
              <a:rPr lang="en-US" altLang="zh-TW" sz="3200" dirty="0"/>
              <a:t>x,</a:t>
            </a:r>
            <a:r>
              <a:rPr lang="zh-TW" altLang="en-US" sz="3200" dirty="0"/>
              <a:t> </a:t>
            </a:r>
            <a:r>
              <a:rPr lang="en-US" altLang="zh-TW" sz="3200" dirty="0"/>
              <a:t>y</a:t>
            </a:r>
            <a:r>
              <a:rPr lang="zh-TW" altLang="en-US" sz="3200" dirty="0"/>
              <a:t>值</a:t>
            </a:r>
            <a:endParaRPr lang="en-US" altLang="zh-TW" sz="3200" dirty="0"/>
          </a:p>
          <a:p>
            <a:r>
              <a:rPr lang="zh-TW" altLang="en-US" sz="2800" dirty="0"/>
              <a:t>（</a:t>
            </a:r>
            <a:r>
              <a:rPr lang="en-US" altLang="zh-TW" sz="2800" dirty="0"/>
              <a:t>x</a:t>
            </a:r>
            <a:r>
              <a:rPr lang="zh-TW" altLang="en-US" sz="2800" dirty="0"/>
              <a:t>為距離</a:t>
            </a:r>
            <a:r>
              <a:rPr lang="en-US" altLang="zh-TW" sz="2800" dirty="0"/>
              <a:t>,y</a:t>
            </a:r>
            <a:r>
              <a:rPr lang="zh-TW" altLang="en-US" sz="2800" dirty="0"/>
              <a:t>為磁場大小）</a:t>
            </a:r>
            <a:endParaRPr lang="en-US" altLang="zh-TW" sz="2800" dirty="0"/>
          </a:p>
          <a:p>
            <a:endParaRPr lang="en-US" altLang="zh-TW" sz="2800" dirty="0"/>
          </a:p>
          <a:p>
            <a:pPr marL="514350" indent="-514350">
              <a:buFont typeface="+mj-lt"/>
              <a:buAutoNum type="arabicPeriod" startAt="5"/>
            </a:pPr>
            <a:r>
              <a:rPr lang="zh-TW" altLang="en-US" sz="3200" dirty="0"/>
              <a:t>放入相應的</a:t>
            </a:r>
            <a:r>
              <a:rPr lang="en-US" altLang="zh-TW" sz="3200" dirty="0"/>
              <a:t>x</a:t>
            </a:r>
            <a:r>
              <a:rPr lang="zh-TW" altLang="en-US" sz="3200" dirty="0"/>
              <a:t>與</a:t>
            </a:r>
            <a:r>
              <a:rPr lang="en-US" altLang="zh-TW" sz="3200" dirty="0"/>
              <a:t>y</a:t>
            </a:r>
            <a:r>
              <a:rPr lang="zh-TW" altLang="en-US" sz="3200" dirty="0"/>
              <a:t>值</a:t>
            </a:r>
            <a:endParaRPr lang="en-US" altLang="zh-TW" sz="3200" dirty="0"/>
          </a:p>
          <a:p>
            <a:endParaRPr lang="en-US" altLang="zh-TW" sz="2800" dirty="0"/>
          </a:p>
          <a:p>
            <a:pPr marL="514350" indent="-514350">
              <a:buFont typeface="+mj-lt"/>
              <a:buAutoNum type="arabicPeriod" startAt="5"/>
            </a:pPr>
            <a:endParaRPr lang="en-US" altLang="zh-TW" sz="2800" dirty="0"/>
          </a:p>
          <a:p>
            <a:pPr marL="514350" indent="-514350">
              <a:buFont typeface="+mj-lt"/>
              <a:buAutoNum type="arabicPeriod" startAt="6"/>
            </a:pPr>
            <a:endParaRPr lang="en-US" sz="3200" dirty="0"/>
          </a:p>
          <a:p>
            <a:pPr marL="514350" indent="-514350">
              <a:buFont typeface="+mj-lt"/>
              <a:buAutoNum type="arabicPeriod" startAt="5"/>
            </a:pP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F5B34-6820-FCBF-78DC-12D800A89A05}"/>
              </a:ext>
            </a:extLst>
          </p:cNvPr>
          <p:cNvSpPr txBox="1"/>
          <p:nvPr/>
        </p:nvSpPr>
        <p:spPr>
          <a:xfrm>
            <a:off x="7367171" y="2551837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第四步驟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5F664-8B28-9767-25A9-905FF985FCD2}"/>
              </a:ext>
            </a:extLst>
          </p:cNvPr>
          <p:cNvSpPr txBox="1"/>
          <p:nvPr/>
        </p:nvSpPr>
        <p:spPr>
          <a:xfrm>
            <a:off x="7408014" y="5509694"/>
            <a:ext cx="3200804" cy="54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第五步驟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918C15D-E814-6CEC-21E5-8E0E3101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306" y="938604"/>
            <a:ext cx="5716223" cy="1488508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BDDD5C-F6A1-59FB-3AD4-EE85B8E2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306" y="3293228"/>
            <a:ext cx="5970009" cy="199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7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462217" y="1216360"/>
            <a:ext cx="363681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TW" altLang="en-US" sz="3200" dirty="0"/>
              <a:t>進行直線與曲線擬和</a:t>
            </a:r>
            <a:endParaRPr lang="en-US" altLang="zh-TW" sz="3200" dirty="0"/>
          </a:p>
          <a:p>
            <a:pPr marL="514350" indent="-514350">
              <a:buFont typeface="+mj-lt"/>
              <a:buAutoNum type="arabicPeriod" startAt="6"/>
            </a:pPr>
            <a:endParaRPr lang="en-US" altLang="zh-TW" sz="3200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sz="3200" dirty="0"/>
              <a:t>印出原本數據，擬和直線與</a:t>
            </a:r>
            <a:r>
              <a:rPr lang="en-US" altLang="zh-TW" sz="3200" dirty="0"/>
              <a:t>R-square</a:t>
            </a:r>
          </a:p>
          <a:p>
            <a:pPr marL="514350" indent="-514350">
              <a:buFont typeface="+mj-lt"/>
              <a:buAutoNum type="arabicPeriod" startAt="6"/>
            </a:pPr>
            <a:endParaRPr lang="en-US" altLang="zh-TW" sz="3200" dirty="0"/>
          </a:p>
          <a:p>
            <a:pPr marL="514350" indent="-514350">
              <a:buFont typeface="+mj-lt"/>
              <a:buAutoNum type="arabicPeriod" startAt="5"/>
            </a:pPr>
            <a:endParaRPr lang="en-US" altLang="zh-TW" sz="2800" dirty="0"/>
          </a:p>
          <a:p>
            <a:pPr marL="514350" indent="-514350">
              <a:buFont typeface="+mj-lt"/>
              <a:buAutoNum type="arabicPeriod" startAt="6"/>
            </a:pPr>
            <a:endParaRPr lang="en-US" sz="3200" dirty="0"/>
          </a:p>
          <a:p>
            <a:pPr marL="514350" indent="-514350">
              <a:buFont typeface="+mj-lt"/>
              <a:buAutoNum type="arabicPeriod" startAt="5"/>
            </a:pP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F5B34-6820-FCBF-78DC-12D800A89A05}"/>
              </a:ext>
            </a:extLst>
          </p:cNvPr>
          <p:cNvSpPr txBox="1"/>
          <p:nvPr/>
        </p:nvSpPr>
        <p:spPr>
          <a:xfrm>
            <a:off x="7250469" y="2187368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第六步驟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5F664-8B28-9767-25A9-905FF985FCD2}"/>
              </a:ext>
            </a:extLst>
          </p:cNvPr>
          <p:cNvSpPr txBox="1"/>
          <p:nvPr/>
        </p:nvSpPr>
        <p:spPr>
          <a:xfrm>
            <a:off x="7061172" y="5735658"/>
            <a:ext cx="3200804" cy="54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第七步驟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B95D0-0853-B35D-2A5D-CAC2F3D4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23" y="851891"/>
            <a:ext cx="7668889" cy="92774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4692976-3626-2FD1-EA93-3DD53B4EE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34" y="2715666"/>
            <a:ext cx="7931921" cy="287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5606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B49B7"/>
      </a:accent4>
      <a:accent5>
        <a:srgbClr val="4D7BC3"/>
      </a:accent5>
      <a:accent6>
        <a:srgbClr val="3B9BB1"/>
      </a:accent6>
      <a:hlink>
        <a:srgbClr val="3F5CBF"/>
      </a:hlink>
      <a:folHlink>
        <a:srgbClr val="7F7F7F"/>
      </a:folHlink>
    </a:clrScheme>
    <a:fontScheme name="Seaford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377</Words>
  <Application>Microsoft Macintosh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DengXian</vt:lpstr>
      <vt:lpstr>Arial</vt:lpstr>
      <vt:lpstr>Cambria Math</vt:lpstr>
      <vt:lpstr>LevelVTI</vt:lpstr>
      <vt:lpstr>等速移動的電荷 – 長直導線的磁場隨距離的關係</vt:lpstr>
      <vt:lpstr>這次與過去電場隨距離的變化相似，也有著小塊需要避開的情形，因此我們實作相似的code，只是從球座標系轉移為圓柱座標系。  導線內外的理論關係如右圖所示。    </vt:lpstr>
      <vt:lpstr>可從右圖看到與過去相同情形，因爲計算磁場距離過小，因此用最簡單的方法避開，不算該小塊的磁場。</vt:lpstr>
      <vt:lpstr>藉由計算該塊的單位向量（rho,phi,z），得知該距離是否在小塊內。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結果與討論：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觀察一顆靜止電荷的電場分佈 </dc:title>
  <dc:creator>張愷恩</dc:creator>
  <cp:lastModifiedBy>張愷恩</cp:lastModifiedBy>
  <cp:revision>98</cp:revision>
  <dcterms:created xsi:type="dcterms:W3CDTF">2022-03-02T10:59:40Z</dcterms:created>
  <dcterms:modified xsi:type="dcterms:W3CDTF">2022-05-17T07:36:49Z</dcterms:modified>
</cp:coreProperties>
</file>