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0394-E898-4BDD-9401-7249F24B415C}"/>
              </a:ext>
            </a:extLst>
          </p:cNvPr>
          <p:cNvSpPr>
            <a:spLocks noGrp="1"/>
          </p:cNvSpPr>
          <p:nvPr>
            <p:ph type="ctrTitle"/>
          </p:nvPr>
        </p:nvSpPr>
        <p:spPr/>
        <p:txBody>
          <a:bodyPr/>
          <a:lstStyle/>
          <a:p>
            <a:pPr algn="ctr"/>
            <a:r>
              <a:rPr lang="en-US" dirty="0">
                <a:latin typeface="Century" panose="02040604050505020304" pitchFamily="18" charset="0"/>
              </a:rPr>
              <a:t>Welcome!</a:t>
            </a:r>
          </a:p>
        </p:txBody>
      </p:sp>
      <p:sp>
        <p:nvSpPr>
          <p:cNvPr id="3" name="Subtitle 2">
            <a:extLst>
              <a:ext uri="{FF2B5EF4-FFF2-40B4-BE49-F238E27FC236}">
                <a16:creationId xmlns:a16="http://schemas.microsoft.com/office/drawing/2014/main" id="{B771C137-7673-4F43-9881-DADEAD18E017}"/>
              </a:ext>
            </a:extLst>
          </p:cNvPr>
          <p:cNvSpPr>
            <a:spLocks noGrp="1"/>
          </p:cNvSpPr>
          <p:nvPr>
            <p:ph type="subTitle" idx="1"/>
          </p:nvPr>
        </p:nvSpPr>
        <p:spPr/>
        <p:txBody>
          <a:bodyPr/>
          <a:lstStyle/>
          <a:p>
            <a:pPr algn="ctr"/>
            <a:r>
              <a:rPr lang="en-US" b="1" dirty="0"/>
              <a:t>Learning React </a:t>
            </a:r>
          </a:p>
          <a:p>
            <a:pPr algn="ctr"/>
            <a:r>
              <a:rPr lang="en-US" b="1" dirty="0"/>
              <a:t>by creating an App!</a:t>
            </a:r>
            <a:endParaRPr lang="en-US" dirty="0"/>
          </a:p>
        </p:txBody>
      </p:sp>
      <p:pic>
        <p:nvPicPr>
          <p:cNvPr id="6" name="Picture 5">
            <a:extLst>
              <a:ext uri="{FF2B5EF4-FFF2-40B4-BE49-F238E27FC236}">
                <a16:creationId xmlns:a16="http://schemas.microsoft.com/office/drawing/2014/main" id="{3C5BA49A-27F7-4FC8-B925-5D0550C0419A}"/>
              </a:ext>
            </a:extLst>
          </p:cNvPr>
          <p:cNvPicPr>
            <a:picLocks noChangeAspect="1"/>
          </p:cNvPicPr>
          <p:nvPr/>
        </p:nvPicPr>
        <p:blipFill>
          <a:blip r:embed="rId2"/>
          <a:stretch>
            <a:fillRect/>
          </a:stretch>
        </p:blipFill>
        <p:spPr>
          <a:xfrm>
            <a:off x="3804797" y="778193"/>
            <a:ext cx="4582406" cy="1537970"/>
          </a:xfrm>
          <a:prstGeom prst="rect">
            <a:avLst/>
          </a:prstGeom>
        </p:spPr>
      </p:pic>
    </p:spTree>
    <p:extLst>
      <p:ext uri="{BB962C8B-B14F-4D97-AF65-F5344CB8AC3E}">
        <p14:creationId xmlns:p14="http://schemas.microsoft.com/office/powerpoint/2010/main" val="49154585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C143-BA9E-4D2E-81EE-69A0F9945E47}"/>
              </a:ext>
            </a:extLst>
          </p:cNvPr>
          <p:cNvSpPr>
            <a:spLocks noGrp="1"/>
          </p:cNvSpPr>
          <p:nvPr>
            <p:ph type="title"/>
          </p:nvPr>
        </p:nvSpPr>
        <p:spPr/>
        <p:txBody>
          <a:bodyPr>
            <a:normAutofit/>
          </a:bodyPr>
          <a:lstStyle/>
          <a:p>
            <a:pPr algn="ctr"/>
            <a:r>
              <a:rPr lang="en-US" sz="3200" dirty="0">
                <a:latin typeface="Elephant" panose="02020904090505020303" pitchFamily="18" charset="0"/>
              </a:rPr>
              <a:t>Helpful But not Required</a:t>
            </a:r>
          </a:p>
        </p:txBody>
      </p:sp>
      <p:sp>
        <p:nvSpPr>
          <p:cNvPr id="3" name="Content Placeholder 2">
            <a:extLst>
              <a:ext uri="{FF2B5EF4-FFF2-40B4-BE49-F238E27FC236}">
                <a16:creationId xmlns:a16="http://schemas.microsoft.com/office/drawing/2014/main" id="{DACE691E-EDE8-4C88-8A95-09060D7FF71B}"/>
              </a:ext>
            </a:extLst>
          </p:cNvPr>
          <p:cNvSpPr>
            <a:spLocks noGrp="1"/>
          </p:cNvSpPr>
          <p:nvPr>
            <p:ph idx="1"/>
          </p:nvPr>
        </p:nvSpPr>
        <p:spPr/>
        <p:txBody>
          <a:bodyPr/>
          <a:lstStyle/>
          <a:p>
            <a:pPr marL="0" indent="0" algn="ctr">
              <a:buNone/>
            </a:pPr>
            <a:r>
              <a:rPr lang="en-US" dirty="0">
                <a:latin typeface="Segoe UI Emoji" panose="020B0502040204020203" pitchFamily="34" charset="0"/>
                <a:ea typeface="Segoe UI Emoji" panose="020B0502040204020203" pitchFamily="34" charset="0"/>
              </a:rPr>
              <a:t>Prior Knowledge of:</a:t>
            </a:r>
          </a:p>
          <a:p>
            <a:pPr algn="ctr"/>
            <a:r>
              <a:rPr lang="en-US" dirty="0">
                <a:latin typeface="Segoe UI Emoji" panose="020B0502040204020203" pitchFamily="34" charset="0"/>
                <a:ea typeface="Segoe UI Emoji" panose="020B0502040204020203" pitchFamily="34" charset="0"/>
              </a:rPr>
              <a:t>HTML</a:t>
            </a:r>
          </a:p>
          <a:p>
            <a:pPr algn="ctr"/>
            <a:r>
              <a:rPr lang="en-US" dirty="0">
                <a:latin typeface="Segoe UI Emoji" panose="020B0502040204020203" pitchFamily="34" charset="0"/>
                <a:ea typeface="Segoe UI Emoji" panose="020B0502040204020203" pitchFamily="34" charset="0"/>
              </a:rPr>
              <a:t>JavaScript</a:t>
            </a:r>
          </a:p>
          <a:p>
            <a:pPr algn="ctr"/>
            <a:r>
              <a:rPr lang="en-US" dirty="0">
                <a:latin typeface="Segoe UI Emoji" panose="020B0502040204020203" pitchFamily="34" charset="0"/>
                <a:ea typeface="Segoe UI Emoji" panose="020B0502040204020203" pitchFamily="34" charset="0"/>
              </a:rPr>
              <a:t>ECMAScript 6 or 2015</a:t>
            </a:r>
          </a:p>
          <a:p>
            <a:pPr marL="0" indent="0" algn="ctr">
              <a:buNone/>
            </a:pPr>
            <a:endParaRPr lang="en-US" dirty="0">
              <a:latin typeface="Arial Black" panose="020B0A04020102020204" pitchFamily="34" charset="0"/>
            </a:endParaRPr>
          </a:p>
          <a:p>
            <a:pPr algn="ctr"/>
            <a:endParaRPr lang="en-US" dirty="0"/>
          </a:p>
          <a:p>
            <a:pPr algn="ctr"/>
            <a:endParaRPr lang="en-US" dirty="0"/>
          </a:p>
        </p:txBody>
      </p:sp>
    </p:spTree>
    <p:extLst>
      <p:ext uri="{BB962C8B-B14F-4D97-AF65-F5344CB8AC3E}">
        <p14:creationId xmlns:p14="http://schemas.microsoft.com/office/powerpoint/2010/main" val="120846594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3E206-A86C-4ECD-A5C4-5FAB2A34CC54}"/>
              </a:ext>
            </a:extLst>
          </p:cNvPr>
          <p:cNvSpPr>
            <a:spLocks noGrp="1"/>
          </p:cNvSpPr>
          <p:nvPr>
            <p:ph type="title"/>
          </p:nvPr>
        </p:nvSpPr>
        <p:spPr/>
        <p:txBody>
          <a:bodyPr>
            <a:normAutofit/>
          </a:bodyPr>
          <a:lstStyle/>
          <a:p>
            <a:pPr algn="ctr"/>
            <a:r>
              <a:rPr lang="en-US" sz="3200" dirty="0">
                <a:latin typeface="Elephant" panose="02020904090505020303" pitchFamily="18" charset="0"/>
              </a:rPr>
              <a:t>What is React?</a:t>
            </a:r>
          </a:p>
        </p:txBody>
      </p:sp>
      <p:sp>
        <p:nvSpPr>
          <p:cNvPr id="5" name="Text Placeholder 4">
            <a:extLst>
              <a:ext uri="{FF2B5EF4-FFF2-40B4-BE49-F238E27FC236}">
                <a16:creationId xmlns:a16="http://schemas.microsoft.com/office/drawing/2014/main" id="{F403F83F-5681-467C-BE7B-C58EE6247894}"/>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It is a JavaScript library for building user interfaces, from simple to complex, just by using isolated pieces called components.</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In technical terms such as MVC – Model-View-Controller, React is the View.</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Analogy – A house, React is the yard, paint, couches, beds, TVs, decorations, etc</a:t>
            </a:r>
            <a:r>
              <a:rPr lang="en-US" dirty="0">
                <a:latin typeface="Arial Black" panose="020B0A04020102020204" pitchFamily="34" charset="0"/>
              </a:rPr>
              <a:t>.</a:t>
            </a:r>
          </a:p>
        </p:txBody>
      </p:sp>
    </p:spTree>
    <p:extLst>
      <p:ext uri="{BB962C8B-B14F-4D97-AF65-F5344CB8AC3E}">
        <p14:creationId xmlns:p14="http://schemas.microsoft.com/office/powerpoint/2010/main" val="182603892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8308-3911-4020-A881-4FA01E2E2FC9}"/>
              </a:ext>
            </a:extLst>
          </p:cNvPr>
          <p:cNvSpPr>
            <a:spLocks noGrp="1"/>
          </p:cNvSpPr>
          <p:nvPr>
            <p:ph type="title"/>
          </p:nvPr>
        </p:nvSpPr>
        <p:spPr/>
        <p:txBody>
          <a:bodyPr>
            <a:normAutofit/>
          </a:bodyPr>
          <a:lstStyle/>
          <a:p>
            <a:pPr algn="ctr"/>
            <a:r>
              <a:rPr lang="en-US" sz="3200" dirty="0">
                <a:latin typeface="Elephant" panose="02020904090505020303" pitchFamily="18" charset="0"/>
              </a:rPr>
              <a:t>Why use React?</a:t>
            </a:r>
          </a:p>
        </p:txBody>
      </p:sp>
      <p:sp>
        <p:nvSpPr>
          <p:cNvPr id="4" name="Content Placeholder 3">
            <a:extLst>
              <a:ext uri="{FF2B5EF4-FFF2-40B4-BE49-F238E27FC236}">
                <a16:creationId xmlns:a16="http://schemas.microsoft.com/office/drawing/2014/main" id="{E0B34B2D-DBF8-4F91-A404-E181DEB5984B}"/>
              </a:ext>
            </a:extLst>
          </p:cNvPr>
          <p:cNvSpPr>
            <a:spLocks noGrp="1"/>
          </p:cNvSpPr>
          <p:nvPr>
            <p:ph idx="1"/>
          </p:nvPr>
        </p:nvSpPr>
        <p:spPr/>
        <p:txBody>
          <a:bodyPr>
            <a:normAutofit/>
          </a:bodyPr>
          <a:lstStyle/>
          <a:p>
            <a:endParaRPr lang="en-US" dirty="0"/>
          </a:p>
          <a:p>
            <a:r>
              <a:rPr lang="en-US" dirty="0">
                <a:latin typeface="Segoe UI Emoji" panose="020B0502040204020203" pitchFamily="34" charset="0"/>
                <a:ea typeface="Segoe UI Emoji" panose="020B0502040204020203" pitchFamily="34" charset="0"/>
              </a:rPr>
              <a:t>Easier builds with complex user interfaces.</a:t>
            </a:r>
          </a:p>
          <a:p>
            <a:r>
              <a:rPr lang="en-US" dirty="0">
                <a:latin typeface="Segoe UI Emoji" panose="020B0502040204020203" pitchFamily="34" charset="0"/>
                <a:ea typeface="Segoe UI Emoji" panose="020B0502040204020203" pitchFamily="34" charset="0"/>
              </a:rPr>
              <a:t>Uses the fast Virtual DOM (Document Object Model). </a:t>
            </a:r>
          </a:p>
          <a:p>
            <a:r>
              <a:rPr lang="en-US" dirty="0">
                <a:latin typeface="Segoe UI Emoji" panose="020B0502040204020203" pitchFamily="34" charset="0"/>
                <a:ea typeface="Segoe UI Emoji" panose="020B0502040204020203" pitchFamily="34" charset="0"/>
              </a:rPr>
              <a:t>Reusable components/parts.</a:t>
            </a:r>
          </a:p>
          <a:p>
            <a:r>
              <a:rPr lang="en-US" dirty="0">
                <a:latin typeface="Segoe UI Emoji" panose="020B0502040204020203" pitchFamily="34" charset="0"/>
                <a:ea typeface="Segoe UI Emoji" panose="020B0502040204020203" pitchFamily="34" charset="0"/>
              </a:rPr>
              <a:t>Supported by a large community and Facebook.</a:t>
            </a:r>
          </a:p>
          <a:p>
            <a:r>
              <a:rPr lang="en-US" dirty="0">
                <a:latin typeface="Segoe UI Emoji" panose="020B0502040204020203" pitchFamily="34" charset="0"/>
                <a:ea typeface="Segoe UI Emoji" panose="020B0502040204020203" pitchFamily="34" charset="0"/>
              </a:rPr>
              <a:t>Other: JSX, React Native, Redux.</a:t>
            </a:r>
          </a:p>
        </p:txBody>
      </p:sp>
    </p:spTree>
    <p:extLst>
      <p:ext uri="{BB962C8B-B14F-4D97-AF65-F5344CB8AC3E}">
        <p14:creationId xmlns:p14="http://schemas.microsoft.com/office/powerpoint/2010/main" val="417752436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1BFE-6538-4FEB-A642-128EF8ACA3A8}"/>
              </a:ext>
            </a:extLst>
          </p:cNvPr>
          <p:cNvSpPr>
            <a:spLocks noGrp="1"/>
          </p:cNvSpPr>
          <p:nvPr>
            <p:ph type="title"/>
          </p:nvPr>
        </p:nvSpPr>
        <p:spPr/>
        <p:txBody>
          <a:bodyPr/>
          <a:lstStyle/>
          <a:p>
            <a:pPr algn="ctr"/>
            <a:r>
              <a:rPr lang="en-US" dirty="0"/>
              <a:t>Documentation from W3.org</a:t>
            </a:r>
          </a:p>
        </p:txBody>
      </p:sp>
      <p:sp>
        <p:nvSpPr>
          <p:cNvPr id="3" name="Content Placeholder 2">
            <a:extLst>
              <a:ext uri="{FF2B5EF4-FFF2-40B4-BE49-F238E27FC236}">
                <a16:creationId xmlns:a16="http://schemas.microsoft.com/office/drawing/2014/main" id="{902C208D-3415-42BD-BD83-B3479996E6C5}"/>
              </a:ext>
            </a:extLst>
          </p:cNvPr>
          <p:cNvSpPr>
            <a:spLocks noGrp="1"/>
          </p:cNvSpPr>
          <p:nvPr>
            <p:ph idx="1"/>
          </p:nvPr>
        </p:nvSpPr>
        <p:spPr/>
        <p:txBody>
          <a:bodyPr>
            <a:normAutofit lnSpcReduction="10000"/>
          </a:bodyPr>
          <a:lstStyle/>
          <a:p>
            <a:pPr marL="0" indent="0">
              <a:buNone/>
            </a:pPr>
            <a:r>
              <a:rPr lang="en-US" dirty="0"/>
              <a:t>The Document Object Model (DOM) is a programming API for HTML and XML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p:txBody>
      </p:sp>
    </p:spTree>
    <p:extLst>
      <p:ext uri="{BB962C8B-B14F-4D97-AF65-F5344CB8AC3E}">
        <p14:creationId xmlns:p14="http://schemas.microsoft.com/office/powerpoint/2010/main" val="263985897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1502-F3EB-4D21-978C-677134E1D740}"/>
              </a:ext>
            </a:extLst>
          </p:cNvPr>
          <p:cNvSpPr>
            <a:spLocks noGrp="1"/>
          </p:cNvSpPr>
          <p:nvPr>
            <p:ph type="title"/>
          </p:nvPr>
        </p:nvSpPr>
        <p:spPr>
          <a:xfrm>
            <a:off x="1141412" y="609600"/>
            <a:ext cx="8104187" cy="575733"/>
          </a:xfrm>
        </p:spPr>
        <p:txBody>
          <a:bodyPr/>
          <a:lstStyle/>
          <a:p>
            <a:pPr algn="ctr"/>
            <a:r>
              <a:rPr lang="en-US" dirty="0"/>
              <a:t>Document Object Model –</a:t>
            </a:r>
            <a:r>
              <a:rPr lang="en-US" sz="2400" dirty="0"/>
              <a:t> aka: “the Dom”</a:t>
            </a:r>
            <a:endParaRPr lang="en-US" dirty="0"/>
          </a:p>
        </p:txBody>
      </p:sp>
      <p:sp>
        <p:nvSpPr>
          <p:cNvPr id="4" name="Text Placeholder 3">
            <a:extLst>
              <a:ext uri="{FF2B5EF4-FFF2-40B4-BE49-F238E27FC236}">
                <a16:creationId xmlns:a16="http://schemas.microsoft.com/office/drawing/2014/main" id="{E85F68BF-31F6-403E-920C-F6782453DA5A}"/>
              </a:ext>
            </a:extLst>
          </p:cNvPr>
          <p:cNvSpPr>
            <a:spLocks noGrp="1"/>
          </p:cNvSpPr>
          <p:nvPr>
            <p:ph type="body" sz="half" idx="2"/>
          </p:nvPr>
        </p:nvSpPr>
        <p:spPr>
          <a:xfrm>
            <a:off x="1141412" y="1727200"/>
            <a:ext cx="2346855" cy="4064000"/>
          </a:xfrm>
        </p:spPr>
        <p:txBody>
          <a:bodyPr/>
          <a:lstStyle/>
          <a:p>
            <a:r>
              <a:rPr lang="en-US" dirty="0"/>
              <a:t>Image from guru99.com showing the </a:t>
            </a:r>
            <a:r>
              <a:rPr lang="en-US"/>
              <a:t>DOM.</a:t>
            </a:r>
            <a:endParaRPr lang="en-US" dirty="0"/>
          </a:p>
        </p:txBody>
      </p:sp>
      <p:pic>
        <p:nvPicPr>
          <p:cNvPr id="5" name="Picture 4">
            <a:extLst>
              <a:ext uri="{FF2B5EF4-FFF2-40B4-BE49-F238E27FC236}">
                <a16:creationId xmlns:a16="http://schemas.microsoft.com/office/drawing/2014/main" id="{ACB65681-C788-491B-B2FC-F5C518B1131F}"/>
              </a:ext>
            </a:extLst>
          </p:cNvPr>
          <p:cNvPicPr>
            <a:picLocks noChangeAspect="1"/>
          </p:cNvPicPr>
          <p:nvPr/>
        </p:nvPicPr>
        <p:blipFill>
          <a:blip r:embed="rId2"/>
          <a:stretch>
            <a:fillRect/>
          </a:stretch>
        </p:blipFill>
        <p:spPr>
          <a:xfrm>
            <a:off x="4251325" y="1727200"/>
            <a:ext cx="5848350" cy="4000500"/>
          </a:xfrm>
          <a:prstGeom prst="rect">
            <a:avLst/>
          </a:prstGeom>
        </p:spPr>
      </p:pic>
    </p:spTree>
    <p:extLst>
      <p:ext uri="{BB962C8B-B14F-4D97-AF65-F5344CB8AC3E}">
        <p14:creationId xmlns:p14="http://schemas.microsoft.com/office/powerpoint/2010/main" val="376659670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CED5-A760-4AB6-9F0D-41E38E0C5A3D}"/>
              </a:ext>
            </a:extLst>
          </p:cNvPr>
          <p:cNvSpPr>
            <a:spLocks noGrp="1"/>
          </p:cNvSpPr>
          <p:nvPr>
            <p:ph type="ctrTitle"/>
          </p:nvPr>
        </p:nvSpPr>
        <p:spPr/>
        <p:txBody>
          <a:bodyPr/>
          <a:lstStyle/>
          <a:p>
            <a:pPr algn="ctr"/>
            <a:r>
              <a:rPr lang="en-US"/>
              <a:t>Build Time</a:t>
            </a:r>
          </a:p>
        </p:txBody>
      </p:sp>
      <p:sp>
        <p:nvSpPr>
          <p:cNvPr id="5" name="Subtitle 4">
            <a:extLst>
              <a:ext uri="{FF2B5EF4-FFF2-40B4-BE49-F238E27FC236}">
                <a16:creationId xmlns:a16="http://schemas.microsoft.com/office/drawing/2014/main" id="{A230511B-2D5F-485C-84F9-37B1BAD561DD}"/>
              </a:ext>
            </a:extLst>
          </p:cNvPr>
          <p:cNvSpPr>
            <a:spLocks noGrp="1"/>
          </p:cNvSpPr>
          <p:nvPr>
            <p:ph type="subTitle" idx="1"/>
          </p:nvPr>
        </p:nvSpPr>
        <p:spPr/>
        <p:txBody>
          <a:bodyPr/>
          <a:lstStyle/>
          <a:p>
            <a:pPr algn="ctr"/>
            <a:r>
              <a:rPr lang="en-US" dirty="0">
                <a:latin typeface="Segoe UI Emoji" panose="020B0502040204020203" pitchFamily="34" charset="0"/>
                <a:ea typeface="Segoe UI Emoji" panose="020B0502040204020203" pitchFamily="34" charset="0"/>
              </a:rPr>
              <a:t>Let make an application!</a:t>
            </a:r>
            <a:endParaRPr lang="en-US" dirty="0"/>
          </a:p>
        </p:txBody>
      </p:sp>
    </p:spTree>
    <p:extLst>
      <p:ext uri="{BB962C8B-B14F-4D97-AF65-F5344CB8AC3E}">
        <p14:creationId xmlns:p14="http://schemas.microsoft.com/office/powerpoint/2010/main" val="7112472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CFB9-50CF-4AC5-8A40-0DFEB1ADF840}"/>
              </a:ext>
            </a:extLst>
          </p:cNvPr>
          <p:cNvSpPr>
            <a:spLocks noGrp="1"/>
          </p:cNvSpPr>
          <p:nvPr>
            <p:ph type="title"/>
          </p:nvPr>
        </p:nvSpPr>
        <p:spPr/>
        <p:txBody>
          <a:bodyPr/>
          <a:lstStyle/>
          <a:p>
            <a:pPr algn="ctr"/>
            <a:r>
              <a:rPr lang="en-US" dirty="0"/>
              <a:t>Set Up Environment</a:t>
            </a:r>
          </a:p>
        </p:txBody>
      </p:sp>
      <p:sp>
        <p:nvSpPr>
          <p:cNvPr id="3" name="Content Placeholder 2">
            <a:extLst>
              <a:ext uri="{FF2B5EF4-FFF2-40B4-BE49-F238E27FC236}">
                <a16:creationId xmlns:a16="http://schemas.microsoft.com/office/drawing/2014/main" id="{4F16C9AE-9CEC-4C41-95B1-3261215FF165}"/>
              </a:ext>
            </a:extLst>
          </p:cNvPr>
          <p:cNvSpPr>
            <a:spLocks noGrp="1"/>
          </p:cNvSpPr>
          <p:nvPr>
            <p:ph idx="1"/>
          </p:nvPr>
        </p:nvSpPr>
        <p:spPr/>
        <p:txBody>
          <a:bodyPr>
            <a:normAutofit/>
          </a:bodyPr>
          <a:lstStyle/>
          <a:p>
            <a:r>
              <a:rPr lang="en-US" dirty="0"/>
              <a:t>Go into command line or CLI.</a:t>
            </a:r>
          </a:p>
          <a:p>
            <a:r>
              <a:rPr lang="en-US" dirty="0"/>
              <a:t>Check for which version of NodeJS, type: node --version</a:t>
            </a:r>
          </a:p>
          <a:p>
            <a:r>
              <a:rPr lang="en-US" dirty="0"/>
              <a:t>Type: “</a:t>
            </a:r>
            <a:r>
              <a:rPr lang="en-US" dirty="0" err="1"/>
              <a:t>npm</a:t>
            </a:r>
            <a:r>
              <a:rPr lang="en-US" dirty="0"/>
              <a:t> install -g update node” or download: </a:t>
            </a:r>
            <a:r>
              <a:rPr lang="en-US" dirty="0">
                <a:hlinkClick r:id="rId2"/>
              </a:rPr>
              <a:t>https://nodejs.org/en/</a:t>
            </a:r>
            <a:endParaRPr lang="en-US" dirty="0"/>
          </a:p>
          <a:p>
            <a:r>
              <a:rPr lang="en-US" dirty="0"/>
              <a:t>Now to add React, type: “</a:t>
            </a:r>
            <a:r>
              <a:rPr lang="en-US" dirty="0" err="1"/>
              <a:t>npm</a:t>
            </a:r>
            <a:r>
              <a:rPr lang="en-US" dirty="0"/>
              <a:t> install –g create-react-app”</a:t>
            </a:r>
          </a:p>
          <a:p>
            <a:r>
              <a:rPr lang="en-US" dirty="0"/>
              <a:t>Next, type: create-react-app my-app</a:t>
            </a:r>
          </a:p>
          <a:p>
            <a:r>
              <a:rPr lang="en-US" dirty="0"/>
              <a:t>Finally, type: react start my-app</a:t>
            </a:r>
          </a:p>
        </p:txBody>
      </p:sp>
    </p:spTree>
    <p:extLst>
      <p:ext uri="{BB962C8B-B14F-4D97-AF65-F5344CB8AC3E}">
        <p14:creationId xmlns:p14="http://schemas.microsoft.com/office/powerpoint/2010/main" val="146301277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1618</TotalTime>
  <Words>340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Century</vt:lpstr>
      <vt:lpstr>Elephant</vt:lpstr>
      <vt:lpstr>Segoe UI Emoji</vt:lpstr>
      <vt:lpstr>Tw Cen MT</vt:lpstr>
      <vt:lpstr>Circuit</vt:lpstr>
      <vt:lpstr>Welcome!</vt:lpstr>
      <vt:lpstr>Helpful But not Required</vt:lpstr>
      <vt:lpstr>What is React?</vt:lpstr>
      <vt:lpstr>Why use React?</vt:lpstr>
      <vt:lpstr>Documentation from W3.org</vt:lpstr>
      <vt:lpstr>Document Object Model – aka: “the Dom”</vt:lpstr>
      <vt:lpstr>Build Time</vt:lpstr>
      <vt:lpstr>Set Up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Ken Wagner</dc:creator>
  <cp:lastModifiedBy>Ken Wagner</cp:lastModifiedBy>
  <cp:revision>25</cp:revision>
  <dcterms:created xsi:type="dcterms:W3CDTF">2018-08-31T05:24:02Z</dcterms:created>
  <dcterms:modified xsi:type="dcterms:W3CDTF">2018-12-05T18:50:35Z</dcterms:modified>
</cp:coreProperties>
</file>