
<file path=[Content_Types].xml><?xml version="1.0" encoding="utf-8"?>
<Types xmlns="http://schemas.openxmlformats.org/package/2006/content-types">
  <Default Extension="xml" ContentType="application/xml"/>
  <Default Extension="tiff" ContentType="image/tif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49" autoAdjust="0"/>
    <p:restoredTop sz="96412" autoAdjust="0"/>
  </p:normalViewPr>
  <p:slideViewPr>
    <p:cSldViewPr>
      <p:cViewPr>
        <p:scale>
          <a:sx n="166" d="100"/>
          <a:sy n="166" d="100"/>
        </p:scale>
        <p:origin x="2128" y="48"/>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2/15/18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2/15/18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bg1"/>
                </a:solidFill>
                <a:latin typeface="Arial" panose="020B0604020202020204" pitchFamily="34" charset="0"/>
                <a:cs typeface="Arial" panose="020B0604020202020204" pitchFamily="34" charset="0"/>
              </a:rPr>
              <a:t>© </a:t>
            </a:r>
            <a:r>
              <a:rPr lang="en-US" sz="800" dirty="0" smtClean="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bg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smtClean="0">
                <a:solidFill>
                  <a:schemeClr val="tx1"/>
                </a:solidFill>
                <a:latin typeface="Arial" panose="020B0604020202020204" pitchFamily="34" charset="0"/>
                <a:cs typeface="Arial" panose="020B0604020202020204" pitchFamily="34" charset="0"/>
              </a:rPr>
              <a:t>© </a:t>
            </a:r>
            <a:r>
              <a:rPr lang="en-US" sz="800" dirty="0" smtClean="0">
                <a:solidFill>
                  <a:schemeClr val="tx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smtClean="0">
                <a:solidFill>
                  <a:schemeClr val="tx1"/>
                </a:solidFill>
                <a:latin typeface="Arial" panose="020B0604020202020204" pitchFamily="34" charset="0"/>
                <a:ea typeface="Roboto" panose="02000000000000000000" pitchFamily="2" charset="0"/>
                <a:cs typeface="Arial" panose="020B0604020202020204" pitchFamily="34" charset="0"/>
              </a:rPr>
              <a:t> Coding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2/15/18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5C9255-9F07-4181-9AD2-897FFC0A3B7E}"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2/15/18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smtClean="0"/>
              <a:t>Project #2: Visualize Me Captain!</a:t>
            </a:r>
            <a:endParaRPr lang="en-US" sz="3000" dirty="0"/>
          </a:p>
        </p:txBody>
      </p:sp>
      <p:sp>
        <p:nvSpPr>
          <p:cNvPr id="4" name="Text Placeholder 3"/>
          <p:cNvSpPr>
            <a:spLocks noGrp="1"/>
          </p:cNvSpPr>
          <p:nvPr>
            <p:ph type="body" sz="quarter" idx="10"/>
          </p:nvPr>
        </p:nvSpPr>
        <p:spPr>
          <a:xfrm>
            <a:off x="396991" y="2752395"/>
            <a:ext cx="3641609" cy="295605"/>
          </a:xfrm>
        </p:spPr>
        <p:txBody>
          <a:bodyPr/>
          <a:lstStyle/>
          <a:p>
            <a:r>
              <a:rPr lang="en-US" dirty="0" smtClean="0"/>
              <a:t>Week 18</a:t>
            </a:r>
            <a:endParaRPr lang="en-US" dirty="0"/>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2018</a:t>
            </a:r>
            <a:endParaRPr lang="en-US" dirty="0"/>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Weekly Schedule</a:t>
            </a:r>
            <a:endParaRPr lang="en-US" dirty="0"/>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Today: </a:t>
            </a:r>
            <a:r>
              <a:rPr lang="en-US" sz="1700" dirty="0" smtClean="0">
                <a:latin typeface="Arial" panose="020B0604020202020204" pitchFamily="34" charset="0"/>
                <a:ea typeface="Roboto" pitchFamily="2" charset="0"/>
                <a:cs typeface="Arial" panose="020B0604020202020204" pitchFamily="34" charset="0"/>
              </a:rPr>
              <a:t/>
            </a:r>
            <a:br>
              <a:rPr lang="en-US" sz="1700"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Between now and Saturday, </a:t>
            </a:r>
            <a:r>
              <a:rPr lang="en-US" sz="1700" dirty="0">
                <a:latin typeface="Arial" panose="020B0604020202020204" pitchFamily="34" charset="0"/>
                <a:ea typeface="Roboto" pitchFamily="2" charset="0"/>
                <a:cs typeface="Arial" panose="020B0604020202020204" pitchFamily="34" charset="0"/>
              </a:rPr>
              <a:t>y</a:t>
            </a:r>
            <a:r>
              <a:rPr lang="en-US" sz="1700" dirty="0" smtClean="0">
                <a:latin typeface="Arial" panose="020B0604020202020204" pitchFamily="34" charset="0"/>
                <a:ea typeface="Roboto" pitchFamily="2" charset="0"/>
                <a:cs typeface="Arial" panose="020B0604020202020204" pitchFamily="34" charset="0"/>
              </a:rPr>
              <a:t>ou will need to start </a:t>
            </a:r>
            <a:r>
              <a:rPr lang="en-US" sz="1700" dirty="0">
                <a:latin typeface="Arial" panose="020B0604020202020204" pitchFamily="34" charset="0"/>
                <a:ea typeface="Roboto" pitchFamily="2" charset="0"/>
                <a:cs typeface="Arial" panose="020B0604020202020204" pitchFamily="34" charset="0"/>
              </a:rPr>
              <a:t>brainstorming topics with your group and researching potential datasets. Your focus should specifically center </a:t>
            </a:r>
            <a:r>
              <a:rPr lang="en-US" sz="1700" dirty="0" smtClean="0">
                <a:latin typeface="Arial" panose="020B0604020202020204" pitchFamily="34" charset="0"/>
                <a:ea typeface="Roboto" pitchFamily="2" charset="0"/>
                <a:cs typeface="Arial" panose="020B0604020202020204" pitchFamily="34" charset="0"/>
              </a:rPr>
              <a:t>around:</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Selecting </a:t>
            </a:r>
            <a:r>
              <a:rPr lang="en-US" sz="1700" dirty="0">
                <a:latin typeface="Arial" panose="020B0604020202020204" pitchFamily="34" charset="0"/>
                <a:ea typeface="Roboto" pitchFamily="2" charset="0"/>
                <a:cs typeface="Arial" panose="020B0604020202020204" pitchFamily="34" charset="0"/>
              </a:rPr>
              <a:t>a Topic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a Dataset	</a:t>
            </a:r>
            <a:endParaRPr lang="en-US" sz="1700" dirty="0" smtClean="0">
              <a:latin typeface="Arial" panose="020B0604020202020204" pitchFamily="34" charset="0"/>
              <a:ea typeface="Roboto" pitchFamily="2" charset="0"/>
              <a:cs typeface="Arial" panose="020B0604020202020204" pitchFamily="34" charset="0"/>
            </a:endParaRP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Finding </a:t>
            </a:r>
            <a:r>
              <a:rPr lang="en-US" sz="1700" dirty="0">
                <a:latin typeface="Arial" panose="020B0604020202020204" pitchFamily="34" charset="0"/>
                <a:ea typeface="Roboto" pitchFamily="2" charset="0"/>
                <a:cs typeface="Arial" panose="020B0604020202020204" pitchFamily="34" charset="0"/>
              </a:rPr>
              <a:t>Inspiration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t>
            </a:r>
            <a:r>
              <a:rPr lang="en-US" sz="1700" dirty="0">
                <a:latin typeface="Arial" panose="020B0604020202020204" pitchFamily="34" charset="0"/>
                <a:ea typeface="Roboto" pitchFamily="2" charset="0"/>
                <a:cs typeface="Arial" panose="020B0604020202020204" pitchFamily="34" charset="0"/>
              </a:rPr>
              <a:t>Sketching" your ideal </a:t>
            </a:r>
            <a:r>
              <a:rPr lang="en-US" sz="1700" dirty="0" smtClean="0">
                <a:latin typeface="Arial" panose="020B0604020202020204" pitchFamily="34" charset="0"/>
                <a:ea typeface="Roboto" pitchFamily="2" charset="0"/>
                <a:cs typeface="Arial" panose="020B0604020202020204" pitchFamily="34" charset="0"/>
              </a:rPr>
              <a:t>visuals</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Creating </a:t>
            </a:r>
            <a:r>
              <a:rPr lang="en-US" sz="1700" dirty="0">
                <a:latin typeface="Arial" panose="020B0604020202020204" pitchFamily="34" charset="0"/>
                <a:ea typeface="Roboto" pitchFamily="2" charset="0"/>
                <a:cs typeface="Arial" panose="020B0604020202020204" pitchFamily="34" charset="0"/>
              </a:rPr>
              <a:t>a 1-Page </a:t>
            </a:r>
            <a:r>
              <a:rPr lang="en-US" sz="1700" dirty="0" smtClean="0">
                <a:latin typeface="Arial" panose="020B0604020202020204" pitchFamily="34" charset="0"/>
                <a:ea typeface="Roboto" pitchFamily="2" charset="0"/>
                <a:cs typeface="Arial" panose="020B0604020202020204" pitchFamily="34" charset="0"/>
              </a:rPr>
              <a:t>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End-of-Class Saturday: </a:t>
            </a:r>
            <a:br>
              <a:rPr lang="en-US" sz="1700" b="1" dirty="0" smtClean="0">
                <a:latin typeface="Arial" panose="020B0604020202020204" pitchFamily="34" charset="0"/>
                <a:ea typeface="Roboto" pitchFamily="2" charset="0"/>
                <a:cs typeface="Arial" panose="020B0604020202020204" pitchFamily="34" charset="0"/>
              </a:rPr>
            </a:br>
            <a:r>
              <a:rPr lang="en-US" sz="1700" dirty="0" smtClean="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brief articulation of your chosen topic and </a:t>
            </a:r>
            <a:r>
              <a:rPr lang="en-US" sz="1700" dirty="0" smtClean="0">
                <a:latin typeface="Arial" panose="020B0604020202020204" pitchFamily="34" charset="0"/>
                <a:ea typeface="Roboto" pitchFamily="2" charset="0"/>
                <a:cs typeface="Arial" panose="020B0604020202020204" pitchFamily="34" charset="0"/>
              </a:rPr>
              <a:t>rationale</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your dataset(s) and a screenshot of the metadata if it exists.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3-4 </a:t>
            </a:r>
            <a:r>
              <a:rPr lang="en-US" sz="1700" dirty="0">
                <a:latin typeface="Arial" panose="020B0604020202020204" pitchFamily="34" charset="0"/>
                <a:ea typeface="Roboto" pitchFamily="2" charset="0"/>
                <a:cs typeface="Arial" panose="020B0604020202020204" pitchFamily="34" charset="0"/>
              </a:rPr>
              <a:t>screenshots of relevant "inspiring" visualizations that frame your creative fodder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sketch of the final design 	</a:t>
            </a:r>
          </a:p>
          <a:p>
            <a:pPr marL="914400" lvl="1" indent="-457200">
              <a:buFont typeface="Arial" charset="0"/>
              <a:buChar char="•"/>
            </a:pPr>
            <a:r>
              <a:rPr lang="en-US" sz="1700" dirty="0" smtClean="0">
                <a:latin typeface="Arial" panose="020B0604020202020204" pitchFamily="34" charset="0"/>
                <a:ea typeface="Roboto" pitchFamily="2" charset="0"/>
                <a:cs typeface="Arial" panose="020B0604020202020204" pitchFamily="34" charset="0"/>
              </a:rPr>
              <a:t>A </a:t>
            </a:r>
            <a:r>
              <a:rPr lang="en-US" sz="1700" dirty="0">
                <a:latin typeface="Arial" panose="020B0604020202020204" pitchFamily="34" charset="0"/>
                <a:ea typeface="Roboto" pitchFamily="2" charset="0"/>
                <a:cs typeface="Arial" panose="020B0604020202020204" pitchFamily="34" charset="0"/>
              </a:rPr>
              <a:t>link to the primary GitHub repository you'll be housing your work in</a:t>
            </a:r>
          </a:p>
          <a:p>
            <a:pPr marL="457200" indent="-457200">
              <a:buFont typeface="+mj-lt"/>
              <a:buAutoNum type="arabicPeriod"/>
            </a:pPr>
            <a:endParaRPr lang="en-US" sz="1700" b="1" dirty="0" smtClean="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smtClean="0">
                <a:latin typeface="Arial" panose="020B0604020202020204" pitchFamily="34" charset="0"/>
                <a:ea typeface="Roboto" pitchFamily="2" charset="0"/>
                <a:cs typeface="Arial" panose="020B0604020202020204" pitchFamily="34" charset="0"/>
              </a:rPr>
              <a:t>Wed/</a:t>
            </a:r>
            <a:r>
              <a:rPr lang="en-US" sz="1700" b="1" dirty="0" err="1" smtClean="0">
                <a:latin typeface="Arial" panose="020B0604020202020204" pitchFamily="34" charset="0"/>
                <a:ea typeface="Roboto" pitchFamily="2" charset="0"/>
                <a:cs typeface="Arial" panose="020B0604020202020204" pitchFamily="34" charset="0"/>
              </a:rPr>
              <a:t>Thur</a:t>
            </a:r>
            <a:r>
              <a:rPr lang="en-US" sz="1700" b="1" dirty="0" smtClean="0">
                <a:latin typeface="Arial" panose="020B0604020202020204" pitchFamily="34" charset="0"/>
                <a:ea typeface="Roboto" pitchFamily="2" charset="0"/>
                <a:cs typeface="Arial" panose="020B0604020202020204" pitchFamily="34" charset="0"/>
              </a:rPr>
              <a:t>; </a:t>
            </a:r>
            <a:r>
              <a:rPr lang="en-US" sz="1700" dirty="0" smtClean="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smtClean="0"/>
              <a:t>One Last Thought!</a:t>
            </a:r>
            <a:endParaRPr lang="en-US" dirty="0"/>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smtClean="0">
                <a:latin typeface="Arial" panose="020B0604020202020204" pitchFamily="34" charset="0"/>
                <a:ea typeface="Roboto" pitchFamily="2" charset="0"/>
                <a:cs typeface="Arial" panose="020B0604020202020204" pitchFamily="34" charset="0"/>
              </a:rPr>
              <a:t>Project week is a great, </a:t>
            </a:r>
            <a:r>
              <a:rPr lang="en-US" sz="2400" b="1" i="1" u="sng" dirty="0" smtClean="0">
                <a:latin typeface="Arial" panose="020B0604020202020204" pitchFamily="34" charset="0"/>
                <a:ea typeface="Roboto" pitchFamily="2" charset="0"/>
                <a:cs typeface="Arial" panose="020B0604020202020204" pitchFamily="34" charset="0"/>
              </a:rPr>
              <a:t>great</a:t>
            </a:r>
            <a:r>
              <a:rPr lang="en-US" sz="2400" b="1" dirty="0" smtClean="0">
                <a:latin typeface="Arial" panose="020B0604020202020204" pitchFamily="34" charset="0"/>
                <a:ea typeface="Roboto" pitchFamily="2" charset="0"/>
                <a:cs typeface="Arial" panose="020B0604020202020204" pitchFamily="34" charset="0"/>
              </a:rPr>
              <a:t> </a:t>
            </a:r>
            <a:r>
              <a:rPr lang="en-US" sz="2400" dirty="0" smtClean="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smtClean="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smtClean="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Your Task</a:t>
            </a:r>
            <a:endParaRPr lang="en-US" dirty="0"/>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Tell a story</a:t>
            </a:r>
            <a:r>
              <a:rPr lang="mr-IN" dirty="0" smtClean="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smtClean="0"/>
              <a:t>With Data!</a:t>
            </a:r>
            <a:endParaRPr lang="en-US" dirty="0"/>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Requirements</a:t>
            </a:r>
            <a:endParaRPr lang="en-US" dirty="0"/>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Unlike </a:t>
            </a:r>
            <a:r>
              <a:rPr lang="en-US" sz="1800" dirty="0"/>
              <a:t>the first project, where you focused on using the "Analytics Paradigm" to explore relationships in "report form", this project should be more focused on providing users an interactive means to explore data themselves.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Just </a:t>
            </a:r>
            <a:r>
              <a:rPr lang="en-US" sz="1800" dirty="0"/>
              <a:t>as with the first project, you will be asked to conduct a </a:t>
            </a:r>
            <a:r>
              <a:rPr lang="en-US" sz="1800" dirty="0" smtClean="0"/>
              <a:t>10 minute </a:t>
            </a:r>
            <a:r>
              <a:rPr lang="en-US" sz="1800" dirty="0"/>
              <a:t>presentation that lays out your theme, coding approach, data munging techniques, and final visualization</a:t>
            </a:r>
            <a:r>
              <a:rPr lang="en-US" sz="1800" dirty="0" smtClean="0"/>
              <a:t>.</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You </a:t>
            </a:r>
            <a:r>
              <a:rPr lang="en-US" sz="1800" dirty="0"/>
              <a:t>may choose a project of any theme, but we encourage you to think broadly. The universe is wide and expansive. Don't limit yourself to what you know. </a:t>
            </a:r>
            <a:endParaRPr lang="en-US" sz="1800" dirty="0" smtClean="0"/>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smtClean="0"/>
              <a:t>You </a:t>
            </a:r>
            <a:r>
              <a:rPr lang="en-US" sz="1800" dirty="0"/>
              <a:t>will have roughly two weeks to complete this project. You will present your final work on Saturday </a:t>
            </a:r>
            <a:r>
              <a:rPr lang="en-US" sz="1800" dirty="0" smtClean="0"/>
              <a:t>(March 03, 2018). </a:t>
            </a:r>
            <a:r>
              <a:rPr lang="en-US" sz="1800" dirty="0"/>
              <a:t>You will have ample time in class to work with your group (but expect to put in some long nights in the days ahead).</a:t>
            </a:r>
            <a:endParaRPr lang="en-US" sz="1800" dirty="0" smtClean="0"/>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a:t>
            </a:r>
            <a:r>
              <a:rPr lang="en-US" sz="1600" dirty="0" smtClean="0"/>
              <a:t>our </a:t>
            </a:r>
            <a:r>
              <a:rPr lang="en-US" sz="1600" dirty="0"/>
              <a:t>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t>
            </a:r>
            <a:r>
              <a:rPr lang="en-US" sz="1600" dirty="0" smtClean="0"/>
              <a:t>and at least one</a:t>
            </a:r>
            <a:r>
              <a:rPr lang="en-US" sz="1600" b="1" dirty="0" smtClean="0"/>
              <a:t> database </a:t>
            </a:r>
            <a:r>
              <a:rPr lang="en-US" sz="1600" dirty="0" smtClean="0"/>
              <a:t>(MySQL, MongoDB, SQLite, etc.)</a:t>
            </a:r>
          </a:p>
          <a:p>
            <a:pPr marL="342900" lvl="0" indent="-342900">
              <a:lnSpc>
                <a:spcPct val="100000"/>
              </a:lnSpc>
              <a:spcBef>
                <a:spcPts val="0"/>
              </a:spcBef>
              <a:buAutoNum type="arabicPeriod"/>
            </a:pPr>
            <a:endParaRPr lang="en-US" sz="1600" dirty="0" smtClean="0"/>
          </a:p>
          <a:p>
            <a:pPr marL="342900" lvl="0" indent="-342900">
              <a:lnSpc>
                <a:spcPct val="100000"/>
              </a:lnSpc>
              <a:spcBef>
                <a:spcPts val="0"/>
              </a:spcBef>
              <a:buAutoNum type="arabicPeriod"/>
            </a:pPr>
            <a:r>
              <a:rPr lang="en-US" sz="1600" dirty="0" smtClean="0"/>
              <a:t>Your </a:t>
            </a:r>
            <a:r>
              <a:rPr lang="en-US" sz="1600" dirty="0"/>
              <a:t>project </a:t>
            </a:r>
            <a:r>
              <a:rPr lang="en-US" sz="1600" dirty="0" smtClean="0"/>
              <a:t>should </a:t>
            </a:r>
            <a:r>
              <a:rPr lang="en-US" sz="1600" dirty="0"/>
              <a:t>fall into one of the below </a:t>
            </a:r>
            <a:r>
              <a:rPr lang="en-US" sz="1600" b="1" dirty="0" smtClean="0"/>
              <a:t>four tracks</a:t>
            </a:r>
            <a:r>
              <a:rPr lang="en-US" sz="1600" dirty="0" smtClean="0"/>
              <a:t>: </a:t>
            </a:r>
          </a:p>
          <a:p>
            <a:pPr lvl="1">
              <a:lnSpc>
                <a:spcPct val="100000"/>
              </a:lnSpc>
              <a:spcBef>
                <a:spcPts val="0"/>
              </a:spcBef>
            </a:pPr>
            <a:r>
              <a:rPr lang="en-US" sz="1600" dirty="0" smtClean="0"/>
              <a:t>A </a:t>
            </a:r>
            <a:r>
              <a:rPr lang="en-US" sz="1600" dirty="0"/>
              <a:t>custom "creative" D3.js project (i.e. non-standard graph or </a:t>
            </a:r>
            <a:r>
              <a:rPr lang="en-US" sz="1600" dirty="0" smtClean="0"/>
              <a:t>chart)</a:t>
            </a:r>
          </a:p>
          <a:p>
            <a:pPr lvl="1">
              <a:lnSpc>
                <a:spcPct val="100000"/>
              </a:lnSpc>
              <a:spcBef>
                <a:spcPts val="0"/>
              </a:spcBef>
            </a:pPr>
            <a:endParaRPr lang="en-US" sz="1600" dirty="0" smtClean="0"/>
          </a:p>
          <a:p>
            <a:pPr lvl="1">
              <a:lnSpc>
                <a:spcPct val="100000"/>
              </a:lnSpc>
              <a:spcBef>
                <a:spcPts val="0"/>
              </a:spcBef>
            </a:pPr>
            <a:r>
              <a:rPr lang="en-US" sz="1600" dirty="0" smtClean="0"/>
              <a:t>A </a:t>
            </a:r>
            <a:r>
              <a:rPr lang="en-US" sz="1600" dirty="0"/>
              <a:t>combination of Web Scraping and Leaflet or </a:t>
            </a:r>
            <a:r>
              <a:rPr lang="en-US" sz="1600" dirty="0" err="1" smtClean="0"/>
              <a:t>Plotly</a:t>
            </a:r>
            <a:endParaRPr lang="en-US" sz="1600" dirty="0" smtClean="0"/>
          </a:p>
          <a:p>
            <a:pPr lvl="1">
              <a:lnSpc>
                <a:spcPct val="100000"/>
              </a:lnSpc>
              <a:spcBef>
                <a:spcPts val="0"/>
              </a:spcBef>
            </a:pPr>
            <a:endParaRPr lang="en-US" sz="1600" dirty="0"/>
          </a:p>
          <a:p>
            <a:pPr lvl="1">
              <a:lnSpc>
                <a:spcPct val="100000"/>
              </a:lnSpc>
              <a:spcBef>
                <a:spcPts val="0"/>
              </a:spcBef>
            </a:pPr>
            <a:r>
              <a:rPr lang="en-US" sz="1600" dirty="0" smtClean="0"/>
              <a:t>A dashboard page with multiple charts all updating from the same data</a:t>
            </a:r>
            <a:endParaRPr lang="en-US" sz="1600" dirty="0" smtClean="0"/>
          </a:p>
          <a:p>
            <a:pPr lvl="1">
              <a:lnSpc>
                <a:spcPct val="100000"/>
              </a:lnSpc>
              <a:spcBef>
                <a:spcPts val="0"/>
              </a:spcBef>
            </a:pPr>
            <a:endParaRPr lang="en-US" sz="1600" dirty="0" smtClean="0"/>
          </a:p>
          <a:p>
            <a:pPr lvl="1">
              <a:lnSpc>
                <a:spcPct val="100000"/>
              </a:lnSpc>
              <a:spcBef>
                <a:spcPts val="0"/>
              </a:spcBef>
            </a:pPr>
            <a:r>
              <a:rPr lang="en-US" sz="1600" dirty="0" smtClean="0"/>
              <a:t>A </a:t>
            </a:r>
            <a:r>
              <a:rPr lang="en-US" sz="1600" dirty="0"/>
              <a:t>"thick" server that performs multiple manipulations on data in a database prior to visualization (must be approved</a:t>
            </a:r>
            <a:r>
              <a:rPr lang="en-US" sz="1600" dirty="0" smtClean="0"/>
              <a:t>)</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should include at least </a:t>
            </a:r>
            <a:r>
              <a:rPr lang="en-US" sz="1600" b="1" dirty="0"/>
              <a:t>one </a:t>
            </a:r>
            <a:r>
              <a:rPr lang="en-US" sz="1600" b="1" dirty="0" smtClean="0"/>
              <a:t>JS library </a:t>
            </a:r>
            <a:r>
              <a:rPr lang="en-US" sz="1600" dirty="0" smtClean="0"/>
              <a:t>that we </a:t>
            </a:r>
            <a:r>
              <a:rPr lang="en-US" sz="1600" dirty="0"/>
              <a:t>did not </a:t>
            </a:r>
            <a:r>
              <a:rPr lang="en-US" sz="1600" dirty="0" smtClean="0"/>
              <a:t>cover.</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must be powered by a dataset with at least </a:t>
            </a:r>
            <a:r>
              <a:rPr lang="en-US" sz="1600" b="1" dirty="0"/>
              <a:t>100 </a:t>
            </a:r>
            <a:r>
              <a:rPr lang="en-US" sz="1600" b="1" dirty="0" smtClean="0"/>
              <a:t>records</a:t>
            </a:r>
            <a:r>
              <a:rPr lang="en-US" sz="1600" dirty="0" smtClean="0"/>
              <a:t>.</a:t>
            </a:r>
          </a:p>
          <a:p>
            <a:pPr marL="342900" indent="-342900">
              <a:lnSpc>
                <a:spcPct val="100000"/>
              </a:lnSpc>
              <a:spcBef>
                <a:spcPts val="0"/>
              </a:spcBef>
              <a:buAutoNum type="arabicPeriod"/>
            </a:pPr>
            <a:endParaRPr lang="en-US" sz="1600" dirty="0" smtClean="0"/>
          </a:p>
          <a:p>
            <a:pPr marL="342900" indent="-342900">
              <a:lnSpc>
                <a:spcPct val="100000"/>
              </a:lnSpc>
              <a:spcBef>
                <a:spcPts val="0"/>
              </a:spcBef>
              <a:buAutoNum type="arabicPeriod"/>
            </a:pPr>
            <a:r>
              <a:rPr lang="en-US" sz="1600" dirty="0" smtClean="0"/>
              <a:t>Your </a:t>
            </a:r>
            <a:r>
              <a:rPr lang="en-US" sz="1600" dirty="0"/>
              <a:t>project must include some level of </a:t>
            </a:r>
            <a:r>
              <a:rPr lang="en-US" sz="1600" b="1" dirty="0"/>
              <a:t>user-driven interaction </a:t>
            </a:r>
            <a:r>
              <a:rPr lang="en-US" sz="1600" dirty="0"/>
              <a:t>(e.g. menus, dropdowns, textboxes, etc</a:t>
            </a:r>
            <a:r>
              <a:rPr lang="en-US" sz="1600" dirty="0" smtClean="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smtClean="0"/>
              <a:t>Your </a:t>
            </a:r>
            <a:r>
              <a:rPr lang="en-US" sz="1600" dirty="0"/>
              <a:t>final visualization should ideally include at least </a:t>
            </a:r>
            <a:r>
              <a:rPr lang="en-US" sz="1600" b="1" dirty="0" smtClean="0"/>
              <a:t>three views</a:t>
            </a:r>
            <a:endParaRPr lang="en-US" sz="1600" b="1" dirty="0"/>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smtClean="0"/>
              <a:t>Schedule</a:t>
            </a:r>
            <a:endParaRPr lang="en-US" dirty="0"/>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13853</TotalTime>
  <Words>516</Words>
  <Application>Microsoft Macintosh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Jeremy Hill</cp:lastModifiedBy>
  <cp:revision>1676</cp:revision>
  <cp:lastPrinted>2016-01-30T16:23:56Z</cp:lastPrinted>
  <dcterms:created xsi:type="dcterms:W3CDTF">2015-01-20T17:19:00Z</dcterms:created>
  <dcterms:modified xsi:type="dcterms:W3CDTF">2018-02-16T02:47:13Z</dcterms:modified>
</cp:coreProperties>
</file>