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8" r:id="rId9"/>
    <p:sldId id="269" r:id="rId10"/>
    <p:sldId id="265" r:id="rId11"/>
    <p:sldId id="266" r:id="rId12"/>
    <p:sldId id="270" r:id="rId13"/>
    <p:sldId id="279" r:id="rId14"/>
    <p:sldId id="287" r:id="rId15"/>
    <p:sldId id="286" r:id="rId16"/>
    <p:sldId id="284" r:id="rId17"/>
    <p:sldId id="285" r:id="rId18"/>
    <p:sldId id="288" r:id="rId19"/>
    <p:sldId id="292" r:id="rId20"/>
    <p:sldId id="293" r:id="rId21"/>
    <p:sldId id="294" r:id="rId22"/>
    <p:sldId id="295" r:id="rId23"/>
    <p:sldId id="296" r:id="rId24"/>
    <p:sldId id="299" r:id="rId25"/>
    <p:sldId id="297" r:id="rId26"/>
    <p:sldId id="298" r:id="rId27"/>
    <p:sldId id="274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81892"/>
  </p:normalViewPr>
  <p:slideViewPr>
    <p:cSldViewPr snapToGrid="0" snapToObjects="1">
      <p:cViewPr varScale="1">
        <p:scale>
          <a:sx n="76" d="100"/>
          <a:sy n="76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59BEF-9D45-B047-A37F-816ACE0FB726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706EA-8AC5-D24B-A818-965C2DAF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4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simple: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calculate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relative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importance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webpage.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6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wiki.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7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wiki.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78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8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For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example,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query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Stanford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return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any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mentioning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Stanford,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but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using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PageRank,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university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homepage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listed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first.</a:t>
            </a:r>
            <a:r>
              <a:rPr lang="zh-CN" altLang="en-US" sz="1200" dirty="0" smtClean="0"/>
              <a:t> 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8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Cardinality of a set means the number of element in</a:t>
            </a:r>
            <a:r>
              <a:rPr lang="en-US" baseline="0" dirty="0" smtClean="0"/>
              <a:t> a set, or the size of the set.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5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understand this definition, we first ignore the factor c. Then the ranking of a page u is a sum of many fractions. </a:t>
            </a:r>
          </a:p>
          <a:p>
            <a:r>
              <a:rPr lang="en-US" baseline="0" dirty="0" smtClean="0"/>
              <a:t>These fractions come from the backward set of u. The ranking of a page u is dependent on the PageRank values for each page v in Bu divided by the </a:t>
            </a:r>
          </a:p>
          <a:p>
            <a:r>
              <a:rPr lang="en-US" baseline="0" dirty="0" smtClean="0"/>
              <a:t>number of links from page v.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7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the algorithm iterates to convergence, we can assign any value to the pages at the beginning. </a:t>
            </a:r>
          </a:p>
          <a:p>
            <a:r>
              <a:rPr lang="en-US" baseline="0" dirty="0" smtClean="0"/>
              <a:t>But different choice of initialization results in different rate of convergence. For demonstration purpose, </a:t>
            </a:r>
          </a:p>
          <a:p>
            <a:r>
              <a:rPr lang="en-US" baseline="0" dirty="0" smtClean="0"/>
              <a:t>we initialize them to be the same in the example.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also adjust the final sum of all page ranks by adjusting the factor c. In this case, we set the sum to</a:t>
            </a:r>
          </a:p>
          <a:p>
            <a:r>
              <a:rPr lang="en-US" baseline="0" dirty="0" smtClean="0"/>
              <a:t> be 1, so what we finally get is a probability distribution.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the algorithm iterates to convergence, we can assign any value to the pages at the beginning. </a:t>
            </a:r>
          </a:p>
          <a:p>
            <a:r>
              <a:rPr lang="en-US" baseline="0" dirty="0" smtClean="0"/>
              <a:t>But different choice of initialization results in different rate of convergence. For demonstration purpose, </a:t>
            </a:r>
          </a:p>
          <a:p>
            <a:r>
              <a:rPr lang="en-US" baseline="0" dirty="0" smtClean="0"/>
              <a:t>we initialize them to be the same in the example.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also adjust the final sum of all page ranks by adjusting the factor c. In this case, we set the sum to</a:t>
            </a:r>
          </a:p>
          <a:p>
            <a:r>
              <a:rPr lang="en-US" baseline="0" dirty="0" smtClean="0"/>
              <a:t> be 1, so what we finally get is a probability distribution.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0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the algorithm iterates to convergence, we can assign any value to the pages at the beginning. </a:t>
            </a:r>
          </a:p>
          <a:p>
            <a:r>
              <a:rPr lang="en-US" baseline="0" dirty="0" smtClean="0"/>
              <a:t>But different choice of initialization results in different rate of convergence. For demonstration purpose, </a:t>
            </a:r>
          </a:p>
          <a:p>
            <a:r>
              <a:rPr lang="en-US" baseline="0" dirty="0" smtClean="0"/>
              <a:t>we initialize them to be the same in the example.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also adjust the final sum of all page ranks by adjusting the factor c. In this case, we set the sum to</a:t>
            </a:r>
          </a:p>
          <a:p>
            <a:r>
              <a:rPr lang="en-US" baseline="0" dirty="0" smtClean="0"/>
              <a:t> be 1, so what we finally get is a probability distribution. </a:t>
            </a:r>
            <a:endParaRPr lang="zh-CN" altLang="en-US" baseline="0" dirty="0" smtClean="0"/>
          </a:p>
          <a:p>
            <a:endParaRPr lang="zh-CN" altLang="en-US" baseline="0" dirty="0" smtClean="0"/>
          </a:p>
          <a:p>
            <a:r>
              <a:rPr lang="en-US" altLang="zh-CN" baseline="0" dirty="0" smtClean="0"/>
              <a:t>Power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wiki.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wiki.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sum of all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PageRank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will also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case.</a:t>
            </a:r>
            <a:r>
              <a:rPr lang="zh-CN" altLang="en-US" sz="12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12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Explain 1-d/N</a:t>
            </a:r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1200" dirty="0" smtClean="0"/>
              <a:t>The random surfer visits a web page with a certain probability which derives from the page's PageRank. </a:t>
            </a:r>
          </a:p>
          <a:p>
            <a:pPr>
              <a:lnSpc>
                <a:spcPct val="80000"/>
              </a:lnSpc>
            </a:pPr>
            <a:r>
              <a:rPr lang="en-US" sz="1200" dirty="0" smtClean="0"/>
              <a:t>The probability that the random surfer clicks on one link is solely given by the number of links on that page. </a:t>
            </a:r>
          </a:p>
          <a:p>
            <a:pPr>
              <a:lnSpc>
                <a:spcPct val="80000"/>
              </a:lnSpc>
            </a:pPr>
            <a:r>
              <a:rPr lang="en-US" sz="1200" dirty="0" smtClean="0"/>
              <a:t>This is why one page's PageRank is not completely passed on to a page it links to, but is divided by the number of links on the page.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06EA-8AC5-D24B-A818-965C2DAF43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2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5880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6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856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1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9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5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01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327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62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737" y="1385888"/>
            <a:ext cx="9301163" cy="1771650"/>
          </a:xfrm>
        </p:spPr>
        <p:txBody>
          <a:bodyPr/>
          <a:lstStyle/>
          <a:p>
            <a:r>
              <a:rPr lang="en-US" altLang="zh-CN" sz="4800" dirty="0" smtClean="0"/>
              <a:t>The</a:t>
            </a:r>
            <a:r>
              <a:rPr lang="zh-CN" altLang="en-US" sz="4800" dirty="0" smtClean="0"/>
              <a:t> </a:t>
            </a:r>
            <a:r>
              <a:rPr lang="en-US" altLang="zh-CN" sz="4800" dirty="0" err="1" smtClean="0"/>
              <a:t>Pagerank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citation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ranking: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Bringing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order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to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the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web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481" y="3456217"/>
            <a:ext cx="6831673" cy="1086237"/>
          </a:xfrm>
        </p:spPr>
        <p:txBody>
          <a:bodyPr/>
          <a:lstStyle/>
          <a:p>
            <a:r>
              <a:rPr lang="en-US" dirty="0"/>
              <a:t>Page, Lawrence and </a:t>
            </a:r>
            <a:r>
              <a:rPr lang="en-US" dirty="0" err="1"/>
              <a:t>Brin</a:t>
            </a:r>
            <a:r>
              <a:rPr lang="en-US" dirty="0"/>
              <a:t>, Sergey and </a:t>
            </a:r>
            <a:r>
              <a:rPr lang="en-US" dirty="0" err="1"/>
              <a:t>Motwani</a:t>
            </a:r>
            <a:r>
              <a:rPr lang="en-US" dirty="0"/>
              <a:t>, Rajeev and </a:t>
            </a:r>
            <a:r>
              <a:rPr lang="en-US" dirty="0" err="1"/>
              <a:t>Winograd</a:t>
            </a:r>
            <a:r>
              <a:rPr lang="en-US" dirty="0"/>
              <a:t>, Terry (1999)</a:t>
            </a:r>
          </a:p>
        </p:txBody>
      </p:sp>
    </p:spTree>
    <p:extLst>
      <p:ext uri="{BB962C8B-B14F-4D97-AF65-F5344CB8AC3E}">
        <p14:creationId xmlns:p14="http://schemas.microsoft.com/office/powerpoint/2010/main" val="4568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Problem: Rank Sink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24050"/>
            <a:ext cx="558165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Consider several pages that form a loop and points to no other pages. Then the loop will accumulate the rank and never distribute any rank.  </a:t>
            </a:r>
          </a:p>
          <a:p>
            <a:r>
              <a:rPr lang="en-US" sz="2800" dirty="0" smtClean="0"/>
              <a:t>Call it </a:t>
            </a:r>
            <a:r>
              <a:rPr lang="en-US" sz="2800" b="1" dirty="0" smtClean="0"/>
              <a:t>rank sink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0" y="1924050"/>
            <a:ext cx="4749800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3450" y="342745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9512300" y="3427452"/>
            <a:ext cx="3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26700" y="342745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3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725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Solution: Rank Source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975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overcome rank sink, introduce rank source, E(u). And formally define page rank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R’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Where c is maximized and the sum of all rank is 1.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2794000"/>
            <a:ext cx="5765800" cy="13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74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Rank Source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3100"/>
            <a:ext cx="9906000" cy="32575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Rank source E: it’s a vector over the Web pages which is used to make up for rank sinks. </a:t>
            </a:r>
            <a:endParaRPr lang="zh-CN" altLang="en-US" sz="3200" dirty="0" smtClean="0"/>
          </a:p>
          <a:p>
            <a:r>
              <a:rPr lang="en-US" altLang="zh-CN" sz="3200" dirty="0" smtClean="0"/>
              <a:t>One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customize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PageRank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choosing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E.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r>
              <a:rPr lang="en-US" altLang="zh-CN" sz="3200" dirty="0" smtClean="0"/>
              <a:t>For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example,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choose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uniform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over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all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web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corresponds 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random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surfer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that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may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jump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random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page.</a:t>
            </a:r>
            <a:endParaRPr lang="zh-CN" altLang="en-US" sz="32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0" y="685800"/>
            <a:ext cx="4375150" cy="10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74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Damping Factor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3100"/>
            <a:ext cx="9906000" cy="49149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Later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version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of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PageRank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algorithm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use</a:t>
            </a:r>
            <a:r>
              <a:rPr lang="zh-CN" altLang="en-US" sz="3200" dirty="0" smtClean="0"/>
              <a:t> </a:t>
            </a:r>
            <a:r>
              <a:rPr lang="en-US" altLang="zh-CN" sz="3200" b="1" dirty="0" smtClean="0"/>
              <a:t>damping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factor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avoid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rank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sink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adjust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final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sum.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formula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is:</a:t>
            </a:r>
            <a:endParaRPr lang="zh-CN" altLang="en-US" sz="3200" dirty="0" smtClean="0"/>
          </a:p>
          <a:p>
            <a:endParaRPr lang="zh-CN" altLang="en-US" sz="3200" dirty="0"/>
          </a:p>
          <a:p>
            <a:pPr marL="0" indent="0">
              <a:buNone/>
            </a:pPr>
            <a:endParaRPr lang="zh-CN" altLang="en-US" sz="3200" dirty="0" smtClean="0"/>
          </a:p>
          <a:p>
            <a:pPr marL="0" indent="0">
              <a:buNone/>
            </a:pPr>
            <a:r>
              <a:rPr lang="zh-CN" altLang="en-US" sz="3200" dirty="0" smtClean="0"/>
              <a:t>	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total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damping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factor, 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between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 is the number of forward links in page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j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25" y="3464298"/>
            <a:ext cx="5413376" cy="11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Damping Factor – Random Surfer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PageRank is </a:t>
            </a:r>
            <a:r>
              <a:rPr lang="en-US" sz="2800" dirty="0"/>
              <a:t>considered as a model of </a:t>
            </a:r>
            <a:r>
              <a:rPr lang="en-US" sz="2800" dirty="0" smtClean="0"/>
              <a:t>Random Surfer. </a:t>
            </a:r>
          </a:p>
          <a:p>
            <a:r>
              <a:rPr lang="en-US" sz="2800" dirty="0" smtClean="0"/>
              <a:t>With probability d, the surfer may choose a random link from the current page to go to.</a:t>
            </a:r>
          </a:p>
          <a:p>
            <a:r>
              <a:rPr lang="en-US" sz="2800" dirty="0" smtClean="0"/>
              <a:t>In addition, the surfer gets bored sometimes and jumps to a random page with probability 1 – d.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09" y="4891192"/>
            <a:ext cx="5028781" cy="102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Damping Factor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48006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example, a surfer starts at page 1.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1700"/>
            <a:ext cx="5219700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9" y="528742"/>
            <a:ext cx="5028781" cy="102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74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Damping Factor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28850"/>
            <a:ext cx="3943350" cy="4191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At each step, with probability d, a server chooses next page by clicking a random link at the current page.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9" y="528742"/>
            <a:ext cx="5028781" cy="10244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8" y="2228850"/>
            <a:ext cx="502878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74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Damping Factor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65350"/>
            <a:ext cx="4362450" cy="33909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Meanwhile, with probability 1 – d, (s)he jumps to a random page. </a:t>
            </a:r>
            <a:endParaRPr lang="zh-CN" alt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9" y="528742"/>
            <a:ext cx="5028781" cy="10244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9" y="2165350"/>
            <a:ext cx="5092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Damping Factor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9" y="2286000"/>
            <a:ext cx="5029200" cy="318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9" y="528742"/>
            <a:ext cx="5028781" cy="102449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2286000"/>
            <a:ext cx="459105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Suppose (s)he goes to page 2.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01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Damping Factor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9" y="528742"/>
            <a:ext cx="5028781" cy="1024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28758"/>
            <a:ext cx="470535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42" y="2328758"/>
            <a:ext cx="49556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7275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What’s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PageRank?</a:t>
            </a:r>
            <a:r>
              <a:rPr lang="zh-CN" altLang="en-US" sz="4800" dirty="0" smtClean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4525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PageRank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link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analysis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algorithm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which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assigns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numerical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value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each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element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of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set,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with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purpose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of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measuring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their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relative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importance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within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set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(WWW).</a:t>
            </a:r>
            <a:r>
              <a:rPr lang="zh-CN" alt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4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Damping Factor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9" y="528742"/>
            <a:ext cx="5028781" cy="102449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2286000"/>
            <a:ext cx="459105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if (s)he goes to a page with no outgoing edges?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8" y="2603500"/>
            <a:ext cx="5028781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Damping Factor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9" y="528742"/>
            <a:ext cx="5028781" cy="102449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2286000"/>
            <a:ext cx="459105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that case, it will jump to a random page with probability 1.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8" y="2286000"/>
            <a:ext cx="5028781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Damping Factor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9" y="528742"/>
            <a:ext cx="5028781" cy="102449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2286000"/>
            <a:ext cx="99060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One usually chooses d to be 0.85. Why ?</a:t>
            </a:r>
          </a:p>
          <a:p>
            <a:r>
              <a:rPr lang="en-US" sz="2800" dirty="0" smtClean="0"/>
              <a:t>“Those smart guys at Google use 0.85”</a:t>
            </a:r>
          </a:p>
          <a:p>
            <a:r>
              <a:rPr lang="en-US" sz="2800" dirty="0" smtClean="0"/>
              <a:t>It works pretty well with high rate of convergence. Moreover, when d is higher than 0.85, the numeric instability increases.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55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47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Term Frequency</a:t>
            </a:r>
            <a:br>
              <a:rPr lang="en-US" sz="4800" dirty="0" smtClean="0"/>
            </a:br>
            <a:r>
              <a:rPr lang="en-US" sz="4800" dirty="0" smtClean="0"/>
              <a:t>and Inverse Document Frequency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71750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Another most popular method to find the rank of documents is </a:t>
            </a:r>
            <a:r>
              <a:rPr lang="en-US" altLang="zh-CN" sz="2800" dirty="0" err="1" smtClean="0"/>
              <a:t>tf-idf</a:t>
            </a:r>
            <a:r>
              <a:rPr lang="en-US" altLang="zh-CN" sz="2800" dirty="0" smtClean="0"/>
              <a:t>.</a:t>
            </a:r>
          </a:p>
          <a:p>
            <a:r>
              <a:rPr lang="en-US" sz="2800" dirty="0" smtClean="0"/>
              <a:t>Term Frequency is the frequency of the word in the document.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tf</a:t>
            </a:r>
            <a:r>
              <a:rPr lang="en-US" sz="2800" dirty="0" smtClean="0"/>
              <a:t>(t, f) = # </a:t>
            </a:r>
            <a:r>
              <a:rPr lang="en-US" sz="2800" b="1" dirty="0" smtClean="0"/>
              <a:t>t</a:t>
            </a:r>
            <a:r>
              <a:rPr lang="en-US" sz="2800" dirty="0" smtClean="0"/>
              <a:t> in file </a:t>
            </a:r>
            <a:r>
              <a:rPr lang="en-US" sz="2800" b="1" dirty="0" smtClean="0"/>
              <a:t>f</a:t>
            </a:r>
            <a:r>
              <a:rPr lang="en-US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51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47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Term Frequency</a:t>
            </a:r>
            <a:br>
              <a:rPr lang="en-US" sz="4800" dirty="0" smtClean="0"/>
            </a:br>
            <a:r>
              <a:rPr lang="en-US" sz="4800" dirty="0" smtClean="0"/>
              <a:t>and Inverse Document Frequency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7175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Inverse Document Frequency is the number of documents that contain the target word. (In reality it’s usually scaled using logarithm)’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idf</a:t>
            </a:r>
            <a:r>
              <a:rPr lang="en-US" sz="2800" dirty="0" smtClean="0"/>
              <a:t>(t</a:t>
            </a:r>
            <a:r>
              <a:rPr lang="en-US" sz="2800" dirty="0"/>
              <a:t>, F) = log (# files in F / # files in F containing 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Then the </a:t>
            </a:r>
            <a:r>
              <a:rPr lang="en-US" sz="2800" dirty="0" err="1" smtClean="0"/>
              <a:t>tf-idf</a:t>
            </a:r>
            <a:r>
              <a:rPr lang="en-US" sz="2800" dirty="0" smtClean="0"/>
              <a:t> of a file is </a:t>
            </a:r>
            <a:r>
              <a:rPr lang="en-US" sz="2800" dirty="0" err="1" smtClean="0"/>
              <a:t>tf</a:t>
            </a:r>
            <a:r>
              <a:rPr lang="en-US" sz="2800" dirty="0" smtClean="0"/>
              <a:t> * </a:t>
            </a:r>
            <a:r>
              <a:rPr lang="en-US" sz="2800" dirty="0" err="1" smtClean="0"/>
              <a:t>idf</a:t>
            </a:r>
            <a:r>
              <a:rPr lang="en-US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6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47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Term Frequency</a:t>
            </a:r>
            <a:br>
              <a:rPr lang="en-US" sz="4800" dirty="0" smtClean="0"/>
            </a:br>
            <a:r>
              <a:rPr lang="en-US" sz="4800" dirty="0" smtClean="0"/>
              <a:t>and Inverse Document Frequency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71750"/>
            <a:ext cx="9601200" cy="394335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For example, </a:t>
            </a:r>
            <a:r>
              <a:rPr lang="en-US" sz="3000" dirty="0"/>
              <a:t> </a:t>
            </a:r>
            <a:r>
              <a:rPr lang="en-US" sz="3000" dirty="0" smtClean="0"/>
              <a:t>given target word “Vanderbilt” and a bunch of files, F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, </a:t>
            </a:r>
            <a:r>
              <a:rPr lang="is-IS" sz="3000" dirty="0" smtClean="0"/>
              <a:t>… F</a:t>
            </a:r>
            <a:r>
              <a:rPr lang="is-IS" sz="3000" baseline="-25000" dirty="0" smtClean="0"/>
              <a:t>N</a:t>
            </a:r>
            <a:endParaRPr lang="is-IS" sz="3000" dirty="0"/>
          </a:p>
          <a:p>
            <a:r>
              <a:rPr lang="is-IS" sz="3000" dirty="0" smtClean="0"/>
              <a:t>The tf and idf of file F</a:t>
            </a:r>
            <a:r>
              <a:rPr lang="is-IS" sz="3000" baseline="-25000" dirty="0" smtClean="0"/>
              <a:t>i</a:t>
            </a:r>
            <a:r>
              <a:rPr lang="is-IS" sz="3000" dirty="0" smtClean="0"/>
              <a:t> are :</a:t>
            </a:r>
          </a:p>
          <a:p>
            <a:pPr marL="0" indent="0">
              <a:buNone/>
            </a:pPr>
            <a:r>
              <a:rPr lang="is-IS" sz="3000" dirty="0" smtClean="0"/>
              <a:t>	tf</a:t>
            </a:r>
            <a:r>
              <a:rPr lang="is-IS" sz="3000" dirty="0"/>
              <a:t>(“super bowl”, F</a:t>
            </a:r>
            <a:r>
              <a:rPr lang="is-IS" sz="3000" baseline="-25000" dirty="0"/>
              <a:t>i</a:t>
            </a:r>
            <a:r>
              <a:rPr lang="is-IS" sz="3000" dirty="0"/>
              <a:t>) = #appearance of </a:t>
            </a:r>
            <a:r>
              <a:rPr lang="is-IS" sz="3000" dirty="0" smtClean="0"/>
              <a:t>“Vanderbilt” </a:t>
            </a:r>
            <a:r>
              <a:rPr lang="is-IS" sz="3000" dirty="0"/>
              <a:t>in F</a:t>
            </a:r>
            <a:r>
              <a:rPr lang="is-IS" sz="3000" baseline="-25000" dirty="0"/>
              <a:t>i</a:t>
            </a:r>
            <a:r>
              <a:rPr lang="is-IS" sz="3000" dirty="0"/>
              <a:t> </a:t>
            </a:r>
          </a:p>
          <a:p>
            <a:pPr marL="0" indent="0">
              <a:buNone/>
            </a:pPr>
            <a:r>
              <a:rPr lang="is-IS" sz="3000" dirty="0"/>
              <a:t>	idf(“super bowl”, {F}) = </a:t>
            </a:r>
            <a:endParaRPr lang="is-IS" sz="3000" dirty="0" smtClean="0"/>
          </a:p>
          <a:p>
            <a:pPr marL="0" indent="0">
              <a:buNone/>
            </a:pPr>
            <a:r>
              <a:rPr lang="is-IS" sz="3000" dirty="0"/>
              <a:t>	</a:t>
            </a:r>
            <a:r>
              <a:rPr lang="is-IS" sz="3000" dirty="0" smtClean="0"/>
              <a:t>			log </a:t>
            </a:r>
            <a:r>
              <a:rPr lang="is-IS" sz="3000" dirty="0"/>
              <a:t>(N / </a:t>
            </a:r>
            <a:r>
              <a:rPr lang="is-IS" sz="3000" dirty="0" smtClean="0"/>
              <a:t>#</a:t>
            </a:r>
            <a:r>
              <a:rPr lang="is-IS" sz="3000" dirty="0"/>
              <a:t>files contain </a:t>
            </a:r>
            <a:r>
              <a:rPr lang="is-IS" sz="3000" dirty="0" smtClean="0"/>
              <a:t>“Vanderbilt”)</a:t>
            </a:r>
          </a:p>
          <a:p>
            <a:r>
              <a:rPr lang="is-IS" sz="3000" dirty="0" smtClean="0"/>
              <a:t>Then tf-idf of F</a:t>
            </a:r>
            <a:r>
              <a:rPr lang="is-IS" sz="3000" baseline="-25000" dirty="0" smtClean="0"/>
              <a:t>i</a:t>
            </a:r>
            <a:r>
              <a:rPr lang="is-IS" sz="3000" dirty="0" smtClean="0"/>
              <a:t> is the product of tf and idf of F</a:t>
            </a:r>
            <a:r>
              <a:rPr lang="is-IS" sz="3000" baseline="-25000" dirty="0" smtClean="0"/>
              <a:t>i</a:t>
            </a:r>
            <a:endParaRPr lang="is-IS" sz="3000" dirty="0"/>
          </a:p>
          <a:p>
            <a:pPr marL="0" indent="0">
              <a:buNone/>
            </a:pPr>
            <a:endParaRPr lang="is-IS" sz="2600" dirty="0" smtClean="0"/>
          </a:p>
        </p:txBody>
      </p:sp>
    </p:spTree>
    <p:extLst>
      <p:ext uri="{BB962C8B-B14F-4D97-AF65-F5344CB8AC3E}">
        <p14:creationId xmlns:p14="http://schemas.microsoft.com/office/powerpoint/2010/main" val="9570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155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Combine PageRank with TF-IDF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785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TF-IDF doesn’t consider the link structure of the page, while PageRank ignore the content of the page. </a:t>
            </a:r>
            <a:endParaRPr lang="en-US" sz="3200" dirty="0" smtClean="0"/>
          </a:p>
          <a:p>
            <a:r>
              <a:rPr lang="en-US" sz="3200" dirty="0" smtClean="0"/>
              <a:t>People have also try the combination of these two methods, i.e. calculate the rank of a page by:</a:t>
            </a:r>
          </a:p>
          <a:p>
            <a:pPr marL="0" indent="0">
              <a:buNone/>
            </a:pPr>
            <a:r>
              <a:rPr lang="en-US" sz="3200" dirty="0"/>
              <a:t>	Ranking = Weight * PageRank + </a:t>
            </a:r>
            <a:r>
              <a:rPr lang="en-US" sz="3200" dirty="0" err="1" smtClean="0"/>
              <a:t>tf-idf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337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965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Application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--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Searching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00250"/>
            <a:ext cx="9601200" cy="3810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Google: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it</a:t>
            </a:r>
            <a:r>
              <a:rPr lang="en-US" sz="3200" dirty="0" smtClean="0"/>
              <a:t> </a:t>
            </a:r>
            <a:r>
              <a:rPr lang="en-US" sz="3200" dirty="0"/>
              <a:t>utilizes a </a:t>
            </a:r>
            <a:r>
              <a:rPr lang="en-US" sz="3200" dirty="0" smtClean="0"/>
              <a:t>number </a:t>
            </a:r>
            <a:r>
              <a:rPr lang="en-US" sz="3200" dirty="0"/>
              <a:t>of factors to rank search results including standard IR </a:t>
            </a:r>
            <a:r>
              <a:rPr lang="en-US" sz="3200" dirty="0" smtClean="0"/>
              <a:t>measures</a:t>
            </a:r>
            <a:r>
              <a:rPr lang="en-US" altLang="zh-CN" sz="3200" dirty="0" smtClean="0"/>
              <a:t>,</a:t>
            </a:r>
            <a:r>
              <a:rPr lang="en-US" sz="3200" dirty="0" smtClean="0"/>
              <a:t> proximity</a:t>
            </a:r>
            <a:r>
              <a:rPr lang="en-US" altLang="zh-CN" sz="3200" dirty="0" smtClean="0"/>
              <a:t>,</a:t>
            </a:r>
            <a:r>
              <a:rPr lang="en-US" sz="3200" dirty="0" smtClean="0"/>
              <a:t> </a:t>
            </a:r>
            <a:r>
              <a:rPr lang="en-US" sz="3200" dirty="0"/>
              <a:t>anchor </a:t>
            </a:r>
            <a:r>
              <a:rPr lang="en-US" sz="3200" dirty="0" smtClean="0"/>
              <a:t>text</a:t>
            </a:r>
            <a:r>
              <a:rPr lang="en-US" altLang="zh-CN" sz="3200" dirty="0" smtClean="0"/>
              <a:t>,</a:t>
            </a:r>
            <a:r>
              <a:rPr lang="en-US" sz="3200" dirty="0" smtClean="0"/>
              <a:t> and </a:t>
            </a:r>
            <a:r>
              <a:rPr lang="en-US" sz="3200" dirty="0"/>
              <a:t>PageRank </a:t>
            </a:r>
            <a:endParaRPr lang="zh-CN" altLang="en-US" sz="3200" dirty="0" smtClean="0"/>
          </a:p>
          <a:p>
            <a:r>
              <a:rPr lang="en-US" altLang="zh-CN" sz="3200" dirty="0" smtClean="0"/>
              <a:t>PageRank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greatest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underspecified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queries.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44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965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Other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Applications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00250"/>
            <a:ext cx="9601200" cy="3810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Estimate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Web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Traffic: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it’s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interesting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study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why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some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high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usage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have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low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PageRank,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e.g.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pornographic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pages.</a:t>
            </a:r>
            <a:r>
              <a:rPr lang="zh-CN" altLang="en-US" sz="3200" dirty="0" smtClean="0"/>
              <a:t> </a:t>
            </a:r>
          </a:p>
          <a:p>
            <a:r>
              <a:rPr lang="en-US" altLang="zh-CN" sz="3200" dirty="0" smtClean="0"/>
              <a:t>Backlink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Predictor: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e.g.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citation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counts.</a:t>
            </a:r>
            <a:endParaRPr lang="zh-CN" altLang="en-US" sz="3200" dirty="0"/>
          </a:p>
          <a:p>
            <a:r>
              <a:rPr lang="en-US" altLang="zh-CN" sz="3200" dirty="0" smtClean="0"/>
              <a:t>User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Navigation,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PageRank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Proxy: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User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PageRank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of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page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before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click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it.</a:t>
            </a:r>
            <a:r>
              <a:rPr lang="zh-CN" altLang="en-US" sz="3200" dirty="0" smtClean="0"/>
              <a:t>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99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965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Conclusion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5450"/>
            <a:ext cx="9601200" cy="485775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PageRank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link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analysis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algorithm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calculate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importance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pages,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defined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 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 smtClean="0"/>
          </a:p>
          <a:p>
            <a:r>
              <a:rPr lang="en-US" altLang="zh-CN" sz="2800" dirty="0" smtClean="0"/>
              <a:t>Later version of PageRank prefers: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Random Surfer Model and Damping Factor</a:t>
            </a:r>
          </a:p>
          <a:p>
            <a:r>
              <a:rPr lang="en-US" altLang="zh-CN" sz="2800" dirty="0" smtClean="0"/>
              <a:t>TF-IDF and PageRank</a:t>
            </a:r>
            <a:endParaRPr lang="zh-CN" altLang="en-US" sz="2800" dirty="0" smtClean="0"/>
          </a:p>
          <a:p>
            <a:endParaRPr lang="zh-CN" alt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725" y="2877864"/>
            <a:ext cx="4397375" cy="913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5" y="4378430"/>
            <a:ext cx="4397375" cy="8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8713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Link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Structure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of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WWW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4513"/>
            <a:ext cx="5477774" cy="489980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1999,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graph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www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about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150</a:t>
            </a:r>
            <a:r>
              <a:rPr lang="zh-CN" altLang="en-US" sz="2800" dirty="0" smtClean="0"/>
              <a:t> </a:t>
            </a:r>
            <a:r>
              <a:rPr lang="en-US" sz="2800" dirty="0"/>
              <a:t>million </a:t>
            </a:r>
            <a:r>
              <a:rPr lang="en-US" sz="2800" dirty="0" smtClean="0"/>
              <a:t>nodes </a:t>
            </a:r>
            <a:r>
              <a:rPr lang="en-US" altLang="zh-CN" sz="2800" dirty="0" smtClean="0"/>
              <a:t>(</a:t>
            </a:r>
            <a:r>
              <a:rPr lang="en-US" sz="2800" dirty="0" smtClean="0"/>
              <a:t>pages</a:t>
            </a:r>
            <a:r>
              <a:rPr lang="en-US" altLang="zh-CN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altLang="zh-CN" sz="2800" dirty="0" smtClean="0"/>
              <a:t>1.7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billion </a:t>
            </a:r>
            <a:r>
              <a:rPr lang="en-US" sz="2800" dirty="0"/>
              <a:t>edges </a:t>
            </a:r>
            <a:r>
              <a:rPr lang="en-US" altLang="zh-CN" sz="2800" dirty="0" smtClean="0"/>
              <a:t>(</a:t>
            </a:r>
            <a:r>
              <a:rPr lang="en-US" sz="2800" dirty="0" smtClean="0"/>
              <a:t>links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r>
              <a:rPr lang="en-US" sz="2800" dirty="0"/>
              <a:t>Every page has some </a:t>
            </a:r>
            <a:r>
              <a:rPr lang="en-US" sz="2800" dirty="0" smtClean="0"/>
              <a:t>number </a:t>
            </a:r>
            <a:r>
              <a:rPr lang="en-US" sz="2800" dirty="0"/>
              <a:t>of forward links </a:t>
            </a:r>
            <a:r>
              <a:rPr lang="en-US" altLang="zh-CN" sz="2800" dirty="0" smtClean="0"/>
              <a:t>(</a:t>
            </a:r>
            <a:r>
              <a:rPr lang="en-US" sz="2800" dirty="0" err="1" smtClean="0"/>
              <a:t>outedges</a:t>
            </a:r>
            <a:r>
              <a:rPr lang="en-US" altLang="zh-CN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/>
              <a:t>and backlinks </a:t>
            </a:r>
            <a:r>
              <a:rPr lang="en-US" altLang="zh-CN" sz="2800" dirty="0" smtClean="0"/>
              <a:t>(</a:t>
            </a:r>
            <a:r>
              <a:rPr lang="en-US" sz="2800" dirty="0" err="1" smtClean="0"/>
              <a:t>inedges</a:t>
            </a:r>
            <a:r>
              <a:rPr lang="en-US" altLang="zh-CN" sz="2800" dirty="0"/>
              <a:t>)</a:t>
            </a:r>
            <a:endParaRPr lang="en-US" sz="2800" dirty="0"/>
          </a:p>
          <a:p>
            <a:r>
              <a:rPr lang="en-US" altLang="zh-CN" sz="2800" dirty="0" smtClean="0"/>
              <a:t>Given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webpage,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know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backlinks,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immediately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forward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links.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32" y="1604513"/>
            <a:ext cx="4279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943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Some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Definition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2151"/>
            <a:ext cx="9601200" cy="416655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Let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page,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define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following: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 smtClean="0"/>
              <a:t>F</a:t>
            </a:r>
            <a:r>
              <a:rPr lang="en-US" altLang="zh-CN" sz="2800" baseline="-25000" dirty="0" smtClean="0"/>
              <a:t>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pages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points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en-US" altLang="zh-CN" sz="2800" dirty="0"/>
              <a:t>.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 smtClean="0"/>
              <a:t>B</a:t>
            </a:r>
            <a:r>
              <a:rPr lang="en-US" altLang="zh-CN" sz="2800" baseline="-25000" dirty="0" smtClean="0"/>
              <a:t>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pages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point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u.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cardinality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</a:t>
            </a:r>
            <a:r>
              <a:rPr lang="en-US" altLang="zh-CN" sz="2800" baseline="-25000" dirty="0" smtClean="0"/>
              <a:t>u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equivalently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|F</a:t>
            </a:r>
            <a:r>
              <a:rPr lang="en-US" altLang="zh-CN" sz="2800" baseline="-25000" dirty="0" smtClean="0"/>
              <a:t>u</a:t>
            </a:r>
            <a:r>
              <a:rPr lang="en-US" altLang="zh-CN" sz="2800" dirty="0" smtClean="0"/>
              <a:t>|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995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943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Some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Definition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2151"/>
            <a:ext cx="5978106" cy="416655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right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example,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F</a:t>
            </a:r>
            <a:r>
              <a:rPr lang="en-US" altLang="zh-CN" sz="2800" baseline="-250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{B,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C}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B</a:t>
            </a:r>
            <a:r>
              <a:rPr lang="en-US" altLang="zh-CN" sz="2800" baseline="-25000" dirty="0" smtClean="0"/>
              <a:t>A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{C}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A</a:t>
            </a:r>
            <a:r>
              <a:rPr lang="en-US" altLang="zh-CN" sz="2800" dirty="0" smtClean="0"/>
              <a:t> = 2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F</a:t>
            </a:r>
            <a:r>
              <a:rPr lang="en-US" altLang="zh-CN" sz="2800" baseline="-25000" dirty="0" smtClean="0"/>
              <a:t>C</a:t>
            </a:r>
            <a:r>
              <a:rPr lang="en-US" altLang="zh-CN" sz="2800" dirty="0" smtClean="0"/>
              <a:t> = {A}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B</a:t>
            </a:r>
            <a:r>
              <a:rPr lang="en-US" altLang="zh-CN" sz="2800" baseline="-25000" dirty="0" smtClean="0"/>
              <a:t>C</a:t>
            </a:r>
            <a:r>
              <a:rPr lang="en-US" altLang="zh-CN" sz="2800" dirty="0" smtClean="0"/>
              <a:t> = {A, B}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C</a:t>
            </a:r>
            <a:r>
              <a:rPr lang="en-US" altLang="zh-CN" sz="2800" dirty="0" smtClean="0"/>
              <a:t> =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008" y="1483743"/>
            <a:ext cx="4830792" cy="38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6955"/>
          </a:xfrm>
        </p:spPr>
        <p:txBody>
          <a:bodyPr/>
          <a:lstStyle/>
          <a:p>
            <a:r>
              <a:rPr lang="en-US" dirty="0" smtClean="0"/>
              <a:t>Simple Version of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041" y="4979595"/>
            <a:ext cx="9380159" cy="117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Note: this is a recursive definition. And c is just a factor to 	normalize the sum of all page rank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48" y="2926870"/>
            <a:ext cx="5370493" cy="17454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1955321"/>
            <a:ext cx="9601200" cy="664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We define the simple ranking R of a page u to be: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83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34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Simple Example</a:t>
            </a:r>
            <a:endParaRPr lang="en-US" sz="4800" dirty="0"/>
          </a:p>
        </p:txBody>
      </p:sp>
      <p:sp>
        <p:nvSpPr>
          <p:cNvPr id="4" name="Oval 3"/>
          <p:cNvSpPr/>
          <p:nvPr/>
        </p:nvSpPr>
        <p:spPr>
          <a:xfrm>
            <a:off x="7090672" y="1828798"/>
            <a:ext cx="1311215" cy="1224951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9661584" y="3979650"/>
            <a:ext cx="1311215" cy="1224951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C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29288" y="3979650"/>
            <a:ext cx="1311215" cy="1224951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B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661585" y="1828798"/>
            <a:ext cx="1311215" cy="1224951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401552" y="1710903"/>
            <a:ext cx="5157914" cy="349369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We first initialize ranking of all pages to be 0.25</a:t>
            </a:r>
          </a:p>
          <a:p>
            <a:r>
              <a:rPr lang="en-US" sz="2800" dirty="0" smtClean="0"/>
              <a:t>In first iteration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1)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R(A) = R(B) / 2 + R(C) / 1 +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R(D) / 3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	  = 0.125 + 0.25 + 0.083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= 0.458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6745" y="1349521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879041" y="5202288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46745" y="5201722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879041" y="1346034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  <a:endParaRPr lang="en-US" sz="2400" dirty="0"/>
          </a:p>
        </p:txBody>
      </p:sp>
      <p:sp>
        <p:nvSpPr>
          <p:cNvPr id="9" name="Shape 280"/>
          <p:cNvSpPr/>
          <p:nvPr/>
        </p:nvSpPr>
        <p:spPr>
          <a:xfrm flipH="1" flipV="1">
            <a:off x="7716329" y="3209026"/>
            <a:ext cx="8219" cy="701612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" name="Shape 280"/>
          <p:cNvSpPr/>
          <p:nvPr/>
        </p:nvSpPr>
        <p:spPr>
          <a:xfrm flipH="1">
            <a:off x="8520038" y="2484407"/>
            <a:ext cx="962010" cy="0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" name="Shape 280"/>
          <p:cNvSpPr/>
          <p:nvPr/>
        </p:nvSpPr>
        <p:spPr>
          <a:xfrm flipH="1" flipV="1">
            <a:off x="8375310" y="2909257"/>
            <a:ext cx="1347657" cy="1128619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" name="Shape 280"/>
          <p:cNvSpPr/>
          <p:nvPr/>
        </p:nvSpPr>
        <p:spPr>
          <a:xfrm flipV="1">
            <a:off x="8520038" y="4592124"/>
            <a:ext cx="962010" cy="1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Shape 280"/>
          <p:cNvSpPr/>
          <p:nvPr/>
        </p:nvSpPr>
        <p:spPr>
          <a:xfrm>
            <a:off x="10317191" y="3209026"/>
            <a:ext cx="21732" cy="724619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Shape 280"/>
          <p:cNvSpPr/>
          <p:nvPr/>
        </p:nvSpPr>
        <p:spPr>
          <a:xfrm flipH="1">
            <a:off x="8401886" y="2995522"/>
            <a:ext cx="1384099" cy="1138686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" name="Shape 280"/>
          <p:cNvSpPr/>
          <p:nvPr/>
        </p:nvSpPr>
        <p:spPr>
          <a:xfrm flipV="1">
            <a:off x="8581424" y="2209799"/>
            <a:ext cx="900624" cy="1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22" y="5201722"/>
            <a:ext cx="3895495" cy="12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6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34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Simple Example</a:t>
            </a:r>
            <a:endParaRPr lang="en-US" sz="4800" dirty="0"/>
          </a:p>
        </p:txBody>
      </p:sp>
      <p:sp>
        <p:nvSpPr>
          <p:cNvPr id="4" name="Oval 3"/>
          <p:cNvSpPr/>
          <p:nvPr/>
        </p:nvSpPr>
        <p:spPr>
          <a:xfrm>
            <a:off x="7090672" y="1828798"/>
            <a:ext cx="1311215" cy="1224951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9661584" y="3979650"/>
            <a:ext cx="1311215" cy="1224951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C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29288" y="3979650"/>
            <a:ext cx="1311215" cy="1224951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B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" name="Shape 280"/>
          <p:cNvSpPr/>
          <p:nvPr/>
        </p:nvSpPr>
        <p:spPr>
          <a:xfrm flipH="1" flipV="1">
            <a:off x="7716329" y="3209026"/>
            <a:ext cx="8219" cy="701612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" name="Shape 280"/>
          <p:cNvSpPr/>
          <p:nvPr/>
        </p:nvSpPr>
        <p:spPr>
          <a:xfrm flipH="1">
            <a:off x="8520038" y="2484407"/>
            <a:ext cx="962010" cy="0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" name="Shape 280"/>
          <p:cNvSpPr/>
          <p:nvPr/>
        </p:nvSpPr>
        <p:spPr>
          <a:xfrm flipH="1" flipV="1">
            <a:off x="8375310" y="2909257"/>
            <a:ext cx="1347657" cy="1128619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" name="Shape 280"/>
          <p:cNvSpPr/>
          <p:nvPr/>
        </p:nvSpPr>
        <p:spPr>
          <a:xfrm flipV="1">
            <a:off x="8520038" y="4592124"/>
            <a:ext cx="962010" cy="1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Oval 12"/>
          <p:cNvSpPr/>
          <p:nvPr/>
        </p:nvSpPr>
        <p:spPr>
          <a:xfrm>
            <a:off x="9661585" y="1828798"/>
            <a:ext cx="1311215" cy="1224951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4" name="Shape 280"/>
          <p:cNvSpPr/>
          <p:nvPr/>
        </p:nvSpPr>
        <p:spPr>
          <a:xfrm>
            <a:off x="10317191" y="3209026"/>
            <a:ext cx="21732" cy="724619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Shape 280"/>
          <p:cNvSpPr/>
          <p:nvPr/>
        </p:nvSpPr>
        <p:spPr>
          <a:xfrm flipH="1">
            <a:off x="8401886" y="2995522"/>
            <a:ext cx="1384099" cy="1138686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401552" y="1710903"/>
            <a:ext cx="5157914" cy="467084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Similarly: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R(B) = R(D) / 3 = 0.083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R</a:t>
            </a:r>
            <a:r>
              <a:rPr lang="de-DE" sz="2800" dirty="0" smtClean="0"/>
              <a:t>(C)</a:t>
            </a:r>
            <a:r>
              <a:rPr lang="en-US" sz="2800" dirty="0" smtClean="0"/>
              <a:t> = R(B) /2 + R(D) / 3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= 0.125 + 0.083 = 0.208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R(D) = R(A) / 1 = 0.25</a:t>
            </a:r>
          </a:p>
          <a:p>
            <a:pPr marL="0" indent="0">
              <a:buNone/>
            </a:pPr>
            <a:r>
              <a:rPr lang="en-US" sz="2800" dirty="0" smtClean="0"/>
              <a:t>Note in the first iteration, we don</a:t>
            </a:r>
            <a:r>
              <a:rPr lang="uk-UA" sz="2800" dirty="0" smtClean="0"/>
              <a:t>’</a:t>
            </a:r>
            <a:r>
              <a:rPr lang="en-US" sz="2800" dirty="0" smtClean="0"/>
              <a:t>t use the new page rank to calculate. 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246745" y="1349521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879041" y="5202288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46745" y="5201722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879041" y="1350165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  <a:endParaRPr lang="en-US" sz="2400" dirty="0"/>
          </a:p>
        </p:txBody>
      </p:sp>
      <p:sp>
        <p:nvSpPr>
          <p:cNvPr id="21" name="Shape 280"/>
          <p:cNvSpPr/>
          <p:nvPr/>
        </p:nvSpPr>
        <p:spPr>
          <a:xfrm flipV="1">
            <a:off x="8581424" y="2209799"/>
            <a:ext cx="900624" cy="1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08744" y="1621688"/>
            <a:ext cx="274320" cy="0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90349" y="1349521"/>
            <a:ext cx="109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0.458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603663" y="1621688"/>
            <a:ext cx="274320" cy="0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885268" y="1349521"/>
            <a:ext cx="109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088407" y="5473889"/>
            <a:ext cx="274320" cy="0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70012" y="5201722"/>
            <a:ext cx="109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0.083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691193" y="5473889"/>
            <a:ext cx="274320" cy="0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72798" y="5201722"/>
            <a:ext cx="109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0.208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34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Simple Example</a:t>
            </a:r>
            <a:endParaRPr lang="en-US" sz="48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345757" y="1543616"/>
            <a:ext cx="5440228" cy="504768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Another way to think:</a:t>
            </a:r>
          </a:p>
          <a:p>
            <a:pPr marL="0" indent="0">
              <a:buNone/>
            </a:pPr>
            <a:r>
              <a:rPr lang="en-US" sz="2800" dirty="0" smtClean="0"/>
              <a:t>Define Transition matrix: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</a:t>
            </a:r>
            <a:r>
              <a:rPr lang="en-US" sz="2800" dirty="0" smtClean="0"/>
              <a:t>here </a:t>
            </a:r>
            <a:r>
              <a:rPr lang="en-US" altLang="zh-CN" sz="2800" dirty="0" err="1" smtClean="0"/>
              <a:t>T</a:t>
            </a:r>
            <a:r>
              <a:rPr lang="en-US" sz="2800" baseline="-25000" dirty="0" err="1" smtClean="0"/>
              <a:t>ij</a:t>
            </a:r>
            <a:r>
              <a:rPr lang="en-US" sz="2800" dirty="0" smtClean="0"/>
              <a:t> denotes the portion of rank flowing from page j to page </a:t>
            </a:r>
            <a:r>
              <a:rPr lang="en-US" sz="2800" dirty="0" err="1" smtClean="0"/>
              <a:t>i</a:t>
            </a:r>
            <a:r>
              <a:rPr lang="en-US" sz="2800" dirty="0" smtClean="0"/>
              <a:t>. </a:t>
            </a:r>
          </a:p>
          <a:p>
            <a:pPr marL="0" indent="0">
              <a:buNone/>
            </a:pPr>
            <a:r>
              <a:rPr lang="en-US" sz="2800" dirty="0" smtClean="0"/>
              <a:t>We can calculate new rank by: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R = </a:t>
            </a:r>
            <a:r>
              <a:rPr lang="en-US" altLang="zh-CN" sz="2800" dirty="0" err="1" smtClean="0"/>
              <a:t>cT</a:t>
            </a:r>
            <a:r>
              <a:rPr lang="en-US" sz="2800" dirty="0" err="1" smtClean="0"/>
              <a:t>R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where c is the normalize factor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2661126"/>
            <a:ext cx="2324100" cy="1193800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7090672" y="1828798"/>
            <a:ext cx="1311215" cy="1224951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9661584" y="3979650"/>
            <a:ext cx="1311215" cy="1224951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C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29288" y="3979650"/>
            <a:ext cx="1311215" cy="1224951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B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8" name="Shape 280"/>
          <p:cNvSpPr/>
          <p:nvPr/>
        </p:nvSpPr>
        <p:spPr>
          <a:xfrm flipH="1" flipV="1">
            <a:off x="7716329" y="3209026"/>
            <a:ext cx="8219" cy="701612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" name="Shape 280"/>
          <p:cNvSpPr/>
          <p:nvPr/>
        </p:nvSpPr>
        <p:spPr>
          <a:xfrm flipH="1">
            <a:off x="8520038" y="2484407"/>
            <a:ext cx="962010" cy="0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" name="Shape 280"/>
          <p:cNvSpPr/>
          <p:nvPr/>
        </p:nvSpPr>
        <p:spPr>
          <a:xfrm flipH="1" flipV="1">
            <a:off x="8375310" y="2909257"/>
            <a:ext cx="1347657" cy="1128619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" name="Shape 280"/>
          <p:cNvSpPr/>
          <p:nvPr/>
        </p:nvSpPr>
        <p:spPr>
          <a:xfrm flipV="1">
            <a:off x="8520038" y="4592124"/>
            <a:ext cx="962010" cy="1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" name="Oval 51"/>
          <p:cNvSpPr/>
          <p:nvPr/>
        </p:nvSpPr>
        <p:spPr>
          <a:xfrm>
            <a:off x="9661585" y="1828798"/>
            <a:ext cx="1311215" cy="1224951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3" name="Shape 280"/>
          <p:cNvSpPr/>
          <p:nvPr/>
        </p:nvSpPr>
        <p:spPr>
          <a:xfrm>
            <a:off x="10317191" y="3209026"/>
            <a:ext cx="21732" cy="724619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" name="Shape 280"/>
          <p:cNvSpPr/>
          <p:nvPr/>
        </p:nvSpPr>
        <p:spPr>
          <a:xfrm flipH="1">
            <a:off x="8401886" y="2995522"/>
            <a:ext cx="1384099" cy="1138686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" name="TextBox 54"/>
          <p:cNvSpPr txBox="1"/>
          <p:nvPr/>
        </p:nvSpPr>
        <p:spPr>
          <a:xfrm>
            <a:off x="7246745" y="1349521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9879041" y="5202288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7246745" y="5201722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9879041" y="1350165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  <a:endParaRPr lang="en-US" sz="2400" dirty="0"/>
          </a:p>
        </p:txBody>
      </p:sp>
      <p:sp>
        <p:nvSpPr>
          <p:cNvPr id="59" name="Shape 280"/>
          <p:cNvSpPr/>
          <p:nvPr/>
        </p:nvSpPr>
        <p:spPr>
          <a:xfrm flipV="1">
            <a:off x="8581424" y="2209799"/>
            <a:ext cx="900624" cy="1"/>
          </a:xfrm>
          <a:prstGeom prst="line">
            <a:avLst/>
          </a:prstGeom>
          <a:ln w="50800">
            <a:solidFill>
              <a:srgbClr val="D93E2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008744" y="1621688"/>
            <a:ext cx="274320" cy="0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290349" y="1349521"/>
            <a:ext cx="109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0.458</a:t>
            </a:r>
            <a:endParaRPr lang="en-US" sz="24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603663" y="1621688"/>
            <a:ext cx="274320" cy="0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885268" y="1349521"/>
            <a:ext cx="109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0.25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088407" y="5473889"/>
            <a:ext cx="274320" cy="0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70012" y="5201722"/>
            <a:ext cx="109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0.083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0691193" y="5473889"/>
            <a:ext cx="274320" cy="0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72798" y="5201722"/>
            <a:ext cx="109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0.208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1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936</TotalTime>
  <Words>1397</Words>
  <Application>Microsoft Macintosh PowerPoint</Application>
  <PresentationFormat>Widescreen</PresentationFormat>
  <Paragraphs>208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Franklin Gothic Book</vt:lpstr>
      <vt:lpstr>宋体</vt:lpstr>
      <vt:lpstr>Crop</vt:lpstr>
      <vt:lpstr>The Pagerank citation ranking: Bringing order to the web</vt:lpstr>
      <vt:lpstr>What’s PageRank? </vt:lpstr>
      <vt:lpstr>Link Structure of WWW</vt:lpstr>
      <vt:lpstr>Some Definition</vt:lpstr>
      <vt:lpstr>Some Definition</vt:lpstr>
      <vt:lpstr>Simple Version of PageRank</vt:lpstr>
      <vt:lpstr>Simple Example</vt:lpstr>
      <vt:lpstr>Simple Example</vt:lpstr>
      <vt:lpstr>Simple Example</vt:lpstr>
      <vt:lpstr>Problem: Rank Sink</vt:lpstr>
      <vt:lpstr>Solution: Rank Source</vt:lpstr>
      <vt:lpstr>Rank Source</vt:lpstr>
      <vt:lpstr>Damping Factor</vt:lpstr>
      <vt:lpstr>Damping Factor – Random Surfer </vt:lpstr>
      <vt:lpstr>Damping Factor</vt:lpstr>
      <vt:lpstr>Damping Factor</vt:lpstr>
      <vt:lpstr>Damping Factor</vt:lpstr>
      <vt:lpstr>Damping Factor</vt:lpstr>
      <vt:lpstr>Damping Factor</vt:lpstr>
      <vt:lpstr>Damping Factor</vt:lpstr>
      <vt:lpstr>Damping Factor</vt:lpstr>
      <vt:lpstr>Damping Factor</vt:lpstr>
      <vt:lpstr>Term Frequency and Inverse Document Frequency</vt:lpstr>
      <vt:lpstr>Term Frequency and Inverse Document Frequency</vt:lpstr>
      <vt:lpstr>Term Frequency and Inverse Document Frequency</vt:lpstr>
      <vt:lpstr>Combine PageRank with TF-IDF</vt:lpstr>
      <vt:lpstr>Application -- Searching</vt:lpstr>
      <vt:lpstr>Other Applications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Pagerank citation ranking: Bringing order to the web</dc:title>
  <dc:creator>ziqi.yang@vanderbilt.edu</dc:creator>
  <cp:lastModifiedBy>ziqi.yang@vanderbilt.edu</cp:lastModifiedBy>
  <cp:revision>127</cp:revision>
  <dcterms:created xsi:type="dcterms:W3CDTF">2017-03-12T18:14:33Z</dcterms:created>
  <dcterms:modified xsi:type="dcterms:W3CDTF">2017-03-14T21:04:21Z</dcterms:modified>
</cp:coreProperties>
</file>