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27"/>
  </p:notesMasterIdLst>
  <p:sldIdLst>
    <p:sldId id="257" r:id="rId2"/>
    <p:sldId id="293" r:id="rId3"/>
    <p:sldId id="310" r:id="rId4"/>
    <p:sldId id="294" r:id="rId5"/>
    <p:sldId id="297" r:id="rId6"/>
    <p:sldId id="286" r:id="rId7"/>
    <p:sldId id="287" r:id="rId8"/>
    <p:sldId id="285" r:id="rId9"/>
    <p:sldId id="288" r:id="rId10"/>
    <p:sldId id="295" r:id="rId11"/>
    <p:sldId id="289" r:id="rId12"/>
    <p:sldId id="290" r:id="rId13"/>
    <p:sldId id="299" r:id="rId14"/>
    <p:sldId id="300" r:id="rId15"/>
    <p:sldId id="302" r:id="rId16"/>
    <p:sldId id="303" r:id="rId17"/>
    <p:sldId id="304" r:id="rId18"/>
    <p:sldId id="306" r:id="rId19"/>
    <p:sldId id="305" r:id="rId20"/>
    <p:sldId id="296" r:id="rId21"/>
    <p:sldId id="291" r:id="rId22"/>
    <p:sldId id="307" r:id="rId23"/>
    <p:sldId id="308" r:id="rId24"/>
    <p:sldId id="309" r:id="rId25"/>
    <p:sldId id="283" r:id="rId26"/>
  </p:sldIdLst>
  <p:sldSz cx="12192000" cy="6858000"/>
  <p:notesSz cx="7010400" cy="9296400"/>
  <p:embeddedFontLst>
    <p:embeddedFont>
      <p:font typeface="Source Sans Pro"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8377"/>
    <a:srgbClr val="206259"/>
    <a:srgbClr val="2C7DAE"/>
    <a:srgbClr val="2C7D4A"/>
    <a:srgbClr val="1BA7FA"/>
    <a:srgbClr val="767676"/>
    <a:srgbClr val="E8D41C"/>
    <a:srgbClr val="FA8D29"/>
    <a:srgbClr val="E3263D"/>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701"/>
  </p:normalViewPr>
  <p:slideViewPr>
    <p:cSldViewPr snapToGrid="0" snapToObjects="1">
      <p:cViewPr varScale="1">
        <p:scale>
          <a:sx n="84" d="100"/>
          <a:sy n="84" d="100"/>
        </p:scale>
        <p:origin x="658" y="82"/>
      </p:cViewPr>
      <p:guideLst/>
    </p:cSldViewPr>
  </p:slideViewPr>
  <p:notesTextViewPr>
    <p:cViewPr>
      <p:scale>
        <a:sx n="3" d="2"/>
        <a:sy n="3" d="2"/>
      </p:scale>
      <p:origin x="0" y="0"/>
    </p:cViewPr>
  </p:notesTextViewPr>
  <p:sorterViewPr>
    <p:cViewPr>
      <p:scale>
        <a:sx n="100" d="100"/>
        <a:sy n="100" d="100"/>
      </p:scale>
      <p:origin x="0" y="-532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80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9" y="0"/>
            <a:ext cx="3038475" cy="465801"/>
          </a:xfrm>
          <a:prstGeom prst="rect">
            <a:avLst/>
          </a:prstGeom>
        </p:spPr>
        <p:txBody>
          <a:bodyPr vert="horz" lIns="91440" tIns="45720" rIns="91440" bIns="45720" rtlCol="0"/>
          <a:lstStyle>
            <a:lvl1pPr algn="r">
              <a:defRPr sz="1200"/>
            </a:lvl1pPr>
          </a:lstStyle>
          <a:p>
            <a:fld id="{53330695-8882-44AF-9F37-BD8D684DF144}" type="datetimeFigureOut">
              <a:rPr lang="en-US" smtClean="0"/>
              <a:t>8/18/2017</a:t>
            </a:fld>
            <a:endParaRPr lang="en-US"/>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4138"/>
            <a:ext cx="5607050" cy="36602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30599"/>
            <a:ext cx="3038475" cy="46580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9" y="8830599"/>
            <a:ext cx="3038475" cy="465801"/>
          </a:xfrm>
          <a:prstGeom prst="rect">
            <a:avLst/>
          </a:prstGeom>
        </p:spPr>
        <p:txBody>
          <a:bodyPr vert="horz" lIns="91440" tIns="45720" rIns="91440" bIns="45720" rtlCol="0" anchor="b"/>
          <a:lstStyle>
            <a:lvl1pPr algn="r">
              <a:defRPr sz="1200"/>
            </a:lvl1pPr>
          </a:lstStyle>
          <a:p>
            <a:fld id="{DFA8B680-C52A-4621-ACB6-59560003F675}" type="slidenum">
              <a:rPr lang="en-US" smtClean="0"/>
              <a:t>‹#›</a:t>
            </a:fld>
            <a:endParaRPr lang="en-US"/>
          </a:p>
        </p:txBody>
      </p:sp>
    </p:spTree>
    <p:extLst>
      <p:ext uri="{BB962C8B-B14F-4D97-AF65-F5344CB8AC3E}">
        <p14:creationId xmlns:p14="http://schemas.microsoft.com/office/powerpoint/2010/main" val="3744032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58900" y="1122363"/>
            <a:ext cx="9309100" cy="2387600"/>
          </a:xfrm>
        </p:spPr>
        <p:txBody>
          <a:bodyPr anchor="b"/>
          <a:lstStyle>
            <a:lvl1pPr algn="l">
              <a:defRPr sz="6000" b="1" i="0">
                <a:solidFill>
                  <a:schemeClr val="accent4"/>
                </a:solidFill>
                <a:latin typeface="Open Sans"/>
                <a:ea typeface="Source Sans Pro" charset="0"/>
                <a:cs typeface="Open Sans"/>
              </a:defRPr>
            </a:lvl1pPr>
          </a:lstStyle>
          <a:p>
            <a:r>
              <a:rPr lang="en-US" dirty="0"/>
              <a:t>Presentation title</a:t>
            </a:r>
          </a:p>
        </p:txBody>
      </p:sp>
      <p:sp>
        <p:nvSpPr>
          <p:cNvPr id="3" name="Subtitle 2"/>
          <p:cNvSpPr>
            <a:spLocks noGrp="1"/>
          </p:cNvSpPr>
          <p:nvPr>
            <p:ph type="subTitle" idx="1" hasCustomPrompt="1"/>
          </p:nvPr>
        </p:nvSpPr>
        <p:spPr>
          <a:xfrm>
            <a:off x="1358900" y="3602038"/>
            <a:ext cx="9309100" cy="1655762"/>
          </a:xfrm>
        </p:spPr>
        <p:txBody>
          <a:bodyPr/>
          <a:lstStyle>
            <a:lvl1pPr marL="0" indent="0" algn="l">
              <a:buNone/>
              <a:defRPr sz="2400" b="0" i="0">
                <a:solidFill>
                  <a:srgbClr val="024E71"/>
                </a:solidFill>
                <a:latin typeface="Open Sans"/>
                <a:ea typeface="Source Sans Pro" charset="0"/>
                <a:cs typeface="Open San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10804" y="5634640"/>
            <a:ext cx="953951" cy="931259"/>
          </a:xfrm>
          <a:prstGeom prst="rect">
            <a:avLst/>
          </a:prstGeom>
        </p:spPr>
      </p:pic>
      <p:sp>
        <p:nvSpPr>
          <p:cNvPr id="8" name="Subtitle 2"/>
          <p:cNvSpPr txBox="1">
            <a:spLocks/>
          </p:cNvSpPr>
          <p:nvPr userDrawn="1"/>
        </p:nvSpPr>
        <p:spPr>
          <a:xfrm>
            <a:off x="1385477" y="5901914"/>
            <a:ext cx="9282523" cy="56420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Source Sans Pro" charset="0"/>
                <a:ea typeface="Source Sans Pro" charset="0"/>
                <a:cs typeface="Source Sans Pro"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Source Sans Pro" charset="0"/>
                <a:ea typeface="Source Sans Pro" charset="0"/>
                <a:cs typeface="Source Sans Pro"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Source Sans Pro" charset="0"/>
                <a:ea typeface="Source Sans Pro" charset="0"/>
                <a:cs typeface="Source Sans Pro"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Source Sans Pro" charset="0"/>
                <a:ea typeface="Source Sans Pro" charset="0"/>
                <a:cs typeface="Source Sans Pro"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Source Sans Pro" charset="0"/>
                <a:ea typeface="Source Sans Pro" charset="0"/>
                <a:cs typeface="Source Sans Pro"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20000"/>
              </a:lnSpc>
              <a:spcBef>
                <a:spcPts val="0"/>
              </a:spcBef>
            </a:pPr>
            <a:r>
              <a:rPr lang="en-US" sz="1600" b="1" i="0" dirty="0">
                <a:solidFill>
                  <a:srgbClr val="024E71"/>
                </a:solidFill>
                <a:latin typeface="Open Sans"/>
                <a:ea typeface="Source Sans Pro" charset="0"/>
                <a:cs typeface="Source Sans Pro" charset="0"/>
              </a:rPr>
              <a:t>CWDS</a:t>
            </a:r>
            <a:r>
              <a:rPr lang="en-US" sz="1600" b="1" i="0" baseline="0" dirty="0">
                <a:solidFill>
                  <a:srgbClr val="024E71"/>
                </a:solidFill>
                <a:latin typeface="Open Sans"/>
                <a:ea typeface="Source Sans Pro" charset="0"/>
                <a:cs typeface="Source Sans Pro" charset="0"/>
              </a:rPr>
              <a:t> </a:t>
            </a:r>
            <a:r>
              <a:rPr lang="en-US" sz="1600" b="0" i="0" baseline="0" dirty="0">
                <a:solidFill>
                  <a:srgbClr val="024E71"/>
                </a:solidFill>
                <a:latin typeface="Open Sans"/>
                <a:ea typeface="Source Sans Pro" charset="0"/>
                <a:cs typeface="Source Sans Pro" charset="0"/>
              </a:rPr>
              <a:t>/</a:t>
            </a:r>
            <a:r>
              <a:rPr lang="en-US" sz="1600" b="1" i="0" baseline="0" dirty="0">
                <a:solidFill>
                  <a:srgbClr val="024E71"/>
                </a:solidFill>
                <a:latin typeface="Open Sans"/>
                <a:ea typeface="Source Sans Pro" charset="0"/>
                <a:cs typeface="Source Sans Pro" charset="0"/>
              </a:rPr>
              <a:t> </a:t>
            </a:r>
            <a:r>
              <a:rPr lang="en-US" sz="1600" dirty="0">
                <a:solidFill>
                  <a:srgbClr val="024E71"/>
                </a:solidFill>
                <a:latin typeface="Open Sans"/>
                <a:ea typeface="Source Sans Pro" charset="0"/>
                <a:cs typeface="Source Sans Pro" charset="0"/>
              </a:rPr>
              <a:t>Child Welfare Digital</a:t>
            </a:r>
            <a:r>
              <a:rPr lang="en-US" sz="1600" baseline="0" dirty="0">
                <a:solidFill>
                  <a:srgbClr val="024E71"/>
                </a:solidFill>
                <a:latin typeface="Open Sans"/>
                <a:ea typeface="Source Sans Pro" charset="0"/>
                <a:cs typeface="Source Sans Pro" charset="0"/>
              </a:rPr>
              <a:t> Services</a:t>
            </a:r>
            <a:endParaRPr lang="en-US" sz="1600" dirty="0">
              <a:solidFill>
                <a:srgbClr val="024E71"/>
              </a:solidFill>
              <a:latin typeface="Open Sans"/>
              <a:ea typeface="Source Sans Pro" charset="0"/>
              <a:cs typeface="Source Sans Pro" charset="0"/>
            </a:endParaRPr>
          </a:p>
        </p:txBody>
      </p:sp>
    </p:spTree>
    <p:extLst>
      <p:ext uri="{BB962C8B-B14F-4D97-AF65-F5344CB8AC3E}">
        <p14:creationId xmlns:p14="http://schemas.microsoft.com/office/powerpoint/2010/main" val="190409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 Medium">
    <p:spTree>
      <p:nvGrpSpPr>
        <p:cNvPr id="1" name=""/>
        <p:cNvGrpSpPr/>
        <p:nvPr/>
      </p:nvGrpSpPr>
      <p:grpSpPr>
        <a:xfrm>
          <a:off x="0" y="0"/>
          <a:ext cx="0" cy="0"/>
          <a:chOff x="0" y="0"/>
          <a:chExt cx="0" cy="0"/>
        </a:xfrm>
      </p:grpSpPr>
      <p:sp>
        <p:nvSpPr>
          <p:cNvPr id="3" name="Rectangle 2"/>
          <p:cNvSpPr/>
          <p:nvPr userDrawn="1"/>
        </p:nvSpPr>
        <p:spPr>
          <a:xfrm>
            <a:off x="0" y="0"/>
            <a:ext cx="7866993"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15924" y="1239044"/>
            <a:ext cx="7313083" cy="4379912"/>
          </a:xfrm>
          <a:solidFill>
            <a:schemeClr val="accent6"/>
          </a:solidFill>
        </p:spPr>
        <p:txBody>
          <a:bodyPr anchor="ctr"/>
          <a:lstStyle>
            <a:lvl1pPr>
              <a:lnSpc>
                <a:spcPct val="100000"/>
              </a:lnSpc>
              <a:defRPr sz="6000">
                <a:solidFill>
                  <a:schemeClr val="bg1"/>
                </a:solidFill>
                <a:latin typeface="Open Sans"/>
                <a:ea typeface="Source Sans Pro" charset="0"/>
                <a:cs typeface="Open Sans"/>
              </a:defRPr>
            </a:lvl1pPr>
          </a:lstStyle>
          <a:p>
            <a:r>
              <a:rPr lang="en-US" dirty="0"/>
              <a:t>Click to edit callout block</a:t>
            </a:r>
          </a:p>
        </p:txBody>
      </p:sp>
      <p:sp>
        <p:nvSpPr>
          <p:cNvPr id="9" name="Slide Number Placeholder 3"/>
          <p:cNvSpPr>
            <a:spLocks noGrp="1"/>
          </p:cNvSpPr>
          <p:nvPr>
            <p:ph type="sldNum" sz="quarter" idx="12"/>
          </p:nvPr>
        </p:nvSpPr>
        <p:spPr>
          <a:xfrm>
            <a:off x="8610600" y="6356350"/>
            <a:ext cx="2743200" cy="365125"/>
          </a:xfrm>
        </p:spPr>
        <p:txBody>
          <a:bodyPr/>
          <a:lstStyle>
            <a:lvl1pPr>
              <a:defRPr>
                <a:latin typeface="Open Sans"/>
                <a:ea typeface="Source Sans Pro" charset="0"/>
                <a:cs typeface="Open Sans"/>
              </a:defRPr>
            </a:lvl1pPr>
          </a:lstStyle>
          <a:p>
            <a:r>
              <a:rPr lang="en-US"/>
              <a:t> </a:t>
            </a:r>
            <a:r>
              <a:rPr lang="en-US" b="1"/>
              <a:t>CWDS /</a:t>
            </a:r>
            <a:r>
              <a:rPr lang="en-US"/>
              <a:t> </a:t>
            </a:r>
            <a:fld id="{3034EA56-25F9-154B-A508-1E08B5A9821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 Accent">
    <p:spTree>
      <p:nvGrpSpPr>
        <p:cNvPr id="1" name=""/>
        <p:cNvGrpSpPr/>
        <p:nvPr/>
      </p:nvGrpSpPr>
      <p:grpSpPr>
        <a:xfrm>
          <a:off x="0" y="0"/>
          <a:ext cx="0" cy="0"/>
          <a:chOff x="0" y="0"/>
          <a:chExt cx="0" cy="0"/>
        </a:xfrm>
      </p:grpSpPr>
      <p:sp>
        <p:nvSpPr>
          <p:cNvPr id="3" name="Rectangle 2"/>
          <p:cNvSpPr/>
          <p:nvPr userDrawn="1"/>
        </p:nvSpPr>
        <p:spPr>
          <a:xfrm>
            <a:off x="0" y="0"/>
            <a:ext cx="786699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24E71"/>
              </a:solidFill>
            </a:endParaRPr>
          </a:p>
        </p:txBody>
      </p:sp>
      <p:sp>
        <p:nvSpPr>
          <p:cNvPr id="2" name="Title 1"/>
          <p:cNvSpPr>
            <a:spLocks noGrp="1"/>
          </p:cNvSpPr>
          <p:nvPr>
            <p:ph type="title" hasCustomPrompt="1"/>
          </p:nvPr>
        </p:nvSpPr>
        <p:spPr>
          <a:xfrm>
            <a:off x="415924" y="1239044"/>
            <a:ext cx="7313083" cy="4379912"/>
          </a:xfrm>
        </p:spPr>
        <p:txBody>
          <a:bodyPr anchor="ctr"/>
          <a:lstStyle>
            <a:lvl1pPr>
              <a:lnSpc>
                <a:spcPct val="100000"/>
              </a:lnSpc>
              <a:defRPr sz="6000">
                <a:solidFill>
                  <a:schemeClr val="bg1">
                    <a:lumMod val="95000"/>
                  </a:schemeClr>
                </a:solidFill>
                <a:latin typeface="Open Sans"/>
                <a:ea typeface="Source Sans Pro" charset="0"/>
                <a:cs typeface="Open Sans"/>
              </a:defRPr>
            </a:lvl1pPr>
          </a:lstStyle>
          <a:p>
            <a:r>
              <a:rPr lang="en-US" dirty="0"/>
              <a:t>Click to edit callout block</a:t>
            </a:r>
          </a:p>
        </p:txBody>
      </p:sp>
      <p:sp>
        <p:nvSpPr>
          <p:cNvPr id="9" name="Slide Number Placeholder 3"/>
          <p:cNvSpPr>
            <a:spLocks noGrp="1"/>
          </p:cNvSpPr>
          <p:nvPr>
            <p:ph type="sldNum" sz="quarter" idx="12"/>
          </p:nvPr>
        </p:nvSpPr>
        <p:spPr>
          <a:xfrm>
            <a:off x="8610600" y="6356350"/>
            <a:ext cx="2743200" cy="365125"/>
          </a:xfrm>
        </p:spPr>
        <p:txBody>
          <a:bodyPr/>
          <a:lstStyle>
            <a:lvl1pPr>
              <a:defRPr>
                <a:latin typeface="Open Sans"/>
                <a:ea typeface="Source Sans Pro" charset="0"/>
                <a:cs typeface="Open Sans"/>
              </a:defRPr>
            </a:lvl1pPr>
          </a:lstStyle>
          <a:p>
            <a:r>
              <a:rPr lang="en-US"/>
              <a:t> </a:t>
            </a:r>
            <a:r>
              <a:rPr lang="en-US" b="1"/>
              <a:t>CWDS /</a:t>
            </a:r>
            <a:r>
              <a:rPr lang="en-US"/>
              <a:t> </a:t>
            </a:r>
            <a:fld id="{3034EA56-25F9-154B-A508-1E08B5A9821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6000">
                <a:solidFill>
                  <a:schemeClr val="accent4"/>
                </a:solidFill>
                <a:latin typeface="Open Sans"/>
                <a:ea typeface="Source Sans Pro" charset="0"/>
                <a:cs typeface="Open Sans"/>
              </a:defRPr>
            </a:lvl1pPr>
          </a:lstStyle>
          <a:p>
            <a:r>
              <a:rPr lang="en-US" dirty="0"/>
              <a:t>Click to edit slide title</a:t>
            </a:r>
          </a:p>
        </p:txBody>
      </p:sp>
      <p:sp>
        <p:nvSpPr>
          <p:cNvPr id="9" name="Slide Number Placeholder 3"/>
          <p:cNvSpPr>
            <a:spLocks noGrp="1"/>
          </p:cNvSpPr>
          <p:nvPr>
            <p:ph type="sldNum" sz="quarter" idx="12"/>
          </p:nvPr>
        </p:nvSpPr>
        <p:spPr>
          <a:xfrm>
            <a:off x="8610600" y="6356350"/>
            <a:ext cx="2743200" cy="365125"/>
          </a:xfrm>
        </p:spPr>
        <p:txBody>
          <a:bodyPr/>
          <a:lstStyle>
            <a:lvl1pPr>
              <a:defRPr>
                <a:latin typeface="Open Sans"/>
                <a:ea typeface="Source Sans Pro" charset="0"/>
                <a:cs typeface="Open Sans"/>
              </a:defRPr>
            </a:lvl1pPr>
          </a:lstStyle>
          <a:p>
            <a:r>
              <a:rPr lang="en-US"/>
              <a:t> </a:t>
            </a:r>
            <a:r>
              <a:rPr lang="en-US" b="1"/>
              <a:t>CWDS /</a:t>
            </a:r>
            <a:r>
              <a:rPr lang="en-US"/>
              <a:t> </a:t>
            </a:r>
            <a:fld id="{3034EA56-25F9-154B-A508-1E08B5A9821D}" type="slidenum">
              <a:rPr lang="en-US" smtClean="0"/>
              <a:pPr/>
              <a:t>‹#›</a:t>
            </a:fld>
            <a:endParaRPr lang="en-US" dirty="0"/>
          </a:p>
        </p:txBody>
      </p:sp>
      <p:sp>
        <p:nvSpPr>
          <p:cNvPr id="5" name="Rectangle 4"/>
          <p:cNvSpPr/>
          <p:nvPr userDrawn="1"/>
        </p:nvSpPr>
        <p:spPr>
          <a:xfrm>
            <a:off x="0" y="0"/>
            <a:ext cx="18288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438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a:xfrm>
            <a:off x="8610600" y="6356350"/>
            <a:ext cx="2743200" cy="365125"/>
          </a:xfrm>
        </p:spPr>
        <p:txBody>
          <a:bodyPr/>
          <a:lstStyle>
            <a:lvl1pPr>
              <a:defRPr>
                <a:latin typeface="Open Sans"/>
                <a:ea typeface="Source Sans Pro" charset="0"/>
                <a:cs typeface="Open Sans"/>
              </a:defRPr>
            </a:lvl1pPr>
          </a:lstStyle>
          <a:p>
            <a:r>
              <a:rPr lang="en-US"/>
              <a:t> </a:t>
            </a:r>
            <a:r>
              <a:rPr lang="en-US" b="1"/>
              <a:t>CWDS /</a:t>
            </a:r>
            <a:r>
              <a:rPr lang="en-US"/>
              <a:t> </a:t>
            </a:r>
            <a:fld id="{3034EA56-25F9-154B-A508-1E08B5A9821D}" type="slidenum">
              <a:rPr lang="en-US" smtClean="0"/>
              <a:pPr/>
              <a:t>‹#›</a:t>
            </a:fld>
            <a:endParaRPr lang="en-US" dirty="0"/>
          </a:p>
        </p:txBody>
      </p:sp>
      <p:sp>
        <p:nvSpPr>
          <p:cNvPr id="4" name="Rectangle 3"/>
          <p:cNvSpPr/>
          <p:nvPr userDrawn="1"/>
        </p:nvSpPr>
        <p:spPr>
          <a:xfrm>
            <a:off x="0" y="0"/>
            <a:ext cx="18288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724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 / Con Matrix">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2743200" cy="365125"/>
          </a:xfrm>
        </p:spPr>
        <p:txBody>
          <a:bodyPr/>
          <a:lstStyle>
            <a:lvl1pPr>
              <a:defRPr>
                <a:latin typeface="Open Sans"/>
                <a:ea typeface="Source Sans Pro" charset="0"/>
                <a:cs typeface="Open Sans"/>
              </a:defRPr>
            </a:lvl1pPr>
          </a:lstStyle>
          <a:p>
            <a:r>
              <a:rPr lang="en-US"/>
              <a:t> </a:t>
            </a:r>
            <a:r>
              <a:rPr lang="en-US" b="1"/>
              <a:t>CWDS /</a:t>
            </a:r>
            <a:r>
              <a:rPr lang="en-US"/>
              <a:t> </a:t>
            </a:r>
            <a:fld id="{3034EA56-25F9-154B-A508-1E08B5A9821D}" type="slidenum">
              <a:rPr lang="en-US" smtClean="0"/>
              <a:pPr/>
              <a:t>‹#›</a:t>
            </a:fld>
            <a:endParaRPr lang="en-US" dirty="0"/>
          </a:p>
        </p:txBody>
      </p:sp>
      <p:sp>
        <p:nvSpPr>
          <p:cNvPr id="9" name="Title 1"/>
          <p:cNvSpPr txBox="1">
            <a:spLocks/>
          </p:cNvSpPr>
          <p:nvPr userDrawn="1"/>
        </p:nvSpPr>
        <p:spPr>
          <a:xfrm>
            <a:off x="8267700" y="635000"/>
            <a:ext cx="3086100" cy="636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0" i="0" kern="1200">
                <a:solidFill>
                  <a:schemeClr val="tx1"/>
                </a:solidFill>
                <a:latin typeface="Source Sans Pro Light" charset="0"/>
                <a:ea typeface="Source Sans Pro Light" charset="0"/>
                <a:cs typeface="Source Sans Pro Light" charset="0"/>
              </a:defRPr>
            </a:lvl1pPr>
          </a:lstStyle>
          <a:p>
            <a:r>
              <a:rPr lang="en-US" sz="2400" b="0" dirty="0">
                <a:solidFill>
                  <a:schemeClr val="accent4"/>
                </a:solidFill>
                <a:latin typeface="Open Sans"/>
                <a:ea typeface="Source Sans Pro" charset="0"/>
                <a:cs typeface="Source Sans Pro" charset="0"/>
              </a:rPr>
              <a:t>Weaknesses</a:t>
            </a:r>
          </a:p>
        </p:txBody>
      </p:sp>
      <p:sp>
        <p:nvSpPr>
          <p:cNvPr id="15" name="Text Placeholder 14"/>
          <p:cNvSpPr>
            <a:spLocks noGrp="1"/>
          </p:cNvSpPr>
          <p:nvPr>
            <p:ph type="body" sz="quarter" idx="13" hasCustomPrompt="1"/>
          </p:nvPr>
        </p:nvSpPr>
        <p:spPr>
          <a:xfrm>
            <a:off x="479852" y="1549400"/>
            <a:ext cx="2479675" cy="1016000"/>
          </a:xfrm>
        </p:spPr>
        <p:txBody>
          <a:bodyPr>
            <a:normAutofit/>
          </a:bodyPr>
          <a:lstStyle>
            <a:lvl1pPr marL="0" indent="0">
              <a:buFontTx/>
              <a:buNone/>
              <a:defRPr sz="2400" b="0" i="0">
                <a:solidFill>
                  <a:srgbClr val="004A6C"/>
                </a:solidFill>
                <a:latin typeface="Open Sans"/>
                <a:ea typeface="Source Sans Pro" charset="0"/>
                <a:cs typeface="Open Sans"/>
              </a:defRPr>
            </a:lvl1pPr>
          </a:lstStyle>
          <a:p>
            <a:pPr lvl="0"/>
            <a:r>
              <a:rPr lang="en-US" dirty="0"/>
              <a:t>click to edit</a:t>
            </a:r>
          </a:p>
        </p:txBody>
      </p:sp>
      <p:sp>
        <p:nvSpPr>
          <p:cNvPr id="18" name="Text Placeholder 14"/>
          <p:cNvSpPr>
            <a:spLocks noGrp="1"/>
          </p:cNvSpPr>
          <p:nvPr>
            <p:ph type="body" sz="quarter" idx="14" hasCustomPrompt="1"/>
          </p:nvPr>
        </p:nvSpPr>
        <p:spPr>
          <a:xfrm>
            <a:off x="479851" y="3098800"/>
            <a:ext cx="2479675" cy="1016000"/>
          </a:xfrm>
        </p:spPr>
        <p:txBody>
          <a:bodyPr>
            <a:normAutofit/>
          </a:bodyPr>
          <a:lstStyle>
            <a:lvl1pPr marL="0" indent="0">
              <a:buFontTx/>
              <a:buNone/>
              <a:defRPr sz="2400" b="0" i="0">
                <a:solidFill>
                  <a:srgbClr val="004A6C"/>
                </a:solidFill>
                <a:latin typeface="Open Sans"/>
                <a:ea typeface="Source Sans Pro" charset="0"/>
                <a:cs typeface="Open Sans"/>
              </a:defRPr>
            </a:lvl1pPr>
          </a:lstStyle>
          <a:p>
            <a:pPr lvl="0"/>
            <a:r>
              <a:rPr lang="en-US" dirty="0"/>
              <a:t>click to edit</a:t>
            </a:r>
          </a:p>
        </p:txBody>
      </p:sp>
      <p:sp>
        <p:nvSpPr>
          <p:cNvPr id="19" name="Text Placeholder 14"/>
          <p:cNvSpPr>
            <a:spLocks noGrp="1"/>
          </p:cNvSpPr>
          <p:nvPr>
            <p:ph type="body" sz="quarter" idx="15" hasCustomPrompt="1"/>
          </p:nvPr>
        </p:nvSpPr>
        <p:spPr>
          <a:xfrm>
            <a:off x="479850" y="4648200"/>
            <a:ext cx="2479675" cy="1016000"/>
          </a:xfrm>
        </p:spPr>
        <p:txBody>
          <a:bodyPr>
            <a:normAutofit/>
          </a:bodyPr>
          <a:lstStyle>
            <a:lvl1pPr marL="0" indent="0">
              <a:buFontTx/>
              <a:buNone/>
              <a:defRPr sz="2400" b="0" i="0">
                <a:solidFill>
                  <a:srgbClr val="004A6C"/>
                </a:solidFill>
                <a:latin typeface="Open Sans"/>
                <a:ea typeface="Source Sans Pro" charset="0"/>
                <a:cs typeface="Open Sans"/>
              </a:defRPr>
            </a:lvl1pPr>
          </a:lstStyle>
          <a:p>
            <a:pPr lvl="0"/>
            <a:r>
              <a:rPr lang="en-US" dirty="0"/>
              <a:t>click to edit</a:t>
            </a:r>
          </a:p>
        </p:txBody>
      </p:sp>
      <p:sp>
        <p:nvSpPr>
          <p:cNvPr id="20" name="Text Placeholder 14"/>
          <p:cNvSpPr>
            <a:spLocks noGrp="1"/>
          </p:cNvSpPr>
          <p:nvPr>
            <p:ph type="body" sz="quarter" idx="16" hasCustomPrompt="1"/>
          </p:nvPr>
        </p:nvSpPr>
        <p:spPr>
          <a:xfrm>
            <a:off x="3708399" y="1549400"/>
            <a:ext cx="3454401" cy="1270000"/>
          </a:xfrm>
        </p:spPr>
        <p:txBody>
          <a:bodyPr>
            <a:normAutofit/>
          </a:bodyPr>
          <a:lstStyle>
            <a:lvl1pPr marL="285750" indent="-285750">
              <a:buFont typeface="Arial" charset="0"/>
              <a:buChar char="•"/>
              <a:defRPr sz="1800">
                <a:solidFill>
                  <a:srgbClr val="004A6C"/>
                </a:solidFill>
                <a:latin typeface="Open Sans"/>
                <a:ea typeface="Source Sans Pro" charset="0"/>
                <a:cs typeface="Open Sans"/>
              </a:defRPr>
            </a:lvl1pPr>
          </a:lstStyle>
          <a:p>
            <a:pPr lvl="0"/>
            <a:r>
              <a:rPr lang="en-US" dirty="0"/>
              <a:t>click to edit</a:t>
            </a:r>
          </a:p>
        </p:txBody>
      </p:sp>
      <p:sp>
        <p:nvSpPr>
          <p:cNvPr id="21" name="Text Placeholder 14"/>
          <p:cNvSpPr>
            <a:spLocks noGrp="1"/>
          </p:cNvSpPr>
          <p:nvPr>
            <p:ph type="body" sz="quarter" idx="17" hasCustomPrompt="1"/>
          </p:nvPr>
        </p:nvSpPr>
        <p:spPr>
          <a:xfrm>
            <a:off x="3708398" y="3098800"/>
            <a:ext cx="3454401" cy="1270000"/>
          </a:xfrm>
        </p:spPr>
        <p:txBody>
          <a:bodyPr>
            <a:normAutofit/>
          </a:bodyPr>
          <a:lstStyle>
            <a:lvl1pPr marL="285750" indent="-285750">
              <a:buFont typeface="Arial" charset="0"/>
              <a:buChar char="•"/>
              <a:defRPr sz="1800">
                <a:solidFill>
                  <a:srgbClr val="004A6C"/>
                </a:solidFill>
                <a:latin typeface="Open Sans"/>
                <a:ea typeface="Source Sans Pro" charset="0"/>
                <a:cs typeface="Open Sans"/>
              </a:defRPr>
            </a:lvl1pPr>
          </a:lstStyle>
          <a:p>
            <a:pPr lvl="0"/>
            <a:r>
              <a:rPr lang="en-US" dirty="0"/>
              <a:t>click to edit</a:t>
            </a:r>
          </a:p>
        </p:txBody>
      </p:sp>
      <p:sp>
        <p:nvSpPr>
          <p:cNvPr id="22" name="Text Placeholder 14"/>
          <p:cNvSpPr>
            <a:spLocks noGrp="1"/>
          </p:cNvSpPr>
          <p:nvPr>
            <p:ph type="body" sz="quarter" idx="18" hasCustomPrompt="1"/>
          </p:nvPr>
        </p:nvSpPr>
        <p:spPr>
          <a:xfrm>
            <a:off x="3708397" y="4648200"/>
            <a:ext cx="3454401" cy="1308100"/>
          </a:xfrm>
        </p:spPr>
        <p:txBody>
          <a:bodyPr>
            <a:normAutofit/>
          </a:bodyPr>
          <a:lstStyle>
            <a:lvl1pPr marL="285750" indent="-285750">
              <a:buFont typeface="Arial" charset="0"/>
              <a:buChar char="•"/>
              <a:defRPr sz="1800">
                <a:solidFill>
                  <a:srgbClr val="004A6C"/>
                </a:solidFill>
                <a:latin typeface="Open Sans"/>
                <a:ea typeface="Source Sans Pro" charset="0"/>
                <a:cs typeface="Open Sans"/>
              </a:defRPr>
            </a:lvl1pPr>
          </a:lstStyle>
          <a:p>
            <a:pPr lvl="0"/>
            <a:r>
              <a:rPr lang="en-US"/>
              <a:t>click to edit</a:t>
            </a:r>
            <a:endParaRPr lang="en-US" dirty="0"/>
          </a:p>
        </p:txBody>
      </p:sp>
      <p:sp>
        <p:nvSpPr>
          <p:cNvPr id="23" name="Text Placeholder 14"/>
          <p:cNvSpPr>
            <a:spLocks noGrp="1"/>
          </p:cNvSpPr>
          <p:nvPr>
            <p:ph type="body" sz="quarter" idx="19" hasCustomPrompt="1"/>
          </p:nvPr>
        </p:nvSpPr>
        <p:spPr>
          <a:xfrm>
            <a:off x="7848596" y="1549400"/>
            <a:ext cx="3454401" cy="1270000"/>
          </a:xfrm>
        </p:spPr>
        <p:txBody>
          <a:bodyPr>
            <a:normAutofit/>
          </a:bodyPr>
          <a:lstStyle>
            <a:lvl1pPr marL="285750" indent="-285750">
              <a:buFont typeface="Arial" charset="0"/>
              <a:buChar char="•"/>
              <a:defRPr sz="1800">
                <a:solidFill>
                  <a:srgbClr val="004A6C"/>
                </a:solidFill>
                <a:latin typeface="Open Sans"/>
                <a:ea typeface="Source Sans Pro" charset="0"/>
                <a:cs typeface="Open Sans"/>
              </a:defRPr>
            </a:lvl1pPr>
          </a:lstStyle>
          <a:p>
            <a:pPr lvl="0"/>
            <a:r>
              <a:rPr lang="en-US"/>
              <a:t>click to edit</a:t>
            </a:r>
            <a:endParaRPr lang="en-US" dirty="0"/>
          </a:p>
        </p:txBody>
      </p:sp>
      <p:sp>
        <p:nvSpPr>
          <p:cNvPr id="24" name="Text Placeholder 14"/>
          <p:cNvSpPr>
            <a:spLocks noGrp="1"/>
          </p:cNvSpPr>
          <p:nvPr>
            <p:ph type="body" sz="quarter" idx="20" hasCustomPrompt="1"/>
          </p:nvPr>
        </p:nvSpPr>
        <p:spPr>
          <a:xfrm>
            <a:off x="7848595" y="3098800"/>
            <a:ext cx="3454401" cy="1270000"/>
          </a:xfrm>
        </p:spPr>
        <p:txBody>
          <a:bodyPr>
            <a:normAutofit/>
          </a:bodyPr>
          <a:lstStyle>
            <a:lvl1pPr marL="285750" indent="-285750">
              <a:buFont typeface="Arial" charset="0"/>
              <a:buChar char="•"/>
              <a:defRPr sz="1800">
                <a:solidFill>
                  <a:srgbClr val="004A6C"/>
                </a:solidFill>
                <a:latin typeface="Open Sans"/>
                <a:ea typeface="Source Sans Pro" charset="0"/>
                <a:cs typeface="Open Sans"/>
              </a:defRPr>
            </a:lvl1pPr>
          </a:lstStyle>
          <a:p>
            <a:pPr lvl="0"/>
            <a:r>
              <a:rPr lang="en-US"/>
              <a:t>click to edit</a:t>
            </a:r>
            <a:endParaRPr lang="en-US" dirty="0"/>
          </a:p>
        </p:txBody>
      </p:sp>
      <p:sp>
        <p:nvSpPr>
          <p:cNvPr id="25" name="Text Placeholder 14"/>
          <p:cNvSpPr>
            <a:spLocks noGrp="1"/>
          </p:cNvSpPr>
          <p:nvPr>
            <p:ph type="body" sz="quarter" idx="21" hasCustomPrompt="1"/>
          </p:nvPr>
        </p:nvSpPr>
        <p:spPr>
          <a:xfrm>
            <a:off x="7848594" y="4648200"/>
            <a:ext cx="3454401" cy="1308100"/>
          </a:xfrm>
        </p:spPr>
        <p:txBody>
          <a:bodyPr>
            <a:normAutofit/>
          </a:bodyPr>
          <a:lstStyle>
            <a:lvl1pPr marL="285750" indent="-285750">
              <a:buFont typeface="Arial" charset="0"/>
              <a:buChar char="•"/>
              <a:defRPr sz="1800">
                <a:solidFill>
                  <a:srgbClr val="004A6C"/>
                </a:solidFill>
                <a:latin typeface="Open Sans"/>
                <a:ea typeface="Source Sans Pro" charset="0"/>
                <a:cs typeface="Open Sans"/>
              </a:defRPr>
            </a:lvl1pPr>
          </a:lstStyle>
          <a:p>
            <a:pPr lvl="0"/>
            <a:r>
              <a:rPr lang="en-US"/>
              <a:t>click to edit</a:t>
            </a:r>
            <a:endParaRPr lang="en-US" dirty="0"/>
          </a:p>
        </p:txBody>
      </p:sp>
      <p:sp>
        <p:nvSpPr>
          <p:cNvPr id="27" name="Title 1"/>
          <p:cNvSpPr txBox="1">
            <a:spLocks/>
          </p:cNvSpPr>
          <p:nvPr userDrawn="1"/>
        </p:nvSpPr>
        <p:spPr>
          <a:xfrm>
            <a:off x="4076698" y="633412"/>
            <a:ext cx="3086100" cy="636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0" i="0" kern="1200">
                <a:solidFill>
                  <a:schemeClr val="tx1"/>
                </a:solidFill>
                <a:latin typeface="Source Sans Pro Light" charset="0"/>
                <a:ea typeface="Source Sans Pro Light" charset="0"/>
                <a:cs typeface="Source Sans Pro Light" charset="0"/>
              </a:defRPr>
            </a:lvl1pPr>
          </a:lstStyle>
          <a:p>
            <a:r>
              <a:rPr lang="en-US" sz="2400" b="0" dirty="0">
                <a:solidFill>
                  <a:schemeClr val="accent4"/>
                </a:solidFill>
                <a:latin typeface="Open Sans"/>
                <a:ea typeface="Source Sans Pro" charset="0"/>
                <a:cs typeface="Source Sans Pro" charset="0"/>
              </a:rPr>
              <a:t>Strengths</a:t>
            </a:r>
          </a:p>
        </p:txBody>
      </p:sp>
      <p:cxnSp>
        <p:nvCxnSpPr>
          <p:cNvPr id="28" name="Straight Connector 27"/>
          <p:cNvCxnSpPr/>
          <p:nvPr userDrawn="1"/>
        </p:nvCxnSpPr>
        <p:spPr>
          <a:xfrm>
            <a:off x="559362" y="2964324"/>
            <a:ext cx="1040018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559362" y="4530287"/>
            <a:ext cx="1040018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559362" y="1422653"/>
            <a:ext cx="1040018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p:cNvSpPr/>
          <p:nvPr userDrawn="1"/>
        </p:nvSpPr>
        <p:spPr>
          <a:xfrm>
            <a:off x="0" y="0"/>
            <a:ext cx="18288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a:ea typeface="Source Sans Pro" charset="0"/>
              <a:cs typeface="Source Sans Pro"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 / Con Individual">
    <p:spTree>
      <p:nvGrpSpPr>
        <p:cNvPr id="1" name=""/>
        <p:cNvGrpSpPr/>
        <p:nvPr/>
      </p:nvGrpSpPr>
      <p:grpSpPr>
        <a:xfrm>
          <a:off x="0" y="0"/>
          <a:ext cx="0" cy="0"/>
          <a:chOff x="0" y="0"/>
          <a:chExt cx="0" cy="0"/>
        </a:xfrm>
      </p:grpSpPr>
      <p:sp>
        <p:nvSpPr>
          <p:cNvPr id="9" name="Title 1"/>
          <p:cNvSpPr txBox="1">
            <a:spLocks/>
          </p:cNvSpPr>
          <p:nvPr userDrawn="1"/>
        </p:nvSpPr>
        <p:spPr>
          <a:xfrm>
            <a:off x="8267700" y="635000"/>
            <a:ext cx="3086100" cy="636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0" i="0" kern="1200">
                <a:solidFill>
                  <a:schemeClr val="tx1"/>
                </a:solidFill>
                <a:latin typeface="Source Sans Pro Light" charset="0"/>
                <a:ea typeface="Source Sans Pro Light" charset="0"/>
                <a:cs typeface="Source Sans Pro Light" charset="0"/>
              </a:defRPr>
            </a:lvl1pPr>
          </a:lstStyle>
          <a:p>
            <a:r>
              <a:rPr lang="en-US" sz="2400" dirty="0">
                <a:solidFill>
                  <a:schemeClr val="accent4"/>
                </a:solidFill>
                <a:latin typeface="Open Sans"/>
                <a:ea typeface="Source Sans Pro" charset="0"/>
                <a:cs typeface="Source Sans Pro" charset="0"/>
              </a:rPr>
              <a:t>Weaknesses</a:t>
            </a:r>
          </a:p>
        </p:txBody>
      </p:sp>
      <p:cxnSp>
        <p:nvCxnSpPr>
          <p:cNvPr id="11" name="Straight Connector 10"/>
          <p:cNvCxnSpPr/>
          <p:nvPr userDrawn="1"/>
        </p:nvCxnSpPr>
        <p:spPr>
          <a:xfrm>
            <a:off x="7505700" y="1271588"/>
            <a:ext cx="0" cy="4684712"/>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hasCustomPrompt="1"/>
          </p:nvPr>
        </p:nvSpPr>
        <p:spPr>
          <a:xfrm>
            <a:off x="479852" y="1549400"/>
            <a:ext cx="2885647" cy="1244600"/>
          </a:xfrm>
        </p:spPr>
        <p:txBody>
          <a:bodyPr>
            <a:normAutofit/>
          </a:bodyPr>
          <a:lstStyle>
            <a:lvl1pPr marL="0" indent="0">
              <a:buFontTx/>
              <a:buNone/>
              <a:defRPr sz="3600" b="0" i="0">
                <a:solidFill>
                  <a:srgbClr val="004A6C"/>
                </a:solidFill>
                <a:latin typeface="Open Sans"/>
                <a:ea typeface="Source Sans Pro" charset="0"/>
                <a:cs typeface="Open Sans"/>
              </a:defRPr>
            </a:lvl1pPr>
          </a:lstStyle>
          <a:p>
            <a:pPr lvl="0"/>
            <a:r>
              <a:rPr lang="en-US" dirty="0"/>
              <a:t>click to edit</a:t>
            </a:r>
          </a:p>
        </p:txBody>
      </p:sp>
      <p:sp>
        <p:nvSpPr>
          <p:cNvPr id="20" name="Text Placeholder 14"/>
          <p:cNvSpPr>
            <a:spLocks noGrp="1"/>
          </p:cNvSpPr>
          <p:nvPr>
            <p:ph type="body" sz="quarter" idx="16" hasCustomPrompt="1"/>
          </p:nvPr>
        </p:nvSpPr>
        <p:spPr>
          <a:xfrm>
            <a:off x="3708399" y="1549400"/>
            <a:ext cx="3454401" cy="4406900"/>
          </a:xfrm>
        </p:spPr>
        <p:txBody>
          <a:bodyPr>
            <a:normAutofit/>
          </a:bodyPr>
          <a:lstStyle>
            <a:lvl1pPr marL="285750" indent="-285750">
              <a:buFont typeface="Arial" charset="0"/>
              <a:buChar char="•"/>
              <a:defRPr sz="1800">
                <a:solidFill>
                  <a:srgbClr val="004A6C"/>
                </a:solidFill>
                <a:latin typeface="Open Sans"/>
                <a:ea typeface="Source Sans Pro" charset="0"/>
                <a:cs typeface="Open Sans"/>
              </a:defRPr>
            </a:lvl1pPr>
          </a:lstStyle>
          <a:p>
            <a:pPr lvl="0"/>
            <a:r>
              <a:rPr lang="en-US" dirty="0"/>
              <a:t>click to edit</a:t>
            </a:r>
          </a:p>
        </p:txBody>
      </p:sp>
      <p:sp>
        <p:nvSpPr>
          <p:cNvPr id="23" name="Text Placeholder 14"/>
          <p:cNvSpPr>
            <a:spLocks noGrp="1"/>
          </p:cNvSpPr>
          <p:nvPr>
            <p:ph type="body" sz="quarter" idx="19" hasCustomPrompt="1"/>
          </p:nvPr>
        </p:nvSpPr>
        <p:spPr>
          <a:xfrm>
            <a:off x="7848596" y="1549400"/>
            <a:ext cx="3454401" cy="4406900"/>
          </a:xfrm>
        </p:spPr>
        <p:txBody>
          <a:bodyPr>
            <a:normAutofit/>
          </a:bodyPr>
          <a:lstStyle>
            <a:lvl1pPr marL="285750" indent="-285750">
              <a:buFont typeface="Arial" charset="0"/>
              <a:buChar char="•"/>
              <a:defRPr sz="1800">
                <a:solidFill>
                  <a:srgbClr val="004A6C"/>
                </a:solidFill>
                <a:latin typeface="Open Sans"/>
                <a:ea typeface="Source Sans Pro" charset="0"/>
                <a:cs typeface="Open Sans"/>
              </a:defRPr>
            </a:lvl1pPr>
          </a:lstStyle>
          <a:p>
            <a:pPr lvl="0"/>
            <a:r>
              <a:rPr lang="en-US"/>
              <a:t>click to edit</a:t>
            </a:r>
            <a:endParaRPr lang="en-US" dirty="0"/>
          </a:p>
        </p:txBody>
      </p:sp>
      <p:sp>
        <p:nvSpPr>
          <p:cNvPr id="27" name="Title 1"/>
          <p:cNvSpPr txBox="1">
            <a:spLocks/>
          </p:cNvSpPr>
          <p:nvPr userDrawn="1"/>
        </p:nvSpPr>
        <p:spPr>
          <a:xfrm>
            <a:off x="4076698" y="633412"/>
            <a:ext cx="3086100" cy="636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0" i="0" kern="1200">
                <a:solidFill>
                  <a:schemeClr val="tx1"/>
                </a:solidFill>
                <a:latin typeface="Source Sans Pro Light" charset="0"/>
                <a:ea typeface="Source Sans Pro Light" charset="0"/>
                <a:cs typeface="Source Sans Pro Light" charset="0"/>
              </a:defRPr>
            </a:lvl1pPr>
          </a:lstStyle>
          <a:p>
            <a:r>
              <a:rPr lang="en-US" sz="2400" dirty="0">
                <a:solidFill>
                  <a:schemeClr val="accent4"/>
                </a:solidFill>
                <a:latin typeface="Open Sans"/>
                <a:ea typeface="Source Sans Pro" charset="0"/>
                <a:cs typeface="Source Sans Pro" charset="0"/>
              </a:rPr>
              <a:t>Strengths</a:t>
            </a:r>
          </a:p>
        </p:txBody>
      </p:sp>
      <p:sp>
        <p:nvSpPr>
          <p:cNvPr id="17" name="Text Placeholder 14"/>
          <p:cNvSpPr>
            <a:spLocks noGrp="1"/>
          </p:cNvSpPr>
          <p:nvPr>
            <p:ph type="body" sz="quarter" idx="20" hasCustomPrompt="1"/>
          </p:nvPr>
        </p:nvSpPr>
        <p:spPr>
          <a:xfrm>
            <a:off x="479852" y="2794000"/>
            <a:ext cx="2885647" cy="3162300"/>
          </a:xfrm>
        </p:spPr>
        <p:txBody>
          <a:bodyPr>
            <a:normAutofit/>
          </a:bodyPr>
          <a:lstStyle>
            <a:lvl1pPr marL="0" indent="0">
              <a:buFontTx/>
              <a:buNone/>
              <a:defRPr sz="1800">
                <a:solidFill>
                  <a:srgbClr val="004A6C"/>
                </a:solidFill>
                <a:latin typeface="Open Sans"/>
                <a:ea typeface="Source Sans Pro" charset="0"/>
                <a:cs typeface="Open Sans"/>
              </a:defRPr>
            </a:lvl1pPr>
          </a:lstStyle>
          <a:p>
            <a:pPr lvl="0"/>
            <a:r>
              <a:rPr lang="en-US"/>
              <a:t>click to edit</a:t>
            </a:r>
            <a:endParaRPr lang="en-US" dirty="0"/>
          </a:p>
        </p:txBody>
      </p:sp>
      <p:sp>
        <p:nvSpPr>
          <p:cNvPr id="13" name="Slide Number Placeholder 3"/>
          <p:cNvSpPr>
            <a:spLocks noGrp="1"/>
          </p:cNvSpPr>
          <p:nvPr>
            <p:ph type="sldNum" sz="quarter" idx="12"/>
          </p:nvPr>
        </p:nvSpPr>
        <p:spPr>
          <a:xfrm>
            <a:off x="8610600" y="6356350"/>
            <a:ext cx="2743200" cy="365125"/>
          </a:xfrm>
        </p:spPr>
        <p:txBody>
          <a:bodyPr/>
          <a:lstStyle>
            <a:lvl1pPr>
              <a:defRPr>
                <a:latin typeface="Open Sans"/>
                <a:ea typeface="Source Sans Pro" charset="0"/>
                <a:cs typeface="Open Sans"/>
              </a:defRPr>
            </a:lvl1pPr>
          </a:lstStyle>
          <a:p>
            <a:r>
              <a:rPr lang="en-US"/>
              <a:t> </a:t>
            </a:r>
            <a:r>
              <a:rPr lang="en-US" b="1"/>
              <a:t>CWDS /</a:t>
            </a:r>
            <a:r>
              <a:rPr lang="en-US"/>
              <a:t> </a:t>
            </a:r>
            <a:fld id="{3034EA56-25F9-154B-A508-1E08B5A9821D}" type="slidenum">
              <a:rPr lang="en-US" smtClean="0"/>
              <a:pPr/>
              <a:t>‹#›</a:t>
            </a:fld>
            <a:endParaRPr lang="en-US" dirty="0"/>
          </a:p>
        </p:txBody>
      </p:sp>
      <p:sp>
        <p:nvSpPr>
          <p:cNvPr id="12" name="Rectangle 11"/>
          <p:cNvSpPr/>
          <p:nvPr userDrawn="1"/>
        </p:nvSpPr>
        <p:spPr>
          <a:xfrm>
            <a:off x="0" y="0"/>
            <a:ext cx="18288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a:ea typeface="Source Sans Pro" charset="0"/>
              <a:cs typeface="Source Sans Pro"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Dark">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58900" y="1122363"/>
            <a:ext cx="9309100" cy="2387600"/>
          </a:xfrm>
        </p:spPr>
        <p:txBody>
          <a:bodyPr anchor="b"/>
          <a:lstStyle>
            <a:lvl1pPr algn="l">
              <a:defRPr sz="6000" b="1" i="0">
                <a:solidFill>
                  <a:schemeClr val="bg1"/>
                </a:solidFill>
                <a:latin typeface="Open Sans"/>
                <a:ea typeface="Source Sans Pro" charset="0"/>
                <a:cs typeface="Open Sans"/>
              </a:defRPr>
            </a:lvl1pPr>
          </a:lstStyle>
          <a:p>
            <a:r>
              <a:rPr lang="en-US" dirty="0"/>
              <a:t>Presentation title</a:t>
            </a:r>
          </a:p>
        </p:txBody>
      </p:sp>
      <p:sp>
        <p:nvSpPr>
          <p:cNvPr id="3" name="Subtitle 2"/>
          <p:cNvSpPr>
            <a:spLocks noGrp="1"/>
          </p:cNvSpPr>
          <p:nvPr>
            <p:ph type="subTitle" idx="1" hasCustomPrompt="1"/>
          </p:nvPr>
        </p:nvSpPr>
        <p:spPr>
          <a:xfrm>
            <a:off x="1358900" y="3602038"/>
            <a:ext cx="9309100" cy="1655762"/>
          </a:xfrm>
        </p:spPr>
        <p:txBody>
          <a:bodyPr/>
          <a:lstStyle>
            <a:lvl1pPr marL="0" indent="0" algn="l">
              <a:buNone/>
              <a:defRPr sz="2400" b="0" i="0">
                <a:solidFill>
                  <a:srgbClr val="ACB8C7"/>
                </a:solidFill>
                <a:latin typeface="Open Sans"/>
                <a:ea typeface="Source Sans Pro" charset="0"/>
                <a:cs typeface="Open San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10804" y="5634640"/>
            <a:ext cx="953951" cy="931259"/>
          </a:xfrm>
          <a:prstGeom prst="rect">
            <a:avLst/>
          </a:prstGeom>
        </p:spPr>
      </p:pic>
      <p:sp>
        <p:nvSpPr>
          <p:cNvPr id="12" name="Subtitle 2"/>
          <p:cNvSpPr txBox="1">
            <a:spLocks/>
          </p:cNvSpPr>
          <p:nvPr userDrawn="1"/>
        </p:nvSpPr>
        <p:spPr>
          <a:xfrm>
            <a:off x="1385477" y="5901914"/>
            <a:ext cx="4414883" cy="56420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Source Sans Pro" charset="0"/>
                <a:ea typeface="Source Sans Pro" charset="0"/>
                <a:cs typeface="Source Sans Pro"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Source Sans Pro" charset="0"/>
                <a:ea typeface="Source Sans Pro" charset="0"/>
                <a:cs typeface="Source Sans Pro"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Source Sans Pro" charset="0"/>
                <a:ea typeface="Source Sans Pro" charset="0"/>
                <a:cs typeface="Source Sans Pro"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Source Sans Pro" charset="0"/>
                <a:ea typeface="Source Sans Pro" charset="0"/>
                <a:cs typeface="Source Sans Pro"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Source Sans Pro" charset="0"/>
                <a:ea typeface="Source Sans Pro" charset="0"/>
                <a:cs typeface="Source Sans Pro"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20000"/>
              </a:lnSpc>
              <a:spcBef>
                <a:spcPts val="0"/>
              </a:spcBef>
            </a:pPr>
            <a:r>
              <a:rPr lang="en-US" sz="1600" b="1" i="0" dirty="0">
                <a:solidFill>
                  <a:schemeClr val="bg1">
                    <a:lumMod val="95000"/>
                  </a:schemeClr>
                </a:solidFill>
                <a:latin typeface="Open Sans"/>
                <a:ea typeface="Source Sans Pro" charset="0"/>
                <a:cs typeface="Source Sans Pro" charset="0"/>
              </a:rPr>
              <a:t>CWDS</a:t>
            </a:r>
            <a:r>
              <a:rPr lang="en-US" sz="1600" b="1" i="0" baseline="0" dirty="0">
                <a:solidFill>
                  <a:schemeClr val="bg1">
                    <a:lumMod val="95000"/>
                  </a:schemeClr>
                </a:solidFill>
                <a:latin typeface="Open Sans"/>
                <a:ea typeface="Source Sans Pro" charset="0"/>
                <a:cs typeface="Source Sans Pro" charset="0"/>
              </a:rPr>
              <a:t> </a:t>
            </a:r>
            <a:r>
              <a:rPr lang="en-US" sz="1600" b="0" i="0" baseline="0" dirty="0">
                <a:solidFill>
                  <a:schemeClr val="bg1">
                    <a:lumMod val="95000"/>
                  </a:schemeClr>
                </a:solidFill>
                <a:latin typeface="Open Sans"/>
                <a:ea typeface="Source Sans Pro" charset="0"/>
                <a:cs typeface="Source Sans Pro" charset="0"/>
              </a:rPr>
              <a:t>/</a:t>
            </a:r>
            <a:r>
              <a:rPr lang="en-US" sz="1600" b="1" i="0" baseline="0" dirty="0">
                <a:solidFill>
                  <a:schemeClr val="bg1">
                    <a:lumMod val="95000"/>
                  </a:schemeClr>
                </a:solidFill>
                <a:latin typeface="Open Sans"/>
                <a:ea typeface="Source Sans Pro" charset="0"/>
                <a:cs typeface="Source Sans Pro" charset="0"/>
              </a:rPr>
              <a:t> </a:t>
            </a:r>
            <a:r>
              <a:rPr lang="en-US" sz="1600" dirty="0">
                <a:solidFill>
                  <a:schemeClr val="bg1">
                    <a:lumMod val="95000"/>
                  </a:schemeClr>
                </a:solidFill>
                <a:latin typeface="Open Sans"/>
                <a:ea typeface="Source Sans Pro" charset="0"/>
                <a:cs typeface="Source Sans Pro" charset="0"/>
              </a:rPr>
              <a:t>Child Welfare Digital</a:t>
            </a:r>
            <a:r>
              <a:rPr lang="en-US" sz="1600" baseline="0" dirty="0">
                <a:solidFill>
                  <a:schemeClr val="bg1">
                    <a:lumMod val="95000"/>
                  </a:schemeClr>
                </a:solidFill>
                <a:latin typeface="Open Sans"/>
                <a:ea typeface="Source Sans Pro" charset="0"/>
                <a:cs typeface="Source Sans Pro" charset="0"/>
              </a:rPr>
              <a:t> Services</a:t>
            </a:r>
            <a:endParaRPr lang="en-US" sz="1600" dirty="0">
              <a:solidFill>
                <a:schemeClr val="bg1">
                  <a:lumMod val="95000"/>
                </a:schemeClr>
              </a:solidFill>
              <a:latin typeface="Open Sans"/>
              <a:ea typeface="Source Sans Pro" charset="0"/>
              <a:cs typeface="Source Sans Pro"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6000" b="0" i="0">
                <a:solidFill>
                  <a:schemeClr val="accent4"/>
                </a:solidFill>
                <a:latin typeface="Open Sans"/>
                <a:ea typeface="Source Sans Pro" charset="0"/>
                <a:cs typeface="Open Sans"/>
              </a:defRPr>
            </a:lvl1pPr>
          </a:lstStyle>
          <a:p>
            <a:r>
              <a:rPr lang="en-US" dirty="0"/>
              <a:t>Slide title</a:t>
            </a:r>
          </a:p>
        </p:txBody>
      </p:sp>
      <p:sp>
        <p:nvSpPr>
          <p:cNvPr id="3" name="Content Placeholder 2"/>
          <p:cNvSpPr>
            <a:spLocks noGrp="1"/>
          </p:cNvSpPr>
          <p:nvPr>
            <p:ph idx="1"/>
          </p:nvPr>
        </p:nvSpPr>
        <p:spPr/>
        <p:txBody>
          <a:bodyPr/>
          <a:lstStyle>
            <a:lvl1pPr>
              <a:defRPr sz="2400">
                <a:solidFill>
                  <a:srgbClr val="004A6C"/>
                </a:solidFill>
                <a:latin typeface="Open Sans"/>
                <a:ea typeface="Source Sans Pro" charset="0"/>
                <a:cs typeface="Open Sans"/>
              </a:defRPr>
            </a:lvl1pPr>
            <a:lvl2pPr>
              <a:defRPr>
                <a:solidFill>
                  <a:srgbClr val="004A6C"/>
                </a:solidFill>
                <a:latin typeface="Open Sans"/>
                <a:ea typeface="Source Sans Pro" charset="0"/>
                <a:cs typeface="Open Sans"/>
              </a:defRPr>
            </a:lvl2pPr>
            <a:lvl3pPr>
              <a:defRPr sz="1800">
                <a:solidFill>
                  <a:srgbClr val="004A6C"/>
                </a:solidFill>
                <a:latin typeface="Open Sans"/>
                <a:ea typeface="Source Sans Pro" charset="0"/>
                <a:cs typeface="Open Sans"/>
              </a:defRPr>
            </a:lvl3pPr>
            <a:lvl4pPr>
              <a:defRPr sz="1800">
                <a:solidFill>
                  <a:srgbClr val="004A6C"/>
                </a:solidFill>
                <a:latin typeface="Open Sans"/>
                <a:ea typeface="Source Sans Pro" charset="0"/>
                <a:cs typeface="Open Sans"/>
              </a:defRPr>
            </a:lvl4pPr>
            <a:lvl5pPr>
              <a:defRPr>
                <a:solidFill>
                  <a:srgbClr val="004A6C"/>
                </a:solidFill>
                <a:latin typeface="Open Sans"/>
                <a:ea typeface="Source Sans Pro" charset="0"/>
                <a:cs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Open Sans"/>
                <a:ea typeface="Source Sans Pro" charset="0"/>
                <a:cs typeface="Open Sans"/>
              </a:defRPr>
            </a:lvl1pPr>
          </a:lstStyle>
          <a:p>
            <a:fld id="{DA562C09-E8E7-AC45-B879-7536F9A9F916}" type="datetimeFigureOut">
              <a:rPr lang="en-US" smtClean="0"/>
              <a:pPr/>
              <a:t>8/18/2017</a:t>
            </a:fld>
            <a:endParaRPr lang="en-US" dirty="0"/>
          </a:p>
        </p:txBody>
      </p:sp>
      <p:sp>
        <p:nvSpPr>
          <p:cNvPr id="6" name="Slide Number Placeholder 5"/>
          <p:cNvSpPr>
            <a:spLocks noGrp="1"/>
          </p:cNvSpPr>
          <p:nvPr>
            <p:ph type="sldNum" sz="quarter" idx="12"/>
          </p:nvPr>
        </p:nvSpPr>
        <p:spPr/>
        <p:txBody>
          <a:bodyPr/>
          <a:lstStyle>
            <a:lvl1pPr>
              <a:defRPr>
                <a:latin typeface="Open Sans"/>
                <a:ea typeface="Source Sans Pro" charset="0"/>
                <a:cs typeface="Open Sans"/>
              </a:defRPr>
            </a:lvl1pPr>
          </a:lstStyle>
          <a:p>
            <a:r>
              <a:rPr lang="en-US"/>
              <a:t> </a:t>
            </a:r>
            <a:r>
              <a:rPr lang="en-US" b="1"/>
              <a:t>CWDS /</a:t>
            </a:r>
            <a:r>
              <a:rPr lang="en-US"/>
              <a:t> </a:t>
            </a:r>
            <a:fld id="{3034EA56-25F9-154B-A508-1E08B5A9821D}" type="slidenum">
              <a:rPr lang="en-US" smtClean="0"/>
              <a:pPr/>
              <a:t>‹#›</a:t>
            </a:fld>
            <a:endParaRPr lang="en-US" dirty="0"/>
          </a:p>
        </p:txBody>
      </p:sp>
      <p:sp>
        <p:nvSpPr>
          <p:cNvPr id="7" name="Rectangle 6"/>
          <p:cNvSpPr/>
          <p:nvPr userDrawn="1"/>
        </p:nvSpPr>
        <p:spPr>
          <a:xfrm>
            <a:off x="0" y="0"/>
            <a:ext cx="18288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43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6000" b="0">
                <a:solidFill>
                  <a:schemeClr val="accent4"/>
                </a:solidFill>
                <a:latin typeface="Open Sans"/>
                <a:ea typeface="Source Sans Pro" charset="0"/>
                <a:cs typeface="Open Sans"/>
              </a:defRPr>
            </a:lvl1pPr>
          </a:lstStyle>
          <a:p>
            <a:r>
              <a:rPr lang="en-US" dirty="0"/>
              <a:t>Click to edit slide title</a:t>
            </a:r>
          </a:p>
        </p:txBody>
      </p:sp>
      <p:sp>
        <p:nvSpPr>
          <p:cNvPr id="3" name="Content Placeholder 2"/>
          <p:cNvSpPr>
            <a:spLocks noGrp="1"/>
          </p:cNvSpPr>
          <p:nvPr>
            <p:ph sz="half" idx="1"/>
          </p:nvPr>
        </p:nvSpPr>
        <p:spPr>
          <a:xfrm>
            <a:off x="838200" y="1825625"/>
            <a:ext cx="5181600" cy="4351338"/>
          </a:xfrm>
        </p:spPr>
        <p:txBody>
          <a:bodyPr/>
          <a:lstStyle>
            <a:lvl1pPr>
              <a:defRPr sz="2400">
                <a:solidFill>
                  <a:srgbClr val="004A6C"/>
                </a:solidFill>
                <a:latin typeface="Open Sans"/>
                <a:ea typeface="Source Sans Pro" charset="0"/>
                <a:cs typeface="Open Sans"/>
              </a:defRPr>
            </a:lvl1pPr>
            <a:lvl2pPr>
              <a:defRPr>
                <a:solidFill>
                  <a:srgbClr val="004A6C"/>
                </a:solidFill>
                <a:latin typeface="Open Sans"/>
                <a:ea typeface="Source Sans Pro" charset="0"/>
                <a:cs typeface="Open Sans"/>
              </a:defRPr>
            </a:lvl2pPr>
            <a:lvl3pPr>
              <a:defRPr sz="1800">
                <a:solidFill>
                  <a:srgbClr val="004A6C"/>
                </a:solidFill>
                <a:latin typeface="Open Sans"/>
                <a:ea typeface="Source Sans Pro" charset="0"/>
                <a:cs typeface="Open Sans"/>
              </a:defRPr>
            </a:lvl3pPr>
            <a:lvl4pPr>
              <a:defRPr sz="1800">
                <a:solidFill>
                  <a:srgbClr val="004A6C"/>
                </a:solidFill>
                <a:latin typeface="Open Sans"/>
                <a:ea typeface="Source Sans Pro" charset="0"/>
                <a:cs typeface="Open Sans"/>
              </a:defRPr>
            </a:lvl4pPr>
            <a:lvl5pPr>
              <a:defRPr sz="1800">
                <a:solidFill>
                  <a:srgbClr val="004A6C"/>
                </a:solidFill>
                <a:latin typeface="Open Sans"/>
                <a:ea typeface="Source Sans Pro" charset="0"/>
                <a:cs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sz="2400">
                <a:solidFill>
                  <a:srgbClr val="004A6C"/>
                </a:solidFill>
                <a:latin typeface="Open Sans"/>
                <a:ea typeface="Source Sans Pro" charset="0"/>
                <a:cs typeface="Open Sans"/>
              </a:defRPr>
            </a:lvl1pPr>
            <a:lvl2pPr>
              <a:defRPr>
                <a:solidFill>
                  <a:srgbClr val="004A6C"/>
                </a:solidFill>
                <a:latin typeface="Open Sans"/>
                <a:ea typeface="Source Sans Pro" charset="0"/>
                <a:cs typeface="Open Sans"/>
              </a:defRPr>
            </a:lvl2pPr>
            <a:lvl3pPr>
              <a:defRPr sz="1800">
                <a:solidFill>
                  <a:srgbClr val="004A6C"/>
                </a:solidFill>
                <a:latin typeface="Open Sans"/>
                <a:ea typeface="Source Sans Pro" charset="0"/>
                <a:cs typeface="Open Sans"/>
              </a:defRPr>
            </a:lvl3pPr>
            <a:lvl4pPr>
              <a:defRPr sz="1800">
                <a:solidFill>
                  <a:srgbClr val="004A6C"/>
                </a:solidFill>
                <a:latin typeface="Open Sans"/>
                <a:ea typeface="Source Sans Pro" charset="0"/>
                <a:cs typeface="Open Sans"/>
              </a:defRPr>
            </a:lvl4pPr>
            <a:lvl5pPr>
              <a:defRPr sz="1800">
                <a:solidFill>
                  <a:srgbClr val="004A6C"/>
                </a:solidFill>
                <a:latin typeface="Open Sans"/>
                <a:ea typeface="Source Sans Pro" charset="0"/>
                <a:cs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0"/>
            <a:ext cx="18288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p:cNvSpPr>
            <a:spLocks noGrp="1"/>
          </p:cNvSpPr>
          <p:nvPr>
            <p:ph type="sldNum" sz="quarter" idx="12"/>
          </p:nvPr>
        </p:nvSpPr>
        <p:spPr>
          <a:xfrm>
            <a:off x="8610600" y="6356350"/>
            <a:ext cx="2743200" cy="365125"/>
          </a:xfrm>
        </p:spPr>
        <p:txBody>
          <a:bodyPr/>
          <a:lstStyle>
            <a:lvl1pPr>
              <a:defRPr>
                <a:latin typeface="Open Sans"/>
                <a:ea typeface="Source Sans Pro" charset="0"/>
                <a:cs typeface="Open Sans"/>
              </a:defRPr>
            </a:lvl1pPr>
          </a:lstStyle>
          <a:p>
            <a:r>
              <a:rPr lang="en-US"/>
              <a:t> </a:t>
            </a:r>
            <a:r>
              <a:rPr lang="en-US" b="1"/>
              <a:t>CWDS /</a:t>
            </a:r>
            <a:r>
              <a:rPr lang="en-US"/>
              <a:t> </a:t>
            </a:r>
            <a:fld id="{3034EA56-25F9-154B-A508-1E08B5A9821D}" type="slidenum">
              <a:rPr lang="en-US" smtClean="0"/>
              <a:pPr/>
              <a:t>‹#›</a:t>
            </a:fld>
            <a:endParaRPr lang="en-US" dirty="0"/>
          </a:p>
        </p:txBody>
      </p:sp>
    </p:spTree>
    <p:extLst>
      <p:ext uri="{BB962C8B-B14F-4D97-AF65-F5344CB8AC3E}">
        <p14:creationId xmlns:p14="http://schemas.microsoft.com/office/powerpoint/2010/main" val="155762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 Dark">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b="1" i="0" baseline="0">
                <a:solidFill>
                  <a:schemeClr val="bg2"/>
                </a:solidFill>
                <a:latin typeface="Open Sans"/>
                <a:ea typeface="Source Sans Pro" charset="0"/>
                <a:cs typeface="Open Sans"/>
              </a:defRPr>
            </a:lvl1pPr>
          </a:lstStyle>
          <a:p>
            <a:r>
              <a:rPr lang="en-US" dirty="0"/>
              <a:t>Section header</a:t>
            </a:r>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bg1"/>
                </a:solidFill>
                <a:latin typeface="Open Sans"/>
                <a:ea typeface="Source Sans Pro" charset="0"/>
                <a:cs typeface="Open San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773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 Medium">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b="1">
                <a:solidFill>
                  <a:schemeClr val="bg2"/>
                </a:solidFill>
                <a:latin typeface="Open Sans"/>
                <a:ea typeface="Source Sans Pro" charset="0"/>
                <a:cs typeface="Open Sans"/>
              </a:defRPr>
            </a:lvl1pPr>
          </a:lstStyle>
          <a:p>
            <a:r>
              <a:rPr lang="en-US" dirty="0"/>
              <a:t>Section header</a:t>
            </a:r>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bg1"/>
                </a:solidFill>
                <a:latin typeface="Open Sans"/>
                <a:ea typeface="Source Sans Pro" charset="0"/>
                <a:cs typeface="Open San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Acc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b="1">
                <a:solidFill>
                  <a:schemeClr val="bg2"/>
                </a:solidFill>
                <a:latin typeface="Open Sans"/>
                <a:ea typeface="Source Sans Pro" charset="0"/>
                <a:cs typeface="Open Sans"/>
              </a:defRPr>
            </a:lvl1pPr>
          </a:lstStyle>
          <a:p>
            <a:r>
              <a:rPr lang="en-US" dirty="0"/>
              <a:t>Section header</a:t>
            </a:r>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bg1"/>
                </a:solidFill>
                <a:latin typeface="Open Sans"/>
                <a:ea typeface="Source Sans Pro" charset="0"/>
                <a:cs typeface="Open San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239044"/>
            <a:ext cx="10515600" cy="4379912"/>
          </a:xfrm>
        </p:spPr>
        <p:txBody>
          <a:bodyPr anchor="t"/>
          <a:lstStyle>
            <a:lvl1pPr>
              <a:lnSpc>
                <a:spcPct val="100000"/>
              </a:lnSpc>
              <a:defRPr sz="6000" baseline="0">
                <a:solidFill>
                  <a:schemeClr val="accent4"/>
                </a:solidFill>
                <a:latin typeface="Open Sans"/>
                <a:ea typeface="Source Sans Pro" charset="0"/>
                <a:cs typeface="Open Sans"/>
              </a:defRPr>
            </a:lvl1pPr>
          </a:lstStyle>
          <a:p>
            <a:r>
              <a:rPr lang="en-US" dirty="0"/>
              <a:t>Click to edit quote block</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64757" y="6205371"/>
            <a:ext cx="544831" cy="531870"/>
          </a:xfrm>
          <a:prstGeom prst="rect">
            <a:avLst/>
          </a:prstGeom>
        </p:spPr>
      </p:pic>
      <p:sp>
        <p:nvSpPr>
          <p:cNvPr id="13" name="Slide Number Placeholder 3"/>
          <p:cNvSpPr>
            <a:spLocks noGrp="1"/>
          </p:cNvSpPr>
          <p:nvPr>
            <p:ph type="sldNum" sz="quarter" idx="12"/>
          </p:nvPr>
        </p:nvSpPr>
        <p:spPr>
          <a:xfrm>
            <a:off x="8610600" y="6356350"/>
            <a:ext cx="2743200" cy="365125"/>
          </a:xfrm>
        </p:spPr>
        <p:txBody>
          <a:bodyPr/>
          <a:lstStyle>
            <a:lvl1pPr>
              <a:defRPr>
                <a:latin typeface="Open Sans"/>
              </a:defRPr>
            </a:lvl1pPr>
          </a:lstStyle>
          <a:p>
            <a:r>
              <a:rPr lang="en-US"/>
              <a:t> </a:t>
            </a:r>
            <a:r>
              <a:rPr lang="en-US" b="1"/>
              <a:t>CWDS /</a:t>
            </a:r>
            <a:r>
              <a:rPr lang="en-US"/>
              <a:t> </a:t>
            </a:r>
            <a:fld id="{3034EA56-25F9-154B-A508-1E08B5A9821D}" type="slidenum">
              <a:rPr lang="en-US" smtClean="0"/>
              <a:pPr/>
              <a:t>‹#›</a:t>
            </a:fld>
            <a:endParaRPr lang="en-US" dirty="0"/>
          </a:p>
        </p:txBody>
      </p:sp>
      <p:sp>
        <p:nvSpPr>
          <p:cNvPr id="5" name="Rectangle 4"/>
          <p:cNvSpPr/>
          <p:nvPr userDrawn="1"/>
        </p:nvSpPr>
        <p:spPr>
          <a:xfrm>
            <a:off x="0" y="0"/>
            <a:ext cx="18288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 Dark">
    <p:spTree>
      <p:nvGrpSpPr>
        <p:cNvPr id="1" name=""/>
        <p:cNvGrpSpPr/>
        <p:nvPr/>
      </p:nvGrpSpPr>
      <p:grpSpPr>
        <a:xfrm>
          <a:off x="0" y="0"/>
          <a:ext cx="0" cy="0"/>
          <a:chOff x="0" y="0"/>
          <a:chExt cx="0" cy="0"/>
        </a:xfrm>
      </p:grpSpPr>
      <p:sp>
        <p:nvSpPr>
          <p:cNvPr id="3" name="Rectangle 2"/>
          <p:cNvSpPr/>
          <p:nvPr userDrawn="1"/>
        </p:nvSpPr>
        <p:spPr>
          <a:xfrm>
            <a:off x="0" y="0"/>
            <a:ext cx="7866993"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a:ea typeface="Source Sans Pro" charset="0"/>
              <a:cs typeface="Source Sans Pro" charset="0"/>
            </a:endParaRPr>
          </a:p>
        </p:txBody>
      </p:sp>
      <p:sp>
        <p:nvSpPr>
          <p:cNvPr id="2" name="Title 1"/>
          <p:cNvSpPr>
            <a:spLocks noGrp="1"/>
          </p:cNvSpPr>
          <p:nvPr>
            <p:ph type="title" hasCustomPrompt="1"/>
          </p:nvPr>
        </p:nvSpPr>
        <p:spPr>
          <a:xfrm>
            <a:off x="415924" y="1239044"/>
            <a:ext cx="7313083" cy="4379912"/>
          </a:xfrm>
        </p:spPr>
        <p:txBody>
          <a:bodyPr anchor="ctr"/>
          <a:lstStyle>
            <a:lvl1pPr>
              <a:lnSpc>
                <a:spcPct val="100000"/>
              </a:lnSpc>
              <a:defRPr sz="6000" baseline="0">
                <a:solidFill>
                  <a:schemeClr val="bg1">
                    <a:lumMod val="85000"/>
                  </a:schemeClr>
                </a:solidFill>
                <a:latin typeface="Source Sans Pro" charset="0"/>
                <a:ea typeface="Source Sans Pro" charset="0"/>
                <a:cs typeface="Source Sans Pro" charset="0"/>
              </a:defRPr>
            </a:lvl1pPr>
          </a:lstStyle>
          <a:p>
            <a:r>
              <a:rPr lang="en-US" dirty="0"/>
              <a:t>How does this work at two lines?</a:t>
            </a:r>
          </a:p>
        </p:txBody>
      </p:sp>
      <p:sp>
        <p:nvSpPr>
          <p:cNvPr id="9" name="Slide Number Placeholder 3"/>
          <p:cNvSpPr>
            <a:spLocks noGrp="1"/>
          </p:cNvSpPr>
          <p:nvPr>
            <p:ph type="sldNum" sz="quarter" idx="12"/>
          </p:nvPr>
        </p:nvSpPr>
        <p:spPr>
          <a:xfrm>
            <a:off x="8610600" y="6356350"/>
            <a:ext cx="2743200" cy="365125"/>
          </a:xfrm>
        </p:spPr>
        <p:txBody>
          <a:bodyPr/>
          <a:lstStyle>
            <a:lvl1pPr>
              <a:defRPr>
                <a:latin typeface="Open Sans"/>
                <a:ea typeface="Source Sans Pro" charset="0"/>
                <a:cs typeface="Open Sans"/>
              </a:defRPr>
            </a:lvl1pPr>
          </a:lstStyle>
          <a:p>
            <a:r>
              <a:rPr lang="en-US"/>
              <a:t> </a:t>
            </a:r>
            <a:r>
              <a:rPr lang="en-US" b="1"/>
              <a:t>CWDS /</a:t>
            </a:r>
            <a:r>
              <a:rPr lang="en-US"/>
              <a:t> </a:t>
            </a:r>
            <a:fld id="{3034EA56-25F9-154B-A508-1E08B5A9821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Slide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Open Sans"/>
              </a:defRPr>
            </a:lvl1pPr>
          </a:lstStyle>
          <a:p>
            <a:fld id="{DA562C09-E8E7-AC45-B879-7536F9A9F916}" type="datetimeFigureOut">
              <a:rPr lang="en-US" smtClean="0"/>
              <a:pPr/>
              <a:t>8/18/2017</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Open Sans"/>
              </a:defRPr>
            </a:lvl1pPr>
          </a:lstStyle>
          <a:p>
            <a:fld id="{3034EA56-25F9-154B-A508-1E08B5A9821D}" type="slidenum">
              <a:rPr lang="en-US" smtClean="0"/>
              <a:pPr/>
              <a:t>‹#›</a:t>
            </a:fld>
            <a:endParaRPr lang="en-US"/>
          </a:p>
        </p:txBody>
      </p:sp>
    </p:spTree>
    <p:extLst>
      <p:ext uri="{BB962C8B-B14F-4D97-AF65-F5344CB8AC3E}">
        <p14:creationId xmlns:p14="http://schemas.microsoft.com/office/powerpoint/2010/main" val="257192907"/>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2" r:id="rId4"/>
    <p:sldLayoutId id="2147483651" r:id="rId5"/>
    <p:sldLayoutId id="2147483660" r:id="rId6"/>
    <p:sldLayoutId id="2147483661" r:id="rId7"/>
    <p:sldLayoutId id="2147483658" r:id="rId8"/>
    <p:sldLayoutId id="2147483662" r:id="rId9"/>
    <p:sldLayoutId id="2147483663" r:id="rId10"/>
    <p:sldLayoutId id="2147483664" r:id="rId11"/>
    <p:sldLayoutId id="2147483654" r:id="rId12"/>
    <p:sldLayoutId id="2147483655" r:id="rId13"/>
    <p:sldLayoutId id="2147483665" r:id="rId14"/>
    <p:sldLayoutId id="2147483666" r:id="rId15"/>
  </p:sldLayoutIdLst>
  <p:txStyles>
    <p:titleStyle>
      <a:lvl1pPr algn="l" defTabSz="914400" rtl="0" eaLnBrk="1" latinLnBrk="0" hangingPunct="1">
        <a:lnSpc>
          <a:spcPct val="90000"/>
        </a:lnSpc>
        <a:spcBef>
          <a:spcPct val="0"/>
        </a:spcBef>
        <a:buNone/>
        <a:defRPr sz="4400" b="0" i="0" kern="1200">
          <a:solidFill>
            <a:schemeClr val="tx1"/>
          </a:solidFill>
          <a:latin typeface="Open Sans"/>
          <a:ea typeface="Source Sans Pro" charset="0"/>
          <a:cs typeface="Open Sans"/>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Open Sans"/>
          <a:ea typeface="Source Sans Pro" charset="0"/>
          <a:cs typeface="Open San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Open Sans"/>
          <a:ea typeface="Source Sans Pro" charset="0"/>
          <a:cs typeface="Open San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Open Sans"/>
          <a:ea typeface="Source Sans Pro" charset="0"/>
          <a:cs typeface="Open San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Open Sans"/>
          <a:ea typeface="Source Sans Pro" charset="0"/>
          <a:cs typeface="Open San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Open Sans"/>
          <a:ea typeface="Source Sans Pro" charset="0"/>
          <a:cs typeface="Open San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CWDS Agile Security</a:t>
            </a:r>
            <a:endParaRPr lang="en-US" dirty="0"/>
          </a:p>
        </p:txBody>
      </p:sp>
      <p:sp>
        <p:nvSpPr>
          <p:cNvPr id="3" name="Subtitle 2"/>
          <p:cNvSpPr>
            <a:spLocks noGrp="1"/>
          </p:cNvSpPr>
          <p:nvPr>
            <p:ph type="subTitle" idx="1"/>
          </p:nvPr>
        </p:nvSpPr>
        <p:spPr/>
        <p:txBody>
          <a:bodyPr/>
          <a:lstStyle/>
          <a:p>
            <a:r>
              <a:rPr lang="en-US" dirty="0" smtClean="0"/>
              <a:t>Steven Grimes / August </a:t>
            </a:r>
            <a:r>
              <a:rPr lang="en-US" dirty="0" smtClean="0"/>
              <a:t>2017</a:t>
            </a:r>
          </a:p>
          <a:p>
            <a:r>
              <a:rPr lang="en-US" dirty="0" smtClean="0"/>
              <a:t>Information Security Leader</a:t>
            </a:r>
            <a:endParaRPr lang="en-US" dirty="0"/>
          </a:p>
        </p:txBody>
      </p:sp>
    </p:spTree>
    <p:extLst>
      <p:ext uri="{BB962C8B-B14F-4D97-AF65-F5344CB8AC3E}">
        <p14:creationId xmlns:p14="http://schemas.microsoft.com/office/powerpoint/2010/main" val="63136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04" y="171218"/>
            <a:ext cx="5636795" cy="4673239"/>
          </a:xfrm>
          <a:prstGeom prst="rect">
            <a:avLst/>
          </a:prstGeom>
        </p:spPr>
      </p:pic>
      <p:sp>
        <p:nvSpPr>
          <p:cNvPr id="4" name="Rectangle 3"/>
          <p:cNvSpPr/>
          <p:nvPr/>
        </p:nvSpPr>
        <p:spPr>
          <a:xfrm>
            <a:off x="7600403" y="6287189"/>
            <a:ext cx="3958135" cy="276999"/>
          </a:xfrm>
          <a:prstGeom prst="rect">
            <a:avLst/>
          </a:prstGeom>
        </p:spPr>
        <p:txBody>
          <a:bodyPr wrap="none">
            <a:spAutoFit/>
          </a:bodyPr>
          <a:lstStyle/>
          <a:p>
            <a:r>
              <a:rPr lang="en-US" sz="1200" dirty="0" smtClean="0"/>
              <a:t>Source: Chas </a:t>
            </a:r>
            <a:r>
              <a:rPr lang="en-US" sz="1200" dirty="0"/>
              <a:t>Jeffries, Security Architect, Microsoft Services</a:t>
            </a:r>
          </a:p>
        </p:txBody>
      </p:sp>
      <p:graphicFrame>
        <p:nvGraphicFramePr>
          <p:cNvPr id="6" name="Table 5"/>
          <p:cNvGraphicFramePr>
            <a:graphicFrameLocks noGrp="1"/>
          </p:cNvGraphicFramePr>
          <p:nvPr>
            <p:extLst>
              <p:ext uri="{D42A27DB-BD31-4B8C-83A1-F6EECF244321}">
                <p14:modId xmlns:p14="http://schemas.microsoft.com/office/powerpoint/2010/main" val="1028920282"/>
              </p:ext>
            </p:extLst>
          </p:nvPr>
        </p:nvGraphicFramePr>
        <p:xfrm>
          <a:off x="5190309" y="3702352"/>
          <a:ext cx="6474094" cy="2377440"/>
        </p:xfrm>
        <a:graphic>
          <a:graphicData uri="http://schemas.openxmlformats.org/drawingml/2006/table">
            <a:tbl>
              <a:tblPr firstRow="1" bandRow="1">
                <a:tableStyleId>{5C22544A-7EE6-4342-B048-85BDC9FD1C3A}</a:tableStyleId>
              </a:tblPr>
              <a:tblGrid>
                <a:gridCol w="1364184"/>
                <a:gridCol w="5109910"/>
              </a:tblGrid>
              <a:tr h="287972">
                <a:tc>
                  <a:txBody>
                    <a:bodyPr/>
                    <a:lstStyle/>
                    <a:p>
                      <a:r>
                        <a:rPr lang="en-US" dirty="0" smtClean="0"/>
                        <a:t>Diagram</a:t>
                      </a:r>
                      <a:r>
                        <a:rPr lang="en-US" baseline="0" dirty="0" smtClean="0"/>
                        <a:t> Type</a:t>
                      </a:r>
                      <a:endParaRPr lang="en-US" dirty="0"/>
                    </a:p>
                  </a:txBody>
                  <a:tcPr/>
                </a:tc>
                <a:tc>
                  <a:txBody>
                    <a:bodyPr/>
                    <a:lstStyle/>
                    <a:p>
                      <a:r>
                        <a:rPr lang="en-US" dirty="0" smtClean="0"/>
                        <a:t>Diagram Levels</a:t>
                      </a:r>
                      <a:endParaRPr lang="en-US" dirty="0"/>
                    </a:p>
                  </a:txBody>
                  <a:tcPr/>
                </a:tc>
              </a:tr>
              <a:tr h="503951">
                <a:tc>
                  <a:txBody>
                    <a:bodyPr/>
                    <a:lstStyle/>
                    <a:p>
                      <a:r>
                        <a:rPr lang="en-US" dirty="0" smtClean="0"/>
                        <a:t>Context</a:t>
                      </a:r>
                      <a:endParaRPr lang="en-US" dirty="0"/>
                    </a:p>
                  </a:txBody>
                  <a:tcPr/>
                </a:tc>
                <a:tc>
                  <a:txBody>
                    <a:bodyPr/>
                    <a:lstStyle/>
                    <a:p>
                      <a:r>
                        <a:rPr lang="en-US" dirty="0" smtClean="0"/>
                        <a:t>Highest level diagram.  Identifies the major external actors for the service.</a:t>
                      </a:r>
                      <a:endParaRPr lang="en-US" dirty="0"/>
                    </a:p>
                  </a:txBody>
                  <a:tcPr/>
                </a:tc>
              </a:tr>
              <a:tr h="287972">
                <a:tc>
                  <a:txBody>
                    <a:bodyPr/>
                    <a:lstStyle/>
                    <a:p>
                      <a:r>
                        <a:rPr lang="en-US" dirty="0" smtClean="0"/>
                        <a:t>Level 0</a:t>
                      </a:r>
                      <a:endParaRPr lang="en-US" dirty="0"/>
                    </a:p>
                  </a:txBody>
                  <a:tcPr/>
                </a:tc>
                <a:tc>
                  <a:txBody>
                    <a:bodyPr/>
                    <a:lstStyle/>
                    <a:p>
                      <a:r>
                        <a:rPr lang="en-US" dirty="0" smtClean="0"/>
                        <a:t>Identify the major processes</a:t>
                      </a:r>
                      <a:endParaRPr lang="en-US" dirty="0"/>
                    </a:p>
                  </a:txBody>
                  <a:tcPr/>
                </a:tc>
              </a:tr>
              <a:tr h="287972">
                <a:tc>
                  <a:txBody>
                    <a:bodyPr/>
                    <a:lstStyle/>
                    <a:p>
                      <a:r>
                        <a:rPr lang="en-US" dirty="0" smtClean="0"/>
                        <a:t>Level 1</a:t>
                      </a:r>
                      <a:endParaRPr lang="en-US" dirty="0"/>
                    </a:p>
                  </a:txBody>
                  <a:tcPr/>
                </a:tc>
                <a:tc>
                  <a:txBody>
                    <a:bodyPr/>
                    <a:lstStyle/>
                    <a:p>
                      <a:r>
                        <a:rPr lang="en-US" dirty="0" smtClean="0"/>
                        <a:t>Detail the major processes</a:t>
                      </a:r>
                      <a:endParaRPr lang="en-US" dirty="0"/>
                    </a:p>
                  </a:txBody>
                  <a:tcPr/>
                </a:tc>
              </a:tr>
              <a:tr h="287972">
                <a:tc>
                  <a:txBody>
                    <a:bodyPr/>
                    <a:lstStyle/>
                    <a:p>
                      <a:r>
                        <a:rPr lang="en-US" dirty="0" smtClean="0"/>
                        <a:t>Level 2</a:t>
                      </a:r>
                      <a:endParaRPr lang="en-US" dirty="0"/>
                    </a:p>
                  </a:txBody>
                  <a:tcPr/>
                </a:tc>
                <a:tc>
                  <a:txBody>
                    <a:bodyPr/>
                    <a:lstStyle/>
                    <a:p>
                      <a:r>
                        <a:rPr lang="en-US" dirty="0" smtClean="0"/>
                        <a:t>Security</a:t>
                      </a:r>
                      <a:r>
                        <a:rPr lang="en-US" baseline="0" dirty="0" smtClean="0"/>
                        <a:t> components and controls</a:t>
                      </a:r>
                      <a:endParaRPr lang="en-US" dirty="0"/>
                    </a:p>
                  </a:txBody>
                  <a:tcPr/>
                </a:tc>
              </a:tr>
            </a:tbl>
          </a:graphicData>
        </a:graphic>
      </p:graphicFrame>
    </p:spTree>
    <p:extLst>
      <p:ext uri="{BB962C8B-B14F-4D97-AF65-F5344CB8AC3E}">
        <p14:creationId xmlns:p14="http://schemas.microsoft.com/office/powerpoint/2010/main" val="2909690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3467" y="-266161"/>
            <a:ext cx="10822073" cy="6836778"/>
          </a:xfrm>
          <a:prstGeom prst="rect">
            <a:avLst/>
          </a:prstGeom>
        </p:spPr>
      </p:pic>
      <p:pic>
        <p:nvPicPr>
          <p:cNvPr id="3" name="Picture 2"/>
          <p:cNvPicPr>
            <a:picLocks noChangeAspect="1"/>
          </p:cNvPicPr>
          <p:nvPr/>
        </p:nvPicPr>
        <p:blipFill>
          <a:blip r:embed="rId3"/>
          <a:stretch>
            <a:fillRect/>
          </a:stretch>
        </p:blipFill>
        <p:spPr>
          <a:xfrm>
            <a:off x="4545874" y="3923360"/>
            <a:ext cx="6508647" cy="2819581"/>
          </a:xfrm>
          <a:prstGeom prst="rect">
            <a:avLst/>
          </a:prstGeom>
        </p:spPr>
      </p:pic>
    </p:spTree>
    <p:extLst>
      <p:ext uri="{BB962C8B-B14F-4D97-AF65-F5344CB8AC3E}">
        <p14:creationId xmlns:p14="http://schemas.microsoft.com/office/powerpoint/2010/main" val="2905872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06880" y="167640"/>
            <a:ext cx="9031564" cy="6483623"/>
          </a:xfrm>
          <a:prstGeom prst="rect">
            <a:avLst/>
          </a:prstGeom>
        </p:spPr>
      </p:pic>
    </p:spTree>
    <p:extLst>
      <p:ext uri="{BB962C8B-B14F-4D97-AF65-F5344CB8AC3E}">
        <p14:creationId xmlns:p14="http://schemas.microsoft.com/office/powerpoint/2010/main" val="1476208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Verification Testing</a:t>
            </a:r>
            <a:endParaRPr lang="en-US" dirty="0"/>
          </a:p>
        </p:txBody>
      </p:sp>
      <p:sp>
        <p:nvSpPr>
          <p:cNvPr id="3" name="Content Placeholder 2"/>
          <p:cNvSpPr>
            <a:spLocks noGrp="1"/>
          </p:cNvSpPr>
          <p:nvPr>
            <p:ph idx="1"/>
          </p:nvPr>
        </p:nvSpPr>
        <p:spPr/>
        <p:txBody>
          <a:bodyPr/>
          <a:lstStyle/>
          <a:p>
            <a:r>
              <a:rPr lang="en-US" dirty="0" smtClean="0"/>
              <a:t>Automated as much as possible</a:t>
            </a:r>
          </a:p>
          <a:p>
            <a:pPr lvl="1"/>
            <a:r>
              <a:rPr lang="en-US" dirty="0" err="1" smtClean="0"/>
              <a:t>openSCAP</a:t>
            </a:r>
            <a:endParaRPr lang="en-US" dirty="0" smtClean="0"/>
          </a:p>
          <a:p>
            <a:pPr lvl="1"/>
            <a:r>
              <a:rPr lang="en-US" dirty="0" smtClean="0"/>
              <a:t>ZED proxy</a:t>
            </a:r>
          </a:p>
          <a:p>
            <a:pPr lvl="1"/>
            <a:r>
              <a:rPr lang="en-US" dirty="0" smtClean="0"/>
              <a:t>Code Climate </a:t>
            </a:r>
          </a:p>
          <a:p>
            <a:pPr lvl="1"/>
            <a:r>
              <a:rPr lang="en-US" dirty="0" smtClean="0"/>
              <a:t>Others.</a:t>
            </a:r>
          </a:p>
          <a:p>
            <a:r>
              <a:rPr lang="en-US" dirty="0" smtClean="0"/>
              <a:t>At -1 from production and in production.</a:t>
            </a:r>
          </a:p>
          <a:p>
            <a:pPr lvl="1"/>
            <a:r>
              <a:rPr lang="en-US" dirty="0" smtClean="0"/>
              <a:t>Prior to release to production the security team receives a user story to run test on the integrated release. (Holistic test)</a:t>
            </a:r>
          </a:p>
          <a:p>
            <a:pPr lvl="1"/>
            <a:r>
              <a:rPr lang="en-US" dirty="0" smtClean="0"/>
              <a:t>Automated scans and test for vulnerabilities with follow up manual testing.</a:t>
            </a:r>
          </a:p>
          <a:p>
            <a:pPr lvl="1"/>
            <a:r>
              <a:rPr lang="en-US" dirty="0" smtClean="0"/>
              <a:t>Kali Offense</a:t>
            </a:r>
            <a:endParaRPr lang="en-US" dirty="0"/>
          </a:p>
        </p:txBody>
      </p:sp>
    </p:spTree>
    <p:extLst>
      <p:ext uri="{BB962C8B-B14F-4D97-AF65-F5344CB8AC3E}">
        <p14:creationId xmlns:p14="http://schemas.microsoft.com/office/powerpoint/2010/main" val="255708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4402" y="328613"/>
            <a:ext cx="10466185" cy="5919788"/>
          </a:xfrm>
          <a:prstGeom prst="rect">
            <a:avLst/>
          </a:prstGeom>
        </p:spPr>
      </p:pic>
    </p:spTree>
    <p:extLst>
      <p:ext uri="{BB962C8B-B14F-4D97-AF65-F5344CB8AC3E}">
        <p14:creationId xmlns:p14="http://schemas.microsoft.com/office/powerpoint/2010/main" val="2601454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43063" y="390617"/>
            <a:ext cx="5928936" cy="1937506"/>
          </a:xfrm>
          <a:prstGeom prst="rect">
            <a:avLst/>
          </a:prstGeom>
        </p:spPr>
      </p:pic>
      <p:pic>
        <p:nvPicPr>
          <p:cNvPr id="4" name="Picture 3"/>
          <p:cNvPicPr>
            <a:picLocks noChangeAspect="1"/>
          </p:cNvPicPr>
          <p:nvPr/>
        </p:nvPicPr>
        <p:blipFill>
          <a:blip r:embed="rId3"/>
          <a:stretch>
            <a:fillRect/>
          </a:stretch>
        </p:blipFill>
        <p:spPr>
          <a:xfrm>
            <a:off x="3879542" y="2645730"/>
            <a:ext cx="7083462" cy="3648538"/>
          </a:xfrm>
          <a:prstGeom prst="rect">
            <a:avLst/>
          </a:prstGeom>
        </p:spPr>
      </p:pic>
    </p:spTree>
    <p:extLst>
      <p:ext uri="{BB962C8B-B14F-4D97-AF65-F5344CB8AC3E}">
        <p14:creationId xmlns:p14="http://schemas.microsoft.com/office/powerpoint/2010/main" val="264258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Review</a:t>
            </a:r>
            <a:endParaRPr lang="en-US" dirty="0"/>
          </a:p>
        </p:txBody>
      </p:sp>
      <p:sp>
        <p:nvSpPr>
          <p:cNvPr id="3" name="Content Placeholder 2"/>
          <p:cNvSpPr>
            <a:spLocks noGrp="1"/>
          </p:cNvSpPr>
          <p:nvPr>
            <p:ph idx="1"/>
          </p:nvPr>
        </p:nvSpPr>
        <p:spPr/>
        <p:txBody>
          <a:bodyPr/>
          <a:lstStyle/>
          <a:p>
            <a:r>
              <a:rPr lang="en-US" dirty="0" smtClean="0"/>
              <a:t>Privacy Review – New or changes to data collection or use</a:t>
            </a:r>
          </a:p>
          <a:p>
            <a:r>
              <a:rPr lang="en-US" dirty="0" smtClean="0"/>
              <a:t>Encryption – Changes in data in transit or data at rest</a:t>
            </a:r>
          </a:p>
          <a:p>
            <a:r>
              <a:rPr lang="en-US" dirty="0" smtClean="0"/>
              <a:t>Access Controls – Identity and Access Management technology or process</a:t>
            </a:r>
          </a:p>
          <a:p>
            <a:r>
              <a:rPr lang="en-US" dirty="0" smtClean="0"/>
              <a:t>Architecture changes – May drive a --</a:t>
            </a:r>
          </a:p>
          <a:p>
            <a:r>
              <a:rPr lang="en-US" dirty="0" smtClean="0"/>
              <a:t>Attack Surface Analysis – changes or new capabilities, operational threats</a:t>
            </a:r>
          </a:p>
          <a:p>
            <a:endParaRPr lang="en-US" dirty="0"/>
          </a:p>
        </p:txBody>
      </p:sp>
    </p:spTree>
    <p:extLst>
      <p:ext uri="{BB962C8B-B14F-4D97-AF65-F5344CB8AC3E}">
        <p14:creationId xmlns:p14="http://schemas.microsoft.com/office/powerpoint/2010/main" val="128704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Planning</a:t>
            </a:r>
            <a:endParaRPr lang="en-US" dirty="0"/>
          </a:p>
        </p:txBody>
      </p:sp>
      <p:sp>
        <p:nvSpPr>
          <p:cNvPr id="3" name="Content Placeholder 2"/>
          <p:cNvSpPr>
            <a:spLocks noGrp="1"/>
          </p:cNvSpPr>
          <p:nvPr>
            <p:ph idx="1"/>
          </p:nvPr>
        </p:nvSpPr>
        <p:spPr/>
        <p:txBody>
          <a:bodyPr/>
          <a:lstStyle/>
          <a:p>
            <a:r>
              <a:rPr lang="en-US" dirty="0" smtClean="0"/>
              <a:t>Update Privacy Documents</a:t>
            </a:r>
          </a:p>
          <a:p>
            <a:r>
              <a:rPr lang="en-US" dirty="0" smtClean="0"/>
              <a:t>Update FIPS 199 Inventory</a:t>
            </a:r>
          </a:p>
          <a:p>
            <a:r>
              <a:rPr lang="en-US" dirty="0" smtClean="0"/>
              <a:t>Update Incidence Response Plan</a:t>
            </a:r>
          </a:p>
          <a:p>
            <a:r>
              <a:rPr lang="en-US" dirty="0" smtClean="0"/>
              <a:t>Update the Technology Recovery Plan</a:t>
            </a:r>
          </a:p>
          <a:p>
            <a:r>
              <a:rPr lang="en-US" dirty="0" smtClean="0"/>
              <a:t>Update the Systems Security Profile / Mitigation Documentation</a:t>
            </a:r>
          </a:p>
          <a:p>
            <a:r>
              <a:rPr lang="en-US" dirty="0" smtClean="0"/>
              <a:t>Configuration Management</a:t>
            </a:r>
          </a:p>
          <a:p>
            <a:endParaRPr lang="en-US" dirty="0" smtClean="0"/>
          </a:p>
          <a:p>
            <a:endParaRPr lang="en-US" dirty="0"/>
          </a:p>
        </p:txBody>
      </p:sp>
    </p:spTree>
    <p:extLst>
      <p:ext uri="{BB962C8B-B14F-4D97-AF65-F5344CB8AC3E}">
        <p14:creationId xmlns:p14="http://schemas.microsoft.com/office/powerpoint/2010/main" val="261857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a:t>
            </a:r>
            <a:endParaRPr lang="en-US" dirty="0"/>
          </a:p>
        </p:txBody>
      </p:sp>
      <p:sp>
        <p:nvSpPr>
          <p:cNvPr id="3" name="Content Placeholder 2"/>
          <p:cNvSpPr>
            <a:spLocks noGrp="1"/>
          </p:cNvSpPr>
          <p:nvPr>
            <p:ph idx="1"/>
          </p:nvPr>
        </p:nvSpPr>
        <p:spPr/>
        <p:txBody>
          <a:bodyPr/>
          <a:lstStyle/>
          <a:p>
            <a:r>
              <a:rPr lang="en-US" dirty="0" smtClean="0"/>
              <a:t>A defect (Bug) for Information Security is a confirmed vulnerability in a product that requires remediation.</a:t>
            </a:r>
          </a:p>
          <a:p>
            <a:r>
              <a:rPr lang="en-US" dirty="0" smtClean="0"/>
              <a:t>A defect may be the result of a Penetration and Vulnerability Scan, developers peer review, automated testing, or another source.</a:t>
            </a:r>
          </a:p>
          <a:p>
            <a:r>
              <a:rPr lang="en-US" dirty="0" smtClean="0"/>
              <a:t>A defect that cannot be resolved requires a Spike for research and analysis.</a:t>
            </a:r>
          </a:p>
          <a:p>
            <a:r>
              <a:rPr lang="en-US" dirty="0" smtClean="0"/>
              <a:t>An Agile team may choose to send a defect to a spike immediately. </a:t>
            </a:r>
            <a:endParaRPr lang="en-US" dirty="0"/>
          </a:p>
        </p:txBody>
      </p:sp>
    </p:spTree>
    <p:extLst>
      <p:ext uri="{BB962C8B-B14F-4D97-AF65-F5344CB8AC3E}">
        <p14:creationId xmlns:p14="http://schemas.microsoft.com/office/powerpoint/2010/main" val="2702458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Spike</a:t>
            </a:r>
            <a:endParaRPr lang="en-US" dirty="0"/>
          </a:p>
        </p:txBody>
      </p:sp>
      <p:sp>
        <p:nvSpPr>
          <p:cNvPr id="3" name="Content Placeholder 2"/>
          <p:cNvSpPr>
            <a:spLocks noGrp="1"/>
          </p:cNvSpPr>
          <p:nvPr>
            <p:ph idx="1"/>
          </p:nvPr>
        </p:nvSpPr>
        <p:spPr/>
        <p:txBody>
          <a:bodyPr/>
          <a:lstStyle/>
          <a:p>
            <a:r>
              <a:rPr lang="en-US" dirty="0" smtClean="0"/>
              <a:t>A spike is used to answer a question, or gather information</a:t>
            </a:r>
          </a:p>
          <a:p>
            <a:r>
              <a:rPr lang="en-US" dirty="0" smtClean="0"/>
              <a:t>A spike for Information Security is appropriate when a risk is identified that will go through the process of documenting, classifying and assessing an security risk, or product defect. </a:t>
            </a:r>
            <a:endParaRPr lang="en-US" dirty="0"/>
          </a:p>
        </p:txBody>
      </p:sp>
    </p:spTree>
    <p:extLst>
      <p:ext uri="{BB962C8B-B14F-4D97-AF65-F5344CB8AC3E}">
        <p14:creationId xmlns:p14="http://schemas.microsoft.com/office/powerpoint/2010/main" val="339724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5825" y="1136340"/>
            <a:ext cx="10813002" cy="5424257"/>
          </a:xfrm>
        </p:spPr>
        <p:txBody>
          <a:bodyPr>
            <a:noAutofit/>
          </a:bodyPr>
          <a:lstStyle/>
          <a:p>
            <a:r>
              <a:rPr lang="en-US" sz="3600" dirty="0"/>
              <a:t>There is a perception today that Agile methods do not create secure code, and, on further analysis, the  perception is reality. There is very little “secure Agile” expertise available in the market today. This needs  to change. But the only way the perception and reality can change is by actively taking steps to integrate  security requirements into Agile development methods</a:t>
            </a:r>
          </a:p>
        </p:txBody>
      </p:sp>
    </p:spTree>
    <p:extLst>
      <p:ext uri="{BB962C8B-B14F-4D97-AF65-F5344CB8AC3E}">
        <p14:creationId xmlns:p14="http://schemas.microsoft.com/office/powerpoint/2010/main" val="1172215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Final Security Review</a:t>
            </a:r>
            <a:endParaRPr lang="en-US" sz="4800" dirty="0"/>
          </a:p>
        </p:txBody>
      </p:sp>
      <p:sp>
        <p:nvSpPr>
          <p:cNvPr id="3" name="Content Placeholder 2"/>
          <p:cNvSpPr>
            <a:spLocks noGrp="1"/>
          </p:cNvSpPr>
          <p:nvPr>
            <p:ph idx="1"/>
          </p:nvPr>
        </p:nvSpPr>
        <p:spPr/>
        <p:txBody>
          <a:bodyPr>
            <a:normAutofit/>
          </a:bodyPr>
          <a:lstStyle/>
          <a:p>
            <a:pPr marL="0" indent="0">
              <a:buNone/>
            </a:pPr>
            <a:r>
              <a:rPr lang="en-US" dirty="0"/>
              <a:t>A Final Security Review (FSR) </a:t>
            </a:r>
            <a:r>
              <a:rPr lang="en-US" dirty="0" smtClean="0"/>
              <a:t>should be done at </a:t>
            </a:r>
            <a:r>
              <a:rPr lang="en-US" dirty="0"/>
              <a:t>the end of every </a:t>
            </a:r>
            <a:r>
              <a:rPr lang="en-US" dirty="0" smtClean="0"/>
              <a:t>Agile </a:t>
            </a:r>
            <a:r>
              <a:rPr lang="en-US" dirty="0"/>
              <a:t>sprint. </a:t>
            </a:r>
            <a:r>
              <a:rPr lang="en-US" dirty="0" smtClean="0"/>
              <a:t>The Agile team security </a:t>
            </a:r>
            <a:r>
              <a:rPr lang="en-US" dirty="0"/>
              <a:t>advisor </a:t>
            </a:r>
            <a:r>
              <a:rPr lang="en-US" dirty="0" smtClean="0"/>
              <a:t>needs to </a:t>
            </a:r>
            <a:r>
              <a:rPr lang="en-US" dirty="0"/>
              <a:t>review the following:</a:t>
            </a:r>
          </a:p>
          <a:p>
            <a:r>
              <a:rPr lang="en-US" dirty="0"/>
              <a:t>All every-sprint </a:t>
            </a:r>
            <a:r>
              <a:rPr lang="en-US" dirty="0" smtClean="0"/>
              <a:t>security requirements </a:t>
            </a:r>
            <a:r>
              <a:rPr lang="en-US" dirty="0"/>
              <a:t>have been completed, or exceptions for those requirements have been granted.</a:t>
            </a:r>
          </a:p>
          <a:p>
            <a:r>
              <a:rPr lang="en-US" dirty="0"/>
              <a:t>At least one requirement from </a:t>
            </a:r>
            <a:r>
              <a:rPr lang="en-US" dirty="0" smtClean="0"/>
              <a:t>a security </a:t>
            </a:r>
            <a:r>
              <a:rPr lang="en-US" dirty="0"/>
              <a:t>bucket </a:t>
            </a:r>
            <a:r>
              <a:rPr lang="en-US" dirty="0" smtClean="0"/>
              <a:t>category </a:t>
            </a:r>
            <a:r>
              <a:rPr lang="en-US" dirty="0"/>
              <a:t>has been completed </a:t>
            </a:r>
          </a:p>
          <a:p>
            <a:r>
              <a:rPr lang="en-US" dirty="0"/>
              <a:t>No bucket requirement has gone more than six months without being completed </a:t>
            </a:r>
            <a:endParaRPr lang="en-US" dirty="0" smtClean="0"/>
          </a:p>
          <a:p>
            <a:r>
              <a:rPr lang="en-US" dirty="0" smtClean="0"/>
              <a:t>No </a:t>
            </a:r>
            <a:r>
              <a:rPr lang="en-US" dirty="0"/>
              <a:t>one-time requirements have exceeded their grace </a:t>
            </a:r>
            <a:r>
              <a:rPr lang="en-US" dirty="0" smtClean="0"/>
              <a:t>period</a:t>
            </a:r>
          </a:p>
          <a:p>
            <a:r>
              <a:rPr lang="en-US" dirty="0" smtClean="0"/>
              <a:t>No </a:t>
            </a:r>
            <a:r>
              <a:rPr lang="en-US" dirty="0"/>
              <a:t>security bugs are open that fall above the designated severity </a:t>
            </a:r>
            <a:r>
              <a:rPr lang="en-US" dirty="0" smtClean="0"/>
              <a:t>threshold</a:t>
            </a:r>
            <a:endParaRPr lang="en-US" dirty="0"/>
          </a:p>
        </p:txBody>
      </p:sp>
    </p:spTree>
    <p:extLst>
      <p:ext uri="{BB962C8B-B14F-4D97-AF65-F5344CB8AC3E}">
        <p14:creationId xmlns:p14="http://schemas.microsoft.com/office/powerpoint/2010/main" val="2789533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9597" y="276006"/>
            <a:ext cx="6608987" cy="6068358"/>
          </a:xfrm>
          <a:prstGeom prst="rect">
            <a:avLst/>
          </a:prstGeom>
        </p:spPr>
      </p:pic>
      <p:pic>
        <p:nvPicPr>
          <p:cNvPr id="3" name="Picture 2"/>
          <p:cNvPicPr>
            <a:picLocks noChangeAspect="1"/>
          </p:cNvPicPr>
          <p:nvPr/>
        </p:nvPicPr>
        <p:blipFill>
          <a:blip r:embed="rId3"/>
          <a:stretch>
            <a:fillRect/>
          </a:stretch>
        </p:blipFill>
        <p:spPr>
          <a:xfrm>
            <a:off x="8346974" y="4144048"/>
            <a:ext cx="2496841" cy="2396259"/>
          </a:xfrm>
          <a:prstGeom prst="rect">
            <a:avLst/>
          </a:prstGeom>
        </p:spPr>
      </p:pic>
    </p:spTree>
    <p:extLst>
      <p:ext uri="{BB962C8B-B14F-4D97-AF65-F5344CB8AC3E}">
        <p14:creationId xmlns:p14="http://schemas.microsoft.com/office/powerpoint/2010/main" val="865493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Risk and Risk Debt</a:t>
            </a:r>
            <a:endParaRPr lang="en-US" dirty="0"/>
          </a:p>
        </p:txBody>
      </p:sp>
      <p:sp>
        <p:nvSpPr>
          <p:cNvPr id="3" name="Content Placeholder 2"/>
          <p:cNvSpPr>
            <a:spLocks noGrp="1"/>
          </p:cNvSpPr>
          <p:nvPr>
            <p:ph idx="1"/>
          </p:nvPr>
        </p:nvSpPr>
        <p:spPr/>
        <p:txBody>
          <a:bodyPr/>
          <a:lstStyle/>
          <a:p>
            <a:r>
              <a:rPr lang="en-US" dirty="0" smtClean="0"/>
              <a:t>Defects, vulnerabilities and risk that are not addressed in a sprint become Risk Debt.</a:t>
            </a:r>
          </a:p>
          <a:p>
            <a:r>
              <a:rPr lang="en-US" dirty="0" smtClean="0"/>
              <a:t>Residual Risk is the risk that has been accepted by the Project using Risk Management.</a:t>
            </a:r>
          </a:p>
          <a:p>
            <a:r>
              <a:rPr lang="en-US" dirty="0" smtClean="0"/>
              <a:t>Residual Risk must be tracked to insure that mitigation to mitigations are not being accumulated</a:t>
            </a:r>
          </a:p>
          <a:p>
            <a:r>
              <a:rPr lang="en-US" dirty="0" smtClean="0"/>
              <a:t>Risk Debt must be managed to insure that he project does not accumulate to high of a debt.</a:t>
            </a:r>
          </a:p>
          <a:p>
            <a:pPr lvl="1"/>
            <a:r>
              <a:rPr lang="en-US" dirty="0" smtClean="0"/>
              <a:t>Workload Management</a:t>
            </a:r>
            <a:endParaRPr lang="en-US" dirty="0"/>
          </a:p>
        </p:txBody>
      </p:sp>
    </p:spTree>
    <p:extLst>
      <p:ext uri="{BB962C8B-B14F-4D97-AF65-F5344CB8AC3E}">
        <p14:creationId xmlns:p14="http://schemas.microsoft.com/office/powerpoint/2010/main" val="3001925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Managing Workflow</a:t>
            </a:r>
            <a:endParaRPr lang="en-US" dirty="0"/>
          </a:p>
        </p:txBody>
      </p:sp>
      <p:sp>
        <p:nvSpPr>
          <p:cNvPr id="6" name="Content Placeholder 5"/>
          <p:cNvSpPr>
            <a:spLocks noGrp="1"/>
          </p:cNvSpPr>
          <p:nvPr>
            <p:ph idx="1"/>
          </p:nvPr>
        </p:nvSpPr>
        <p:spPr/>
        <p:txBody>
          <a:bodyPr>
            <a:normAutofit/>
          </a:bodyPr>
          <a:lstStyle/>
          <a:p>
            <a:pPr marL="0" indent="0">
              <a:buNone/>
            </a:pPr>
            <a:r>
              <a:rPr lang="en-US" dirty="0"/>
              <a:t>Scrum, </a:t>
            </a:r>
            <a:r>
              <a:rPr lang="en-US" dirty="0" err="1"/>
              <a:t>Scrumban</a:t>
            </a:r>
            <a:r>
              <a:rPr lang="en-US" dirty="0"/>
              <a:t>, Kanban and ITIL</a:t>
            </a:r>
            <a:endParaRPr lang="en-US" dirty="0" smtClean="0"/>
          </a:p>
          <a:p>
            <a:r>
              <a:rPr lang="en-US" dirty="0" smtClean="0"/>
              <a:t>The Office of Information Security (OIS) will work in all types of workflow</a:t>
            </a:r>
          </a:p>
          <a:p>
            <a:r>
              <a:rPr lang="en-US" dirty="0" smtClean="0"/>
              <a:t>The OIS will be both proactive and reactive to the development cycles</a:t>
            </a:r>
          </a:p>
          <a:p>
            <a:r>
              <a:rPr lang="en-US" dirty="0" smtClean="0"/>
              <a:t>DevOps and OIS create environment as “fit for use”</a:t>
            </a:r>
          </a:p>
          <a:p>
            <a:r>
              <a:rPr lang="en-US" dirty="0" smtClean="0"/>
              <a:t>As the project progresses, OIS and DevOps make the environment “fit for purpose”</a:t>
            </a:r>
          </a:p>
          <a:p>
            <a:endParaRPr lang="en-US" dirty="0"/>
          </a:p>
          <a:p>
            <a:endParaRPr lang="en-US" dirty="0" smtClean="0"/>
          </a:p>
          <a:p>
            <a:endParaRPr lang="en-US" dirty="0"/>
          </a:p>
        </p:txBody>
      </p:sp>
    </p:spTree>
    <p:extLst>
      <p:ext uri="{BB962C8B-B14F-4D97-AF65-F5344CB8AC3E}">
        <p14:creationId xmlns:p14="http://schemas.microsoft.com/office/powerpoint/2010/main" val="169964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1114" y="2489611"/>
            <a:ext cx="11028828" cy="2097547"/>
          </a:xfrm>
          <a:prstGeom prst="rect">
            <a:avLst/>
          </a:prstGeom>
        </p:spPr>
      </p:pic>
    </p:spTree>
    <p:extLst>
      <p:ext uri="{BB962C8B-B14F-4D97-AF65-F5344CB8AC3E}">
        <p14:creationId xmlns:p14="http://schemas.microsoft.com/office/powerpoint/2010/main" val="636565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Resources</a:t>
            </a:r>
            <a:br>
              <a:rPr lang="en-US" dirty="0"/>
            </a:br>
            <a:r>
              <a:rPr lang="en-US" dirty="0"/>
              <a:t/>
            </a:r>
            <a:br>
              <a:rPr lang="en-US" dirty="0"/>
            </a:br>
            <a:r>
              <a:rPr lang="en-US" sz="1800" b="1" dirty="0">
                <a:solidFill>
                  <a:schemeClr val="bg1"/>
                </a:solidFill>
              </a:rPr>
              <a:t>CWDS Website</a:t>
            </a:r>
            <a:r>
              <a:rPr lang="en-US" sz="1800" dirty="0">
                <a:solidFill>
                  <a:schemeClr val="bg1"/>
                </a:solidFill>
              </a:rPr>
              <a:t/>
            </a:r>
            <a:br>
              <a:rPr lang="en-US" sz="1800" dirty="0">
                <a:solidFill>
                  <a:schemeClr val="bg1"/>
                </a:solidFill>
              </a:rPr>
            </a:br>
            <a:r>
              <a:rPr lang="en-US" sz="1800" dirty="0">
                <a:solidFill>
                  <a:schemeClr val="bg1"/>
                </a:solidFill>
              </a:rPr>
              <a:t>https://cwds.ca.gov</a:t>
            </a:r>
            <a:br>
              <a:rPr lang="en-US" sz="1800" dirty="0">
                <a:solidFill>
                  <a:schemeClr val="bg1"/>
                </a:solidFill>
              </a:rPr>
            </a:br>
            <a:r>
              <a:rPr lang="en-US" sz="1800" dirty="0">
                <a:solidFill>
                  <a:schemeClr val="bg1"/>
                </a:solidFill>
              </a:rPr>
              <a:t/>
            </a:r>
            <a:br>
              <a:rPr lang="en-US" sz="1800" dirty="0">
                <a:solidFill>
                  <a:schemeClr val="bg1"/>
                </a:solidFill>
              </a:rPr>
            </a:br>
            <a:r>
              <a:rPr lang="en-US" sz="1800" b="1" dirty="0">
                <a:solidFill>
                  <a:schemeClr val="bg1"/>
                </a:solidFill>
              </a:rPr>
              <a:t>Email</a:t>
            </a:r>
            <a:r>
              <a:rPr lang="en-US" sz="1800" dirty="0">
                <a:solidFill>
                  <a:schemeClr val="bg1"/>
                </a:solidFill>
              </a:rPr>
              <a:t/>
            </a:r>
            <a:br>
              <a:rPr lang="en-US" sz="1800" dirty="0">
                <a:solidFill>
                  <a:schemeClr val="bg1"/>
                </a:solidFill>
              </a:rPr>
            </a:br>
            <a:r>
              <a:rPr lang="en-US" sz="1800" dirty="0">
                <a:solidFill>
                  <a:schemeClr val="bg1"/>
                </a:solidFill>
              </a:rPr>
              <a:t>comms@cwds.ca.gov </a:t>
            </a:r>
            <a:br>
              <a:rPr lang="en-US" sz="1800" dirty="0">
                <a:solidFill>
                  <a:schemeClr val="bg1"/>
                </a:solidFill>
              </a:rPr>
            </a:br>
            <a:r>
              <a:rPr lang="en-US" sz="2000" dirty="0">
                <a:solidFill>
                  <a:schemeClr val="bg1"/>
                </a:solidFill>
              </a:rPr>
              <a:t/>
            </a:r>
            <a:br>
              <a:rPr lang="en-US" sz="2000" dirty="0">
                <a:solidFill>
                  <a:schemeClr val="bg1"/>
                </a:solidFill>
              </a:rPr>
            </a:br>
            <a:endParaRPr lang="en-US" sz="2000" dirty="0"/>
          </a:p>
        </p:txBody>
      </p:sp>
    </p:spTree>
    <p:extLst>
      <p:ext uri="{BB962C8B-B14F-4D97-AF65-F5344CB8AC3E}">
        <p14:creationId xmlns:p14="http://schemas.microsoft.com/office/powerpoint/2010/main" val="216157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49" y="271377"/>
            <a:ext cx="10860041" cy="6200443"/>
          </a:xfrm>
        </p:spPr>
        <p:txBody>
          <a:bodyPr>
            <a:noAutofit/>
          </a:bodyPr>
          <a:lstStyle/>
          <a:p>
            <a:r>
              <a:rPr lang="en-US" sz="3200" dirty="0" smtClean="0"/>
              <a:t>Traditional security is done </a:t>
            </a:r>
            <a:r>
              <a:rPr lang="en-US" sz="3200" dirty="0"/>
              <a:t>too late in the </a:t>
            </a:r>
            <a:r>
              <a:rPr lang="en-US" sz="3200" dirty="0" smtClean="0"/>
              <a:t>value creation cycle </a:t>
            </a:r>
            <a:r>
              <a:rPr lang="en-US" sz="3200" dirty="0"/>
              <a:t>and too slow to be cooperative in the design and release of a system built by </a:t>
            </a:r>
            <a:r>
              <a:rPr lang="en-US" sz="3200" dirty="0" smtClean="0"/>
              <a:t>iteration.</a:t>
            </a:r>
            <a:br>
              <a:rPr lang="en-US" sz="3200" dirty="0" smtClean="0"/>
            </a:br>
            <a:r>
              <a:rPr lang="en-US" sz="3200" dirty="0" smtClean="0"/>
              <a:t/>
            </a:r>
            <a:br>
              <a:rPr lang="en-US" sz="3200" dirty="0" smtClean="0"/>
            </a:br>
            <a:r>
              <a:rPr lang="en-US" sz="3200" dirty="0" smtClean="0"/>
              <a:t>Using </a:t>
            </a:r>
            <a:r>
              <a:rPr lang="en-US" sz="3200" dirty="0" err="1"/>
              <a:t>DevSecOps</a:t>
            </a:r>
            <a:r>
              <a:rPr lang="en-US" sz="3200" dirty="0"/>
              <a:t>, </a:t>
            </a:r>
            <a:r>
              <a:rPr lang="en-US" sz="3200" dirty="0" smtClean="0"/>
              <a:t>an organization can apply risk </a:t>
            </a:r>
            <a:r>
              <a:rPr lang="en-US" sz="3200" dirty="0"/>
              <a:t>reduction </a:t>
            </a:r>
            <a:r>
              <a:rPr lang="en-US" sz="3200" dirty="0" smtClean="0"/>
              <a:t>by empowering everyone </a:t>
            </a:r>
            <a:r>
              <a:rPr lang="en-US" sz="3200" dirty="0"/>
              <a:t>within the </a:t>
            </a:r>
            <a:r>
              <a:rPr lang="en-US" sz="3200" dirty="0" smtClean="0"/>
              <a:t>organization to </a:t>
            </a:r>
            <a:r>
              <a:rPr lang="en-US" sz="3200" dirty="0"/>
              <a:t>contribute security value into the </a:t>
            </a:r>
            <a:r>
              <a:rPr lang="en-US" sz="3200" dirty="0" smtClean="0"/>
              <a:t>system.</a:t>
            </a:r>
            <a:br>
              <a:rPr lang="en-US" sz="3200" dirty="0" smtClean="0"/>
            </a:br>
            <a:r>
              <a:rPr lang="en-US" sz="3200" dirty="0" smtClean="0"/>
              <a:t/>
            </a:r>
            <a:br>
              <a:rPr lang="en-US" sz="3200" dirty="0" smtClean="0"/>
            </a:br>
            <a:r>
              <a:rPr lang="en-US" sz="3200" dirty="0" smtClean="0"/>
              <a:t>Without </a:t>
            </a:r>
            <a:r>
              <a:rPr lang="en-US" sz="3200" dirty="0"/>
              <a:t>deliberate built-in security controls, systemic failures are certain because the mere avoidance of security puts more risk into the system.</a:t>
            </a:r>
          </a:p>
        </p:txBody>
      </p:sp>
    </p:spTree>
    <p:extLst>
      <p:ext uri="{BB962C8B-B14F-4D97-AF65-F5344CB8AC3E}">
        <p14:creationId xmlns:p14="http://schemas.microsoft.com/office/powerpoint/2010/main" val="351652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87" y="1149197"/>
            <a:ext cx="10515600" cy="4379912"/>
          </a:xfrm>
        </p:spPr>
        <p:txBody>
          <a:bodyPr>
            <a:noAutofit/>
          </a:bodyPr>
          <a:lstStyle/>
          <a:p>
            <a:r>
              <a:rPr lang="en-US" sz="4400" dirty="0"/>
              <a:t>Agile methods focus on rapidly creating features that satisfy customers’ direct needs, and  security is a customer </a:t>
            </a:r>
            <a:r>
              <a:rPr lang="en-US" sz="4400" dirty="0" smtClean="0"/>
              <a:t>need.</a:t>
            </a:r>
            <a:br>
              <a:rPr lang="en-US" sz="4400" dirty="0" smtClean="0"/>
            </a:br>
            <a:r>
              <a:rPr lang="en-US" sz="4400" dirty="0" smtClean="0"/>
              <a:t/>
            </a:r>
            <a:br>
              <a:rPr lang="en-US" sz="4400" dirty="0" smtClean="0"/>
            </a:br>
            <a:r>
              <a:rPr lang="en-US" sz="4400" dirty="0" smtClean="0"/>
              <a:t/>
            </a:r>
            <a:br>
              <a:rPr lang="en-US" sz="4400" dirty="0" smtClean="0"/>
            </a:br>
            <a:endParaRPr lang="en-US" sz="2800" dirty="0"/>
          </a:p>
        </p:txBody>
      </p:sp>
    </p:spTree>
    <p:extLst>
      <p:ext uri="{BB962C8B-B14F-4D97-AF65-F5344CB8AC3E}">
        <p14:creationId xmlns:p14="http://schemas.microsoft.com/office/powerpoint/2010/main" val="273451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71940"/>
            <a:ext cx="10515600" cy="6179780"/>
          </a:xfrm>
        </p:spPr>
        <p:txBody>
          <a:bodyPr>
            <a:normAutofit fontScale="90000"/>
          </a:bodyPr>
          <a:lstStyle/>
          <a:p>
            <a:r>
              <a:rPr lang="en-US" sz="2800" dirty="0" smtClean="0"/>
              <a:t/>
            </a:r>
            <a:br>
              <a:rPr lang="en-US" sz="2800" dirty="0" smtClean="0"/>
            </a:br>
            <a:r>
              <a:rPr lang="en-US" sz="2800" dirty="0" smtClean="0"/>
              <a:t>SAM 5310.4 requires that the application has the ability, clearly posted in the site, to allow a user who is part of a mailing list to have their name and other personal data removed from the mailing list.</a:t>
            </a:r>
            <a:br>
              <a:rPr lang="en-US" sz="2800" dirty="0" smtClean="0"/>
            </a:br>
            <a:r>
              <a:rPr lang="en-US" sz="2800" dirty="0"/>
              <a:t/>
            </a:r>
            <a:br>
              <a:rPr lang="en-US" sz="2800" dirty="0"/>
            </a:br>
            <a:r>
              <a:rPr lang="en-US" sz="2800" b="1" dirty="0" smtClean="0"/>
              <a:t>Story:</a:t>
            </a:r>
            <a:r>
              <a:rPr lang="en-US" sz="2800" dirty="0" smtClean="0"/>
              <a:t/>
            </a:r>
            <a:br>
              <a:rPr lang="en-US" sz="2800" dirty="0" smtClean="0"/>
            </a:br>
            <a:r>
              <a:rPr lang="en-US" sz="2800" dirty="0" smtClean="0"/>
              <a:t>As </a:t>
            </a:r>
            <a:r>
              <a:rPr lang="en-US" sz="2800" dirty="0"/>
              <a:t>a user of the state application, I need </a:t>
            </a:r>
            <a:r>
              <a:rPr lang="en-US" sz="2800" dirty="0" smtClean="0"/>
              <a:t>to be able to request to have my personal data removed from mailing list, so that my privacy is protected.</a:t>
            </a:r>
            <a:br>
              <a:rPr lang="en-US" sz="2800" dirty="0" smtClean="0"/>
            </a:br>
            <a:r>
              <a:rPr lang="en-US" sz="2800" b="1" dirty="0" smtClean="0"/>
              <a:t>Acceptance Criteria:</a:t>
            </a:r>
            <a:r>
              <a:rPr lang="en-US" sz="2800" dirty="0"/>
              <a:t/>
            </a:r>
            <a:br>
              <a:rPr lang="en-US" sz="2800" dirty="0"/>
            </a:br>
            <a:r>
              <a:rPr lang="en-US" sz="2800" dirty="0" smtClean="0"/>
              <a:t>  Link clearly posted to application to request removal</a:t>
            </a:r>
            <a:br>
              <a:rPr lang="en-US" sz="2800" dirty="0" smtClean="0"/>
            </a:br>
            <a:r>
              <a:rPr lang="en-US" sz="2800" dirty="0" smtClean="0"/>
              <a:t>  User removed from mailing list</a:t>
            </a:r>
            <a:br>
              <a:rPr lang="en-US" sz="2800" dirty="0" smtClean="0"/>
            </a:br>
            <a:r>
              <a:rPr lang="en-US" sz="2800" dirty="0" smtClean="0"/>
              <a:t>  User data that has retention requirements not affected by removal</a:t>
            </a:r>
            <a:endParaRPr lang="en-US" sz="2800" dirty="0"/>
          </a:p>
        </p:txBody>
      </p:sp>
    </p:spTree>
    <p:extLst>
      <p:ext uri="{BB962C8B-B14F-4D97-AF65-F5344CB8AC3E}">
        <p14:creationId xmlns:p14="http://schemas.microsoft.com/office/powerpoint/2010/main" val="51641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35804" y="209947"/>
            <a:ext cx="8476034" cy="6518601"/>
          </a:xfrm>
          <a:prstGeom prst="rect">
            <a:avLst/>
          </a:prstGeom>
        </p:spPr>
      </p:pic>
    </p:spTree>
    <p:extLst>
      <p:ext uri="{BB962C8B-B14F-4D97-AF65-F5344CB8AC3E}">
        <p14:creationId xmlns:p14="http://schemas.microsoft.com/office/powerpoint/2010/main" val="3825943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3020" y="413474"/>
            <a:ext cx="9896423" cy="6258318"/>
          </a:xfrm>
          <a:prstGeom prst="rect">
            <a:avLst/>
          </a:prstGeom>
        </p:spPr>
      </p:pic>
    </p:spTree>
    <p:extLst>
      <p:ext uri="{BB962C8B-B14F-4D97-AF65-F5344CB8AC3E}">
        <p14:creationId xmlns:p14="http://schemas.microsoft.com/office/powerpoint/2010/main" val="3413962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08484" y="293984"/>
            <a:ext cx="8855416" cy="6278302"/>
          </a:xfrm>
          <a:prstGeom prst="rect">
            <a:avLst/>
          </a:prstGeom>
        </p:spPr>
      </p:pic>
    </p:spTree>
    <p:extLst>
      <p:ext uri="{BB962C8B-B14F-4D97-AF65-F5344CB8AC3E}">
        <p14:creationId xmlns:p14="http://schemas.microsoft.com/office/powerpoint/2010/main" val="4167508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0511" y="68229"/>
            <a:ext cx="8018722" cy="6789771"/>
          </a:xfrm>
          <a:prstGeom prst="rect">
            <a:avLst/>
          </a:prstGeom>
        </p:spPr>
      </p:pic>
    </p:spTree>
    <p:extLst>
      <p:ext uri="{BB962C8B-B14F-4D97-AF65-F5344CB8AC3E}">
        <p14:creationId xmlns:p14="http://schemas.microsoft.com/office/powerpoint/2010/main" val="1434254107"/>
      </p:ext>
    </p:extLst>
  </p:cSld>
  <p:clrMapOvr>
    <a:masterClrMapping/>
  </p:clrMapOvr>
</p:sld>
</file>

<file path=ppt/theme/theme1.xml><?xml version="1.0" encoding="utf-8"?>
<a:theme xmlns:a="http://schemas.openxmlformats.org/drawingml/2006/main" name="Office Theme">
  <a:themeElements>
    <a:clrScheme name="Custom 3">
      <a:dk1>
        <a:srgbClr val="050505"/>
      </a:dk1>
      <a:lt1>
        <a:srgbClr val="FFFFFF"/>
      </a:lt1>
      <a:dk2>
        <a:srgbClr val="215E82"/>
      </a:dk2>
      <a:lt2>
        <a:srgbClr val="E8E8E8"/>
      </a:lt2>
      <a:accent1>
        <a:srgbClr val="10BCCE"/>
      </a:accent1>
      <a:accent2>
        <a:srgbClr val="94C941"/>
      </a:accent2>
      <a:accent3>
        <a:srgbClr val="FA8D29"/>
      </a:accent3>
      <a:accent4>
        <a:srgbClr val="2C7DAE"/>
      </a:accent4>
      <a:accent5>
        <a:srgbClr val="206259"/>
      </a:accent5>
      <a:accent6>
        <a:srgbClr val="D95A2C"/>
      </a:accent6>
      <a:hlink>
        <a:srgbClr val="2C7DAE"/>
      </a:hlink>
      <a:folHlink>
        <a:srgbClr val="2C7DAE"/>
      </a:folHlink>
    </a:clrScheme>
    <a:fontScheme name="CWDS NS Fonts">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WDS-interim-template-jt" id="{CC953E3B-AB92-E345-A482-02F7B420C3DD}" vid="{4890E650-B9D2-5E46-9DD0-B2765BB2D9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533</Words>
  <Application>Microsoft Office PowerPoint</Application>
  <PresentationFormat>Widescreen</PresentationFormat>
  <Paragraphs>70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Source Sans Pro</vt:lpstr>
      <vt:lpstr>Open Sans</vt:lpstr>
      <vt:lpstr>Calibri</vt:lpstr>
      <vt:lpstr>Office Theme</vt:lpstr>
      <vt:lpstr>CWDS Agile Security</vt:lpstr>
      <vt:lpstr>There is a perception today that Agile methods do not create secure code, and, on further analysis, the  perception is reality. There is very little “secure Agile” expertise available in the market today. This needs  to change. But the only way the perception and reality can change is by actively taking steps to integrate  security requirements into Agile development methods</vt:lpstr>
      <vt:lpstr>Traditional security is done too late in the value creation cycle and too slow to be cooperative in the design and release of a system built by iteration.  Using DevSecOps, an organization can apply risk reduction by empowering everyone within the organization to contribute security value into the system.  Without deliberate built-in security controls, systemic failures are certain because the mere avoidance of security puts more risk into the system.</vt:lpstr>
      <vt:lpstr>Agile methods focus on rapidly creating features that satisfy customers’ direct needs, and  security is a customer need.   </vt:lpstr>
      <vt:lpstr> SAM 5310.4 requires that the application has the ability, clearly posted in the site, to allow a user who is part of a mailing list to have their name and other personal data removed from the mailing list.  Story: As a user of the state application, I need to be able to request to have my personal data removed from mailing list, so that my privacy is protected. Acceptance Criteria:   Link clearly posted to application to request removal   User removed from mailing list   User data that has retention requirements not affected by removal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 Verification Testing</vt:lpstr>
      <vt:lpstr>PowerPoint Presentation</vt:lpstr>
      <vt:lpstr>PowerPoint Presentation</vt:lpstr>
      <vt:lpstr>Design Review</vt:lpstr>
      <vt:lpstr>Response Planning</vt:lpstr>
      <vt:lpstr>Defect</vt:lpstr>
      <vt:lpstr>Spike</vt:lpstr>
      <vt:lpstr>Final Security Review</vt:lpstr>
      <vt:lpstr>PowerPoint Presentation</vt:lpstr>
      <vt:lpstr>Residual Risk and Risk Debt</vt:lpstr>
      <vt:lpstr>Managing Workflow</vt:lpstr>
      <vt:lpstr>PowerPoint Presentation</vt:lpstr>
      <vt:lpstr>Resources  CWDS Website https://cwds.ca.gov  Email comms@cwds.ca.gov   </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2017-08-18T19:51:16Z</dcterms:created>
  <dcterms:modified xsi:type="dcterms:W3CDTF">2017-08-18T19:52:36Z</dcterms:modified>
  <cp:category/>
</cp:coreProperties>
</file>