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72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uycrypt/" TargetMode="External"/><Relationship Id="rId2" Type="http://schemas.openxmlformats.org/officeDocument/2006/relationships/hyperlink" Target="http://www.t0.gstatic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tal-detective.net/digital-forensics-documents/ACPO_Good_Practice_Guide_for_Digital_Evidence_v5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smalone1993@gmail.co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cliffcavin39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8977" y="1031131"/>
            <a:ext cx="11873023" cy="946525"/>
          </a:xfrm>
        </p:spPr>
        <p:txBody>
          <a:bodyPr>
            <a:normAutofit/>
          </a:bodyPr>
          <a:lstStyle/>
          <a:p>
            <a:pPr algn="ctr"/>
            <a:r>
              <a:rPr lang="en-US" sz="4800" i="1" dirty="0">
                <a:latin typeface="Calibri" panose="020F0502020204030204" pitchFamily="34" charset="0"/>
              </a:rPr>
              <a:t>DIGITAL FORENSICS INVESTIGATION REPORT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81692" y="2190308"/>
            <a:ext cx="8673159" cy="3912780"/>
          </a:xfrm>
        </p:spPr>
        <p:txBody>
          <a:bodyPr>
            <a:normAutofit/>
          </a:bodyPr>
          <a:lstStyle/>
          <a:p>
            <a:r>
              <a:rPr lang="en-US" i="1" dirty="0">
                <a:latin typeface="Calibri" panose="020F0502020204030204" pitchFamily="34" charset="0"/>
              </a:rPr>
              <a:t>REQUESTED BY:	DR. VIRGINIA FRANQUEIRA FROM THE UNIVERSITY OF DERBY</a:t>
            </a:r>
          </a:p>
          <a:p>
            <a:r>
              <a:rPr lang="en-US" i="1" dirty="0">
                <a:latin typeface="Calibri" panose="020F0502020204030204" pitchFamily="34" charset="0"/>
              </a:rPr>
              <a:t>DATE:		19</a:t>
            </a:r>
            <a:r>
              <a:rPr lang="en-US" i="1" baseline="30000" dirty="0">
                <a:latin typeface="Calibri" panose="020F0502020204030204" pitchFamily="34" charset="0"/>
              </a:rPr>
              <a:t>TH</a:t>
            </a:r>
            <a:r>
              <a:rPr lang="en-US" i="1" dirty="0">
                <a:latin typeface="Calibri" panose="020F0502020204030204" pitchFamily="34" charset="0"/>
              </a:rPr>
              <a:t> APRIL 2016</a:t>
            </a:r>
          </a:p>
          <a:p>
            <a:r>
              <a:rPr lang="en-US" i="1" dirty="0">
                <a:latin typeface="Calibri" panose="020F0502020204030204" pitchFamily="34" charset="0"/>
              </a:rPr>
              <a:t>INVESTIGATOR:	BADE-ADEBOWALE KEHINDE</a:t>
            </a:r>
          </a:p>
          <a:p>
            <a:r>
              <a:rPr lang="en-US" i="1" dirty="0">
                <a:latin typeface="Calibri" panose="020F0502020204030204" pitchFamily="34" charset="0"/>
              </a:rPr>
              <a:t>CASE:		DIGITAL FORENSIC INVESTIGATION OF THE EVIDENCE AQUIRED 		FROM THE DEFENDANT MR. SAM MALONE, BEING 				INVESTIGATED FOR ILLEGAL WIRE TRANSFER AND ILLEGAL 			WEAPON TRADING</a:t>
            </a:r>
          </a:p>
          <a:p>
            <a:r>
              <a:rPr lang="en-US" i="1" dirty="0">
                <a:latin typeface="Calibri" panose="020F0502020204030204" pitchFamily="34" charset="0"/>
              </a:rPr>
              <a:t>CASE NUMBER:	</a:t>
            </a:r>
            <a:r>
              <a:rPr lang="en-US" i="1" cap="none" dirty="0">
                <a:latin typeface="Calibri" panose="020F0502020204030204" pitchFamily="34" charset="0"/>
              </a:rPr>
              <a:t>Malone_2016_Derby</a:t>
            </a:r>
          </a:p>
          <a:p>
            <a:r>
              <a:rPr lang="en-US" i="1" cap="none" dirty="0">
                <a:latin typeface="Calibri" panose="020F0502020204030204" pitchFamily="34" charset="0"/>
              </a:rPr>
              <a:t>DEFENDANT:	MR. SAM MALONE</a:t>
            </a:r>
            <a:r>
              <a:rPr lang="en-US" i="1" dirty="0">
                <a:latin typeface="Calibri" panose="020F0502020204030204" pitchFamily="34" charset="0"/>
              </a:rPr>
              <a:t>	</a:t>
            </a:r>
          </a:p>
          <a:p>
            <a:endParaRPr lang="en-US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651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Internet artifact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i="1" dirty="0"/>
              <a:t>Frequent searches for pictures relating to explosion</a:t>
            </a:r>
            <a:endParaRPr lang="en-US" dirty="0"/>
          </a:p>
          <a:p>
            <a:pPr lvl="0"/>
            <a:r>
              <a:rPr lang="en-GB" i="1" dirty="0"/>
              <a:t>Frequent visits to </a:t>
            </a:r>
            <a:r>
              <a:rPr lang="en-GB" i="1" u="sng" dirty="0">
                <a:hlinkClick r:id="rId2"/>
              </a:rPr>
              <a:t>www.t0.gstatic.com</a:t>
            </a:r>
            <a:r>
              <a:rPr lang="en-GB" i="1" dirty="0"/>
              <a:t> (House several pictures of explosions)</a:t>
            </a:r>
            <a:endParaRPr lang="en-US" dirty="0"/>
          </a:p>
          <a:p>
            <a:r>
              <a:rPr lang="en-GB" i="1" dirty="0"/>
              <a:t>Two visits to </a:t>
            </a:r>
            <a:r>
              <a:rPr lang="en-GB" i="1" u="sng" dirty="0">
                <a:hlinkClick r:id="rId3"/>
              </a:rPr>
              <a:t>www.truycrypt</a:t>
            </a:r>
            <a:r>
              <a:rPr lang="en-GB" i="1" dirty="0"/>
              <a:t>  Site used for the software encryption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67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Calibri" panose="020F0502020204030204" pitchFamily="34" charset="0"/>
              </a:rPr>
              <a:t>Internet artifact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0097" y="2016125"/>
            <a:ext cx="6166131" cy="344963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5" name="Rectangle 4"/>
          <p:cNvSpPr/>
          <p:nvPr/>
        </p:nvSpPr>
        <p:spPr>
          <a:xfrm>
            <a:off x="4451004" y="5443468"/>
            <a:ext cx="3344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libri" panose="020F0502020204030204" pitchFamily="34" charset="0"/>
              </a:rPr>
              <a:t>Site used for encryption true crypt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6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Calibri" panose="020F0502020204030204" pitchFamily="34" charset="0"/>
              </a:rPr>
              <a:t>Internet artifact 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1964" y="1975027"/>
            <a:ext cx="6138665" cy="344963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5" name="Rectangle 4"/>
          <p:cNvSpPr/>
          <p:nvPr/>
        </p:nvSpPr>
        <p:spPr>
          <a:xfrm>
            <a:off x="3111964" y="5424665"/>
            <a:ext cx="61386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</a:rPr>
              <a:t>Searches for explosives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710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Calibri" panose="020F0502020204030204" pitchFamily="34" charset="0"/>
              </a:rPr>
              <a:t>Analysis of the e drive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i="1" dirty="0"/>
              <a:t>Suspicious folders in the E drive </a:t>
            </a:r>
            <a:endParaRPr lang="en-US" dirty="0"/>
          </a:p>
          <a:p>
            <a:pPr lvl="0"/>
            <a:r>
              <a:rPr lang="en-GB" i="1" dirty="0"/>
              <a:t>Received $1,550,999,000.00 from terrorist organization Al Qaeda in total</a:t>
            </a:r>
            <a:endParaRPr lang="en-US" dirty="0"/>
          </a:p>
          <a:p>
            <a:pPr lvl="0"/>
            <a:r>
              <a:rPr lang="en-GB" i="1" dirty="0"/>
              <a:t>Frequent travels to the middle east</a:t>
            </a:r>
            <a:endParaRPr lang="en-US" dirty="0"/>
          </a:p>
          <a:p>
            <a:pPr lvl="0"/>
            <a:r>
              <a:rPr lang="en-GB" i="1" dirty="0"/>
              <a:t>Encrypted folder called “OWAT Software for al </a:t>
            </a:r>
            <a:r>
              <a:rPr lang="en-GB" i="1" dirty="0" err="1"/>
              <a:t>qaeda</a:t>
            </a:r>
            <a:r>
              <a:rPr lang="en-GB" i="1" dirty="0"/>
              <a:t>”, which suggests that the OWAT software is accessible by the terrorist organization</a:t>
            </a:r>
            <a:endParaRPr lang="en-US" dirty="0"/>
          </a:p>
          <a:p>
            <a:pPr lvl="0"/>
            <a:r>
              <a:rPr lang="en-GB" i="1" dirty="0"/>
              <a:t>Statement of account indicating huge transfer of funds through third parties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318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Calibri" panose="020F0502020204030204" pitchFamily="34" charset="0"/>
              </a:rPr>
              <a:t>Analysis of the e drive 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1323" y="1977119"/>
            <a:ext cx="6149354" cy="344963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5" name="Rectangle 4"/>
          <p:cNvSpPr/>
          <p:nvPr/>
        </p:nvSpPr>
        <p:spPr>
          <a:xfrm>
            <a:off x="3021323" y="5426757"/>
            <a:ext cx="61493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Suspicious folders in the E drive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960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Calibri" panose="020F0502020204030204" pitchFamily="34" charset="0"/>
              </a:rPr>
              <a:t>Analysis of the e drive 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6979" y="2016125"/>
            <a:ext cx="6152367" cy="344963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5" name="Rectangle 4"/>
          <p:cNvSpPr/>
          <p:nvPr/>
        </p:nvSpPr>
        <p:spPr>
          <a:xfrm>
            <a:off x="3176978" y="5465763"/>
            <a:ext cx="61523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Received $450,000,000.00 from Al Qaeda through New York Arms Broker (Third Party)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511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Calibri" panose="020F0502020204030204" pitchFamily="34" charset="0"/>
              </a:rPr>
              <a:t>Analysis of the e drive 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6979" y="2016125"/>
            <a:ext cx="6152367" cy="344963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5" name="Rectangle 4"/>
          <p:cNvSpPr/>
          <p:nvPr/>
        </p:nvSpPr>
        <p:spPr>
          <a:xfrm>
            <a:off x="4023092" y="5465763"/>
            <a:ext cx="4226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en-GB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Received $1,100,999,000.00 from Al Qaeda</a:t>
            </a:r>
            <a:endParaRPr lang="en-US" i="1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057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Calibri" panose="020F0502020204030204" pitchFamily="3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i="1" dirty="0"/>
              <a:t>From my expert standpoint I can deduce that:</a:t>
            </a:r>
          </a:p>
          <a:p>
            <a:pPr lvl="1"/>
            <a:r>
              <a:rPr lang="en-GB" i="1" dirty="0"/>
              <a:t>There were activities of illegal trade of weapons and illegal wire transfer of funds to offshore accounts. </a:t>
            </a:r>
          </a:p>
          <a:p>
            <a:pPr lvl="1"/>
            <a:r>
              <a:rPr lang="en-GB" i="1" dirty="0"/>
              <a:t>Payments were also made for an “Ordinance and Weapons Acquisition Tracking Software (OWAT)” into Mr. Cliff Cavin’s company account.</a:t>
            </a:r>
          </a:p>
          <a:p>
            <a:pPr lvl="1"/>
            <a:r>
              <a:rPr lang="en-GB" i="1" dirty="0"/>
              <a:t> There was an encrypted folder called “OWAT Software for al </a:t>
            </a:r>
            <a:r>
              <a:rPr lang="en-GB" i="1" dirty="0" err="1"/>
              <a:t>qaeda</a:t>
            </a:r>
            <a:r>
              <a:rPr lang="en-GB" i="1" dirty="0"/>
              <a:t>” (name of a terrorist organization) suggesting information secretive to Mr. Sam Malone with regards to his dealings with this organization</a:t>
            </a:r>
          </a:p>
          <a:p>
            <a:pPr lvl="1"/>
            <a:r>
              <a:rPr lang="en-GB" i="1" dirty="0"/>
              <a:t> Received as much as $1,550,999,000.00  from the terrorist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30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51" y="804519"/>
            <a:ext cx="11483163" cy="1049235"/>
          </a:xfrm>
        </p:spPr>
        <p:txBody>
          <a:bodyPr/>
          <a:lstStyle/>
          <a:p>
            <a:pPr algn="ctr"/>
            <a:r>
              <a:rPr lang="en-US" i="1" dirty="0">
                <a:latin typeface="Calibri" panose="020F0502020204030204" pitchFamily="34" charset="0"/>
              </a:rPr>
              <a:t>evidence  &amp; Aim of digital forensics investigation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/>
          <a:lstStyle/>
          <a:p>
            <a:pPr lvl="1"/>
            <a:r>
              <a:rPr lang="en-US" sz="2000" i="1" dirty="0">
                <a:latin typeface="Calibri" panose="020F0502020204030204" pitchFamily="34" charset="0"/>
              </a:rPr>
              <a:t>Aim of investigation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US" sz="2000" i="1" dirty="0">
                <a:latin typeface="Calibri" panose="020F0502020204030204" pitchFamily="34" charset="0"/>
              </a:rPr>
              <a:t>Identify activities of illegal wire transfer to off-shore institutions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US" sz="2000" i="1" dirty="0">
                <a:latin typeface="Calibri" panose="020F0502020204030204" pitchFamily="34" charset="0"/>
              </a:rPr>
              <a:t>Identify activities of illegal trade of weapons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US" sz="2000" i="1" dirty="0">
                <a:latin typeface="Calibri" panose="020F0502020204030204" pitchFamily="34" charset="0"/>
              </a:rPr>
              <a:t>Activities aiding I and II </a:t>
            </a:r>
          </a:p>
          <a:p>
            <a:pPr marL="914400" lvl="2" indent="0">
              <a:buNone/>
            </a:pPr>
            <a:endParaRPr lang="en-US" sz="2000" i="1" dirty="0">
              <a:latin typeface="Calibri" panose="020F0502020204030204" pitchFamily="34" charset="0"/>
            </a:endParaRPr>
          </a:p>
          <a:p>
            <a:pPr lvl="1"/>
            <a:r>
              <a:rPr lang="en-US" sz="2000" i="1" dirty="0">
                <a:latin typeface="Calibri" panose="020F0502020204030204" pitchFamily="34" charset="0"/>
              </a:rPr>
              <a:t>Evidence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i="1" dirty="0">
                <a:latin typeface="Calibri" panose="020F0502020204030204" pitchFamily="34" charset="0"/>
              </a:rPr>
              <a:t>Image File:	Malone’s HDD 1A.E01</a:t>
            </a:r>
          </a:p>
          <a:p>
            <a:pPr lvl="2"/>
            <a:endParaRPr lang="en-US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033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96264"/>
          </a:xfrm>
        </p:spPr>
        <p:txBody>
          <a:bodyPr>
            <a:normAutofit fontScale="90000"/>
          </a:bodyPr>
          <a:lstStyle/>
          <a:p>
            <a:pPr algn="ctr"/>
            <a:r>
              <a:rPr lang="en-GB" i="1" dirty="0">
                <a:latin typeface="Calibri" panose="020F0502020204030204" pitchFamily="34" charset="0"/>
              </a:rPr>
              <a:t>CFSAP MODEL as METHODOLOGY</a:t>
            </a:r>
            <a:br>
              <a:rPr lang="en-US" b="1" i="1" dirty="0">
                <a:latin typeface="Calibri" panose="020F0502020204030204" pitchFamily="34" charset="0"/>
              </a:rPr>
            </a:br>
            <a:endParaRPr lang="en-US" i="1" dirty="0">
              <a:latin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2178" y="1937442"/>
            <a:ext cx="5044726" cy="409759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5" name="Rectangle 4"/>
          <p:cNvSpPr/>
          <p:nvPr/>
        </p:nvSpPr>
        <p:spPr>
          <a:xfrm>
            <a:off x="3362178" y="5763797"/>
            <a:ext cx="499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latin typeface="Calibri" panose="020F0502020204030204" pitchFamily="34" charset="0"/>
              </a:rPr>
              <a:t>computer forensics secure analyze protect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888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 err="1">
                <a:latin typeface="Calibri" panose="020F0502020204030204" pitchFamily="34" charset="0"/>
              </a:rPr>
              <a:t>Acpo</a:t>
            </a:r>
            <a:r>
              <a:rPr lang="en-US" i="1" dirty="0">
                <a:latin typeface="Calibri" panose="020F0502020204030204" pitchFamily="34" charset="0"/>
              </a:rPr>
              <a:t> good practice guide for digital evidence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latin typeface="Calibri" panose="020F0502020204030204" pitchFamily="34" charset="0"/>
              </a:rPr>
              <a:t>Made sure the handing of evidence followed the ACPO guide</a:t>
            </a:r>
          </a:p>
          <a:p>
            <a:r>
              <a:rPr lang="en-US" i="1" dirty="0">
                <a:latin typeface="Calibri" panose="020F0502020204030204" pitchFamily="34" charset="0"/>
              </a:rPr>
              <a:t>Link to the ACPO guide  </a:t>
            </a:r>
            <a:r>
              <a:rPr lang="en-US" i="1" dirty="0">
                <a:latin typeface="Calibri" panose="020F0502020204030204" pitchFamily="34" charset="0"/>
                <a:hlinkClick r:id="rId2"/>
              </a:rPr>
              <a:t>http://www.digital-detective.net/digital-forensics-documents/ACPO_Good_Practice_Guide_for_Digital_Evidence_v5.pdf</a:t>
            </a:r>
            <a:r>
              <a:rPr lang="en-US" i="1" dirty="0">
                <a:latin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990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Calibri" panose="020F0502020204030204" pitchFamily="34" charset="0"/>
              </a:rPr>
              <a:t>Evidence preservation and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latin typeface="Calibri" panose="020F0502020204030204" pitchFamily="34" charset="0"/>
              </a:rPr>
              <a:t>Evidence preservation</a:t>
            </a:r>
          </a:p>
          <a:p>
            <a:pPr lvl="1"/>
            <a:r>
              <a:rPr lang="en-US" i="1" dirty="0">
                <a:latin typeface="Calibri" panose="020F0502020204030204" pitchFamily="34" charset="0"/>
              </a:rPr>
              <a:t>Evidence was stored in a write proof location</a:t>
            </a:r>
          </a:p>
          <a:p>
            <a:r>
              <a:rPr lang="en-US" i="1" dirty="0">
                <a:latin typeface="Calibri" panose="020F0502020204030204" pitchFamily="34" charset="0"/>
              </a:rPr>
              <a:t>Evidence Verification</a:t>
            </a:r>
          </a:p>
          <a:p>
            <a:pPr lvl="1"/>
            <a:r>
              <a:rPr lang="en-US" i="1" dirty="0">
                <a:latin typeface="Calibri" panose="020F0502020204030204" pitchFamily="34" charset="0"/>
              </a:rPr>
              <a:t>Used encase to verify that Acquisition and  Verification are the same for the SHA1 and MD5 hashes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673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Calibri" panose="020F0502020204030204" pitchFamily="34" charset="0"/>
              </a:rPr>
              <a:t>Time zone configuration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latin typeface="Calibri" panose="020F0502020204030204" pitchFamily="34" charset="0"/>
              </a:rPr>
              <a:t>Time zone of the evidence file was Pacific Standard Time (PST)</a:t>
            </a:r>
          </a:p>
          <a:p>
            <a:r>
              <a:rPr lang="en-US" i="1" dirty="0">
                <a:latin typeface="Calibri" panose="020F0502020204030204" pitchFamily="34" charset="0"/>
              </a:rPr>
              <a:t>Changed the time zone of the machine environment of the investigator to PST.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597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700724"/>
          </a:xfrm>
        </p:spPr>
        <p:txBody>
          <a:bodyPr/>
          <a:lstStyle/>
          <a:p>
            <a:pPr algn="ctr"/>
            <a:r>
              <a:rPr lang="en-US" dirty="0"/>
              <a:t>Disk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828800"/>
            <a:ext cx="9603275" cy="3637545"/>
          </a:xfrm>
        </p:spPr>
        <p:txBody>
          <a:bodyPr/>
          <a:lstStyle/>
          <a:p>
            <a:r>
              <a:rPr lang="en-US" i="1" dirty="0">
                <a:latin typeface="Calibri" panose="020F0502020204030204" pitchFamily="34" charset="0"/>
              </a:rPr>
              <a:t>Deleted partition detected</a:t>
            </a:r>
          </a:p>
          <a:p>
            <a:r>
              <a:rPr lang="en-US" i="1" dirty="0">
                <a:latin typeface="Calibri" panose="020F0502020204030204" pitchFamily="34" charset="0"/>
              </a:rPr>
              <a:t>Retrieved and Added deleted partition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91829" y="2682311"/>
            <a:ext cx="6855583" cy="401432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301867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Calibri" panose="020F0502020204030204" pitchFamily="34" charset="0"/>
              </a:rPr>
              <a:t>Email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i="1" dirty="0">
                <a:latin typeface="Calibri" panose="020F0502020204030204" pitchFamily="34" charset="0"/>
              </a:rPr>
              <a:t>Mr. Sam Malone acquired from Mr. Cliff Cavin the following</a:t>
            </a:r>
            <a:endParaRPr lang="en-US" sz="1800" i="1" dirty="0">
              <a:latin typeface="Calibri" panose="020F0502020204030204" pitchFamily="34" charset="0"/>
            </a:endParaRPr>
          </a:p>
          <a:p>
            <a:pPr lvl="1"/>
            <a:r>
              <a:rPr lang="en-GB" i="1" dirty="0">
                <a:latin typeface="Calibri" panose="020F0502020204030204" pitchFamily="34" charset="0"/>
              </a:rPr>
              <a:t> Ordinance and Weapons Acquisition Tracking software (OWAT)</a:t>
            </a:r>
            <a:endParaRPr lang="en-US" sz="1600" i="1" dirty="0">
              <a:latin typeface="Calibri" panose="020F0502020204030204" pitchFamily="34" charset="0"/>
            </a:endParaRPr>
          </a:p>
          <a:p>
            <a:pPr lvl="1"/>
            <a:r>
              <a:rPr lang="en-GB" i="1" dirty="0">
                <a:latin typeface="Calibri" panose="020F0502020204030204" pitchFamily="34" charset="0"/>
              </a:rPr>
              <a:t>Predator type drones support and upgrades.</a:t>
            </a:r>
            <a:endParaRPr lang="en-US" sz="1600" i="1" dirty="0">
              <a:latin typeface="Calibri" panose="020F0502020204030204" pitchFamily="34" charset="0"/>
            </a:endParaRPr>
          </a:p>
          <a:p>
            <a:pPr lvl="0"/>
            <a:r>
              <a:rPr lang="en-GB" i="1" dirty="0">
                <a:latin typeface="Calibri" panose="020F0502020204030204" pitchFamily="34" charset="0"/>
              </a:rPr>
              <a:t>Payment was made by Mr Sam Malone Acquired to Mr. Cliff Cavin</a:t>
            </a:r>
          </a:p>
          <a:p>
            <a:pPr lvl="1"/>
            <a:r>
              <a:rPr lang="en-GB" sz="1600" i="1" dirty="0">
                <a:latin typeface="Calibri" panose="020F0502020204030204" pitchFamily="34" charset="0"/>
              </a:rPr>
              <a:t>Amount		$22,950,000,000.00</a:t>
            </a:r>
          </a:p>
          <a:p>
            <a:pPr lvl="1"/>
            <a:r>
              <a:rPr lang="en-GB" sz="1600" i="1" dirty="0">
                <a:latin typeface="Calibri" panose="020F0502020204030204" pitchFamily="34" charset="0"/>
              </a:rPr>
              <a:t>Account Number:	89-2384993947</a:t>
            </a:r>
          </a:p>
          <a:p>
            <a:pPr lvl="1"/>
            <a:r>
              <a:rPr lang="en-GB" sz="1600" i="1" dirty="0">
                <a:latin typeface="Calibri" panose="020F0502020204030204" pitchFamily="34" charset="0"/>
              </a:rPr>
              <a:t>Bank Name:		Bank of Antiqua	</a:t>
            </a:r>
            <a:endParaRPr lang="en-US" sz="1600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002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Calibri" panose="020F0502020204030204" pitchFamily="34" charset="0"/>
              </a:rPr>
              <a:t>Email analysis (Cont.)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3067" y="2578732"/>
            <a:ext cx="5992310" cy="2324424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833885"/>
              </p:ext>
            </p:extLst>
          </p:nvPr>
        </p:nvGraphicFramePr>
        <p:xfrm>
          <a:off x="3233067" y="2006850"/>
          <a:ext cx="5992310" cy="5908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8113">
                  <a:extLst>
                    <a:ext uri="{9D8B030D-6E8A-4147-A177-3AD203B41FA5}">
                      <a16:colId xmlns:a16="http://schemas.microsoft.com/office/drawing/2014/main" val="2339958731"/>
                    </a:ext>
                  </a:extLst>
                </a:gridCol>
                <a:gridCol w="1455229">
                  <a:extLst>
                    <a:ext uri="{9D8B030D-6E8A-4147-A177-3AD203B41FA5}">
                      <a16:colId xmlns:a16="http://schemas.microsoft.com/office/drawing/2014/main" val="3895019965"/>
                    </a:ext>
                  </a:extLst>
                </a:gridCol>
                <a:gridCol w="1920902">
                  <a:extLst>
                    <a:ext uri="{9D8B030D-6E8A-4147-A177-3AD203B41FA5}">
                      <a16:colId xmlns:a16="http://schemas.microsoft.com/office/drawing/2014/main" val="30736346"/>
                    </a:ext>
                  </a:extLst>
                </a:gridCol>
                <a:gridCol w="1688066">
                  <a:extLst>
                    <a:ext uri="{9D8B030D-6E8A-4147-A177-3AD203B41FA5}">
                      <a16:colId xmlns:a16="http://schemas.microsoft.com/office/drawing/2014/main" val="2129447004"/>
                    </a:ext>
                  </a:extLst>
                </a:gridCol>
              </a:tblGrid>
              <a:tr h="1993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GB" sz="1200">
                          <a:effectLst/>
                        </a:rPr>
                        <a:t>Parties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GB" sz="1200">
                          <a:effectLst/>
                        </a:rPr>
                        <a:t>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GB" sz="1200">
                          <a:effectLst/>
                        </a:rPr>
                        <a:t>Email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GB" sz="1200">
                          <a:effectLst/>
                        </a:rPr>
                        <a:t>Time Frame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2575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GB" sz="1200">
                          <a:effectLst/>
                        </a:rPr>
                        <a:t>Defendant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GB" sz="1200">
                          <a:effectLst/>
                        </a:rPr>
                        <a:t>Mr. Sam Malone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GB" sz="1200" u="sng">
                          <a:effectLst/>
                          <a:hlinkClick r:id="rId3"/>
                        </a:rPr>
                        <a:t>smalone1993@gmail.com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GB" sz="1200">
                          <a:effectLst/>
                        </a:rPr>
                        <a:t>29/01/11 18:38:14 (PST)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530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GB" sz="1200">
                          <a:effectLst/>
                        </a:rPr>
                        <a:t>Seller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GB" sz="1200">
                          <a:effectLst/>
                        </a:rPr>
                        <a:t>Mr. Cliff Cavin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GB" sz="1200" u="sng">
                          <a:effectLst/>
                          <a:hlinkClick r:id="rId4"/>
                        </a:rPr>
                        <a:t>cliffcavin39@gmail.com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GB" sz="1200" dirty="0">
                          <a:effectLst/>
                        </a:rPr>
                        <a:t>07/02/11 16:31:05 (PST)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3893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4708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106</TotalTime>
  <Words>485</Words>
  <Application>Microsoft Office PowerPoint</Application>
  <PresentationFormat>Widescreen</PresentationFormat>
  <Paragraphs>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Gill Sans MT</vt:lpstr>
      <vt:lpstr>Times New Roman</vt:lpstr>
      <vt:lpstr>Gallery</vt:lpstr>
      <vt:lpstr>DIGITAL FORENSICS INVESTIGATION REPORT </vt:lpstr>
      <vt:lpstr>evidence  &amp; Aim of digital forensics investigation</vt:lpstr>
      <vt:lpstr>CFSAP MODEL as METHODOLOGY </vt:lpstr>
      <vt:lpstr>Acpo good practice guide for digital evidence</vt:lpstr>
      <vt:lpstr>Evidence preservation and verification</vt:lpstr>
      <vt:lpstr>Time zone configuration </vt:lpstr>
      <vt:lpstr>Disk analysis</vt:lpstr>
      <vt:lpstr>Email analysis</vt:lpstr>
      <vt:lpstr>Email analysis (Cont.)</vt:lpstr>
      <vt:lpstr>Internet artifact</vt:lpstr>
      <vt:lpstr>Internet artifact</vt:lpstr>
      <vt:lpstr>Internet artifact (cont.)</vt:lpstr>
      <vt:lpstr>Analysis of the e drive</vt:lpstr>
      <vt:lpstr>Analysis of the e drive (Cont.)</vt:lpstr>
      <vt:lpstr>Analysis of the e drive (Cont.)</vt:lpstr>
      <vt:lpstr>Analysis of the e drive (Cont.)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FORENSICS INVESTIGATION REPORT</dc:title>
  <dc:creator>Keny</dc:creator>
  <cp:lastModifiedBy>Keny</cp:lastModifiedBy>
  <cp:revision>12</cp:revision>
  <dcterms:created xsi:type="dcterms:W3CDTF">2016-04-18T19:49:33Z</dcterms:created>
  <dcterms:modified xsi:type="dcterms:W3CDTF">2016-04-18T21:39:19Z</dcterms:modified>
</cp:coreProperties>
</file>