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4" r:id="rId5"/>
    <p:sldId id="276" r:id="rId6"/>
    <p:sldId id="277" r:id="rId7"/>
    <p:sldId id="278" r:id="rId8"/>
    <p:sldId id="281" r:id="rId9"/>
    <p:sldId id="282" r:id="rId10"/>
    <p:sldId id="284" r:id="rId11"/>
    <p:sldId id="283" r:id="rId12"/>
    <p:sldId id="285" r:id="rId13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2017/9/18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2017/9/18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677D0B-F53C-4787-A85A-18D33BC3BEA1}" type="datetime1">
              <a:rPr lang="zh-CN" altLang="en-US" smtClean="0"/>
              <a:pPr/>
              <a:t>2017/9/18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B89B6B-C640-4814-94E3-C138F9C73EE7}" type="datetime1">
              <a:rPr lang="zh-CN" altLang="en-US" smtClean="0"/>
              <a:pPr/>
              <a:t>2017/9/18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尾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2960656" y="294427"/>
            <a:ext cx="6267513" cy="6269146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 dirty="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 userDrawn="1"/>
        </p:nvSpPr>
        <p:spPr>
          <a:xfrm flipH="1">
            <a:off x="2683379" y="3195700"/>
            <a:ext cx="466479" cy="46660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cs typeface="+mn-ea"/>
              <a:sym typeface="+mn-lt"/>
            </a:endParaRPr>
          </a:p>
        </p:txBody>
      </p:sp>
      <p:sp>
        <p:nvSpPr>
          <p:cNvPr id="4" name="椭圆 3"/>
          <p:cNvSpPr/>
          <p:nvPr userDrawn="1"/>
        </p:nvSpPr>
        <p:spPr>
          <a:xfrm flipH="1">
            <a:off x="7450069" y="442934"/>
            <a:ext cx="466479" cy="46660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cs typeface="+mn-ea"/>
              <a:sym typeface="+mn-lt"/>
            </a:endParaRPr>
          </a:p>
        </p:txBody>
      </p:sp>
      <p:sp>
        <p:nvSpPr>
          <p:cNvPr id="5" name="椭圆 4"/>
          <p:cNvSpPr/>
          <p:nvPr userDrawn="1"/>
        </p:nvSpPr>
        <p:spPr>
          <a:xfrm flipH="1">
            <a:off x="7450069" y="5948467"/>
            <a:ext cx="466479" cy="466601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cs typeface="+mn-ea"/>
              <a:sym typeface="+mn-lt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1199637" y="-1467051"/>
            <a:ext cx="9789552" cy="9792100"/>
          </a:xfrm>
          <a:prstGeom prst="ellipse">
            <a:avLst/>
          </a:prstGeom>
          <a:noFill/>
          <a:ln w="28575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19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 dirty="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 userDrawn="1"/>
        </p:nvSpPr>
        <p:spPr>
          <a:xfrm rot="10800000">
            <a:off x="3847501" y="1181502"/>
            <a:ext cx="4493823" cy="4494994"/>
          </a:xfrm>
          <a:prstGeom prst="ellipse">
            <a:avLst/>
          </a:prstGeom>
          <a:gradFill flip="none" rotWithShape="1">
            <a:gsLst>
              <a:gs pos="12000">
                <a:schemeClr val="bg1">
                  <a:lumMod val="7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cs typeface="+mn-ea"/>
              <a:sym typeface="+mn-lt"/>
            </a:endParaRPr>
          </a:p>
        </p:txBody>
      </p:sp>
      <p:sp>
        <p:nvSpPr>
          <p:cNvPr id="9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147501" y="2884236"/>
            <a:ext cx="3893819" cy="222763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198" b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84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BB3D5-B3F4-4256-B6ED-4B874E5DE258}" type="datetime1">
              <a:rPr lang="zh-CN" altLang="en-US" smtClean="0"/>
              <a:pPr/>
              <a:t>2017/9/18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DE028-75A5-419A-B395-C2EDFBD58642}" type="datetime1">
              <a:rPr lang="zh-CN" altLang="en-US" smtClean="0"/>
              <a:pPr/>
              <a:t>2017/9/18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B54F77-3742-4919-9EAD-96757A014E94}" type="datetime1">
              <a:rPr lang="zh-CN" altLang="en-US" smtClean="0"/>
              <a:pPr/>
              <a:t>2017/9/18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6EB163-526A-4855-8844-4C6501B96975}" type="datetime1">
              <a:rPr lang="zh-CN" altLang="en-US" smtClean="0"/>
              <a:pPr/>
              <a:t>2017/9/18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9B638C-251D-44EC-B8B2-08EC45208A21}" type="datetime1">
              <a:rPr lang="zh-CN" altLang="en-US" smtClean="0"/>
              <a:pPr/>
              <a:t>2017/9/18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D005F57-EA56-4A95-B718-20B6AA09091F}" type="datetime1">
              <a:rPr lang="zh-CN" altLang="en-US" smtClean="0"/>
              <a:pPr/>
              <a:t>2017/9/18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F99FFF-1AD8-41BA-A4C2-05782CB95A16}" type="datetime1">
              <a:rPr lang="zh-CN" altLang="en-US" smtClean="0"/>
              <a:pPr/>
              <a:t>2017/9/18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2017/9/18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  <p:sldLayoutId id="214748368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altLang="zh-CN" dirty="0"/>
              <a:t>Web Crawling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>
              <a:lnSpc>
                <a:spcPct val="200000"/>
              </a:lnSpc>
            </a:pPr>
            <a:r>
              <a:rPr lang="zh-CN" altLang="en-US" dirty="0"/>
              <a:t>爬虫技术概述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爬虫原理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/>
              <a:t>爬虫分类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反爬虫技术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爬虫技术概述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730A56-D0B1-4368-A09D-E62042490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通用</a:t>
            </a:r>
            <a:r>
              <a:rPr lang="zh-CN" altLang="en-US" dirty="0"/>
              <a:t>爬虫：是一种按照一定的规则，自动地抓取万维网信息的程序或者脚本，可以自动采集所有其能够访问到的页面内容，以获取或更新这些网站的内容和检索方式。从功能上来讲，爬虫一般分为数据采集，处理，储存三个部分。</a:t>
            </a:r>
            <a:endParaRPr lang="en-US" altLang="zh-CN" dirty="0"/>
          </a:p>
          <a:p>
            <a:r>
              <a:rPr lang="zh-CN" altLang="en-US" dirty="0"/>
              <a:t>聚焦爬虫：在通用爬虫的基础上添加：对抓取目标的描述或定义；对网页或数据的分析与过滤；对</a:t>
            </a:r>
            <a:r>
              <a:rPr lang="en-US" altLang="zh-CN" dirty="0"/>
              <a:t>URL</a:t>
            </a:r>
            <a:r>
              <a:rPr lang="zh-CN" altLang="en-US" dirty="0"/>
              <a:t>的搜索策略。</a:t>
            </a:r>
          </a:p>
        </p:txBody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爬虫原理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10157354" cy="4470400"/>
          </a:xfrm>
        </p:spPr>
        <p:txBody>
          <a:bodyPr rtlCol="0"/>
          <a:lstStyle/>
          <a:p>
            <a:r>
              <a:rPr lang="zh-CN" altLang="en-US" dirty="0"/>
              <a:t>控制器</a:t>
            </a:r>
            <a:endParaRPr lang="en-US" altLang="zh-CN" dirty="0"/>
          </a:p>
          <a:p>
            <a:pPr lvl="1"/>
            <a:r>
              <a:rPr lang="zh-CN" altLang="en-US" dirty="0"/>
              <a:t>控制器是网络爬虫的中央控制器，它主要是负责根据系统传过来的</a:t>
            </a:r>
            <a:r>
              <a:rPr lang="en-US" altLang="zh-CN" dirty="0"/>
              <a:t>URL</a:t>
            </a:r>
            <a:r>
              <a:rPr lang="zh-CN" altLang="en-US" dirty="0"/>
              <a:t>链接，分配线程，然后启动线程调用爬虫爬取网页的过程。</a:t>
            </a:r>
            <a:endParaRPr lang="en-US" altLang="zh-CN" dirty="0"/>
          </a:p>
          <a:p>
            <a:r>
              <a:rPr lang="zh-CN" altLang="en-US" dirty="0"/>
              <a:t>解析器</a:t>
            </a:r>
            <a:endParaRPr lang="en-US" altLang="zh-CN" dirty="0"/>
          </a:p>
          <a:p>
            <a:pPr lvl="1"/>
            <a:r>
              <a:rPr lang="zh-CN" altLang="en-US" dirty="0"/>
              <a:t>解析器是负责网络爬虫的主要部分，其负责的工作主要有：下载网页的功能，对网页的文本进行处理，如过滤功能，抽取特殊</a:t>
            </a:r>
            <a:r>
              <a:rPr lang="en-US" altLang="zh-CN" dirty="0"/>
              <a:t>HTML</a:t>
            </a:r>
            <a:r>
              <a:rPr lang="zh-CN" altLang="en-US" dirty="0"/>
              <a:t>标签的功能，分析数据功能。</a:t>
            </a:r>
            <a:endParaRPr lang="en-US" altLang="zh-CN" dirty="0"/>
          </a:p>
          <a:p>
            <a:r>
              <a:rPr lang="zh-CN" altLang="en-US" dirty="0"/>
              <a:t>资源库</a:t>
            </a:r>
            <a:endParaRPr lang="en-US" altLang="zh-CN" dirty="0"/>
          </a:p>
          <a:p>
            <a:pPr lvl="1"/>
            <a:r>
              <a:rPr lang="zh-CN" altLang="en-US" dirty="0"/>
              <a:t>主要是用来存储网页中下载下来的数据记录的容器，并提供生成索引的目标源。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爬虫分类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10157354" cy="4470400"/>
          </a:xfrm>
        </p:spPr>
        <p:txBody>
          <a:bodyPr rtlCol="0"/>
          <a:lstStyle/>
          <a:p>
            <a:pPr>
              <a:lnSpc>
                <a:spcPct val="200000"/>
              </a:lnSpc>
            </a:pPr>
            <a:r>
              <a:rPr lang="zh-CN" altLang="en-US" dirty="0"/>
              <a:t>分布式爬虫：</a:t>
            </a:r>
            <a:r>
              <a:rPr lang="en-US" altLang="zh-CN" dirty="0" err="1"/>
              <a:t>Nutch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：</a:t>
            </a:r>
            <a:r>
              <a:rPr lang="en-US" altLang="zh-CN" dirty="0" err="1"/>
              <a:t>scrapy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爬虫：</a:t>
            </a:r>
            <a:r>
              <a:rPr lang="en-US" altLang="zh-CN" dirty="0"/>
              <a:t>Crawler4j</a:t>
            </a:r>
            <a:r>
              <a:rPr lang="zh-CN" altLang="en-US" dirty="0"/>
              <a:t>、</a:t>
            </a:r>
            <a:r>
              <a:rPr lang="en-US" altLang="zh-CN" dirty="0" err="1"/>
              <a:t>WebMagic</a:t>
            </a:r>
            <a:r>
              <a:rPr lang="zh-CN" altLang="en-US" dirty="0"/>
              <a:t>、</a:t>
            </a:r>
            <a:r>
              <a:rPr lang="en-US" altLang="zh-CN" dirty="0" err="1"/>
              <a:t>WebCollector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472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 err="1"/>
              <a:t>Nutch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10157354" cy="4470400"/>
          </a:xfrm>
        </p:spPr>
        <p:txBody>
          <a:bodyPr rtlCol="0"/>
          <a:lstStyle/>
          <a:p>
            <a:pPr>
              <a:lnSpc>
                <a:spcPct val="200000"/>
              </a:lnSpc>
            </a:pPr>
            <a:r>
              <a:rPr lang="en-US" altLang="zh-CN" dirty="0" err="1"/>
              <a:t>Nutch</a:t>
            </a:r>
            <a:r>
              <a:rPr lang="zh-CN" altLang="en-US" dirty="0"/>
              <a:t>是为搜索引擎设计的爬虫，</a:t>
            </a:r>
            <a:r>
              <a:rPr lang="en-US" altLang="zh-CN" dirty="0" err="1"/>
              <a:t>Nutch</a:t>
            </a:r>
            <a:r>
              <a:rPr lang="zh-CN" altLang="en-US" dirty="0"/>
              <a:t>运行的一套流程里，有三分之二是为了搜索引擎而设计的。对精抽取没有太大的意义。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err="1"/>
              <a:t>Nutch</a:t>
            </a:r>
            <a:r>
              <a:rPr lang="zh-CN" altLang="en-US" dirty="0"/>
              <a:t>依赖</a:t>
            </a:r>
            <a:r>
              <a:rPr lang="en-US" altLang="zh-CN" dirty="0" err="1"/>
              <a:t>hadoop</a:t>
            </a:r>
            <a:r>
              <a:rPr lang="zh-CN" altLang="en-US" dirty="0"/>
              <a:t>运行。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err="1"/>
              <a:t>Nutch</a:t>
            </a:r>
            <a:r>
              <a:rPr lang="zh-CN" altLang="en-US" dirty="0"/>
              <a:t>虽然有一套插件机制，利用反射的机制来加载和调用插件。</a:t>
            </a:r>
            <a:endParaRPr lang="en-US" altLang="zh-CN" dirty="0"/>
          </a:p>
        </p:txBody>
      </p:sp>
      <p:pic>
        <p:nvPicPr>
          <p:cNvPr id="1028" name="Picture 4" descr="http://images.cnblogs.com/cnblogs_com/yueyue_jwfm/pachong2_5.JPG">
            <a:extLst>
              <a:ext uri="{FF2B5EF4-FFF2-40B4-BE49-F238E27FC236}">
                <a16:creationId xmlns:a16="http://schemas.microsoft.com/office/drawing/2014/main" id="{86281451-0AE8-491E-8BE0-B75C64719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371475"/>
            <a:ext cx="7324725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59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 err="1"/>
              <a:t>scrapy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10157354" cy="4470400"/>
          </a:xfrm>
        </p:spPr>
        <p:txBody>
          <a:bodyPr rtlCol="0"/>
          <a:lstStyle/>
          <a:p>
            <a:pPr>
              <a:lnSpc>
                <a:spcPct val="20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开发的一个快速、高层次的屏幕抓取和</a:t>
            </a:r>
            <a:r>
              <a:rPr lang="en-US" altLang="zh-CN" dirty="0"/>
              <a:t>web</a:t>
            </a:r>
            <a:r>
              <a:rPr lang="zh-CN" altLang="en-US" dirty="0"/>
              <a:t>抓取框架，用于抓取</a:t>
            </a:r>
            <a:r>
              <a:rPr lang="en-US" altLang="zh-CN" dirty="0"/>
              <a:t>web</a:t>
            </a:r>
            <a:r>
              <a:rPr lang="zh-CN" altLang="en-US" dirty="0"/>
              <a:t>站点并从页面中提取结构化的数据。</a:t>
            </a:r>
            <a:r>
              <a:rPr lang="en-US" altLang="zh-CN" dirty="0" err="1"/>
              <a:t>Scrapy</a:t>
            </a:r>
            <a:r>
              <a:rPr lang="zh-CN" altLang="en-US" dirty="0"/>
              <a:t>用途广泛，可以用于数据挖掘、监测和自动化测试。</a:t>
            </a:r>
            <a:endParaRPr lang="en-US" altLang="zh-CN" dirty="0"/>
          </a:p>
        </p:txBody>
      </p:sp>
      <p:pic>
        <p:nvPicPr>
          <p:cNvPr id="3074" name="Picture 2" descr="http://images2015.cnblogs.com/blog/953786/201606/953786-20160612162715136-1486217043.jpg">
            <a:extLst>
              <a:ext uri="{FF2B5EF4-FFF2-40B4-BE49-F238E27FC236}">
                <a16:creationId xmlns:a16="http://schemas.microsoft.com/office/drawing/2014/main" id="{E77E9848-BAB1-43EC-A21B-DB7D5B8A2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1076325"/>
            <a:ext cx="66675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3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 err="1"/>
              <a:t>WebMagic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10157354" cy="4470400"/>
          </a:xfrm>
        </p:spPr>
        <p:txBody>
          <a:bodyPr rtlCol="0"/>
          <a:lstStyle/>
          <a:p>
            <a:pPr>
              <a:lnSpc>
                <a:spcPct val="200000"/>
              </a:lnSpc>
            </a:pPr>
            <a:r>
              <a:rPr lang="en-US" altLang="zh-CN" dirty="0" err="1"/>
              <a:t>WebMagic</a:t>
            </a:r>
            <a:r>
              <a:rPr lang="zh-CN" altLang="en-US" dirty="0"/>
              <a:t>的设计参考了业界最优秀的爬虫</a:t>
            </a:r>
            <a:r>
              <a:rPr lang="en-US" altLang="zh-CN" dirty="0" err="1"/>
              <a:t>Scrapy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en-US" altLang="zh-CN" dirty="0"/>
              <a:t>http://webmagic.io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在网络爬虫这块的生态圈非常完善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支持多线程、代理、过滤重复</a:t>
            </a:r>
            <a:r>
              <a:rPr lang="en-US" altLang="zh-CN" dirty="0"/>
              <a:t>URL</a:t>
            </a:r>
            <a:r>
              <a:rPr lang="zh-CN" altLang="en-US" dirty="0"/>
              <a:t>、获取</a:t>
            </a:r>
            <a:r>
              <a:rPr lang="en-US" altLang="zh-CN" dirty="0"/>
              <a:t>JS</a:t>
            </a:r>
            <a:r>
              <a:rPr lang="zh-CN" altLang="en-US" dirty="0"/>
              <a:t>生产代码、模拟登陆</a:t>
            </a:r>
            <a:endParaRPr lang="en-US" altLang="zh-CN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38BA03B5-0FF1-45A7-A408-EE77577E8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25" y="738188"/>
            <a:ext cx="6581775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49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147501" y="2884378"/>
            <a:ext cx="3893819" cy="1175364"/>
          </a:xfrm>
        </p:spPr>
        <p:txBody>
          <a:bodyPr/>
          <a:lstStyle/>
          <a:p>
            <a:r>
              <a:rPr lang="zh-CN" altLang="en-US" dirty="0"/>
              <a:t>谢谢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2061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书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0_TF02787940_TF02787940" id="{4CFF2609-4873-4366-AB7B-BD98A1F8069A}" vid="{9D33A994-F295-4A50-AD5F-B7EC95DFDF78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379</Words>
  <Application>Microsoft Office PowerPoint</Application>
  <PresentationFormat>自定义</PresentationFormat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微软雅黑</vt:lpstr>
      <vt:lpstr>幼圆</vt:lpstr>
      <vt:lpstr>Arial</vt:lpstr>
      <vt:lpstr>Century Gothic</vt:lpstr>
      <vt:lpstr>书籍 16x9</vt:lpstr>
      <vt:lpstr>Web Crawling</vt:lpstr>
      <vt:lpstr>目录</vt:lpstr>
      <vt:lpstr>爬虫技术概述</vt:lpstr>
      <vt:lpstr>爬虫原理</vt:lpstr>
      <vt:lpstr>爬虫分类</vt:lpstr>
      <vt:lpstr>Nutch</vt:lpstr>
      <vt:lpstr>scrapy</vt:lpstr>
      <vt:lpstr>WebMagic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2017-09-17T06:21:52Z</dcterms:created>
  <dcterms:modified xsi:type="dcterms:W3CDTF">2017-09-18T06:50:50Z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