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7fdbd8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7fdbd8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5968245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596824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5968245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5968245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5968245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5968245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580ee3d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580ee3d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cc38dfc4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cc38dfc4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5a38877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5a38877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5a38877b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5a38877b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uggingface.co/datasets/Isotonic/human_assistant_conversation" TargetMode="External"/><Relationship Id="rId4" Type="http://schemas.openxmlformats.org/officeDocument/2006/relationships/hyperlink" Target="https://huggingface.co/datasets/Isotonic/human_assistant_conversation" TargetMode="External"/><Relationship Id="rId5" Type="http://schemas.openxmlformats.org/officeDocument/2006/relationships/hyperlink" Target="https://huggingface.co/datasets/Isotonic/human_assistant_convers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Topic: Conversational Chatbot with Memory</a:t>
            </a:r>
            <a:endParaRPr sz="3400"/>
          </a:p>
        </p:txBody>
      </p:sp>
      <p:sp>
        <p:nvSpPr>
          <p:cNvPr id="55" name="Google Shape;55;p13"/>
          <p:cNvSpPr txBox="1"/>
          <p:nvPr>
            <p:ph idx="1" type="subTitle"/>
          </p:nvPr>
        </p:nvSpPr>
        <p:spPr>
          <a:xfrm>
            <a:off x="311700" y="2843250"/>
            <a:ext cx="8520600" cy="149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2520"/>
              <a:t>Team Members: </a:t>
            </a:r>
            <a:endParaRPr sz="2520"/>
          </a:p>
          <a:p>
            <a:pPr indent="-388620" lvl="0" marL="457200" rtl="0" algn="l">
              <a:lnSpc>
                <a:spcPct val="80000"/>
              </a:lnSpc>
              <a:spcBef>
                <a:spcPts val="0"/>
              </a:spcBef>
              <a:spcAft>
                <a:spcPts val="0"/>
              </a:spcAft>
              <a:buSzPts val="2520"/>
              <a:buChar char="-"/>
            </a:pPr>
            <a:r>
              <a:rPr lang="en" sz="2520"/>
              <a:t>Kenechukwu Iloeje</a:t>
            </a:r>
            <a:endParaRPr sz="2520"/>
          </a:p>
          <a:p>
            <a:pPr indent="-388620" lvl="0" marL="457200" rtl="0" algn="l">
              <a:lnSpc>
                <a:spcPct val="80000"/>
              </a:lnSpc>
              <a:spcBef>
                <a:spcPts val="0"/>
              </a:spcBef>
              <a:spcAft>
                <a:spcPts val="0"/>
              </a:spcAft>
              <a:buSzPts val="2520"/>
              <a:buChar char="-"/>
            </a:pPr>
            <a:r>
              <a:rPr lang="en" sz="2520"/>
              <a:t>Oni Olumide  </a:t>
            </a:r>
            <a:endParaRPr sz="2520"/>
          </a:p>
          <a:p>
            <a:pPr indent="-388620" lvl="0" marL="457200" rtl="0" algn="l">
              <a:lnSpc>
                <a:spcPct val="80000"/>
              </a:lnSpc>
              <a:spcBef>
                <a:spcPts val="0"/>
              </a:spcBef>
              <a:spcAft>
                <a:spcPts val="0"/>
              </a:spcAft>
              <a:buSzPts val="2520"/>
              <a:buChar char="-"/>
            </a:pPr>
            <a:r>
              <a:rPr lang="en" sz="2520"/>
              <a:t>Bello Salisu</a:t>
            </a:r>
            <a:endParaRPr sz="25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8300" lvl="0" marL="457200" rtl="0" algn="l">
              <a:lnSpc>
                <a:spcPct val="150000"/>
              </a:lnSpc>
              <a:spcBef>
                <a:spcPts val="0"/>
              </a:spcBef>
              <a:spcAft>
                <a:spcPts val="0"/>
              </a:spcAft>
              <a:buSzPts val="2200"/>
              <a:buAutoNum type="arabicPeriod"/>
            </a:pPr>
            <a:r>
              <a:rPr lang="en" sz="2200"/>
              <a:t>To develop a conversational chatbot that can remember past conversations and provide more informed and personalized responses to user queries.</a:t>
            </a:r>
            <a:endParaRPr sz="2200"/>
          </a:p>
          <a:p>
            <a:pPr indent="-368300" lvl="0" marL="457200" rtl="0" algn="l">
              <a:lnSpc>
                <a:spcPct val="150000"/>
              </a:lnSpc>
              <a:spcBef>
                <a:spcPts val="0"/>
              </a:spcBef>
              <a:spcAft>
                <a:spcPts val="0"/>
              </a:spcAft>
              <a:buSzPts val="2200"/>
              <a:buAutoNum type="arabicPeriod"/>
            </a:pPr>
            <a:r>
              <a:rPr lang="en" sz="2200"/>
              <a:t>Implement Memory Storage and Retrieval</a:t>
            </a:r>
            <a:endParaRPr sz="2200"/>
          </a:p>
          <a:p>
            <a:pPr indent="-368300" lvl="0" marL="457200" rtl="0" algn="l">
              <a:lnSpc>
                <a:spcPct val="150000"/>
              </a:lnSpc>
              <a:spcBef>
                <a:spcPts val="0"/>
              </a:spcBef>
              <a:spcAft>
                <a:spcPts val="0"/>
              </a:spcAft>
              <a:buSzPts val="2200"/>
              <a:buAutoNum type="arabicPeriod"/>
            </a:pPr>
            <a:r>
              <a:rPr lang="en" sz="2200"/>
              <a:t>Integrate Context Awareness.</a:t>
            </a:r>
            <a:endParaRPr sz="2200"/>
          </a:p>
          <a:p>
            <a:pPr indent="-368300" lvl="0" marL="457200" rtl="0" algn="l">
              <a:lnSpc>
                <a:spcPct val="150000"/>
              </a:lnSpc>
              <a:spcBef>
                <a:spcPts val="0"/>
              </a:spcBef>
              <a:spcAft>
                <a:spcPts val="0"/>
              </a:spcAft>
              <a:buSzPts val="2200"/>
              <a:buAutoNum type="arabicPeriod"/>
            </a:pPr>
            <a:r>
              <a:rPr lang="en" sz="2200"/>
              <a:t>To evaluate the performance of the chatbot based on several metrics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of Value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Using conversational chatbots to develop NLP capabilities is a smart move to improve user interactions. By implementing memory storage and retrieval, these chatbots become more contextually aware and capable of responding to user inquiries. By ensuring more effective and customized dialogue experiences, this strategy advances NLP skills and increases user happiness. It is consistent with the objective of developing AI-powered solutions that maximize the capacity of language comprehension and memory for enhanced communication.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Review of the State of Art and Relevant Works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Novel designs and development approaches for chatbots have been proposed by recent research. These include reinforcement learning, sequence-to-sequence learning, and end-to-end neural network models, which enable chatbots to have more organic and situationally appropriate dialogues. </a:t>
            </a:r>
            <a:endParaRPr/>
          </a:p>
          <a:p>
            <a:pPr indent="0" lvl="0" marL="0" rtl="0" algn="l">
              <a:spcBef>
                <a:spcPts val="1200"/>
              </a:spcBef>
              <a:spcAft>
                <a:spcPts val="1200"/>
              </a:spcAft>
              <a:buNone/>
            </a:pPr>
            <a:r>
              <a:rPr lang="en"/>
              <a:t>The frontiers of conversational AI have been pushed by notable works like OpenAI's GPT (Generative Pre-trained Transformer) series and Vaswani et al.'s "Attention is All You Need" (2017) for transformer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Art Cont’d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There is also emphasis on contextual understanding in chatbots. Context-relevant response generation and comprehension have been improved by works such as Devlin et al.'s "BERT: Bidirectional Encoder Representations from Transformers" (2018). Furthermore, Wu et al. (2017)'s "Neural Responding Machine for Short-Text Conversation" delves into the latest developments in memory storage and retrieval techniques.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95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500"/>
              </a:spcAft>
              <a:buSzPts val="990"/>
              <a:buNone/>
            </a:pPr>
            <a:r>
              <a:rPr b="1" lang="en" sz="2400">
                <a:solidFill>
                  <a:srgbClr val="2D3B45"/>
                </a:solidFill>
                <a:highlight>
                  <a:srgbClr val="FFFFFF"/>
                </a:highlight>
                <a:latin typeface="Lato"/>
                <a:ea typeface="Lato"/>
                <a:cs typeface="Lato"/>
                <a:sym typeface="Lato"/>
              </a:rPr>
              <a:t>Approach ( algorithms, datasets, models, and tools used)</a:t>
            </a:r>
            <a:endParaRPr b="1" sz="2400"/>
          </a:p>
        </p:txBody>
      </p:sp>
      <p:sp>
        <p:nvSpPr>
          <p:cNvPr id="85" name="Google Shape;85;p18"/>
          <p:cNvSpPr txBox="1"/>
          <p:nvPr>
            <p:ph idx="1" type="body"/>
          </p:nvPr>
        </p:nvSpPr>
        <p:spPr>
          <a:xfrm>
            <a:off x="311700" y="743650"/>
            <a:ext cx="8520600" cy="43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t>We will be implementing this project using the following:</a:t>
            </a:r>
            <a:endParaRPr sz="1550"/>
          </a:p>
          <a:p>
            <a:pPr indent="0" lvl="0" marL="0" rtl="0" algn="l">
              <a:spcBef>
                <a:spcPts val="1200"/>
              </a:spcBef>
              <a:spcAft>
                <a:spcPts val="0"/>
              </a:spcAft>
              <a:buNone/>
            </a:pPr>
            <a:r>
              <a:rPr b="1" lang="en" sz="1550"/>
              <a:t>Algorithms: </a:t>
            </a:r>
            <a:endParaRPr sz="1550"/>
          </a:p>
          <a:p>
            <a:pPr indent="0" lvl="0" marL="0" rtl="0" algn="l">
              <a:spcBef>
                <a:spcPts val="1200"/>
              </a:spcBef>
              <a:spcAft>
                <a:spcPts val="0"/>
              </a:spcAft>
              <a:buNone/>
            </a:pPr>
            <a:r>
              <a:rPr b="1" lang="en" sz="1550"/>
              <a:t>Neural network-based methods: </a:t>
            </a:r>
            <a:r>
              <a:rPr lang="en" sz="1550"/>
              <a:t>Neural network-based methods learn to encode and decode conversation history using a neural network. This approach can be more complex to implement than retrieval-based methods, but it can lead to better performance for chatbots that need to process and access information from previous conversations.</a:t>
            </a:r>
            <a:endParaRPr sz="1550"/>
          </a:p>
          <a:p>
            <a:pPr indent="0" lvl="0" marL="0" rtl="0" algn="l">
              <a:spcBef>
                <a:spcPts val="1200"/>
              </a:spcBef>
              <a:spcAft>
                <a:spcPts val="0"/>
              </a:spcAft>
              <a:buNone/>
            </a:pPr>
            <a:r>
              <a:rPr b="1" lang="en" sz="1550"/>
              <a:t>Datasets: </a:t>
            </a:r>
            <a:r>
              <a:rPr lang="en" sz="1550"/>
              <a:t>The train part of the datasets have 1.49M rows while the test part have 374k rows and can be accessed through:</a:t>
            </a:r>
            <a:r>
              <a:rPr b="1" lang="en" sz="1550"/>
              <a:t> </a:t>
            </a:r>
            <a:r>
              <a:rPr lang="en" sz="1550" u="sng">
                <a:solidFill>
                  <a:schemeClr val="hlink"/>
                </a:solidFill>
                <a:hlinkClick r:id="rId3"/>
              </a:rPr>
              <a:t>https://huggingface.co/datasets/Isotonic/human_assistant_conv</a:t>
            </a:r>
            <a:r>
              <a:rPr lang="en" sz="1550" u="sng">
                <a:solidFill>
                  <a:schemeClr val="hlink"/>
                </a:solidFill>
                <a:hlinkClick r:id="rId4"/>
              </a:rPr>
              <a:t>e</a:t>
            </a:r>
            <a:r>
              <a:rPr lang="en" sz="1550" u="sng">
                <a:solidFill>
                  <a:schemeClr val="hlink"/>
                </a:solidFill>
                <a:hlinkClick r:id="rId5"/>
              </a:rPr>
              <a:t>rsation</a:t>
            </a:r>
            <a:endParaRPr sz="1550"/>
          </a:p>
          <a:p>
            <a:pPr indent="0" lvl="0" marL="0" rtl="0" algn="l">
              <a:spcBef>
                <a:spcPts val="1200"/>
              </a:spcBef>
              <a:spcAft>
                <a:spcPts val="0"/>
              </a:spcAft>
              <a:buClr>
                <a:schemeClr val="dk1"/>
              </a:buClr>
              <a:buSzPts val="1100"/>
              <a:buFont typeface="Arial"/>
              <a:buNone/>
            </a:pPr>
            <a:r>
              <a:rPr b="1" lang="en" sz="1550"/>
              <a:t>Recurrent neural networks (RNNs):</a:t>
            </a:r>
            <a:r>
              <a:rPr lang="en" sz="1550"/>
              <a:t> RNNs are a type of neural network that is well-suited for processing sequential data, such as text and can be used to encode and decode conversation history, and to generate responses based on previous context of the conversation.</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1200"/>
              </a:spcAft>
              <a:buNone/>
            </a:pPr>
            <a:r>
              <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381750"/>
            <a:ext cx="85206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t>Models:</a:t>
            </a:r>
            <a:r>
              <a:rPr lang="en" sz="1550"/>
              <a:t> Sequence to sequence model (seq2seq)</a:t>
            </a:r>
            <a:r>
              <a:rPr lang="en" sz="1550">
                <a:highlight>
                  <a:schemeClr val="lt1"/>
                </a:highlight>
              </a:rPr>
              <a:t> is a type of neural network that is used to generate text, translate languages, and answer questions. It is a two-part model that consists of an encoder and a decoder. </a:t>
            </a:r>
            <a:r>
              <a:rPr lang="en" sz="1550"/>
              <a:t> LSTM-based seq2seq models are well-suited for context preservation in conversational chatbot memory since they are specifically created with memory cells and are intended to handle sequential input. However, while GPT-based models, like ChatGPT, excel at interpreting language, they are devoid of a built-in memory system. </a:t>
            </a:r>
            <a:endParaRPr sz="1550"/>
          </a:p>
          <a:p>
            <a:pPr indent="0" lvl="0" marL="0" rtl="0" algn="l">
              <a:spcBef>
                <a:spcPts val="1200"/>
              </a:spcBef>
              <a:spcAft>
                <a:spcPts val="0"/>
              </a:spcAft>
              <a:buClr>
                <a:schemeClr val="dk1"/>
              </a:buClr>
              <a:buSzPts val="1100"/>
              <a:buFont typeface="Arial"/>
              <a:buNone/>
            </a:pPr>
            <a:r>
              <a:rPr lang="en" sz="1550"/>
              <a:t>For memory-related tasks, fine-tuning pretrained decoders/encoder-decoders models such as GPT can be useful; LSTM-based seq2seq models can provide a more straightforward and comprehensible method to handle particular memory needs in conversational contexts. However, we will be comparing these three models using the highlighted evaluation metrics and select the best performing model based on the evaluation.</a:t>
            </a:r>
            <a:endParaRPr sz="1550"/>
          </a:p>
          <a:p>
            <a:pPr indent="0" lvl="0" marL="0" rtl="0" algn="l">
              <a:spcBef>
                <a:spcPts val="1200"/>
              </a:spcBef>
              <a:spcAft>
                <a:spcPts val="0"/>
              </a:spcAft>
              <a:buClr>
                <a:schemeClr val="dk1"/>
              </a:buClr>
              <a:buSzPts val="1100"/>
              <a:buFont typeface="Arial"/>
              <a:buNone/>
            </a:pPr>
            <a:r>
              <a:rPr b="1" lang="en" sz="1550"/>
              <a:t>The algorithm will be implementing the following tools: </a:t>
            </a:r>
            <a:endParaRPr b="1" sz="1550"/>
          </a:p>
          <a:p>
            <a:pPr indent="0" lvl="0" marL="0" rtl="0" algn="l">
              <a:spcBef>
                <a:spcPts val="1200"/>
              </a:spcBef>
              <a:spcAft>
                <a:spcPts val="0"/>
              </a:spcAft>
              <a:buClr>
                <a:schemeClr val="dk1"/>
              </a:buClr>
              <a:buSzPts val="1100"/>
              <a:buFont typeface="Arial"/>
              <a:buNone/>
            </a:pPr>
            <a:r>
              <a:rPr lang="en" sz="1550"/>
              <a:t>Random,Numpy,tflearn, nltk, tensorflow.</a:t>
            </a:r>
            <a:endParaRPr sz="1550"/>
          </a:p>
          <a:p>
            <a:pPr indent="0" lvl="0" marL="0" rtl="0" algn="l">
              <a:spcBef>
                <a:spcPts val="1200"/>
              </a:spcBef>
              <a:spcAft>
                <a:spcPts val="0"/>
              </a:spcAft>
              <a:buClr>
                <a:schemeClr val="dk1"/>
              </a:buClr>
              <a:buSzPts val="1100"/>
              <a:buFont typeface="Arial"/>
              <a:buNone/>
            </a:pPr>
            <a:r>
              <a:t/>
            </a:r>
            <a:endParaRPr sz="1550"/>
          </a:p>
          <a:p>
            <a:pPr indent="0" lvl="0" marL="0" rtl="0" algn="l">
              <a:spcBef>
                <a:spcPts val="1200"/>
              </a:spcBef>
              <a:spcAft>
                <a:spcPts val="1200"/>
              </a:spcAft>
              <a:buNone/>
            </a:pPr>
            <a:r>
              <a:t/>
            </a:r>
            <a:endParaRPr sz="1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500"/>
              </a:spcAft>
              <a:buNone/>
            </a:pPr>
            <a:r>
              <a:rPr lang="en" sz="2400">
                <a:solidFill>
                  <a:srgbClr val="2D3B45"/>
                </a:solidFill>
                <a:highlight>
                  <a:schemeClr val="lt1"/>
                </a:highlight>
                <a:latin typeface="Lato"/>
                <a:ea typeface="Lato"/>
                <a:cs typeface="Lato"/>
                <a:sym typeface="Lato"/>
              </a:rPr>
              <a:t>Deliverables </a:t>
            </a:r>
            <a:endParaRPr/>
          </a:p>
        </p:txBody>
      </p:sp>
      <p:sp>
        <p:nvSpPr>
          <p:cNvPr id="96" name="Google Shape;96;p20"/>
          <p:cNvSpPr txBox="1"/>
          <p:nvPr>
            <p:ph idx="1" type="body"/>
          </p:nvPr>
        </p:nvSpPr>
        <p:spPr>
          <a:xfrm>
            <a:off x="311700" y="13800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A trained seq2seq model</a:t>
            </a:r>
            <a:r>
              <a:rPr lang="en" sz="1500"/>
              <a:t>: </a:t>
            </a:r>
            <a:r>
              <a:rPr lang="en" sz="1500">
                <a:highlight>
                  <a:srgbClr val="FFFFFF"/>
                </a:highlight>
              </a:rPr>
              <a:t>This is the core of the chatbot model, and it is responsible for generating text responses to user input.</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b="1" lang="en" sz="1500"/>
              <a:t>Chatbot interface</a:t>
            </a:r>
            <a:r>
              <a:rPr lang="en" sz="1500"/>
              <a:t>: </a:t>
            </a:r>
            <a:r>
              <a:rPr lang="en" sz="1500">
                <a:highlight>
                  <a:srgbClr val="FFFFFF"/>
                </a:highlight>
              </a:rPr>
              <a:t>This is the interface that users interact with to communicate with the chatbot. It can be a simple text-based interface, or it can be a more complex interface that includes features such as speech recognition and natural language processing.</a:t>
            </a:r>
            <a:endParaRPr sz="1500">
              <a:highlight>
                <a:srgbClr val="FFFFFF"/>
              </a:highlight>
            </a:endParaRPr>
          </a:p>
          <a:p>
            <a:pPr indent="0" lvl="0" marL="457200" rtl="0" algn="l">
              <a:spcBef>
                <a:spcPts val="1200"/>
              </a:spcBef>
              <a:spcAft>
                <a:spcPts val="0"/>
              </a:spcAft>
              <a:buNone/>
            </a:pPr>
            <a:r>
              <a:t/>
            </a:r>
            <a:endParaRPr sz="1500">
              <a:highlight>
                <a:srgbClr val="FFFFFF"/>
              </a:highlight>
            </a:endParaRPr>
          </a:p>
          <a:p>
            <a:pPr indent="-323850" lvl="0" marL="457200" rtl="0" algn="l">
              <a:spcBef>
                <a:spcPts val="1200"/>
              </a:spcBef>
              <a:spcAft>
                <a:spcPts val="0"/>
              </a:spcAft>
              <a:buSzPts val="1500"/>
              <a:buChar char="-"/>
            </a:pPr>
            <a:r>
              <a:rPr b="1" lang="en" sz="1500"/>
              <a:t>Evaluation metric</a:t>
            </a:r>
            <a:r>
              <a:rPr lang="en" sz="1500"/>
              <a:t>: </a:t>
            </a:r>
            <a:r>
              <a:rPr lang="en" sz="1500">
                <a:highlight>
                  <a:srgbClr val="FFFFFF"/>
                </a:highlight>
              </a:rPr>
              <a:t>Is the metric that will be use to evaluate the performance of the chatbot. Some common evaluation metrics include accuracy, fluency, and naturalness.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Methodology</a:t>
            </a:r>
            <a:endParaRPr/>
          </a:p>
        </p:txBody>
      </p:sp>
      <p:sp>
        <p:nvSpPr>
          <p:cNvPr id="102" name="Google Shape;102;p21"/>
          <p:cNvSpPr txBox="1"/>
          <p:nvPr>
            <p:ph idx="1" type="body"/>
          </p:nvPr>
        </p:nvSpPr>
        <p:spPr>
          <a:xfrm>
            <a:off x="311700" y="1152475"/>
            <a:ext cx="8520600" cy="3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following are </a:t>
            </a:r>
            <a:r>
              <a:rPr lang="en" sz="1200"/>
              <a:t>metrics</a:t>
            </a:r>
            <a:r>
              <a:rPr lang="en" sz="1200"/>
              <a:t> for evaluation of the implementation:</a:t>
            </a:r>
            <a:endParaRPr sz="1200"/>
          </a:p>
          <a:p>
            <a:pPr indent="0" lvl="0" marL="0" rtl="0" algn="l">
              <a:spcBef>
                <a:spcPts val="1200"/>
              </a:spcBef>
              <a:spcAft>
                <a:spcPts val="0"/>
              </a:spcAft>
              <a:buNone/>
            </a:pPr>
            <a:r>
              <a:rPr b="1" lang="en" sz="1200"/>
              <a:t>Fluency:</a:t>
            </a:r>
            <a:r>
              <a:rPr lang="en" sz="1200"/>
              <a:t> This will be measured using BLUE score and perplexity. BLUE will be used to measure the fluency of the chatbot in comparison with human-generated texts. Perplexity will measure the uncertainty of the chatbots’ predictions.</a:t>
            </a:r>
            <a:endParaRPr sz="1200"/>
          </a:p>
          <a:p>
            <a:pPr indent="0" lvl="0" marL="0" rtl="0" algn="l">
              <a:spcBef>
                <a:spcPts val="1200"/>
              </a:spcBef>
              <a:spcAft>
                <a:spcPts val="0"/>
              </a:spcAft>
              <a:buNone/>
            </a:pPr>
            <a:r>
              <a:rPr b="1" lang="en" sz="1200"/>
              <a:t>User satisfaction:</a:t>
            </a:r>
            <a:r>
              <a:rPr lang="en" sz="1200"/>
              <a:t> This can be measured through surveys and user interviews.</a:t>
            </a:r>
            <a:endParaRPr sz="1200"/>
          </a:p>
          <a:p>
            <a:pPr indent="0" lvl="0" marL="0" rtl="0" algn="l">
              <a:spcBef>
                <a:spcPts val="1200"/>
              </a:spcBef>
              <a:spcAft>
                <a:spcPts val="0"/>
              </a:spcAft>
              <a:buNone/>
            </a:pPr>
            <a:r>
              <a:rPr b="1" lang="en" sz="1200"/>
              <a:t>Memory recall:</a:t>
            </a:r>
            <a:r>
              <a:rPr lang="en" sz="1200"/>
              <a:t> This will be measured by assessing the chatbots’ ability and accuracy in recalling information from previous chat conversations.</a:t>
            </a:r>
            <a:endParaRPr sz="1200"/>
          </a:p>
          <a:p>
            <a:pPr indent="0" lvl="0" marL="0" rtl="0" algn="l">
              <a:spcBef>
                <a:spcPts val="1200"/>
              </a:spcBef>
              <a:spcAft>
                <a:spcPts val="0"/>
              </a:spcAft>
              <a:buNone/>
            </a:pPr>
            <a:r>
              <a:rPr b="1" lang="en" sz="1200"/>
              <a:t>Perplexity</a:t>
            </a:r>
            <a:r>
              <a:rPr lang="en" sz="1200"/>
              <a:t>: By evaluating chatbot performance in memory-related tasks using both user satisfaction ratings and perplexity scores, the results aim to enhance contextually aware conversational agents.</a:t>
            </a:r>
            <a:endParaRPr sz="1200"/>
          </a:p>
          <a:p>
            <a:pPr indent="0" lvl="0" marL="0" rtl="0" algn="l">
              <a:spcBef>
                <a:spcPts val="1200"/>
              </a:spcBef>
              <a:spcAft>
                <a:spcPts val="0"/>
              </a:spcAft>
              <a:buNone/>
            </a:pPr>
            <a:r>
              <a:rPr b="1" lang="en" sz="1200"/>
              <a:t>Diversity</a:t>
            </a:r>
            <a:r>
              <a:rPr lang="en" sz="1200"/>
              <a:t>: The goal is to create a conversational chatbot that is not just aware of cultural differences but also sensitive to them, encouraging diversity and varied conversations. This will be demonstrated via inclusion metrics and user feedback.</a:t>
            </a:r>
            <a:endParaRPr sz="1200"/>
          </a:p>
          <a:p>
            <a:pPr indent="0" lvl="0" marL="0" rtl="0" algn="l">
              <a:spcBef>
                <a:spcPts val="1200"/>
              </a:spcBef>
              <a:spcAft>
                <a:spcPts val="0"/>
              </a:spcAft>
              <a:buNone/>
            </a:pPr>
            <a:r>
              <a:rPr b="1" lang="en" sz="1200"/>
              <a:t>Consistency</a:t>
            </a:r>
            <a:r>
              <a:rPr lang="en" sz="1200"/>
              <a:t>: Metrics evaluating the chatbot's capacity to remain consistent in memory-driven interactions will be used to verify the project's performance.</a:t>
            </a:r>
            <a:endParaRPr sz="1200"/>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