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6" r:id="rId9"/>
    <p:sldId id="265" r:id="rId10"/>
    <p:sldId id="260" r:id="rId11"/>
    <p:sldId id="25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1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90342FC7-F517-4E1B-A88B-14416993DC7B}" type="datetimeFigureOut">
              <a:rPr lang="fr-FR" smtClean="0"/>
              <a:t>04/04/2023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159602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0342FC7-F517-4E1B-A88B-14416993DC7B}" type="datetimeFigureOut">
              <a:rPr lang="fr-FR" smtClean="0"/>
              <a:t>04/04/2023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341041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0342FC7-F517-4E1B-A88B-14416993DC7B}" type="datetimeFigureOut">
              <a:rPr lang="fr-FR" smtClean="0"/>
              <a:t>04/04/2023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119135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0342FC7-F517-4E1B-A88B-14416993DC7B}" type="datetimeFigureOut">
              <a:rPr lang="fr-FR" smtClean="0"/>
              <a:t>04/04/2023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340642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42FC7-F517-4E1B-A88B-14416993DC7B}" type="datetimeFigureOut">
              <a:rPr lang="fr-FR" smtClean="0"/>
              <a:t>04/04/2023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178524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90342FC7-F517-4E1B-A88B-14416993DC7B}" type="datetimeFigureOut">
              <a:rPr lang="fr-FR" smtClean="0"/>
              <a:t>04/04/2023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27496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90342FC7-F517-4E1B-A88B-14416993DC7B}" type="datetimeFigureOut">
              <a:rPr lang="fr-FR" smtClean="0"/>
              <a:t>04/04/2023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413354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90342FC7-F517-4E1B-A88B-14416993DC7B}" type="datetimeFigureOut">
              <a:rPr lang="fr-FR" smtClean="0"/>
              <a:t>04/04/2023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46295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42FC7-F517-4E1B-A88B-14416993DC7B}" type="datetimeFigureOut">
              <a:rPr lang="fr-FR" smtClean="0"/>
              <a:t>04/04/2023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49675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42FC7-F517-4E1B-A88B-14416993DC7B}" type="datetimeFigureOut">
              <a:rPr lang="fr-FR" smtClean="0"/>
              <a:t>04/04/2023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393438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42FC7-F517-4E1B-A88B-14416993DC7B}" type="datetimeFigureOut">
              <a:rPr lang="fr-FR" smtClean="0"/>
              <a:t>04/04/2023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F8E3D5-28EA-4F88-B6FE-218FC3111AA3}" type="slidenum">
              <a:rPr lang="fr-FR" smtClean="0"/>
              <a:t>‹#›</a:t>
            </a:fld>
            <a:endParaRPr lang="fr-FR"/>
          </a:p>
        </p:txBody>
      </p:sp>
    </p:spTree>
    <p:extLst>
      <p:ext uri="{BB962C8B-B14F-4D97-AF65-F5344CB8AC3E}">
        <p14:creationId xmlns:p14="http://schemas.microsoft.com/office/powerpoint/2010/main" val="286430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42FC7-F517-4E1B-A88B-14416993DC7B}" type="datetimeFigureOut">
              <a:rPr lang="fr-FR" smtClean="0"/>
              <a:t>04/04/2023</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8E3D5-28EA-4F88-B6FE-218FC3111AA3}" type="slidenum">
              <a:rPr lang="fr-FR" smtClean="0"/>
              <a:t>‹#›</a:t>
            </a:fld>
            <a:endParaRPr lang="fr-FR"/>
          </a:p>
        </p:txBody>
      </p:sp>
    </p:spTree>
    <p:extLst>
      <p:ext uri="{BB962C8B-B14F-4D97-AF65-F5344CB8AC3E}">
        <p14:creationId xmlns:p14="http://schemas.microsoft.com/office/powerpoint/2010/main" val="86456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4208" y="1098048"/>
            <a:ext cx="1152128"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Csv parser</a:t>
            </a:r>
            <a:endParaRPr lang="fr-FR" sz="1600" dirty="0"/>
          </a:p>
        </p:txBody>
      </p:sp>
      <p:sp>
        <p:nvSpPr>
          <p:cNvPr id="5" name="Can 4"/>
          <p:cNvSpPr/>
          <p:nvPr/>
        </p:nvSpPr>
        <p:spPr>
          <a:xfrm>
            <a:off x="6228184" y="116632"/>
            <a:ext cx="720080"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Cartes</a:t>
            </a:r>
            <a:endParaRPr lang="fr-FR" sz="1400" dirty="0"/>
          </a:p>
        </p:txBody>
      </p:sp>
      <p:cxnSp>
        <p:nvCxnSpPr>
          <p:cNvPr id="7" name="Straight Arrow Connector 6"/>
          <p:cNvCxnSpPr>
            <a:stCxn id="5" idx="3"/>
            <a:endCxn id="4" idx="0"/>
          </p:cNvCxnSpPr>
          <p:nvPr/>
        </p:nvCxnSpPr>
        <p:spPr>
          <a:xfrm>
            <a:off x="6588224" y="764704"/>
            <a:ext cx="432048" cy="333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444208" y="2060848"/>
            <a:ext cx="2484982"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Data Importer</a:t>
            </a:r>
            <a:endParaRPr lang="fr-FR" sz="1600" dirty="0"/>
          </a:p>
        </p:txBody>
      </p:sp>
      <p:sp>
        <p:nvSpPr>
          <p:cNvPr id="11" name="Can 10"/>
          <p:cNvSpPr/>
          <p:nvPr/>
        </p:nvSpPr>
        <p:spPr>
          <a:xfrm>
            <a:off x="7100664" y="116632"/>
            <a:ext cx="676398" cy="6480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schedule</a:t>
            </a:r>
            <a:endParaRPr lang="fr-FR" sz="1400" dirty="0"/>
          </a:p>
        </p:txBody>
      </p:sp>
      <p:cxnSp>
        <p:nvCxnSpPr>
          <p:cNvPr id="13" name="Straight Arrow Connector 12"/>
          <p:cNvCxnSpPr>
            <a:stCxn id="11" idx="3"/>
            <a:endCxn id="4" idx="0"/>
          </p:cNvCxnSpPr>
          <p:nvPr/>
        </p:nvCxnSpPr>
        <p:spPr>
          <a:xfrm flipH="1">
            <a:off x="7020272" y="764704"/>
            <a:ext cx="418591" cy="3333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9" idx="0"/>
          </p:cNvCxnSpPr>
          <p:nvPr/>
        </p:nvCxnSpPr>
        <p:spPr>
          <a:xfrm>
            <a:off x="7020272" y="1814154"/>
            <a:ext cx="666427" cy="2466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777062" y="1098048"/>
            <a:ext cx="1152128" cy="7161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 parser</a:t>
            </a:r>
            <a:endParaRPr lang="fr-FR" sz="1600" dirty="0"/>
          </a:p>
        </p:txBody>
      </p:sp>
      <p:cxnSp>
        <p:nvCxnSpPr>
          <p:cNvPr id="18" name="Straight Arrow Connector 17"/>
          <p:cNvCxnSpPr>
            <a:stCxn id="17" idx="2"/>
            <a:endCxn id="9" idx="0"/>
          </p:cNvCxnSpPr>
          <p:nvPr/>
        </p:nvCxnSpPr>
        <p:spPr>
          <a:xfrm flipH="1">
            <a:off x="7686699" y="1814154"/>
            <a:ext cx="666427" cy="2466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Can 26"/>
          <p:cNvSpPr/>
          <p:nvPr/>
        </p:nvSpPr>
        <p:spPr>
          <a:xfrm>
            <a:off x="8100392" y="116632"/>
            <a:ext cx="676398" cy="648072"/>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t>
            </a:r>
            <a:endParaRPr lang="fr-FR" sz="1400" dirty="0"/>
          </a:p>
        </p:txBody>
      </p:sp>
      <p:sp>
        <p:nvSpPr>
          <p:cNvPr id="31" name="Rectangle 30"/>
          <p:cNvSpPr/>
          <p:nvPr/>
        </p:nvSpPr>
        <p:spPr>
          <a:xfrm>
            <a:off x="4708081" y="5145668"/>
            <a:ext cx="1736127"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GPS calculator</a:t>
            </a:r>
            <a:endParaRPr lang="fr-FR" sz="1600" dirty="0"/>
          </a:p>
        </p:txBody>
      </p:sp>
      <p:sp>
        <p:nvSpPr>
          <p:cNvPr id="32" name="Rectangle 31"/>
          <p:cNvSpPr/>
          <p:nvPr/>
        </p:nvSpPr>
        <p:spPr>
          <a:xfrm>
            <a:off x="4707851" y="3466302"/>
            <a:ext cx="1736127"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Transport Map</a:t>
            </a:r>
            <a:endParaRPr lang="fr-FR" sz="1600" dirty="0"/>
          </a:p>
        </p:txBody>
      </p:sp>
      <p:sp>
        <p:nvSpPr>
          <p:cNvPr id="33" name="Rectangle 32"/>
          <p:cNvSpPr/>
          <p:nvPr/>
        </p:nvSpPr>
        <p:spPr>
          <a:xfrm>
            <a:off x="4707850" y="4281637"/>
            <a:ext cx="1736127" cy="716106"/>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Geo Map</a:t>
            </a:r>
            <a:endParaRPr lang="fr-FR" sz="1600" dirty="0"/>
          </a:p>
        </p:txBody>
      </p:sp>
      <p:cxnSp>
        <p:nvCxnSpPr>
          <p:cNvPr id="35" name="Elbow Connector 34"/>
          <p:cNvCxnSpPr>
            <a:stCxn id="32" idx="3"/>
            <a:endCxn id="31" idx="3"/>
          </p:cNvCxnSpPr>
          <p:nvPr/>
        </p:nvCxnSpPr>
        <p:spPr>
          <a:xfrm>
            <a:off x="6443978" y="3824355"/>
            <a:ext cx="230" cy="1679366"/>
          </a:xfrm>
          <a:prstGeom prst="bentConnector3">
            <a:avLst>
              <a:gd name="adj1" fmla="val 99491304"/>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3" idx="3"/>
            <a:endCxn id="31" idx="3"/>
          </p:cNvCxnSpPr>
          <p:nvPr/>
        </p:nvCxnSpPr>
        <p:spPr>
          <a:xfrm>
            <a:off x="6443977" y="4639690"/>
            <a:ext cx="231" cy="864031"/>
          </a:xfrm>
          <a:prstGeom prst="bentConnector3">
            <a:avLst>
              <a:gd name="adj1" fmla="val 99061039"/>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2" idx="3"/>
            <a:endCxn id="9" idx="2"/>
          </p:cNvCxnSpPr>
          <p:nvPr/>
        </p:nvCxnSpPr>
        <p:spPr>
          <a:xfrm flipV="1">
            <a:off x="6443978" y="2776954"/>
            <a:ext cx="1242721" cy="1047401"/>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555775" y="3466991"/>
            <a:ext cx="1736127"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Route calculator</a:t>
            </a:r>
            <a:endParaRPr lang="fr-FR" sz="1600" dirty="0"/>
          </a:p>
        </p:txBody>
      </p:sp>
      <p:cxnSp>
        <p:nvCxnSpPr>
          <p:cNvPr id="42" name="Elbow Connector 41"/>
          <p:cNvCxnSpPr>
            <a:stCxn id="40" idx="3"/>
            <a:endCxn id="32" idx="1"/>
          </p:cNvCxnSpPr>
          <p:nvPr/>
        </p:nvCxnSpPr>
        <p:spPr>
          <a:xfrm flipV="1">
            <a:off x="4291902" y="3824355"/>
            <a:ext cx="415949" cy="689"/>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28633" y="1299529"/>
            <a:ext cx="1967502"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Controller</a:t>
            </a:r>
            <a:endParaRPr lang="fr-FR" sz="1600" dirty="0"/>
          </a:p>
        </p:txBody>
      </p:sp>
      <p:sp>
        <p:nvSpPr>
          <p:cNvPr id="48" name="Rectangle 47"/>
          <p:cNvSpPr/>
          <p:nvPr/>
        </p:nvSpPr>
        <p:spPr>
          <a:xfrm>
            <a:off x="323528" y="954953"/>
            <a:ext cx="1656184"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Timetable view</a:t>
            </a:r>
            <a:endParaRPr lang="fr-FR" sz="1600" dirty="0"/>
          </a:p>
        </p:txBody>
      </p:sp>
      <p:sp>
        <p:nvSpPr>
          <p:cNvPr id="49" name="Rectangle 48"/>
          <p:cNvSpPr/>
          <p:nvPr/>
        </p:nvSpPr>
        <p:spPr>
          <a:xfrm>
            <a:off x="323528" y="1823459"/>
            <a:ext cx="1656184"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Route view</a:t>
            </a:r>
            <a:endParaRPr lang="fr-FR" sz="1600" dirty="0"/>
          </a:p>
        </p:txBody>
      </p:sp>
      <p:sp>
        <p:nvSpPr>
          <p:cNvPr id="50" name="Rectangle 49"/>
          <p:cNvSpPr/>
          <p:nvPr/>
        </p:nvSpPr>
        <p:spPr>
          <a:xfrm>
            <a:off x="323627" y="2691965"/>
            <a:ext cx="1656184" cy="716106"/>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 view</a:t>
            </a:r>
            <a:endParaRPr lang="fr-FR" sz="1600" dirty="0"/>
          </a:p>
        </p:txBody>
      </p:sp>
      <p:cxnSp>
        <p:nvCxnSpPr>
          <p:cNvPr id="54" name="Elbow Connector 53"/>
          <p:cNvCxnSpPr>
            <a:stCxn id="47" idx="2"/>
            <a:endCxn id="40" idx="0"/>
          </p:cNvCxnSpPr>
          <p:nvPr/>
        </p:nvCxnSpPr>
        <p:spPr>
          <a:xfrm rot="5400000">
            <a:off x="3392434" y="2047041"/>
            <a:ext cx="1451356" cy="1388545"/>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23626" y="82615"/>
            <a:ext cx="5472509" cy="716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UI</a:t>
            </a:r>
            <a:endParaRPr lang="fr-FR" sz="1600" dirty="0"/>
          </a:p>
        </p:txBody>
      </p:sp>
      <p:cxnSp>
        <p:nvCxnSpPr>
          <p:cNvPr id="66" name="Straight Arrow Connector 65"/>
          <p:cNvCxnSpPr>
            <a:stCxn id="47" idx="3"/>
            <a:endCxn id="9" idx="1"/>
          </p:cNvCxnSpPr>
          <p:nvPr/>
        </p:nvCxnSpPr>
        <p:spPr>
          <a:xfrm>
            <a:off x="5796135" y="1657582"/>
            <a:ext cx="648073" cy="7613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7" idx="0"/>
          </p:cNvCxnSpPr>
          <p:nvPr/>
        </p:nvCxnSpPr>
        <p:spPr>
          <a:xfrm>
            <a:off x="4696696" y="798721"/>
            <a:ext cx="115688" cy="5008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64" idx="2"/>
            <a:endCxn id="48" idx="3"/>
          </p:cNvCxnSpPr>
          <p:nvPr/>
        </p:nvCxnSpPr>
        <p:spPr>
          <a:xfrm rot="5400000">
            <a:off x="2262655" y="515779"/>
            <a:ext cx="514285" cy="1080169"/>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64" idx="2"/>
            <a:endCxn id="49" idx="3"/>
          </p:cNvCxnSpPr>
          <p:nvPr/>
        </p:nvCxnSpPr>
        <p:spPr>
          <a:xfrm rot="5400000">
            <a:off x="1828402" y="950032"/>
            <a:ext cx="1382791" cy="1080169"/>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64" idx="2"/>
            <a:endCxn id="50" idx="3"/>
          </p:cNvCxnSpPr>
          <p:nvPr/>
        </p:nvCxnSpPr>
        <p:spPr>
          <a:xfrm rot="5400000">
            <a:off x="1394198" y="1384334"/>
            <a:ext cx="2251297" cy="108007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0" idx="2"/>
            <a:endCxn id="33" idx="1"/>
          </p:cNvCxnSpPr>
          <p:nvPr/>
        </p:nvCxnSpPr>
        <p:spPr>
          <a:xfrm rot="16200000" flipH="1">
            <a:off x="2313975" y="2245814"/>
            <a:ext cx="1231619" cy="3556131"/>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49" idx="3"/>
            <a:endCxn id="40" idx="0"/>
          </p:cNvCxnSpPr>
          <p:nvPr/>
        </p:nvCxnSpPr>
        <p:spPr>
          <a:xfrm>
            <a:off x="1979712" y="2181512"/>
            <a:ext cx="1444127" cy="128547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40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Блок-схема: узел 3"/>
          <p:cNvSpPr/>
          <p:nvPr/>
        </p:nvSpPr>
        <p:spPr>
          <a:xfrm>
            <a:off x="3059832" y="234888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Блок-схема: узел 4"/>
          <p:cNvSpPr/>
          <p:nvPr/>
        </p:nvSpPr>
        <p:spPr>
          <a:xfrm>
            <a:off x="2276128" y="206923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Блок-схема: узел 5"/>
          <p:cNvSpPr/>
          <p:nvPr/>
        </p:nvSpPr>
        <p:spPr>
          <a:xfrm>
            <a:off x="2200746" y="350100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Блок-схема: узел 6"/>
          <p:cNvSpPr/>
          <p:nvPr/>
        </p:nvSpPr>
        <p:spPr>
          <a:xfrm>
            <a:off x="3023828" y="386966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Блок-схема: узел 7"/>
          <p:cNvSpPr/>
          <p:nvPr/>
        </p:nvSpPr>
        <p:spPr>
          <a:xfrm>
            <a:off x="4283968" y="2970731"/>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Блок-схема: узел 8"/>
          <p:cNvSpPr/>
          <p:nvPr/>
        </p:nvSpPr>
        <p:spPr>
          <a:xfrm>
            <a:off x="2843808" y="304804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Блок-схема: узел 9"/>
          <p:cNvSpPr/>
          <p:nvPr/>
        </p:nvSpPr>
        <p:spPr>
          <a:xfrm>
            <a:off x="3923928" y="3573016"/>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узел 10"/>
          <p:cNvSpPr/>
          <p:nvPr/>
        </p:nvSpPr>
        <p:spPr>
          <a:xfrm>
            <a:off x="4499992" y="254622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Блок-схема: узел 11"/>
          <p:cNvSpPr/>
          <p:nvPr/>
        </p:nvSpPr>
        <p:spPr>
          <a:xfrm>
            <a:off x="3491880" y="292494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Блок-схема: узел 12"/>
          <p:cNvSpPr/>
          <p:nvPr/>
        </p:nvSpPr>
        <p:spPr>
          <a:xfrm>
            <a:off x="5220072" y="328498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Блок-схема: узел 13"/>
          <p:cNvSpPr/>
          <p:nvPr/>
        </p:nvSpPr>
        <p:spPr>
          <a:xfrm>
            <a:off x="4932040" y="215303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Блок-схема: узел 14"/>
          <p:cNvSpPr/>
          <p:nvPr/>
        </p:nvSpPr>
        <p:spPr>
          <a:xfrm>
            <a:off x="5868144" y="247421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Блок-схема: узел 15"/>
          <p:cNvSpPr/>
          <p:nvPr/>
        </p:nvSpPr>
        <p:spPr>
          <a:xfrm>
            <a:off x="5580112" y="386104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5" idx="6"/>
            <a:endCxn id="4" idx="1"/>
          </p:cNvCxnSpPr>
          <p:nvPr/>
        </p:nvCxnSpPr>
        <p:spPr>
          <a:xfrm>
            <a:off x="2348136" y="2105236"/>
            <a:ext cx="722241" cy="25418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4" idx="5"/>
            <a:endCxn id="11" idx="2"/>
          </p:cNvCxnSpPr>
          <p:nvPr/>
        </p:nvCxnSpPr>
        <p:spPr>
          <a:xfrm>
            <a:off x="3121295" y="2410343"/>
            <a:ext cx="1378697" cy="1718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5" idx="4"/>
            <a:endCxn id="12" idx="2"/>
          </p:cNvCxnSpPr>
          <p:nvPr/>
        </p:nvCxnSpPr>
        <p:spPr>
          <a:xfrm>
            <a:off x="2312132" y="2141240"/>
            <a:ext cx="1179748" cy="8197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2" idx="6"/>
            <a:endCxn id="11" idx="2"/>
          </p:cNvCxnSpPr>
          <p:nvPr/>
        </p:nvCxnSpPr>
        <p:spPr>
          <a:xfrm flipV="1">
            <a:off x="3563888" y="2582226"/>
            <a:ext cx="936104" cy="3787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4" idx="6"/>
            <a:endCxn id="14" idx="3"/>
          </p:cNvCxnSpPr>
          <p:nvPr/>
        </p:nvCxnSpPr>
        <p:spPr>
          <a:xfrm flipV="1">
            <a:off x="3131840" y="2214501"/>
            <a:ext cx="1810745" cy="1703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5" idx="5"/>
            <a:endCxn id="7" idx="3"/>
          </p:cNvCxnSpPr>
          <p:nvPr/>
        </p:nvCxnSpPr>
        <p:spPr>
          <a:xfrm>
            <a:off x="2337591" y="2130695"/>
            <a:ext cx="696782" cy="180043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5" idx="4"/>
            <a:endCxn id="9" idx="1"/>
          </p:cNvCxnSpPr>
          <p:nvPr/>
        </p:nvCxnSpPr>
        <p:spPr>
          <a:xfrm>
            <a:off x="2312132" y="2141240"/>
            <a:ext cx="542221" cy="9173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5" idx="4"/>
            <a:endCxn id="6" idx="7"/>
          </p:cNvCxnSpPr>
          <p:nvPr/>
        </p:nvCxnSpPr>
        <p:spPr>
          <a:xfrm flipH="1">
            <a:off x="2262209" y="2141240"/>
            <a:ext cx="49923" cy="13703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6" idx="3"/>
            <a:endCxn id="9" idx="5"/>
          </p:cNvCxnSpPr>
          <p:nvPr/>
        </p:nvCxnSpPr>
        <p:spPr>
          <a:xfrm flipV="1">
            <a:off x="2211291" y="3109503"/>
            <a:ext cx="693980" cy="4529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6" idx="4"/>
            <a:endCxn id="11" idx="1"/>
          </p:cNvCxnSpPr>
          <p:nvPr/>
        </p:nvCxnSpPr>
        <p:spPr>
          <a:xfrm flipV="1">
            <a:off x="2236750" y="2556767"/>
            <a:ext cx="2273787" cy="10162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9" idx="7"/>
            <a:endCxn id="8" idx="1"/>
          </p:cNvCxnSpPr>
          <p:nvPr/>
        </p:nvCxnSpPr>
        <p:spPr>
          <a:xfrm flipV="1">
            <a:off x="2905271" y="2981276"/>
            <a:ext cx="1389242" cy="773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0" idx="6"/>
            <a:endCxn id="8" idx="2"/>
          </p:cNvCxnSpPr>
          <p:nvPr/>
        </p:nvCxnSpPr>
        <p:spPr>
          <a:xfrm flipV="1">
            <a:off x="3995936" y="3006735"/>
            <a:ext cx="288032" cy="60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5" idx="4"/>
            <a:endCxn id="10" idx="1"/>
          </p:cNvCxnSpPr>
          <p:nvPr/>
        </p:nvCxnSpPr>
        <p:spPr>
          <a:xfrm>
            <a:off x="2312132" y="2141240"/>
            <a:ext cx="1622341" cy="1442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9" idx="6"/>
            <a:endCxn id="11" idx="2"/>
          </p:cNvCxnSpPr>
          <p:nvPr/>
        </p:nvCxnSpPr>
        <p:spPr>
          <a:xfrm flipV="1">
            <a:off x="2915816" y="2582226"/>
            <a:ext cx="1584176" cy="501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11" idx="7"/>
            <a:endCxn id="14" idx="3"/>
          </p:cNvCxnSpPr>
          <p:nvPr/>
        </p:nvCxnSpPr>
        <p:spPr>
          <a:xfrm flipV="1">
            <a:off x="4561455" y="2214501"/>
            <a:ext cx="381130" cy="3422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8" idx="6"/>
            <a:endCxn id="15" idx="3"/>
          </p:cNvCxnSpPr>
          <p:nvPr/>
        </p:nvCxnSpPr>
        <p:spPr>
          <a:xfrm flipV="1">
            <a:off x="4355976" y="2535677"/>
            <a:ext cx="1522713" cy="4710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13" idx="4"/>
            <a:endCxn id="16" idx="0"/>
          </p:cNvCxnSpPr>
          <p:nvPr/>
        </p:nvCxnSpPr>
        <p:spPr>
          <a:xfrm>
            <a:off x="5256076" y="3356992"/>
            <a:ext cx="360040" cy="5040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6" idx="6"/>
            <a:endCxn id="13" idx="2"/>
          </p:cNvCxnSpPr>
          <p:nvPr/>
        </p:nvCxnSpPr>
        <p:spPr>
          <a:xfrm flipV="1">
            <a:off x="2272754" y="3320988"/>
            <a:ext cx="2947318"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10" idx="4"/>
            <a:endCxn id="16" idx="0"/>
          </p:cNvCxnSpPr>
          <p:nvPr/>
        </p:nvCxnSpPr>
        <p:spPr>
          <a:xfrm>
            <a:off x="3959932" y="3645024"/>
            <a:ext cx="1656184"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7" idx="3"/>
            <a:endCxn id="13" idx="1"/>
          </p:cNvCxnSpPr>
          <p:nvPr/>
        </p:nvCxnSpPr>
        <p:spPr>
          <a:xfrm flipV="1">
            <a:off x="3034373" y="3295529"/>
            <a:ext cx="2196244" cy="6355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7" idx="5"/>
            <a:endCxn id="16" idx="1"/>
          </p:cNvCxnSpPr>
          <p:nvPr/>
        </p:nvCxnSpPr>
        <p:spPr>
          <a:xfrm flipV="1">
            <a:off x="3085291" y="3871593"/>
            <a:ext cx="2505366" cy="595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a:stCxn id="6" idx="6"/>
            <a:endCxn id="7" idx="7"/>
          </p:cNvCxnSpPr>
          <p:nvPr/>
        </p:nvCxnSpPr>
        <p:spPr>
          <a:xfrm>
            <a:off x="2272754" y="3537012"/>
            <a:ext cx="812537" cy="3431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a:stCxn id="16" idx="5"/>
            <a:endCxn id="15" idx="6"/>
          </p:cNvCxnSpPr>
          <p:nvPr/>
        </p:nvCxnSpPr>
        <p:spPr>
          <a:xfrm flipV="1">
            <a:off x="5641575" y="2510218"/>
            <a:ext cx="298577" cy="14122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a:stCxn id="13" idx="0"/>
            <a:endCxn id="14" idx="5"/>
          </p:cNvCxnSpPr>
          <p:nvPr/>
        </p:nvCxnSpPr>
        <p:spPr>
          <a:xfrm flipH="1" flipV="1">
            <a:off x="4993503" y="2214501"/>
            <a:ext cx="262573" cy="1070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a:stCxn id="13" idx="1"/>
            <a:endCxn id="11" idx="1"/>
          </p:cNvCxnSpPr>
          <p:nvPr/>
        </p:nvCxnSpPr>
        <p:spPr>
          <a:xfrm flipH="1" flipV="1">
            <a:off x="4510537" y="2556767"/>
            <a:ext cx="720080" cy="7387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a:stCxn id="8" idx="7"/>
            <a:endCxn id="13" idx="1"/>
          </p:cNvCxnSpPr>
          <p:nvPr/>
        </p:nvCxnSpPr>
        <p:spPr>
          <a:xfrm>
            <a:off x="4345431" y="2981276"/>
            <a:ext cx="885186" cy="3142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13" idx="6"/>
            <a:endCxn id="15" idx="4"/>
          </p:cNvCxnSpPr>
          <p:nvPr/>
        </p:nvCxnSpPr>
        <p:spPr>
          <a:xfrm flipV="1">
            <a:off x="5292080" y="2546222"/>
            <a:ext cx="612068" cy="7747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a:stCxn id="11" idx="7"/>
            <a:endCxn id="15" idx="4"/>
          </p:cNvCxnSpPr>
          <p:nvPr/>
        </p:nvCxnSpPr>
        <p:spPr>
          <a:xfrm flipV="1">
            <a:off x="4561455" y="2546222"/>
            <a:ext cx="1342693" cy="10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a:stCxn id="15" idx="0"/>
            <a:endCxn id="14" idx="4"/>
          </p:cNvCxnSpPr>
          <p:nvPr/>
        </p:nvCxnSpPr>
        <p:spPr>
          <a:xfrm flipH="1" flipV="1">
            <a:off x="4968044" y="2225046"/>
            <a:ext cx="936104" cy="2491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a:stCxn id="12" idx="5"/>
            <a:endCxn id="4" idx="2"/>
          </p:cNvCxnSpPr>
          <p:nvPr/>
        </p:nvCxnSpPr>
        <p:spPr>
          <a:xfrm flipH="1" flipV="1">
            <a:off x="3059832" y="2384884"/>
            <a:ext cx="493511" cy="60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a:stCxn id="11" idx="0"/>
            <a:endCxn id="5" idx="1"/>
          </p:cNvCxnSpPr>
          <p:nvPr/>
        </p:nvCxnSpPr>
        <p:spPr>
          <a:xfrm flipH="1" flipV="1">
            <a:off x="2286673" y="2079777"/>
            <a:ext cx="2249323" cy="4664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4" idx="3"/>
            <a:endCxn id="5" idx="7"/>
          </p:cNvCxnSpPr>
          <p:nvPr/>
        </p:nvCxnSpPr>
        <p:spPr>
          <a:xfrm flipH="1" flipV="1">
            <a:off x="2337591" y="2079777"/>
            <a:ext cx="2604994" cy="1347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a:stCxn id="8" idx="0"/>
            <a:endCxn id="11" idx="1"/>
          </p:cNvCxnSpPr>
          <p:nvPr/>
        </p:nvCxnSpPr>
        <p:spPr>
          <a:xfrm flipV="1">
            <a:off x="4319972" y="2556767"/>
            <a:ext cx="190565" cy="4139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a:stCxn id="7" idx="7"/>
            <a:endCxn id="11" idx="1"/>
          </p:cNvCxnSpPr>
          <p:nvPr/>
        </p:nvCxnSpPr>
        <p:spPr>
          <a:xfrm flipV="1">
            <a:off x="3085291" y="2556767"/>
            <a:ext cx="1425246" cy="1323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a:stCxn id="16" idx="4"/>
            <a:endCxn id="8" idx="0"/>
          </p:cNvCxnSpPr>
          <p:nvPr/>
        </p:nvCxnSpPr>
        <p:spPr>
          <a:xfrm flipH="1" flipV="1">
            <a:off x="4319972" y="2970731"/>
            <a:ext cx="1296144" cy="962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a:stCxn id="9" idx="6"/>
            <a:endCxn id="10" idx="4"/>
          </p:cNvCxnSpPr>
          <p:nvPr/>
        </p:nvCxnSpPr>
        <p:spPr>
          <a:xfrm>
            <a:off x="2915816" y="3084044"/>
            <a:ext cx="1044116" cy="5609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a:stCxn id="9" idx="5"/>
            <a:endCxn id="7" idx="2"/>
          </p:cNvCxnSpPr>
          <p:nvPr/>
        </p:nvCxnSpPr>
        <p:spPr>
          <a:xfrm>
            <a:off x="2905271" y="3109503"/>
            <a:ext cx="118557" cy="796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a:stCxn id="9" idx="1"/>
            <a:endCxn id="16" idx="5"/>
          </p:cNvCxnSpPr>
          <p:nvPr/>
        </p:nvCxnSpPr>
        <p:spPr>
          <a:xfrm>
            <a:off x="2854353" y="3058585"/>
            <a:ext cx="2787222" cy="8639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a:stCxn id="12" idx="3"/>
            <a:endCxn id="7" idx="1"/>
          </p:cNvCxnSpPr>
          <p:nvPr/>
        </p:nvCxnSpPr>
        <p:spPr>
          <a:xfrm flipH="1">
            <a:off x="3034373" y="2986407"/>
            <a:ext cx="468052" cy="893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a:stCxn id="4" idx="2"/>
            <a:endCxn id="7" idx="0"/>
          </p:cNvCxnSpPr>
          <p:nvPr/>
        </p:nvCxnSpPr>
        <p:spPr>
          <a:xfrm>
            <a:off x="3059832" y="2384884"/>
            <a:ext cx="0" cy="14847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a:stCxn id="4" idx="3"/>
            <a:endCxn id="9" idx="7"/>
          </p:cNvCxnSpPr>
          <p:nvPr/>
        </p:nvCxnSpPr>
        <p:spPr>
          <a:xfrm flipH="1">
            <a:off x="2905271" y="2410343"/>
            <a:ext cx="165106" cy="6482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a:stCxn id="4" idx="2"/>
            <a:endCxn id="6" idx="0"/>
          </p:cNvCxnSpPr>
          <p:nvPr/>
        </p:nvCxnSpPr>
        <p:spPr>
          <a:xfrm flipH="1">
            <a:off x="2236750" y="2384884"/>
            <a:ext cx="823082" cy="11161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Прямая соединительная линия 141"/>
          <p:cNvCxnSpPr>
            <a:stCxn id="14" idx="1"/>
            <a:endCxn id="12" idx="1"/>
          </p:cNvCxnSpPr>
          <p:nvPr/>
        </p:nvCxnSpPr>
        <p:spPr>
          <a:xfrm flipH="1">
            <a:off x="3502425" y="2163583"/>
            <a:ext cx="1440160" cy="7719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a:stCxn id="14" idx="3"/>
            <a:endCxn id="8" idx="7"/>
          </p:cNvCxnSpPr>
          <p:nvPr/>
        </p:nvCxnSpPr>
        <p:spPr>
          <a:xfrm flipH="1">
            <a:off x="4345431" y="2214501"/>
            <a:ext cx="597154" cy="7667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 idx="7"/>
            <a:endCxn id="10" idx="0"/>
          </p:cNvCxnSpPr>
          <p:nvPr/>
        </p:nvCxnSpPr>
        <p:spPr>
          <a:xfrm>
            <a:off x="3553343" y="2935489"/>
            <a:ext cx="406589" cy="6375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a:stCxn id="7" idx="6"/>
            <a:endCxn id="15" idx="6"/>
          </p:cNvCxnSpPr>
          <p:nvPr/>
        </p:nvCxnSpPr>
        <p:spPr>
          <a:xfrm flipV="1">
            <a:off x="3095836" y="2510218"/>
            <a:ext cx="2844316" cy="139544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a:stCxn id="7" idx="7"/>
            <a:endCxn id="8" idx="1"/>
          </p:cNvCxnSpPr>
          <p:nvPr/>
        </p:nvCxnSpPr>
        <p:spPr>
          <a:xfrm flipV="1">
            <a:off x="3085291" y="2981276"/>
            <a:ext cx="1209222" cy="8989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a:stCxn id="4" idx="0"/>
            <a:endCxn id="8" idx="1"/>
          </p:cNvCxnSpPr>
          <p:nvPr/>
        </p:nvCxnSpPr>
        <p:spPr>
          <a:xfrm>
            <a:off x="3095836" y="2348880"/>
            <a:ext cx="1198677" cy="6323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Прямая соединительная линия 159"/>
          <p:cNvCxnSpPr>
            <a:stCxn id="14" idx="7"/>
            <a:endCxn id="16" idx="0"/>
          </p:cNvCxnSpPr>
          <p:nvPr/>
        </p:nvCxnSpPr>
        <p:spPr>
          <a:xfrm>
            <a:off x="4993503" y="2163583"/>
            <a:ext cx="622613" cy="16974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a:stCxn id="11" idx="5"/>
            <a:endCxn id="16" idx="1"/>
          </p:cNvCxnSpPr>
          <p:nvPr/>
        </p:nvCxnSpPr>
        <p:spPr>
          <a:xfrm>
            <a:off x="4561455" y="2607685"/>
            <a:ext cx="1029202" cy="12639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a:stCxn id="12" idx="6"/>
            <a:endCxn id="16" idx="2"/>
          </p:cNvCxnSpPr>
          <p:nvPr/>
        </p:nvCxnSpPr>
        <p:spPr>
          <a:xfrm>
            <a:off x="3563888" y="2960948"/>
            <a:ext cx="2016224" cy="9361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7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6912" y="620688"/>
            <a:ext cx="8370176" cy="2585323"/>
          </a:xfrm>
          <a:prstGeom prst="rect">
            <a:avLst/>
          </a:prstGeom>
          <a:noFill/>
        </p:spPr>
        <p:txBody>
          <a:bodyPr wrap="none" rtlCol="0">
            <a:spAutoFit/>
          </a:bodyPr>
          <a:lstStyle/>
          <a:p>
            <a:r>
              <a:rPr lang="en-US" b="1" dirty="0" smtClean="0"/>
              <a:t>Future problems and solutions:</a:t>
            </a:r>
          </a:p>
          <a:p>
            <a:endParaRPr lang="en-US" dirty="0" smtClean="0"/>
          </a:p>
          <a:p>
            <a:pPr marL="342900" indent="-342900">
              <a:buAutoNum type="arabicParenR"/>
            </a:pPr>
            <a:r>
              <a:rPr lang="en-US" dirty="0" smtClean="0"/>
              <a:t>Time </a:t>
            </a:r>
            <a:r>
              <a:rPr lang="en-US" dirty="0"/>
              <a:t>is counted from 00:00:00 (0 seconds) of one day and ends at </a:t>
            </a:r>
            <a:endParaRPr lang="en-US" dirty="0" smtClean="0"/>
          </a:p>
          <a:p>
            <a:r>
              <a:rPr lang="en-US" dirty="0" smtClean="0"/>
              <a:t>23:59:59 </a:t>
            </a:r>
            <a:r>
              <a:rPr lang="en-US" dirty="0"/>
              <a:t>(86399 seconds) of the same day. </a:t>
            </a:r>
            <a:endParaRPr lang="en-US" dirty="0" smtClean="0"/>
          </a:p>
          <a:p>
            <a:r>
              <a:rPr lang="en-US" dirty="0" smtClean="0"/>
              <a:t>If </a:t>
            </a:r>
            <a:r>
              <a:rPr lang="en-US" dirty="0"/>
              <a:t>the route involves the passage of midnight, then </a:t>
            </a:r>
            <a:r>
              <a:rPr lang="en-US" dirty="0" smtClean="0"/>
              <a:t>we </a:t>
            </a:r>
            <a:r>
              <a:rPr lang="en-US" dirty="0"/>
              <a:t>need to subtract 86399, </a:t>
            </a:r>
            <a:endParaRPr lang="en-US" dirty="0" smtClean="0"/>
          </a:p>
          <a:p>
            <a:r>
              <a:rPr lang="en-US" dirty="0" smtClean="0"/>
              <a:t>convert </a:t>
            </a:r>
            <a:r>
              <a:rPr lang="en-US" dirty="0"/>
              <a:t>to </a:t>
            </a:r>
            <a:r>
              <a:rPr lang="en-US" dirty="0" err="1"/>
              <a:t>hh:mm:ss</a:t>
            </a:r>
            <a:r>
              <a:rPr lang="en-US" dirty="0"/>
              <a:t> format and specify +1 day (arrival the next day at </a:t>
            </a:r>
            <a:r>
              <a:rPr lang="en-US" dirty="0" smtClean="0"/>
              <a:t>calculated </a:t>
            </a:r>
            <a:r>
              <a:rPr lang="en-US" dirty="0"/>
              <a:t>time</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291473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 name="Группа 171"/>
          <p:cNvGrpSpPr/>
          <p:nvPr/>
        </p:nvGrpSpPr>
        <p:grpSpPr>
          <a:xfrm>
            <a:off x="1625120" y="1628800"/>
            <a:ext cx="6166899" cy="3087960"/>
            <a:chOff x="2200746" y="2069232"/>
            <a:chExt cx="3739406" cy="1872438"/>
          </a:xfrm>
        </p:grpSpPr>
        <p:sp>
          <p:nvSpPr>
            <p:cNvPr id="4" name="Блок-схема: узел 3"/>
            <p:cNvSpPr/>
            <p:nvPr/>
          </p:nvSpPr>
          <p:spPr>
            <a:xfrm>
              <a:off x="3059832" y="234888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Блок-схема: узел 4"/>
            <p:cNvSpPr/>
            <p:nvPr/>
          </p:nvSpPr>
          <p:spPr>
            <a:xfrm>
              <a:off x="2276128" y="206923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Блок-схема: узел 5"/>
            <p:cNvSpPr/>
            <p:nvPr/>
          </p:nvSpPr>
          <p:spPr>
            <a:xfrm>
              <a:off x="2200746" y="350100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Блок-схема: узел 6"/>
            <p:cNvSpPr/>
            <p:nvPr/>
          </p:nvSpPr>
          <p:spPr>
            <a:xfrm>
              <a:off x="3023828" y="386966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Блок-схема: узел 7"/>
            <p:cNvSpPr/>
            <p:nvPr/>
          </p:nvSpPr>
          <p:spPr>
            <a:xfrm>
              <a:off x="4283968" y="2970731"/>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Блок-схема: узел 8"/>
            <p:cNvSpPr/>
            <p:nvPr/>
          </p:nvSpPr>
          <p:spPr>
            <a:xfrm>
              <a:off x="2843808" y="304804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Блок-схема: узел 9"/>
            <p:cNvSpPr/>
            <p:nvPr/>
          </p:nvSpPr>
          <p:spPr>
            <a:xfrm>
              <a:off x="3923928" y="3573016"/>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узел 10"/>
            <p:cNvSpPr/>
            <p:nvPr/>
          </p:nvSpPr>
          <p:spPr>
            <a:xfrm>
              <a:off x="4499992" y="254622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Блок-схема: узел 11"/>
            <p:cNvSpPr/>
            <p:nvPr/>
          </p:nvSpPr>
          <p:spPr>
            <a:xfrm>
              <a:off x="3491880" y="292494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Блок-схема: узел 12"/>
            <p:cNvSpPr/>
            <p:nvPr/>
          </p:nvSpPr>
          <p:spPr>
            <a:xfrm>
              <a:off x="5220072" y="328498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Блок-схема: узел 13"/>
            <p:cNvSpPr/>
            <p:nvPr/>
          </p:nvSpPr>
          <p:spPr>
            <a:xfrm>
              <a:off x="4932040" y="215303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Блок-схема: узел 14"/>
            <p:cNvSpPr/>
            <p:nvPr/>
          </p:nvSpPr>
          <p:spPr>
            <a:xfrm>
              <a:off x="5868144" y="247421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Блок-схема: узел 15"/>
            <p:cNvSpPr/>
            <p:nvPr/>
          </p:nvSpPr>
          <p:spPr>
            <a:xfrm>
              <a:off x="5580112" y="386104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5" idx="6"/>
              <a:endCxn id="4" idx="1"/>
            </p:cNvCxnSpPr>
            <p:nvPr/>
          </p:nvCxnSpPr>
          <p:spPr>
            <a:xfrm>
              <a:off x="2348136" y="2105236"/>
              <a:ext cx="722241" cy="25418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4" idx="5"/>
              <a:endCxn id="11" idx="2"/>
            </p:cNvCxnSpPr>
            <p:nvPr/>
          </p:nvCxnSpPr>
          <p:spPr>
            <a:xfrm>
              <a:off x="3121295" y="2410343"/>
              <a:ext cx="1378697" cy="1718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5" idx="4"/>
              <a:endCxn id="12" idx="2"/>
            </p:cNvCxnSpPr>
            <p:nvPr/>
          </p:nvCxnSpPr>
          <p:spPr>
            <a:xfrm>
              <a:off x="2312132" y="2141240"/>
              <a:ext cx="1179748" cy="8197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2" idx="6"/>
              <a:endCxn id="11" idx="2"/>
            </p:cNvCxnSpPr>
            <p:nvPr/>
          </p:nvCxnSpPr>
          <p:spPr>
            <a:xfrm flipV="1">
              <a:off x="3563888" y="2582226"/>
              <a:ext cx="936104" cy="3787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4" idx="6"/>
              <a:endCxn id="14" idx="3"/>
            </p:cNvCxnSpPr>
            <p:nvPr/>
          </p:nvCxnSpPr>
          <p:spPr>
            <a:xfrm flipV="1">
              <a:off x="3131840" y="2214501"/>
              <a:ext cx="1810745" cy="1703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5" idx="5"/>
              <a:endCxn id="7" idx="3"/>
            </p:cNvCxnSpPr>
            <p:nvPr/>
          </p:nvCxnSpPr>
          <p:spPr>
            <a:xfrm>
              <a:off x="2337591" y="2130695"/>
              <a:ext cx="696782" cy="180043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5" idx="4"/>
              <a:endCxn id="9" idx="1"/>
            </p:cNvCxnSpPr>
            <p:nvPr/>
          </p:nvCxnSpPr>
          <p:spPr>
            <a:xfrm>
              <a:off x="2312132" y="2141240"/>
              <a:ext cx="542221" cy="9173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5" idx="4"/>
              <a:endCxn id="6" idx="7"/>
            </p:cNvCxnSpPr>
            <p:nvPr/>
          </p:nvCxnSpPr>
          <p:spPr>
            <a:xfrm flipH="1">
              <a:off x="2262209" y="2141240"/>
              <a:ext cx="49923" cy="13703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6" idx="3"/>
              <a:endCxn id="9" idx="5"/>
            </p:cNvCxnSpPr>
            <p:nvPr/>
          </p:nvCxnSpPr>
          <p:spPr>
            <a:xfrm flipV="1">
              <a:off x="2211291" y="3109503"/>
              <a:ext cx="693980" cy="4529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6" idx="4"/>
              <a:endCxn id="11" idx="1"/>
            </p:cNvCxnSpPr>
            <p:nvPr/>
          </p:nvCxnSpPr>
          <p:spPr>
            <a:xfrm flipV="1">
              <a:off x="2236750" y="2556767"/>
              <a:ext cx="2273787" cy="10162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9" idx="7"/>
              <a:endCxn id="8" idx="1"/>
            </p:cNvCxnSpPr>
            <p:nvPr/>
          </p:nvCxnSpPr>
          <p:spPr>
            <a:xfrm flipV="1">
              <a:off x="2905271" y="2981276"/>
              <a:ext cx="1389242" cy="773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0" idx="6"/>
              <a:endCxn id="8" idx="2"/>
            </p:cNvCxnSpPr>
            <p:nvPr/>
          </p:nvCxnSpPr>
          <p:spPr>
            <a:xfrm flipV="1">
              <a:off x="3995936" y="3006735"/>
              <a:ext cx="288032" cy="60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5" idx="4"/>
              <a:endCxn id="10" idx="1"/>
            </p:cNvCxnSpPr>
            <p:nvPr/>
          </p:nvCxnSpPr>
          <p:spPr>
            <a:xfrm>
              <a:off x="2312132" y="2141240"/>
              <a:ext cx="1622341" cy="1442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9" idx="6"/>
              <a:endCxn id="11" idx="2"/>
            </p:cNvCxnSpPr>
            <p:nvPr/>
          </p:nvCxnSpPr>
          <p:spPr>
            <a:xfrm flipV="1">
              <a:off x="2915816" y="2582226"/>
              <a:ext cx="1584176" cy="501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11" idx="7"/>
              <a:endCxn id="14" idx="3"/>
            </p:cNvCxnSpPr>
            <p:nvPr/>
          </p:nvCxnSpPr>
          <p:spPr>
            <a:xfrm flipV="1">
              <a:off x="4561455" y="2214501"/>
              <a:ext cx="381130" cy="3422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8" idx="6"/>
              <a:endCxn id="15" idx="3"/>
            </p:cNvCxnSpPr>
            <p:nvPr/>
          </p:nvCxnSpPr>
          <p:spPr>
            <a:xfrm flipV="1">
              <a:off x="4355976" y="2535677"/>
              <a:ext cx="1522713" cy="4710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13" idx="4"/>
              <a:endCxn id="16" idx="0"/>
            </p:cNvCxnSpPr>
            <p:nvPr/>
          </p:nvCxnSpPr>
          <p:spPr>
            <a:xfrm>
              <a:off x="5256076" y="3356992"/>
              <a:ext cx="360040" cy="5040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6" idx="6"/>
              <a:endCxn id="13" idx="2"/>
            </p:cNvCxnSpPr>
            <p:nvPr/>
          </p:nvCxnSpPr>
          <p:spPr>
            <a:xfrm flipV="1">
              <a:off x="2272754" y="3320988"/>
              <a:ext cx="2947318"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10" idx="4"/>
              <a:endCxn id="16" idx="0"/>
            </p:cNvCxnSpPr>
            <p:nvPr/>
          </p:nvCxnSpPr>
          <p:spPr>
            <a:xfrm>
              <a:off x="3959932" y="3645024"/>
              <a:ext cx="1656184"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7" idx="3"/>
              <a:endCxn id="13" idx="1"/>
            </p:cNvCxnSpPr>
            <p:nvPr/>
          </p:nvCxnSpPr>
          <p:spPr>
            <a:xfrm flipV="1">
              <a:off x="3034373" y="3295529"/>
              <a:ext cx="2196244" cy="6355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7" idx="5"/>
              <a:endCxn id="16" idx="1"/>
            </p:cNvCxnSpPr>
            <p:nvPr/>
          </p:nvCxnSpPr>
          <p:spPr>
            <a:xfrm flipV="1">
              <a:off x="3085291" y="3871593"/>
              <a:ext cx="2505366" cy="595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a:stCxn id="6" idx="6"/>
              <a:endCxn id="7" idx="7"/>
            </p:cNvCxnSpPr>
            <p:nvPr/>
          </p:nvCxnSpPr>
          <p:spPr>
            <a:xfrm>
              <a:off x="2272754" y="3537012"/>
              <a:ext cx="812537" cy="3431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a:stCxn id="16" idx="5"/>
              <a:endCxn id="15" idx="6"/>
            </p:cNvCxnSpPr>
            <p:nvPr/>
          </p:nvCxnSpPr>
          <p:spPr>
            <a:xfrm flipV="1">
              <a:off x="5641575" y="2510218"/>
              <a:ext cx="298577" cy="14122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a:stCxn id="13" idx="0"/>
              <a:endCxn id="14" idx="5"/>
            </p:cNvCxnSpPr>
            <p:nvPr/>
          </p:nvCxnSpPr>
          <p:spPr>
            <a:xfrm flipH="1" flipV="1">
              <a:off x="4993503" y="2214501"/>
              <a:ext cx="262573" cy="1070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a:stCxn id="13" idx="1"/>
              <a:endCxn id="11" idx="1"/>
            </p:cNvCxnSpPr>
            <p:nvPr/>
          </p:nvCxnSpPr>
          <p:spPr>
            <a:xfrm flipH="1" flipV="1">
              <a:off x="4510537" y="2556767"/>
              <a:ext cx="720080" cy="7387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a:stCxn id="8" idx="7"/>
              <a:endCxn id="13" idx="1"/>
            </p:cNvCxnSpPr>
            <p:nvPr/>
          </p:nvCxnSpPr>
          <p:spPr>
            <a:xfrm>
              <a:off x="4345431" y="2981276"/>
              <a:ext cx="885186" cy="3142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13" idx="6"/>
              <a:endCxn id="15" idx="4"/>
            </p:cNvCxnSpPr>
            <p:nvPr/>
          </p:nvCxnSpPr>
          <p:spPr>
            <a:xfrm flipV="1">
              <a:off x="5292080" y="2546222"/>
              <a:ext cx="612068" cy="7747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a:stCxn id="11" idx="7"/>
              <a:endCxn id="15" idx="4"/>
            </p:cNvCxnSpPr>
            <p:nvPr/>
          </p:nvCxnSpPr>
          <p:spPr>
            <a:xfrm flipV="1">
              <a:off x="4561455" y="2546222"/>
              <a:ext cx="1342693" cy="10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a:stCxn id="15" idx="0"/>
              <a:endCxn id="14" idx="4"/>
            </p:cNvCxnSpPr>
            <p:nvPr/>
          </p:nvCxnSpPr>
          <p:spPr>
            <a:xfrm flipH="1" flipV="1">
              <a:off x="4968044" y="2225046"/>
              <a:ext cx="936104" cy="2491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a:stCxn id="12" idx="5"/>
              <a:endCxn id="4" idx="2"/>
            </p:cNvCxnSpPr>
            <p:nvPr/>
          </p:nvCxnSpPr>
          <p:spPr>
            <a:xfrm flipH="1" flipV="1">
              <a:off x="3059832" y="2384884"/>
              <a:ext cx="493511" cy="60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a:stCxn id="11" idx="0"/>
              <a:endCxn id="5" idx="1"/>
            </p:cNvCxnSpPr>
            <p:nvPr/>
          </p:nvCxnSpPr>
          <p:spPr>
            <a:xfrm flipH="1" flipV="1">
              <a:off x="2286673" y="2079777"/>
              <a:ext cx="2249323" cy="4664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4" idx="3"/>
              <a:endCxn id="5" idx="7"/>
            </p:cNvCxnSpPr>
            <p:nvPr/>
          </p:nvCxnSpPr>
          <p:spPr>
            <a:xfrm flipH="1" flipV="1">
              <a:off x="2337591" y="2079777"/>
              <a:ext cx="2604994" cy="1347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a:stCxn id="8" idx="0"/>
              <a:endCxn id="11" idx="1"/>
            </p:cNvCxnSpPr>
            <p:nvPr/>
          </p:nvCxnSpPr>
          <p:spPr>
            <a:xfrm flipV="1">
              <a:off x="4319972" y="2556767"/>
              <a:ext cx="190565" cy="4139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a:stCxn id="7" idx="7"/>
              <a:endCxn id="11" idx="1"/>
            </p:cNvCxnSpPr>
            <p:nvPr/>
          </p:nvCxnSpPr>
          <p:spPr>
            <a:xfrm flipV="1">
              <a:off x="3085291" y="2556767"/>
              <a:ext cx="1425246" cy="1323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a:stCxn id="16" idx="4"/>
              <a:endCxn id="8" idx="0"/>
            </p:cNvCxnSpPr>
            <p:nvPr/>
          </p:nvCxnSpPr>
          <p:spPr>
            <a:xfrm flipH="1" flipV="1">
              <a:off x="4319972" y="2970731"/>
              <a:ext cx="1296144" cy="962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a:stCxn id="9" idx="6"/>
              <a:endCxn id="10" idx="4"/>
            </p:cNvCxnSpPr>
            <p:nvPr/>
          </p:nvCxnSpPr>
          <p:spPr>
            <a:xfrm>
              <a:off x="2915816" y="3084044"/>
              <a:ext cx="1044116" cy="5609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a:stCxn id="9" idx="5"/>
              <a:endCxn id="7" idx="2"/>
            </p:cNvCxnSpPr>
            <p:nvPr/>
          </p:nvCxnSpPr>
          <p:spPr>
            <a:xfrm>
              <a:off x="2905271" y="3109503"/>
              <a:ext cx="118557" cy="796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a:stCxn id="9" idx="1"/>
              <a:endCxn id="16" idx="5"/>
            </p:cNvCxnSpPr>
            <p:nvPr/>
          </p:nvCxnSpPr>
          <p:spPr>
            <a:xfrm>
              <a:off x="2854353" y="3058585"/>
              <a:ext cx="2787222" cy="8639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a:stCxn id="12" idx="3"/>
              <a:endCxn id="7" idx="1"/>
            </p:cNvCxnSpPr>
            <p:nvPr/>
          </p:nvCxnSpPr>
          <p:spPr>
            <a:xfrm flipH="1">
              <a:off x="3034373" y="2986407"/>
              <a:ext cx="468052" cy="893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a:stCxn id="4" idx="2"/>
              <a:endCxn id="7" idx="0"/>
            </p:cNvCxnSpPr>
            <p:nvPr/>
          </p:nvCxnSpPr>
          <p:spPr>
            <a:xfrm>
              <a:off x="3059832" y="2384884"/>
              <a:ext cx="0" cy="14847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a:stCxn id="4" idx="3"/>
              <a:endCxn id="9" idx="7"/>
            </p:cNvCxnSpPr>
            <p:nvPr/>
          </p:nvCxnSpPr>
          <p:spPr>
            <a:xfrm flipH="1">
              <a:off x="2905271" y="2410343"/>
              <a:ext cx="165106" cy="6482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a:stCxn id="4" idx="2"/>
              <a:endCxn id="6" idx="0"/>
            </p:cNvCxnSpPr>
            <p:nvPr/>
          </p:nvCxnSpPr>
          <p:spPr>
            <a:xfrm flipH="1">
              <a:off x="2236750" y="2384884"/>
              <a:ext cx="823082" cy="11161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Прямая соединительная линия 141"/>
            <p:cNvCxnSpPr>
              <a:stCxn id="14" idx="1"/>
              <a:endCxn id="12" idx="1"/>
            </p:cNvCxnSpPr>
            <p:nvPr/>
          </p:nvCxnSpPr>
          <p:spPr>
            <a:xfrm flipH="1">
              <a:off x="3502425" y="2163583"/>
              <a:ext cx="1440160" cy="7719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a:stCxn id="14" idx="3"/>
              <a:endCxn id="8" idx="7"/>
            </p:cNvCxnSpPr>
            <p:nvPr/>
          </p:nvCxnSpPr>
          <p:spPr>
            <a:xfrm flipH="1">
              <a:off x="4345431" y="2214501"/>
              <a:ext cx="597154" cy="7667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 idx="7"/>
              <a:endCxn id="10" idx="0"/>
            </p:cNvCxnSpPr>
            <p:nvPr/>
          </p:nvCxnSpPr>
          <p:spPr>
            <a:xfrm>
              <a:off x="3553343" y="2935489"/>
              <a:ext cx="406589" cy="6375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a:stCxn id="7" idx="6"/>
              <a:endCxn id="15" idx="6"/>
            </p:cNvCxnSpPr>
            <p:nvPr/>
          </p:nvCxnSpPr>
          <p:spPr>
            <a:xfrm flipV="1">
              <a:off x="3095836" y="2510218"/>
              <a:ext cx="2844316" cy="139544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a:stCxn id="7" idx="7"/>
              <a:endCxn id="8" idx="1"/>
            </p:cNvCxnSpPr>
            <p:nvPr/>
          </p:nvCxnSpPr>
          <p:spPr>
            <a:xfrm flipV="1">
              <a:off x="3085291" y="2981276"/>
              <a:ext cx="1209222" cy="8989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a:stCxn id="4" idx="0"/>
              <a:endCxn id="8" idx="1"/>
            </p:cNvCxnSpPr>
            <p:nvPr/>
          </p:nvCxnSpPr>
          <p:spPr>
            <a:xfrm>
              <a:off x="3095836" y="2348880"/>
              <a:ext cx="1198677" cy="6323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Прямая соединительная линия 159"/>
            <p:cNvCxnSpPr>
              <a:stCxn id="14" idx="7"/>
              <a:endCxn id="16" idx="0"/>
            </p:cNvCxnSpPr>
            <p:nvPr/>
          </p:nvCxnSpPr>
          <p:spPr>
            <a:xfrm>
              <a:off x="4993503" y="2163583"/>
              <a:ext cx="622613" cy="16974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a:stCxn id="11" idx="5"/>
              <a:endCxn id="16" idx="1"/>
            </p:cNvCxnSpPr>
            <p:nvPr/>
          </p:nvCxnSpPr>
          <p:spPr>
            <a:xfrm>
              <a:off x="4561455" y="2607685"/>
              <a:ext cx="1029202" cy="12639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a:stCxn id="12" idx="6"/>
              <a:endCxn id="16" idx="2"/>
            </p:cNvCxnSpPr>
            <p:nvPr/>
          </p:nvCxnSpPr>
          <p:spPr>
            <a:xfrm>
              <a:off x="3563888" y="2960948"/>
              <a:ext cx="2016224" cy="9361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9" name="TextBox 168"/>
          <p:cNvSpPr txBox="1"/>
          <p:nvPr/>
        </p:nvSpPr>
        <p:spPr>
          <a:xfrm>
            <a:off x="1794458" y="941017"/>
            <a:ext cx="4615944" cy="369332"/>
          </a:xfrm>
          <a:prstGeom prst="rect">
            <a:avLst/>
          </a:prstGeom>
          <a:noFill/>
        </p:spPr>
        <p:txBody>
          <a:bodyPr wrap="none" rtlCol="0">
            <a:spAutoFit/>
          </a:bodyPr>
          <a:lstStyle/>
          <a:p>
            <a:r>
              <a:rPr lang="en-US" dirty="0" err="1"/>
              <a:t>w</a:t>
            </a:r>
            <a:r>
              <a:rPr lang="en-US" dirty="0" err="1" smtClean="0"/>
              <a:t>alkGraph</a:t>
            </a:r>
            <a:r>
              <a:rPr lang="en-US" dirty="0" smtClean="0"/>
              <a:t> : Map&lt; Node</a:t>
            </a:r>
            <a:r>
              <a:rPr lang="en-US" dirty="0"/>
              <a:t>, </a:t>
            </a:r>
            <a:r>
              <a:rPr lang="en-US" dirty="0" smtClean="0"/>
              <a:t>Set&lt;</a:t>
            </a:r>
            <a:r>
              <a:rPr lang="en-US" dirty="0" err="1" smtClean="0"/>
              <a:t>WalkSegment</a:t>
            </a:r>
            <a:r>
              <a:rPr lang="en-US" dirty="0" smtClean="0"/>
              <a:t>&gt; &gt; </a:t>
            </a:r>
            <a:endParaRPr lang="en-US" dirty="0"/>
          </a:p>
        </p:txBody>
      </p:sp>
      <p:sp>
        <p:nvSpPr>
          <p:cNvPr id="170" name="TextBox 169"/>
          <p:cNvSpPr txBox="1"/>
          <p:nvPr/>
        </p:nvSpPr>
        <p:spPr>
          <a:xfrm>
            <a:off x="1010509" y="5440007"/>
            <a:ext cx="1597873" cy="923330"/>
          </a:xfrm>
          <a:prstGeom prst="rect">
            <a:avLst/>
          </a:prstGeom>
          <a:noFill/>
        </p:spPr>
        <p:txBody>
          <a:bodyPr wrap="none" rtlCol="0">
            <a:spAutoFit/>
          </a:bodyPr>
          <a:lstStyle/>
          <a:p>
            <a:r>
              <a:rPr lang="en-US" dirty="0" smtClean="0"/>
              <a:t>Segment :</a:t>
            </a:r>
          </a:p>
          <a:p>
            <a:r>
              <a:rPr lang="en-US" dirty="0" err="1" smtClean="0"/>
              <a:t>MetroSegment</a:t>
            </a:r>
            <a:endParaRPr lang="en-US" dirty="0" smtClean="0"/>
          </a:p>
          <a:p>
            <a:r>
              <a:rPr lang="en-US" dirty="0" err="1" smtClean="0"/>
              <a:t>WalkSegment</a:t>
            </a:r>
            <a:endParaRPr lang="en-US" dirty="0"/>
          </a:p>
        </p:txBody>
      </p:sp>
      <p:sp>
        <p:nvSpPr>
          <p:cNvPr id="171" name="TextBox 170"/>
          <p:cNvSpPr txBox="1"/>
          <p:nvPr/>
        </p:nvSpPr>
        <p:spPr>
          <a:xfrm>
            <a:off x="4657077" y="5185267"/>
            <a:ext cx="2640450" cy="1200329"/>
          </a:xfrm>
          <a:prstGeom prst="rect">
            <a:avLst/>
          </a:prstGeom>
          <a:noFill/>
        </p:spPr>
        <p:txBody>
          <a:bodyPr wrap="square" rtlCol="0">
            <a:spAutoFit/>
          </a:bodyPr>
          <a:lstStyle/>
          <a:p>
            <a:r>
              <a:rPr lang="en-US" dirty="0" smtClean="0"/>
              <a:t>Node :</a:t>
            </a:r>
          </a:p>
          <a:p>
            <a:r>
              <a:rPr lang="en-US" dirty="0" err="1" smtClean="0"/>
              <a:t>StartPoint</a:t>
            </a:r>
            <a:endParaRPr lang="en-US" dirty="0" smtClean="0"/>
          </a:p>
          <a:p>
            <a:r>
              <a:rPr lang="en-US" dirty="0" err="1" smtClean="0"/>
              <a:t>MetroStation</a:t>
            </a:r>
            <a:endParaRPr lang="en-US" dirty="0" smtClean="0"/>
          </a:p>
          <a:p>
            <a:r>
              <a:rPr lang="en-US" dirty="0" err="1" smtClean="0"/>
              <a:t>EndPoint</a:t>
            </a:r>
            <a:endParaRPr lang="en-US" dirty="0"/>
          </a:p>
        </p:txBody>
      </p:sp>
      <p:sp>
        <p:nvSpPr>
          <p:cNvPr id="173" name="TextBox 172"/>
          <p:cNvSpPr txBox="1"/>
          <p:nvPr/>
        </p:nvSpPr>
        <p:spPr>
          <a:xfrm>
            <a:off x="1049527" y="294697"/>
            <a:ext cx="7208460" cy="523220"/>
          </a:xfrm>
          <a:prstGeom prst="rect">
            <a:avLst/>
          </a:prstGeom>
          <a:noFill/>
        </p:spPr>
        <p:txBody>
          <a:bodyPr wrap="square" rtlCol="0">
            <a:spAutoFit/>
          </a:bodyPr>
          <a:lstStyle/>
          <a:p>
            <a:r>
              <a:rPr lang="en-US" sz="2800" dirty="0" smtClean="0"/>
              <a:t>Initially need to create:</a:t>
            </a:r>
            <a:endParaRPr lang="en-US" sz="2800" dirty="0"/>
          </a:p>
        </p:txBody>
      </p:sp>
    </p:spTree>
    <p:extLst>
      <p:ext uri="{BB962C8B-B14F-4D97-AF65-F5344CB8AC3E}">
        <p14:creationId xmlns:p14="http://schemas.microsoft.com/office/powerpoint/2010/main" val="165672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Группа 53"/>
          <p:cNvGrpSpPr/>
          <p:nvPr/>
        </p:nvGrpSpPr>
        <p:grpSpPr>
          <a:xfrm>
            <a:off x="827584" y="2924944"/>
            <a:ext cx="5879288" cy="2943944"/>
            <a:chOff x="2200746" y="2069232"/>
            <a:chExt cx="3739406" cy="1872438"/>
          </a:xfrm>
        </p:grpSpPr>
        <p:sp>
          <p:nvSpPr>
            <p:cNvPr id="4" name="Блок-схема: узел 3"/>
            <p:cNvSpPr/>
            <p:nvPr/>
          </p:nvSpPr>
          <p:spPr>
            <a:xfrm>
              <a:off x="3059832" y="234888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Блок-схема: узел 4"/>
            <p:cNvSpPr/>
            <p:nvPr/>
          </p:nvSpPr>
          <p:spPr>
            <a:xfrm>
              <a:off x="2276128" y="206923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Блок-схема: узел 5"/>
            <p:cNvSpPr/>
            <p:nvPr/>
          </p:nvSpPr>
          <p:spPr>
            <a:xfrm>
              <a:off x="2200746" y="350100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Блок-схема: узел 6"/>
            <p:cNvSpPr/>
            <p:nvPr/>
          </p:nvSpPr>
          <p:spPr>
            <a:xfrm>
              <a:off x="3023828" y="386966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Блок-схема: узел 7"/>
            <p:cNvSpPr/>
            <p:nvPr/>
          </p:nvSpPr>
          <p:spPr>
            <a:xfrm>
              <a:off x="4283968" y="2970731"/>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Блок-схема: узел 8"/>
            <p:cNvSpPr/>
            <p:nvPr/>
          </p:nvSpPr>
          <p:spPr>
            <a:xfrm>
              <a:off x="2843808" y="304804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Блок-схема: узел 9"/>
            <p:cNvSpPr/>
            <p:nvPr/>
          </p:nvSpPr>
          <p:spPr>
            <a:xfrm>
              <a:off x="3923928" y="3573016"/>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узел 10"/>
            <p:cNvSpPr/>
            <p:nvPr/>
          </p:nvSpPr>
          <p:spPr>
            <a:xfrm>
              <a:off x="4499992" y="254622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Блок-схема: узел 11"/>
            <p:cNvSpPr/>
            <p:nvPr/>
          </p:nvSpPr>
          <p:spPr>
            <a:xfrm>
              <a:off x="3491880" y="292494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Блок-схема: узел 12"/>
            <p:cNvSpPr/>
            <p:nvPr/>
          </p:nvSpPr>
          <p:spPr>
            <a:xfrm>
              <a:off x="5220072" y="328498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Блок-схема: узел 13"/>
            <p:cNvSpPr/>
            <p:nvPr/>
          </p:nvSpPr>
          <p:spPr>
            <a:xfrm>
              <a:off x="4932040" y="215303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Блок-схема: узел 14"/>
            <p:cNvSpPr/>
            <p:nvPr/>
          </p:nvSpPr>
          <p:spPr>
            <a:xfrm>
              <a:off x="5868144" y="247421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Блок-схема: узел 15"/>
            <p:cNvSpPr/>
            <p:nvPr/>
          </p:nvSpPr>
          <p:spPr>
            <a:xfrm>
              <a:off x="5580112" y="386104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5" idx="6"/>
              <a:endCxn id="4" idx="1"/>
            </p:cNvCxnSpPr>
            <p:nvPr/>
          </p:nvCxnSpPr>
          <p:spPr>
            <a:xfrm>
              <a:off x="2348136" y="2105236"/>
              <a:ext cx="722241" cy="25418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4" idx="5"/>
              <a:endCxn id="11" idx="2"/>
            </p:cNvCxnSpPr>
            <p:nvPr/>
          </p:nvCxnSpPr>
          <p:spPr>
            <a:xfrm>
              <a:off x="3121295" y="2410343"/>
              <a:ext cx="1378697" cy="1718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5" idx="4"/>
              <a:endCxn id="12" idx="2"/>
            </p:cNvCxnSpPr>
            <p:nvPr/>
          </p:nvCxnSpPr>
          <p:spPr>
            <a:xfrm>
              <a:off x="2312132" y="2141240"/>
              <a:ext cx="1179748" cy="8197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2" idx="6"/>
              <a:endCxn id="11" idx="2"/>
            </p:cNvCxnSpPr>
            <p:nvPr/>
          </p:nvCxnSpPr>
          <p:spPr>
            <a:xfrm flipV="1">
              <a:off x="3563888" y="2582226"/>
              <a:ext cx="936104" cy="3787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4" idx="6"/>
              <a:endCxn id="14" idx="3"/>
            </p:cNvCxnSpPr>
            <p:nvPr/>
          </p:nvCxnSpPr>
          <p:spPr>
            <a:xfrm flipV="1">
              <a:off x="3131840" y="2214501"/>
              <a:ext cx="1810745" cy="1703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5" idx="5"/>
              <a:endCxn id="7" idx="3"/>
            </p:cNvCxnSpPr>
            <p:nvPr/>
          </p:nvCxnSpPr>
          <p:spPr>
            <a:xfrm>
              <a:off x="2337591" y="2130695"/>
              <a:ext cx="696782" cy="180043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5" idx="4"/>
              <a:endCxn id="9" idx="1"/>
            </p:cNvCxnSpPr>
            <p:nvPr/>
          </p:nvCxnSpPr>
          <p:spPr>
            <a:xfrm>
              <a:off x="2312132" y="2141240"/>
              <a:ext cx="542221" cy="9173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5" idx="4"/>
              <a:endCxn id="6" idx="7"/>
            </p:cNvCxnSpPr>
            <p:nvPr/>
          </p:nvCxnSpPr>
          <p:spPr>
            <a:xfrm flipH="1">
              <a:off x="2262209" y="2141240"/>
              <a:ext cx="49923" cy="13703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6" idx="3"/>
              <a:endCxn id="9" idx="5"/>
            </p:cNvCxnSpPr>
            <p:nvPr/>
          </p:nvCxnSpPr>
          <p:spPr>
            <a:xfrm flipV="1">
              <a:off x="2211291" y="3109503"/>
              <a:ext cx="693980" cy="4529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6" idx="4"/>
              <a:endCxn id="11" idx="1"/>
            </p:cNvCxnSpPr>
            <p:nvPr/>
          </p:nvCxnSpPr>
          <p:spPr>
            <a:xfrm flipV="1">
              <a:off x="2236750" y="2556767"/>
              <a:ext cx="2273787" cy="10162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9" idx="7"/>
              <a:endCxn id="8" idx="1"/>
            </p:cNvCxnSpPr>
            <p:nvPr/>
          </p:nvCxnSpPr>
          <p:spPr>
            <a:xfrm flipV="1">
              <a:off x="2905271" y="2981276"/>
              <a:ext cx="1389242" cy="773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0" idx="6"/>
              <a:endCxn id="8" idx="2"/>
            </p:cNvCxnSpPr>
            <p:nvPr/>
          </p:nvCxnSpPr>
          <p:spPr>
            <a:xfrm flipV="1">
              <a:off x="3995936" y="3006735"/>
              <a:ext cx="288032" cy="60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5" idx="4"/>
              <a:endCxn id="10" idx="1"/>
            </p:cNvCxnSpPr>
            <p:nvPr/>
          </p:nvCxnSpPr>
          <p:spPr>
            <a:xfrm>
              <a:off x="2312132" y="2141240"/>
              <a:ext cx="1622341" cy="1442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9" idx="6"/>
              <a:endCxn id="11" idx="2"/>
            </p:cNvCxnSpPr>
            <p:nvPr/>
          </p:nvCxnSpPr>
          <p:spPr>
            <a:xfrm flipV="1">
              <a:off x="2915816" y="2582226"/>
              <a:ext cx="1584176" cy="501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11" idx="7"/>
              <a:endCxn id="14" idx="3"/>
            </p:cNvCxnSpPr>
            <p:nvPr/>
          </p:nvCxnSpPr>
          <p:spPr>
            <a:xfrm flipV="1">
              <a:off x="4561455" y="2214501"/>
              <a:ext cx="381130" cy="3422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8" idx="6"/>
              <a:endCxn id="15" idx="3"/>
            </p:cNvCxnSpPr>
            <p:nvPr/>
          </p:nvCxnSpPr>
          <p:spPr>
            <a:xfrm flipV="1">
              <a:off x="4355976" y="2535677"/>
              <a:ext cx="1522713" cy="4710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13" idx="4"/>
              <a:endCxn id="16" idx="0"/>
            </p:cNvCxnSpPr>
            <p:nvPr/>
          </p:nvCxnSpPr>
          <p:spPr>
            <a:xfrm>
              <a:off x="5256076" y="3356992"/>
              <a:ext cx="360040" cy="5040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6" idx="6"/>
              <a:endCxn id="13" idx="2"/>
            </p:cNvCxnSpPr>
            <p:nvPr/>
          </p:nvCxnSpPr>
          <p:spPr>
            <a:xfrm flipV="1">
              <a:off x="2272754" y="3320988"/>
              <a:ext cx="2947318"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10" idx="4"/>
              <a:endCxn id="16" idx="0"/>
            </p:cNvCxnSpPr>
            <p:nvPr/>
          </p:nvCxnSpPr>
          <p:spPr>
            <a:xfrm>
              <a:off x="3959932" y="3645024"/>
              <a:ext cx="1656184"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7" idx="3"/>
              <a:endCxn id="13" idx="1"/>
            </p:cNvCxnSpPr>
            <p:nvPr/>
          </p:nvCxnSpPr>
          <p:spPr>
            <a:xfrm flipV="1">
              <a:off x="3034373" y="3295529"/>
              <a:ext cx="2196244" cy="6355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7" idx="5"/>
              <a:endCxn id="16" idx="1"/>
            </p:cNvCxnSpPr>
            <p:nvPr/>
          </p:nvCxnSpPr>
          <p:spPr>
            <a:xfrm flipV="1">
              <a:off x="3085291" y="3871593"/>
              <a:ext cx="2505366" cy="595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a:stCxn id="6" idx="6"/>
              <a:endCxn id="7" idx="7"/>
            </p:cNvCxnSpPr>
            <p:nvPr/>
          </p:nvCxnSpPr>
          <p:spPr>
            <a:xfrm>
              <a:off x="2272754" y="3537012"/>
              <a:ext cx="812537" cy="3431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a:stCxn id="16" idx="5"/>
              <a:endCxn id="15" idx="6"/>
            </p:cNvCxnSpPr>
            <p:nvPr/>
          </p:nvCxnSpPr>
          <p:spPr>
            <a:xfrm flipV="1">
              <a:off x="5641575" y="2510218"/>
              <a:ext cx="298577" cy="14122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a:stCxn id="13" idx="0"/>
              <a:endCxn id="14" idx="5"/>
            </p:cNvCxnSpPr>
            <p:nvPr/>
          </p:nvCxnSpPr>
          <p:spPr>
            <a:xfrm flipH="1" flipV="1">
              <a:off x="4993503" y="2214501"/>
              <a:ext cx="262573" cy="1070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a:stCxn id="13" idx="1"/>
              <a:endCxn id="11" idx="1"/>
            </p:cNvCxnSpPr>
            <p:nvPr/>
          </p:nvCxnSpPr>
          <p:spPr>
            <a:xfrm flipH="1" flipV="1">
              <a:off x="4510537" y="2556767"/>
              <a:ext cx="720080" cy="7387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a:stCxn id="8" idx="7"/>
              <a:endCxn id="13" idx="1"/>
            </p:cNvCxnSpPr>
            <p:nvPr/>
          </p:nvCxnSpPr>
          <p:spPr>
            <a:xfrm>
              <a:off x="4345431" y="2981276"/>
              <a:ext cx="885186" cy="3142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13" idx="6"/>
              <a:endCxn id="15" idx="4"/>
            </p:cNvCxnSpPr>
            <p:nvPr/>
          </p:nvCxnSpPr>
          <p:spPr>
            <a:xfrm flipV="1">
              <a:off x="5292080" y="2546222"/>
              <a:ext cx="612068" cy="7747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a:stCxn id="11" idx="7"/>
              <a:endCxn id="15" idx="4"/>
            </p:cNvCxnSpPr>
            <p:nvPr/>
          </p:nvCxnSpPr>
          <p:spPr>
            <a:xfrm flipV="1">
              <a:off x="4561455" y="2546222"/>
              <a:ext cx="1342693" cy="10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a:stCxn id="15" idx="0"/>
              <a:endCxn id="14" idx="4"/>
            </p:cNvCxnSpPr>
            <p:nvPr/>
          </p:nvCxnSpPr>
          <p:spPr>
            <a:xfrm flipH="1" flipV="1">
              <a:off x="4968044" y="2225046"/>
              <a:ext cx="936104" cy="2491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a:stCxn id="12" idx="5"/>
              <a:endCxn id="4" idx="2"/>
            </p:cNvCxnSpPr>
            <p:nvPr/>
          </p:nvCxnSpPr>
          <p:spPr>
            <a:xfrm flipH="1" flipV="1">
              <a:off x="3059832" y="2384884"/>
              <a:ext cx="493511" cy="60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a:stCxn id="11" idx="0"/>
              <a:endCxn id="5" idx="1"/>
            </p:cNvCxnSpPr>
            <p:nvPr/>
          </p:nvCxnSpPr>
          <p:spPr>
            <a:xfrm flipH="1" flipV="1">
              <a:off x="2286673" y="2079777"/>
              <a:ext cx="2249323" cy="4664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4" idx="3"/>
              <a:endCxn id="5" idx="7"/>
            </p:cNvCxnSpPr>
            <p:nvPr/>
          </p:nvCxnSpPr>
          <p:spPr>
            <a:xfrm flipH="1" flipV="1">
              <a:off x="2337591" y="2079777"/>
              <a:ext cx="2604994" cy="1347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a:stCxn id="8" idx="0"/>
              <a:endCxn id="11" idx="1"/>
            </p:cNvCxnSpPr>
            <p:nvPr/>
          </p:nvCxnSpPr>
          <p:spPr>
            <a:xfrm flipV="1">
              <a:off x="4319972" y="2556767"/>
              <a:ext cx="190565" cy="4139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a:stCxn id="7" idx="7"/>
              <a:endCxn id="11" idx="1"/>
            </p:cNvCxnSpPr>
            <p:nvPr/>
          </p:nvCxnSpPr>
          <p:spPr>
            <a:xfrm flipV="1">
              <a:off x="3085291" y="2556767"/>
              <a:ext cx="1425246" cy="1323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a:stCxn id="16" idx="4"/>
              <a:endCxn id="8" idx="0"/>
            </p:cNvCxnSpPr>
            <p:nvPr/>
          </p:nvCxnSpPr>
          <p:spPr>
            <a:xfrm flipH="1" flipV="1">
              <a:off x="4319972" y="2970731"/>
              <a:ext cx="1296144" cy="962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a:stCxn id="9" idx="6"/>
              <a:endCxn id="10" idx="4"/>
            </p:cNvCxnSpPr>
            <p:nvPr/>
          </p:nvCxnSpPr>
          <p:spPr>
            <a:xfrm>
              <a:off x="2915816" y="3084044"/>
              <a:ext cx="1044116" cy="5609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a:stCxn id="9" idx="5"/>
              <a:endCxn id="7" idx="2"/>
            </p:cNvCxnSpPr>
            <p:nvPr/>
          </p:nvCxnSpPr>
          <p:spPr>
            <a:xfrm>
              <a:off x="2905271" y="3109503"/>
              <a:ext cx="118557" cy="796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a:stCxn id="9" idx="1"/>
              <a:endCxn id="16" idx="5"/>
            </p:cNvCxnSpPr>
            <p:nvPr/>
          </p:nvCxnSpPr>
          <p:spPr>
            <a:xfrm>
              <a:off x="2854353" y="3058585"/>
              <a:ext cx="2787222" cy="8639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a:stCxn id="12" idx="3"/>
              <a:endCxn id="7" idx="1"/>
            </p:cNvCxnSpPr>
            <p:nvPr/>
          </p:nvCxnSpPr>
          <p:spPr>
            <a:xfrm flipH="1">
              <a:off x="3034373" y="2986407"/>
              <a:ext cx="468052" cy="893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a:stCxn id="4" idx="2"/>
              <a:endCxn id="7" idx="0"/>
            </p:cNvCxnSpPr>
            <p:nvPr/>
          </p:nvCxnSpPr>
          <p:spPr>
            <a:xfrm>
              <a:off x="3059832" y="2384884"/>
              <a:ext cx="0" cy="14847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a:stCxn id="4" idx="3"/>
              <a:endCxn id="9" idx="7"/>
            </p:cNvCxnSpPr>
            <p:nvPr/>
          </p:nvCxnSpPr>
          <p:spPr>
            <a:xfrm flipH="1">
              <a:off x="2905271" y="2410343"/>
              <a:ext cx="165106" cy="6482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a:stCxn id="4" idx="2"/>
              <a:endCxn id="6" idx="0"/>
            </p:cNvCxnSpPr>
            <p:nvPr/>
          </p:nvCxnSpPr>
          <p:spPr>
            <a:xfrm flipH="1">
              <a:off x="2236750" y="2384884"/>
              <a:ext cx="823082" cy="11161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Прямая соединительная линия 141"/>
            <p:cNvCxnSpPr>
              <a:stCxn id="14" idx="1"/>
              <a:endCxn id="12" idx="1"/>
            </p:cNvCxnSpPr>
            <p:nvPr/>
          </p:nvCxnSpPr>
          <p:spPr>
            <a:xfrm flipH="1">
              <a:off x="3502425" y="2163583"/>
              <a:ext cx="1440160" cy="7719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a:stCxn id="14" idx="3"/>
              <a:endCxn id="8" idx="7"/>
            </p:cNvCxnSpPr>
            <p:nvPr/>
          </p:nvCxnSpPr>
          <p:spPr>
            <a:xfrm flipH="1">
              <a:off x="4345431" y="2214501"/>
              <a:ext cx="597154" cy="7667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 idx="7"/>
              <a:endCxn id="10" idx="0"/>
            </p:cNvCxnSpPr>
            <p:nvPr/>
          </p:nvCxnSpPr>
          <p:spPr>
            <a:xfrm>
              <a:off x="3553343" y="2935489"/>
              <a:ext cx="406589" cy="6375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a:stCxn id="7" idx="6"/>
              <a:endCxn id="15" idx="6"/>
            </p:cNvCxnSpPr>
            <p:nvPr/>
          </p:nvCxnSpPr>
          <p:spPr>
            <a:xfrm flipV="1">
              <a:off x="3095836" y="2510218"/>
              <a:ext cx="2844316" cy="139544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a:stCxn id="7" idx="7"/>
              <a:endCxn id="8" idx="1"/>
            </p:cNvCxnSpPr>
            <p:nvPr/>
          </p:nvCxnSpPr>
          <p:spPr>
            <a:xfrm flipV="1">
              <a:off x="3085291" y="2981276"/>
              <a:ext cx="1209222" cy="8989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a:stCxn id="4" idx="0"/>
              <a:endCxn id="8" idx="1"/>
            </p:cNvCxnSpPr>
            <p:nvPr/>
          </p:nvCxnSpPr>
          <p:spPr>
            <a:xfrm>
              <a:off x="3095836" y="2348880"/>
              <a:ext cx="1198677" cy="6323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Прямая соединительная линия 159"/>
            <p:cNvCxnSpPr>
              <a:stCxn id="14" idx="7"/>
              <a:endCxn id="16" idx="0"/>
            </p:cNvCxnSpPr>
            <p:nvPr/>
          </p:nvCxnSpPr>
          <p:spPr>
            <a:xfrm>
              <a:off x="4993503" y="2163583"/>
              <a:ext cx="622613" cy="16974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a:stCxn id="11" idx="5"/>
              <a:endCxn id="16" idx="1"/>
            </p:cNvCxnSpPr>
            <p:nvPr/>
          </p:nvCxnSpPr>
          <p:spPr>
            <a:xfrm>
              <a:off x="4561455" y="2607685"/>
              <a:ext cx="1029202" cy="12639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a:stCxn id="12" idx="6"/>
              <a:endCxn id="16" idx="2"/>
            </p:cNvCxnSpPr>
            <p:nvPr/>
          </p:nvCxnSpPr>
          <p:spPr>
            <a:xfrm>
              <a:off x="3563888" y="2960948"/>
              <a:ext cx="2016224" cy="9361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p:cNvCxnSpPr>
              <a:stCxn id="5" idx="2"/>
              <a:endCxn id="4" idx="2"/>
            </p:cNvCxnSpPr>
            <p:nvPr/>
          </p:nvCxnSpPr>
          <p:spPr>
            <a:xfrm>
              <a:off x="2276128" y="2105236"/>
              <a:ext cx="783704" cy="27964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8" name="Прямая соединительная линия 67"/>
            <p:cNvCxnSpPr>
              <a:endCxn id="15" idx="5"/>
            </p:cNvCxnSpPr>
            <p:nvPr/>
          </p:nvCxnSpPr>
          <p:spPr>
            <a:xfrm flipV="1">
              <a:off x="4519098" y="2535677"/>
              <a:ext cx="1410509" cy="44129"/>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 name="Прямая соединительная линия 69"/>
            <p:cNvCxnSpPr>
              <a:stCxn id="6" idx="4"/>
              <a:endCxn id="9" idx="5"/>
            </p:cNvCxnSpPr>
            <p:nvPr/>
          </p:nvCxnSpPr>
          <p:spPr>
            <a:xfrm flipV="1">
              <a:off x="2236750" y="3109503"/>
              <a:ext cx="668521" cy="463513"/>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Прямая соединительная линия 70"/>
            <p:cNvCxnSpPr>
              <a:stCxn id="7" idx="5"/>
              <a:endCxn id="10" idx="3"/>
            </p:cNvCxnSpPr>
            <p:nvPr/>
          </p:nvCxnSpPr>
          <p:spPr>
            <a:xfrm flipV="1">
              <a:off x="3085291" y="3634479"/>
              <a:ext cx="849182" cy="296646"/>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2" name="Прямая соединительная линия 71"/>
            <p:cNvCxnSpPr>
              <a:stCxn id="10" idx="7"/>
              <a:endCxn id="8" idx="3"/>
            </p:cNvCxnSpPr>
            <p:nvPr/>
          </p:nvCxnSpPr>
          <p:spPr>
            <a:xfrm flipV="1">
              <a:off x="3985391" y="3032194"/>
              <a:ext cx="309122" cy="551367"/>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3" name="Прямая соединительная линия 72"/>
            <p:cNvCxnSpPr>
              <a:stCxn id="8" idx="7"/>
              <a:endCxn id="11" idx="0"/>
            </p:cNvCxnSpPr>
            <p:nvPr/>
          </p:nvCxnSpPr>
          <p:spPr>
            <a:xfrm flipV="1">
              <a:off x="4345431" y="2546222"/>
              <a:ext cx="190565" cy="43505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8" name="Прямая соединительная линия 77"/>
            <p:cNvCxnSpPr>
              <a:stCxn id="9" idx="6"/>
              <a:endCxn id="12" idx="2"/>
            </p:cNvCxnSpPr>
            <p:nvPr/>
          </p:nvCxnSpPr>
          <p:spPr>
            <a:xfrm flipV="1">
              <a:off x="2915816" y="2960948"/>
              <a:ext cx="576064" cy="123096"/>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Прямая соединительная линия 86"/>
            <p:cNvCxnSpPr>
              <a:stCxn id="12" idx="6"/>
              <a:endCxn id="8" idx="3"/>
            </p:cNvCxnSpPr>
            <p:nvPr/>
          </p:nvCxnSpPr>
          <p:spPr>
            <a:xfrm>
              <a:off x="3563888" y="2960948"/>
              <a:ext cx="730625" cy="71246"/>
            </a:xfrm>
            <a:prstGeom prst="line">
              <a:avLst/>
            </a:prstGeom>
            <a:ln w="28575"/>
          </p:spPr>
          <p:style>
            <a:lnRef idx="1">
              <a:schemeClr val="dk1"/>
            </a:lnRef>
            <a:fillRef idx="0">
              <a:schemeClr val="dk1"/>
            </a:fillRef>
            <a:effectRef idx="0">
              <a:schemeClr val="dk1"/>
            </a:effectRef>
            <a:fontRef idx="minor">
              <a:schemeClr val="tx1"/>
            </a:fontRef>
          </p:style>
        </p:cxnSp>
        <p:cxnSp>
          <p:nvCxnSpPr>
            <p:cNvPr id="88" name="Прямая соединительная линия 87"/>
            <p:cNvCxnSpPr>
              <a:stCxn id="8" idx="6"/>
              <a:endCxn id="13" idx="7"/>
            </p:cNvCxnSpPr>
            <p:nvPr/>
          </p:nvCxnSpPr>
          <p:spPr>
            <a:xfrm>
              <a:off x="4355976" y="3006735"/>
              <a:ext cx="925559" cy="288794"/>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Прямая соединительная линия 88"/>
            <p:cNvCxnSpPr>
              <a:stCxn id="13" idx="6"/>
              <a:endCxn id="16" idx="1"/>
            </p:cNvCxnSpPr>
            <p:nvPr/>
          </p:nvCxnSpPr>
          <p:spPr>
            <a:xfrm>
              <a:off x="5292080" y="3320988"/>
              <a:ext cx="298577" cy="550605"/>
            </a:xfrm>
            <a:prstGeom prst="line">
              <a:avLst/>
            </a:prstGeom>
            <a:ln w="28575"/>
          </p:spPr>
          <p:style>
            <a:lnRef idx="1">
              <a:schemeClr val="dk1"/>
            </a:lnRef>
            <a:fillRef idx="0">
              <a:schemeClr val="dk1"/>
            </a:fillRef>
            <a:effectRef idx="0">
              <a:schemeClr val="dk1"/>
            </a:effectRef>
            <a:fontRef idx="minor">
              <a:schemeClr val="tx1"/>
            </a:fontRef>
          </p:style>
        </p:cxnSp>
        <p:cxnSp>
          <p:nvCxnSpPr>
            <p:cNvPr id="96" name="Прямая соединительная линия 95"/>
            <p:cNvCxnSpPr>
              <a:stCxn id="11" idx="7"/>
              <a:endCxn id="14" idx="0"/>
            </p:cNvCxnSpPr>
            <p:nvPr/>
          </p:nvCxnSpPr>
          <p:spPr>
            <a:xfrm flipV="1">
              <a:off x="4561455" y="2153038"/>
              <a:ext cx="406589" cy="403729"/>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grpSp>
      <p:pic>
        <p:nvPicPr>
          <p:cNvPr id="51" name="Рисунок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96618">
            <a:off x="724242" y="2155703"/>
            <a:ext cx="572078" cy="662704"/>
          </a:xfrm>
          <a:prstGeom prst="rect">
            <a:avLst/>
          </a:prstGeom>
        </p:spPr>
      </p:pic>
      <p:pic>
        <p:nvPicPr>
          <p:cNvPr id="53" name="Рисунок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04175">
            <a:off x="6456442" y="5312775"/>
            <a:ext cx="602980" cy="733523"/>
          </a:xfrm>
          <a:prstGeom prst="rect">
            <a:avLst/>
          </a:prstGeom>
        </p:spPr>
      </p:pic>
      <p:sp>
        <p:nvSpPr>
          <p:cNvPr id="109" name="TextBox 108"/>
          <p:cNvSpPr txBox="1"/>
          <p:nvPr/>
        </p:nvSpPr>
        <p:spPr>
          <a:xfrm>
            <a:off x="600173" y="336914"/>
            <a:ext cx="8424935" cy="923330"/>
          </a:xfrm>
          <a:prstGeom prst="rect">
            <a:avLst/>
          </a:prstGeom>
          <a:noFill/>
        </p:spPr>
        <p:txBody>
          <a:bodyPr wrap="square" rtlCol="0">
            <a:spAutoFit/>
          </a:bodyPr>
          <a:lstStyle/>
          <a:p>
            <a:r>
              <a:rPr lang="en-US" dirty="0" smtClean="0"/>
              <a:t>To calculate</a:t>
            </a:r>
            <a:r>
              <a:rPr lang="ru-RU" dirty="0" smtClean="0"/>
              <a:t> </a:t>
            </a:r>
            <a:r>
              <a:rPr lang="en-US" dirty="0"/>
              <a:t>the </a:t>
            </a:r>
            <a:r>
              <a:rPr lang="en-US" dirty="0" smtClean="0"/>
              <a:t>track need to add segments of actual </a:t>
            </a:r>
            <a:r>
              <a:rPr lang="en-US" dirty="0"/>
              <a:t>schedule </a:t>
            </a:r>
            <a:br>
              <a:rPr lang="en-US" dirty="0"/>
            </a:br>
            <a:r>
              <a:rPr lang="en-US" dirty="0"/>
              <a:t>(include possible repair </a:t>
            </a:r>
            <a:r>
              <a:rPr lang="en-US" dirty="0" smtClean="0"/>
              <a:t>works,</a:t>
            </a:r>
            <a:r>
              <a:rPr lang="ru-RU" dirty="0" smtClean="0"/>
              <a:t> </a:t>
            </a:r>
            <a:r>
              <a:rPr lang="en-US" dirty="0"/>
              <a:t>delays due to </a:t>
            </a:r>
            <a:r>
              <a:rPr lang="en-US" dirty="0" smtClean="0"/>
              <a:t>accidents etc. –  changings arrived from controller)  to </a:t>
            </a:r>
            <a:r>
              <a:rPr lang="en-US" dirty="0" err="1" smtClean="0"/>
              <a:t>walkGraph</a:t>
            </a:r>
            <a:endParaRPr lang="en-US" dirty="0"/>
          </a:p>
        </p:txBody>
      </p:sp>
      <p:sp>
        <p:nvSpPr>
          <p:cNvPr id="63" name="Выноска 1 (граница и черта) 62"/>
          <p:cNvSpPr/>
          <p:nvPr/>
        </p:nvSpPr>
        <p:spPr>
          <a:xfrm>
            <a:off x="3972373" y="2118024"/>
            <a:ext cx="2590309" cy="437820"/>
          </a:xfrm>
          <a:prstGeom prst="accentBorderCallout1">
            <a:avLst>
              <a:gd name="adj1" fmla="val 18750"/>
              <a:gd name="adj2" fmla="val -8333"/>
              <a:gd name="adj3" fmla="val 322265"/>
              <a:gd name="adj4" fmla="val -44878"/>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TextBox 63"/>
          <p:cNvSpPr txBox="1"/>
          <p:nvPr/>
        </p:nvSpPr>
        <p:spPr>
          <a:xfrm>
            <a:off x="3972373" y="2143003"/>
            <a:ext cx="2412199" cy="369332"/>
          </a:xfrm>
          <a:prstGeom prst="rect">
            <a:avLst/>
          </a:prstGeom>
          <a:noFill/>
        </p:spPr>
        <p:txBody>
          <a:bodyPr wrap="none" rtlCol="0">
            <a:spAutoFit/>
          </a:bodyPr>
          <a:lstStyle/>
          <a:p>
            <a:r>
              <a:rPr lang="en-US" dirty="0"/>
              <a:t>repair </a:t>
            </a:r>
            <a:r>
              <a:rPr lang="en-US" dirty="0" smtClean="0"/>
              <a:t>works on red line</a:t>
            </a:r>
            <a:endParaRPr lang="en-US" dirty="0"/>
          </a:p>
        </p:txBody>
      </p:sp>
      <p:sp>
        <p:nvSpPr>
          <p:cNvPr id="110" name="Выноска 1 (граница и черта) 109"/>
          <p:cNvSpPr/>
          <p:nvPr/>
        </p:nvSpPr>
        <p:spPr>
          <a:xfrm>
            <a:off x="6593657" y="4040583"/>
            <a:ext cx="2067503" cy="666869"/>
          </a:xfrm>
          <a:prstGeom prst="accentBorderCallout1">
            <a:avLst>
              <a:gd name="adj1" fmla="val 18750"/>
              <a:gd name="adj2" fmla="val -8333"/>
              <a:gd name="adj3" fmla="val 95372"/>
              <a:gd name="adj4" fmla="val -70108"/>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TextBox 110"/>
          <p:cNvSpPr txBox="1"/>
          <p:nvPr/>
        </p:nvSpPr>
        <p:spPr>
          <a:xfrm>
            <a:off x="6578923" y="4061122"/>
            <a:ext cx="2082237" cy="646331"/>
          </a:xfrm>
          <a:prstGeom prst="rect">
            <a:avLst/>
          </a:prstGeom>
          <a:noFill/>
        </p:spPr>
        <p:txBody>
          <a:bodyPr wrap="none" rtlCol="0">
            <a:spAutoFit/>
          </a:bodyPr>
          <a:lstStyle/>
          <a:p>
            <a:r>
              <a:rPr lang="en-US" dirty="0"/>
              <a:t>delay </a:t>
            </a:r>
            <a:r>
              <a:rPr lang="en-US" dirty="0" smtClean="0"/>
              <a:t>30 minutes</a:t>
            </a:r>
            <a:r>
              <a:rPr lang="ru-RU" dirty="0" smtClean="0"/>
              <a:t> </a:t>
            </a:r>
            <a:r>
              <a:rPr lang="en-US" dirty="0" smtClean="0"/>
              <a:t>on</a:t>
            </a:r>
          </a:p>
          <a:p>
            <a:r>
              <a:rPr lang="en-US" dirty="0" smtClean="0"/>
              <a:t> black line</a:t>
            </a:r>
            <a:endParaRPr lang="en-US" dirty="0"/>
          </a:p>
        </p:txBody>
      </p:sp>
      <p:sp>
        <p:nvSpPr>
          <p:cNvPr id="66" name="TextBox 65"/>
          <p:cNvSpPr txBox="1"/>
          <p:nvPr/>
        </p:nvSpPr>
        <p:spPr>
          <a:xfrm>
            <a:off x="195030" y="1370043"/>
            <a:ext cx="8608309" cy="646331"/>
          </a:xfrm>
          <a:prstGeom prst="rect">
            <a:avLst/>
          </a:prstGeom>
          <a:noFill/>
        </p:spPr>
        <p:txBody>
          <a:bodyPr wrap="square" rtlCol="0">
            <a:spAutoFit/>
          </a:bodyPr>
          <a:lstStyle/>
          <a:p>
            <a:r>
              <a:rPr lang="en-US" dirty="0"/>
              <a:t>keep all the </a:t>
            </a:r>
            <a:r>
              <a:rPr lang="en-US" dirty="0" err="1" smtClean="0"/>
              <a:t>walkSegments</a:t>
            </a:r>
            <a:r>
              <a:rPr lang="en-US" dirty="0"/>
              <a:t>, or replace those for which there is a better time (thanks to the </a:t>
            </a:r>
            <a:r>
              <a:rPr lang="en-US" dirty="0" err="1" smtClean="0"/>
              <a:t>metroSegments</a:t>
            </a:r>
            <a:r>
              <a:rPr lang="en-US" dirty="0" smtClean="0"/>
              <a:t> available)</a:t>
            </a:r>
            <a:endParaRPr lang="en-US" dirty="0"/>
          </a:p>
        </p:txBody>
      </p:sp>
    </p:spTree>
    <p:extLst>
      <p:ext uri="{BB962C8B-B14F-4D97-AF65-F5344CB8AC3E}">
        <p14:creationId xmlns:p14="http://schemas.microsoft.com/office/powerpoint/2010/main" val="162089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Группа 53"/>
          <p:cNvGrpSpPr/>
          <p:nvPr/>
        </p:nvGrpSpPr>
        <p:grpSpPr>
          <a:xfrm>
            <a:off x="755576" y="2636912"/>
            <a:ext cx="5879288" cy="2943944"/>
            <a:chOff x="2200746" y="2069232"/>
            <a:chExt cx="3739406" cy="1872438"/>
          </a:xfrm>
        </p:grpSpPr>
        <p:sp>
          <p:nvSpPr>
            <p:cNvPr id="4" name="Блок-схема: узел 3"/>
            <p:cNvSpPr/>
            <p:nvPr/>
          </p:nvSpPr>
          <p:spPr>
            <a:xfrm>
              <a:off x="3059832" y="234888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Блок-схема: узел 4"/>
            <p:cNvSpPr/>
            <p:nvPr/>
          </p:nvSpPr>
          <p:spPr>
            <a:xfrm>
              <a:off x="2276128" y="206923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Блок-схема: узел 5"/>
            <p:cNvSpPr/>
            <p:nvPr/>
          </p:nvSpPr>
          <p:spPr>
            <a:xfrm>
              <a:off x="2200746" y="350100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Блок-схема: узел 6"/>
            <p:cNvSpPr/>
            <p:nvPr/>
          </p:nvSpPr>
          <p:spPr>
            <a:xfrm>
              <a:off x="3023828" y="386966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Блок-схема: узел 7"/>
            <p:cNvSpPr/>
            <p:nvPr/>
          </p:nvSpPr>
          <p:spPr>
            <a:xfrm>
              <a:off x="4283968" y="2970731"/>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Блок-схема: узел 8"/>
            <p:cNvSpPr/>
            <p:nvPr/>
          </p:nvSpPr>
          <p:spPr>
            <a:xfrm>
              <a:off x="2843808" y="304804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Блок-схема: узел 9"/>
            <p:cNvSpPr/>
            <p:nvPr/>
          </p:nvSpPr>
          <p:spPr>
            <a:xfrm>
              <a:off x="3923928" y="3573016"/>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узел 10"/>
            <p:cNvSpPr/>
            <p:nvPr/>
          </p:nvSpPr>
          <p:spPr>
            <a:xfrm>
              <a:off x="4499992" y="254622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Блок-схема: узел 11"/>
            <p:cNvSpPr/>
            <p:nvPr/>
          </p:nvSpPr>
          <p:spPr>
            <a:xfrm>
              <a:off x="3491880" y="292494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Блок-схема: узел 12"/>
            <p:cNvSpPr/>
            <p:nvPr/>
          </p:nvSpPr>
          <p:spPr>
            <a:xfrm>
              <a:off x="5220072" y="328498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Блок-схема: узел 13"/>
            <p:cNvSpPr/>
            <p:nvPr/>
          </p:nvSpPr>
          <p:spPr>
            <a:xfrm>
              <a:off x="4932040" y="215303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Блок-схема: узел 14"/>
            <p:cNvSpPr/>
            <p:nvPr/>
          </p:nvSpPr>
          <p:spPr>
            <a:xfrm>
              <a:off x="5868144" y="247421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Блок-схема: узел 15"/>
            <p:cNvSpPr/>
            <p:nvPr/>
          </p:nvSpPr>
          <p:spPr>
            <a:xfrm>
              <a:off x="5580112" y="386104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5" idx="6"/>
              <a:endCxn id="4" idx="1"/>
            </p:cNvCxnSpPr>
            <p:nvPr/>
          </p:nvCxnSpPr>
          <p:spPr>
            <a:xfrm>
              <a:off x="2348136" y="2105236"/>
              <a:ext cx="722241" cy="25418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4" idx="5"/>
              <a:endCxn id="11" idx="2"/>
            </p:cNvCxnSpPr>
            <p:nvPr/>
          </p:nvCxnSpPr>
          <p:spPr>
            <a:xfrm>
              <a:off x="3121295" y="2410343"/>
              <a:ext cx="1378697" cy="1718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5" idx="4"/>
              <a:endCxn id="12" idx="2"/>
            </p:cNvCxnSpPr>
            <p:nvPr/>
          </p:nvCxnSpPr>
          <p:spPr>
            <a:xfrm>
              <a:off x="2312132" y="2141240"/>
              <a:ext cx="1179748" cy="8197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2" idx="6"/>
              <a:endCxn id="11" idx="2"/>
            </p:cNvCxnSpPr>
            <p:nvPr/>
          </p:nvCxnSpPr>
          <p:spPr>
            <a:xfrm flipV="1">
              <a:off x="3563888" y="2582226"/>
              <a:ext cx="936104" cy="3787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4" idx="6"/>
              <a:endCxn id="14" idx="3"/>
            </p:cNvCxnSpPr>
            <p:nvPr/>
          </p:nvCxnSpPr>
          <p:spPr>
            <a:xfrm flipV="1">
              <a:off x="3131840" y="2214501"/>
              <a:ext cx="1810745" cy="1703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5" idx="5"/>
              <a:endCxn id="7" idx="3"/>
            </p:cNvCxnSpPr>
            <p:nvPr/>
          </p:nvCxnSpPr>
          <p:spPr>
            <a:xfrm>
              <a:off x="2337591" y="2130695"/>
              <a:ext cx="696782" cy="180043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5" idx="4"/>
              <a:endCxn id="9" idx="1"/>
            </p:cNvCxnSpPr>
            <p:nvPr/>
          </p:nvCxnSpPr>
          <p:spPr>
            <a:xfrm>
              <a:off x="2312132" y="2141240"/>
              <a:ext cx="542221" cy="9173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5" idx="4"/>
              <a:endCxn id="6" idx="7"/>
            </p:cNvCxnSpPr>
            <p:nvPr/>
          </p:nvCxnSpPr>
          <p:spPr>
            <a:xfrm flipH="1">
              <a:off x="2262209" y="2141240"/>
              <a:ext cx="49923" cy="13703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6" idx="3"/>
              <a:endCxn id="9" idx="5"/>
            </p:cNvCxnSpPr>
            <p:nvPr/>
          </p:nvCxnSpPr>
          <p:spPr>
            <a:xfrm flipV="1">
              <a:off x="2211291" y="3109503"/>
              <a:ext cx="693980" cy="4529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6" idx="4"/>
              <a:endCxn id="11" idx="1"/>
            </p:cNvCxnSpPr>
            <p:nvPr/>
          </p:nvCxnSpPr>
          <p:spPr>
            <a:xfrm flipV="1">
              <a:off x="2236750" y="2556767"/>
              <a:ext cx="2273787" cy="10162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9" idx="7"/>
              <a:endCxn id="8" idx="1"/>
            </p:cNvCxnSpPr>
            <p:nvPr/>
          </p:nvCxnSpPr>
          <p:spPr>
            <a:xfrm flipV="1">
              <a:off x="2905271" y="2981276"/>
              <a:ext cx="1389242" cy="773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0" idx="6"/>
              <a:endCxn id="8" idx="2"/>
            </p:cNvCxnSpPr>
            <p:nvPr/>
          </p:nvCxnSpPr>
          <p:spPr>
            <a:xfrm flipV="1">
              <a:off x="3995936" y="3006735"/>
              <a:ext cx="288032" cy="60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5" idx="4"/>
              <a:endCxn id="10" idx="1"/>
            </p:cNvCxnSpPr>
            <p:nvPr/>
          </p:nvCxnSpPr>
          <p:spPr>
            <a:xfrm>
              <a:off x="2312132" y="2141240"/>
              <a:ext cx="1622341" cy="1442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9" idx="6"/>
              <a:endCxn id="11" idx="2"/>
            </p:cNvCxnSpPr>
            <p:nvPr/>
          </p:nvCxnSpPr>
          <p:spPr>
            <a:xfrm flipV="1">
              <a:off x="2915816" y="2582226"/>
              <a:ext cx="1584176" cy="501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11" idx="7"/>
              <a:endCxn id="14" idx="3"/>
            </p:cNvCxnSpPr>
            <p:nvPr/>
          </p:nvCxnSpPr>
          <p:spPr>
            <a:xfrm flipV="1">
              <a:off x="4561455" y="2214501"/>
              <a:ext cx="381130" cy="3422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8" idx="6"/>
              <a:endCxn id="15" idx="3"/>
            </p:cNvCxnSpPr>
            <p:nvPr/>
          </p:nvCxnSpPr>
          <p:spPr>
            <a:xfrm flipV="1">
              <a:off x="4355976" y="2535677"/>
              <a:ext cx="1522713" cy="4710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13" idx="4"/>
              <a:endCxn id="16" idx="0"/>
            </p:cNvCxnSpPr>
            <p:nvPr/>
          </p:nvCxnSpPr>
          <p:spPr>
            <a:xfrm>
              <a:off x="5256076" y="3356992"/>
              <a:ext cx="360040" cy="5040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6" idx="6"/>
              <a:endCxn id="13" idx="2"/>
            </p:cNvCxnSpPr>
            <p:nvPr/>
          </p:nvCxnSpPr>
          <p:spPr>
            <a:xfrm flipV="1">
              <a:off x="2272754" y="3320988"/>
              <a:ext cx="2947318"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10" idx="4"/>
              <a:endCxn id="16" idx="0"/>
            </p:cNvCxnSpPr>
            <p:nvPr/>
          </p:nvCxnSpPr>
          <p:spPr>
            <a:xfrm>
              <a:off x="3959932" y="3645024"/>
              <a:ext cx="1656184"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7" idx="3"/>
              <a:endCxn id="13" idx="1"/>
            </p:cNvCxnSpPr>
            <p:nvPr/>
          </p:nvCxnSpPr>
          <p:spPr>
            <a:xfrm flipV="1">
              <a:off x="3034373" y="3295529"/>
              <a:ext cx="2196244" cy="6355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7" idx="5"/>
              <a:endCxn id="16" idx="1"/>
            </p:cNvCxnSpPr>
            <p:nvPr/>
          </p:nvCxnSpPr>
          <p:spPr>
            <a:xfrm flipV="1">
              <a:off x="3085291" y="3871593"/>
              <a:ext cx="2505366" cy="595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a:stCxn id="6" idx="6"/>
              <a:endCxn id="7" idx="7"/>
            </p:cNvCxnSpPr>
            <p:nvPr/>
          </p:nvCxnSpPr>
          <p:spPr>
            <a:xfrm>
              <a:off x="2272754" y="3537012"/>
              <a:ext cx="812537" cy="3431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a:stCxn id="16" idx="5"/>
              <a:endCxn id="15" idx="6"/>
            </p:cNvCxnSpPr>
            <p:nvPr/>
          </p:nvCxnSpPr>
          <p:spPr>
            <a:xfrm flipV="1">
              <a:off x="5641575" y="2510218"/>
              <a:ext cx="298577" cy="14122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a:stCxn id="13" idx="0"/>
              <a:endCxn id="14" idx="5"/>
            </p:cNvCxnSpPr>
            <p:nvPr/>
          </p:nvCxnSpPr>
          <p:spPr>
            <a:xfrm flipH="1" flipV="1">
              <a:off x="4993503" y="2214501"/>
              <a:ext cx="262573" cy="1070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a:stCxn id="13" idx="1"/>
              <a:endCxn id="11" idx="1"/>
            </p:cNvCxnSpPr>
            <p:nvPr/>
          </p:nvCxnSpPr>
          <p:spPr>
            <a:xfrm flipH="1" flipV="1">
              <a:off x="4510537" y="2556767"/>
              <a:ext cx="720080" cy="7387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a:stCxn id="8" idx="7"/>
              <a:endCxn id="13" idx="1"/>
            </p:cNvCxnSpPr>
            <p:nvPr/>
          </p:nvCxnSpPr>
          <p:spPr>
            <a:xfrm>
              <a:off x="4345431" y="2981276"/>
              <a:ext cx="885186" cy="3142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13" idx="6"/>
              <a:endCxn id="15" idx="4"/>
            </p:cNvCxnSpPr>
            <p:nvPr/>
          </p:nvCxnSpPr>
          <p:spPr>
            <a:xfrm flipV="1">
              <a:off x="5292080" y="2546222"/>
              <a:ext cx="612068" cy="7747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a:stCxn id="11" idx="7"/>
              <a:endCxn id="15" idx="4"/>
            </p:cNvCxnSpPr>
            <p:nvPr/>
          </p:nvCxnSpPr>
          <p:spPr>
            <a:xfrm flipV="1">
              <a:off x="4561455" y="2546222"/>
              <a:ext cx="1342693" cy="10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a:stCxn id="15" idx="0"/>
              <a:endCxn id="14" idx="4"/>
            </p:cNvCxnSpPr>
            <p:nvPr/>
          </p:nvCxnSpPr>
          <p:spPr>
            <a:xfrm flipH="1" flipV="1">
              <a:off x="4968044" y="2225046"/>
              <a:ext cx="936104" cy="2491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a:stCxn id="12" idx="5"/>
              <a:endCxn id="4" idx="2"/>
            </p:cNvCxnSpPr>
            <p:nvPr/>
          </p:nvCxnSpPr>
          <p:spPr>
            <a:xfrm flipH="1" flipV="1">
              <a:off x="3059832" y="2384884"/>
              <a:ext cx="493511" cy="60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a:stCxn id="11" idx="0"/>
              <a:endCxn id="5" idx="1"/>
            </p:cNvCxnSpPr>
            <p:nvPr/>
          </p:nvCxnSpPr>
          <p:spPr>
            <a:xfrm flipH="1" flipV="1">
              <a:off x="2286673" y="2079777"/>
              <a:ext cx="2249323" cy="4664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4" idx="3"/>
              <a:endCxn id="5" idx="7"/>
            </p:cNvCxnSpPr>
            <p:nvPr/>
          </p:nvCxnSpPr>
          <p:spPr>
            <a:xfrm flipH="1" flipV="1">
              <a:off x="2337591" y="2079777"/>
              <a:ext cx="2604994" cy="1347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a:stCxn id="8" idx="0"/>
              <a:endCxn id="11" idx="1"/>
            </p:cNvCxnSpPr>
            <p:nvPr/>
          </p:nvCxnSpPr>
          <p:spPr>
            <a:xfrm flipV="1">
              <a:off x="4319972" y="2556767"/>
              <a:ext cx="190565" cy="4139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a:stCxn id="7" idx="7"/>
              <a:endCxn id="11" idx="1"/>
            </p:cNvCxnSpPr>
            <p:nvPr/>
          </p:nvCxnSpPr>
          <p:spPr>
            <a:xfrm flipV="1">
              <a:off x="3085291" y="2556767"/>
              <a:ext cx="1425246" cy="1323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a:stCxn id="16" idx="4"/>
              <a:endCxn id="8" idx="0"/>
            </p:cNvCxnSpPr>
            <p:nvPr/>
          </p:nvCxnSpPr>
          <p:spPr>
            <a:xfrm flipH="1" flipV="1">
              <a:off x="4319972" y="2970731"/>
              <a:ext cx="1296144" cy="962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a:stCxn id="9" idx="6"/>
              <a:endCxn id="10" idx="4"/>
            </p:cNvCxnSpPr>
            <p:nvPr/>
          </p:nvCxnSpPr>
          <p:spPr>
            <a:xfrm>
              <a:off x="2915816" y="3084044"/>
              <a:ext cx="1044116" cy="5609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a:stCxn id="9" idx="5"/>
              <a:endCxn id="7" idx="2"/>
            </p:cNvCxnSpPr>
            <p:nvPr/>
          </p:nvCxnSpPr>
          <p:spPr>
            <a:xfrm>
              <a:off x="2905271" y="3109503"/>
              <a:ext cx="118557" cy="796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a:stCxn id="9" idx="1"/>
              <a:endCxn id="16" idx="5"/>
            </p:cNvCxnSpPr>
            <p:nvPr/>
          </p:nvCxnSpPr>
          <p:spPr>
            <a:xfrm>
              <a:off x="2854353" y="3058585"/>
              <a:ext cx="2787222" cy="8639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a:stCxn id="12" idx="3"/>
              <a:endCxn id="7" idx="1"/>
            </p:cNvCxnSpPr>
            <p:nvPr/>
          </p:nvCxnSpPr>
          <p:spPr>
            <a:xfrm flipH="1">
              <a:off x="3034373" y="2986407"/>
              <a:ext cx="468052" cy="893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a:stCxn id="4" idx="2"/>
              <a:endCxn id="7" idx="0"/>
            </p:cNvCxnSpPr>
            <p:nvPr/>
          </p:nvCxnSpPr>
          <p:spPr>
            <a:xfrm>
              <a:off x="3059832" y="2384884"/>
              <a:ext cx="0" cy="14847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a:stCxn id="4" idx="3"/>
              <a:endCxn id="9" idx="7"/>
            </p:cNvCxnSpPr>
            <p:nvPr/>
          </p:nvCxnSpPr>
          <p:spPr>
            <a:xfrm flipH="1">
              <a:off x="2905271" y="2410343"/>
              <a:ext cx="165106" cy="6482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a:stCxn id="4" idx="2"/>
              <a:endCxn id="6" idx="0"/>
            </p:cNvCxnSpPr>
            <p:nvPr/>
          </p:nvCxnSpPr>
          <p:spPr>
            <a:xfrm flipH="1">
              <a:off x="2236750" y="2384884"/>
              <a:ext cx="823082" cy="11161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Прямая соединительная линия 141"/>
            <p:cNvCxnSpPr>
              <a:stCxn id="14" idx="1"/>
              <a:endCxn id="12" idx="1"/>
            </p:cNvCxnSpPr>
            <p:nvPr/>
          </p:nvCxnSpPr>
          <p:spPr>
            <a:xfrm flipH="1">
              <a:off x="3502425" y="2163583"/>
              <a:ext cx="1440160" cy="7719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a:stCxn id="14" idx="3"/>
              <a:endCxn id="8" idx="7"/>
            </p:cNvCxnSpPr>
            <p:nvPr/>
          </p:nvCxnSpPr>
          <p:spPr>
            <a:xfrm flipH="1">
              <a:off x="4345431" y="2214501"/>
              <a:ext cx="597154" cy="7667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 idx="7"/>
              <a:endCxn id="10" idx="0"/>
            </p:cNvCxnSpPr>
            <p:nvPr/>
          </p:nvCxnSpPr>
          <p:spPr>
            <a:xfrm>
              <a:off x="3553343" y="2935489"/>
              <a:ext cx="406589" cy="6375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a:stCxn id="7" idx="6"/>
              <a:endCxn id="15" idx="6"/>
            </p:cNvCxnSpPr>
            <p:nvPr/>
          </p:nvCxnSpPr>
          <p:spPr>
            <a:xfrm flipV="1">
              <a:off x="3095836" y="2510218"/>
              <a:ext cx="2844316" cy="139544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a:stCxn id="7" idx="7"/>
              <a:endCxn id="8" idx="1"/>
            </p:cNvCxnSpPr>
            <p:nvPr/>
          </p:nvCxnSpPr>
          <p:spPr>
            <a:xfrm flipV="1">
              <a:off x="3085291" y="2981276"/>
              <a:ext cx="1209222" cy="8989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a:stCxn id="4" idx="0"/>
              <a:endCxn id="8" idx="1"/>
            </p:cNvCxnSpPr>
            <p:nvPr/>
          </p:nvCxnSpPr>
          <p:spPr>
            <a:xfrm>
              <a:off x="3095836" y="2348880"/>
              <a:ext cx="1198677" cy="6323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Прямая соединительная линия 159"/>
            <p:cNvCxnSpPr>
              <a:stCxn id="14" idx="7"/>
              <a:endCxn id="16" idx="0"/>
            </p:cNvCxnSpPr>
            <p:nvPr/>
          </p:nvCxnSpPr>
          <p:spPr>
            <a:xfrm>
              <a:off x="4993503" y="2163583"/>
              <a:ext cx="622613" cy="16974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a:stCxn id="11" idx="5"/>
              <a:endCxn id="16" idx="1"/>
            </p:cNvCxnSpPr>
            <p:nvPr/>
          </p:nvCxnSpPr>
          <p:spPr>
            <a:xfrm>
              <a:off x="4561455" y="2607685"/>
              <a:ext cx="1029202" cy="12639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a:stCxn id="12" idx="6"/>
              <a:endCxn id="16" idx="2"/>
            </p:cNvCxnSpPr>
            <p:nvPr/>
          </p:nvCxnSpPr>
          <p:spPr>
            <a:xfrm>
              <a:off x="3563888" y="2960948"/>
              <a:ext cx="2016224" cy="9361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p:cNvCxnSpPr>
              <a:stCxn id="5" idx="2"/>
              <a:endCxn id="4" idx="2"/>
            </p:cNvCxnSpPr>
            <p:nvPr/>
          </p:nvCxnSpPr>
          <p:spPr>
            <a:xfrm>
              <a:off x="2276128" y="2105236"/>
              <a:ext cx="783704" cy="27964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8" name="Прямая соединительная линия 67"/>
            <p:cNvCxnSpPr>
              <a:endCxn id="15" idx="5"/>
            </p:cNvCxnSpPr>
            <p:nvPr/>
          </p:nvCxnSpPr>
          <p:spPr>
            <a:xfrm flipV="1">
              <a:off x="4519098" y="2535677"/>
              <a:ext cx="1410509" cy="44129"/>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 name="Прямая соединительная линия 69"/>
            <p:cNvCxnSpPr>
              <a:stCxn id="6" idx="4"/>
              <a:endCxn id="9" idx="5"/>
            </p:cNvCxnSpPr>
            <p:nvPr/>
          </p:nvCxnSpPr>
          <p:spPr>
            <a:xfrm flipV="1">
              <a:off x="2236750" y="3109503"/>
              <a:ext cx="668521" cy="463513"/>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Прямая соединительная линия 70"/>
            <p:cNvCxnSpPr>
              <a:stCxn id="7" idx="5"/>
              <a:endCxn id="10" idx="3"/>
            </p:cNvCxnSpPr>
            <p:nvPr/>
          </p:nvCxnSpPr>
          <p:spPr>
            <a:xfrm flipV="1">
              <a:off x="3085291" y="3634479"/>
              <a:ext cx="849182" cy="296646"/>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2" name="Прямая соединительная линия 71"/>
            <p:cNvCxnSpPr>
              <a:stCxn id="10" idx="7"/>
              <a:endCxn id="8" idx="3"/>
            </p:cNvCxnSpPr>
            <p:nvPr/>
          </p:nvCxnSpPr>
          <p:spPr>
            <a:xfrm flipV="1">
              <a:off x="3985391" y="3032194"/>
              <a:ext cx="309122" cy="551367"/>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3" name="Прямая соединительная линия 72"/>
            <p:cNvCxnSpPr>
              <a:stCxn id="8" idx="7"/>
              <a:endCxn id="11" idx="0"/>
            </p:cNvCxnSpPr>
            <p:nvPr/>
          </p:nvCxnSpPr>
          <p:spPr>
            <a:xfrm flipV="1">
              <a:off x="4345431" y="2546222"/>
              <a:ext cx="190565" cy="43505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8" name="Прямая соединительная линия 77"/>
            <p:cNvCxnSpPr>
              <a:stCxn id="9" idx="6"/>
              <a:endCxn id="12" idx="2"/>
            </p:cNvCxnSpPr>
            <p:nvPr/>
          </p:nvCxnSpPr>
          <p:spPr>
            <a:xfrm flipV="1">
              <a:off x="2915816" y="2960948"/>
              <a:ext cx="576064" cy="123096"/>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Прямая соединительная линия 86"/>
            <p:cNvCxnSpPr>
              <a:stCxn id="12" idx="6"/>
              <a:endCxn id="8" idx="3"/>
            </p:cNvCxnSpPr>
            <p:nvPr/>
          </p:nvCxnSpPr>
          <p:spPr>
            <a:xfrm>
              <a:off x="3563888" y="2960948"/>
              <a:ext cx="730625" cy="71246"/>
            </a:xfrm>
            <a:prstGeom prst="line">
              <a:avLst/>
            </a:prstGeom>
            <a:ln w="28575"/>
          </p:spPr>
          <p:style>
            <a:lnRef idx="1">
              <a:schemeClr val="dk1"/>
            </a:lnRef>
            <a:fillRef idx="0">
              <a:schemeClr val="dk1"/>
            </a:fillRef>
            <a:effectRef idx="0">
              <a:schemeClr val="dk1"/>
            </a:effectRef>
            <a:fontRef idx="minor">
              <a:schemeClr val="tx1"/>
            </a:fontRef>
          </p:style>
        </p:cxnSp>
        <p:cxnSp>
          <p:nvCxnSpPr>
            <p:cNvPr id="88" name="Прямая соединительная линия 87"/>
            <p:cNvCxnSpPr>
              <a:stCxn id="8" idx="6"/>
              <a:endCxn id="13" idx="7"/>
            </p:cNvCxnSpPr>
            <p:nvPr/>
          </p:nvCxnSpPr>
          <p:spPr>
            <a:xfrm>
              <a:off x="4355976" y="3006735"/>
              <a:ext cx="925559" cy="288794"/>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Прямая соединительная линия 88"/>
            <p:cNvCxnSpPr>
              <a:stCxn id="13" idx="6"/>
              <a:endCxn id="16" idx="1"/>
            </p:cNvCxnSpPr>
            <p:nvPr/>
          </p:nvCxnSpPr>
          <p:spPr>
            <a:xfrm>
              <a:off x="5292080" y="3320988"/>
              <a:ext cx="298577" cy="550605"/>
            </a:xfrm>
            <a:prstGeom prst="line">
              <a:avLst/>
            </a:prstGeom>
            <a:ln w="28575"/>
          </p:spPr>
          <p:style>
            <a:lnRef idx="1">
              <a:schemeClr val="dk1"/>
            </a:lnRef>
            <a:fillRef idx="0">
              <a:schemeClr val="dk1"/>
            </a:fillRef>
            <a:effectRef idx="0">
              <a:schemeClr val="dk1"/>
            </a:effectRef>
            <a:fontRef idx="minor">
              <a:schemeClr val="tx1"/>
            </a:fontRef>
          </p:style>
        </p:cxnSp>
        <p:cxnSp>
          <p:nvCxnSpPr>
            <p:cNvPr id="96" name="Прямая соединительная линия 95"/>
            <p:cNvCxnSpPr>
              <a:stCxn id="11" idx="7"/>
              <a:endCxn id="14" idx="0"/>
            </p:cNvCxnSpPr>
            <p:nvPr/>
          </p:nvCxnSpPr>
          <p:spPr>
            <a:xfrm flipV="1">
              <a:off x="4561455" y="2153038"/>
              <a:ext cx="406589" cy="403729"/>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grpSp>
      <p:pic>
        <p:nvPicPr>
          <p:cNvPr id="51" name="Рисунок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96618">
            <a:off x="652234" y="1867671"/>
            <a:ext cx="572078" cy="662704"/>
          </a:xfrm>
          <a:prstGeom prst="rect">
            <a:avLst/>
          </a:prstGeom>
        </p:spPr>
      </p:pic>
      <p:pic>
        <p:nvPicPr>
          <p:cNvPr id="53" name="Рисунок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04175">
            <a:off x="6384434" y="5024743"/>
            <a:ext cx="602980" cy="733523"/>
          </a:xfrm>
          <a:prstGeom prst="rect">
            <a:avLst/>
          </a:prstGeom>
        </p:spPr>
      </p:pic>
      <p:sp>
        <p:nvSpPr>
          <p:cNvPr id="109" name="TextBox 108"/>
          <p:cNvSpPr txBox="1"/>
          <p:nvPr/>
        </p:nvSpPr>
        <p:spPr>
          <a:xfrm>
            <a:off x="1015383" y="660511"/>
            <a:ext cx="7208460" cy="523220"/>
          </a:xfrm>
          <a:prstGeom prst="rect">
            <a:avLst/>
          </a:prstGeom>
          <a:noFill/>
        </p:spPr>
        <p:txBody>
          <a:bodyPr wrap="square" rtlCol="0">
            <a:spAutoFit/>
          </a:bodyPr>
          <a:lstStyle/>
          <a:p>
            <a:r>
              <a:rPr lang="en-US" sz="2800" dirty="0"/>
              <a:t>Launch </a:t>
            </a:r>
            <a:r>
              <a:rPr lang="en-US" sz="2800" dirty="0" err="1" smtClean="0"/>
              <a:t>Dijkstra</a:t>
            </a:r>
            <a:r>
              <a:rPr lang="en-US" sz="2800" dirty="0" smtClean="0"/>
              <a:t> on this obtained (multi)graph</a:t>
            </a:r>
            <a:endParaRPr lang="en-US" sz="2800" dirty="0"/>
          </a:p>
        </p:txBody>
      </p:sp>
      <p:sp>
        <p:nvSpPr>
          <p:cNvPr id="63" name="Выноска 1 (граница и черта) 62"/>
          <p:cNvSpPr/>
          <p:nvPr/>
        </p:nvSpPr>
        <p:spPr>
          <a:xfrm>
            <a:off x="3900365" y="1829992"/>
            <a:ext cx="2590309" cy="437820"/>
          </a:xfrm>
          <a:prstGeom prst="accentBorderCallout1">
            <a:avLst>
              <a:gd name="adj1" fmla="val 18750"/>
              <a:gd name="adj2" fmla="val -8333"/>
              <a:gd name="adj3" fmla="val 322265"/>
              <a:gd name="adj4" fmla="val -44878"/>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Выноска 1 (граница и черта) 109"/>
          <p:cNvSpPr/>
          <p:nvPr/>
        </p:nvSpPr>
        <p:spPr>
          <a:xfrm>
            <a:off x="6521649" y="3752551"/>
            <a:ext cx="2067503" cy="666869"/>
          </a:xfrm>
          <a:prstGeom prst="accentBorderCallout1">
            <a:avLst>
              <a:gd name="adj1" fmla="val 18750"/>
              <a:gd name="adj2" fmla="val -8333"/>
              <a:gd name="adj3" fmla="val 95372"/>
              <a:gd name="adj4" fmla="val -70108"/>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TextBox 110"/>
          <p:cNvSpPr txBox="1"/>
          <p:nvPr/>
        </p:nvSpPr>
        <p:spPr>
          <a:xfrm>
            <a:off x="6506915" y="3773090"/>
            <a:ext cx="2082237" cy="646331"/>
          </a:xfrm>
          <a:prstGeom prst="rect">
            <a:avLst/>
          </a:prstGeom>
          <a:noFill/>
        </p:spPr>
        <p:txBody>
          <a:bodyPr wrap="none" rtlCol="0">
            <a:spAutoFit/>
          </a:bodyPr>
          <a:lstStyle/>
          <a:p>
            <a:r>
              <a:rPr lang="en-US" dirty="0"/>
              <a:t>delay </a:t>
            </a:r>
            <a:r>
              <a:rPr lang="en-US" dirty="0" smtClean="0"/>
              <a:t>30 minutes</a:t>
            </a:r>
            <a:r>
              <a:rPr lang="ru-RU" dirty="0" smtClean="0"/>
              <a:t> </a:t>
            </a:r>
            <a:r>
              <a:rPr lang="en-US" dirty="0" smtClean="0"/>
              <a:t>on</a:t>
            </a:r>
          </a:p>
          <a:p>
            <a:r>
              <a:rPr lang="en-US" dirty="0" smtClean="0"/>
              <a:t> black line</a:t>
            </a:r>
            <a:endParaRPr lang="en-US" dirty="0"/>
          </a:p>
        </p:txBody>
      </p:sp>
      <p:sp>
        <p:nvSpPr>
          <p:cNvPr id="90" name="TextBox 89"/>
          <p:cNvSpPr txBox="1"/>
          <p:nvPr/>
        </p:nvSpPr>
        <p:spPr>
          <a:xfrm>
            <a:off x="3981174" y="1872212"/>
            <a:ext cx="2412199" cy="369332"/>
          </a:xfrm>
          <a:prstGeom prst="rect">
            <a:avLst/>
          </a:prstGeom>
          <a:noFill/>
        </p:spPr>
        <p:txBody>
          <a:bodyPr wrap="none" rtlCol="0">
            <a:spAutoFit/>
          </a:bodyPr>
          <a:lstStyle/>
          <a:p>
            <a:r>
              <a:rPr lang="en-US" dirty="0"/>
              <a:t>repair </a:t>
            </a:r>
            <a:r>
              <a:rPr lang="en-US" dirty="0" smtClean="0"/>
              <a:t>works on red line</a:t>
            </a:r>
            <a:endParaRPr lang="en-US" dirty="0"/>
          </a:p>
        </p:txBody>
      </p:sp>
    </p:spTree>
    <p:extLst>
      <p:ext uri="{BB962C8B-B14F-4D97-AF65-F5344CB8AC3E}">
        <p14:creationId xmlns:p14="http://schemas.microsoft.com/office/powerpoint/2010/main" val="343918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p:cNvGrpSpPr/>
          <p:nvPr/>
        </p:nvGrpSpPr>
        <p:grpSpPr>
          <a:xfrm>
            <a:off x="1244254" y="2420888"/>
            <a:ext cx="5879288" cy="2943944"/>
            <a:chOff x="2200746" y="2069232"/>
            <a:chExt cx="3739406" cy="1872438"/>
          </a:xfrm>
        </p:grpSpPr>
        <p:sp>
          <p:nvSpPr>
            <p:cNvPr id="5" name="Блок-схема: узел 4"/>
            <p:cNvSpPr/>
            <p:nvPr/>
          </p:nvSpPr>
          <p:spPr>
            <a:xfrm>
              <a:off x="3059832" y="234888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Блок-схема: узел 5"/>
            <p:cNvSpPr/>
            <p:nvPr/>
          </p:nvSpPr>
          <p:spPr>
            <a:xfrm>
              <a:off x="2276128" y="206923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Блок-схема: узел 6"/>
            <p:cNvSpPr/>
            <p:nvPr/>
          </p:nvSpPr>
          <p:spPr>
            <a:xfrm>
              <a:off x="2200746" y="350100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Блок-схема: узел 7"/>
            <p:cNvSpPr/>
            <p:nvPr/>
          </p:nvSpPr>
          <p:spPr>
            <a:xfrm>
              <a:off x="3023828" y="386966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Блок-схема: узел 8"/>
            <p:cNvSpPr/>
            <p:nvPr/>
          </p:nvSpPr>
          <p:spPr>
            <a:xfrm>
              <a:off x="4283968" y="2970731"/>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Блок-схема: узел 9"/>
            <p:cNvSpPr/>
            <p:nvPr/>
          </p:nvSpPr>
          <p:spPr>
            <a:xfrm>
              <a:off x="2843808" y="304804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узел 10"/>
            <p:cNvSpPr/>
            <p:nvPr/>
          </p:nvSpPr>
          <p:spPr>
            <a:xfrm>
              <a:off x="3923928" y="3573016"/>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Блок-схема: узел 11"/>
            <p:cNvSpPr/>
            <p:nvPr/>
          </p:nvSpPr>
          <p:spPr>
            <a:xfrm>
              <a:off x="4499992" y="254622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Блок-схема: узел 12"/>
            <p:cNvSpPr/>
            <p:nvPr/>
          </p:nvSpPr>
          <p:spPr>
            <a:xfrm>
              <a:off x="3491880" y="292494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Блок-схема: узел 13"/>
            <p:cNvSpPr/>
            <p:nvPr/>
          </p:nvSpPr>
          <p:spPr>
            <a:xfrm>
              <a:off x="5220072" y="328498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Блок-схема: узел 14"/>
            <p:cNvSpPr/>
            <p:nvPr/>
          </p:nvSpPr>
          <p:spPr>
            <a:xfrm>
              <a:off x="4932040" y="215303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Блок-схема: узел 15"/>
            <p:cNvSpPr/>
            <p:nvPr/>
          </p:nvSpPr>
          <p:spPr>
            <a:xfrm>
              <a:off x="5868144" y="247421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Блок-схема: узел 16"/>
            <p:cNvSpPr/>
            <p:nvPr/>
          </p:nvSpPr>
          <p:spPr>
            <a:xfrm>
              <a:off x="5580112" y="386104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6" idx="6"/>
              <a:endCxn id="5" idx="1"/>
            </p:cNvCxnSpPr>
            <p:nvPr/>
          </p:nvCxnSpPr>
          <p:spPr>
            <a:xfrm>
              <a:off x="2348136" y="2105236"/>
              <a:ext cx="722241" cy="25418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5" idx="5"/>
              <a:endCxn id="12" idx="2"/>
            </p:cNvCxnSpPr>
            <p:nvPr/>
          </p:nvCxnSpPr>
          <p:spPr>
            <a:xfrm>
              <a:off x="3121295" y="2410343"/>
              <a:ext cx="1378697" cy="1718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6" idx="4"/>
              <a:endCxn id="13" idx="2"/>
            </p:cNvCxnSpPr>
            <p:nvPr/>
          </p:nvCxnSpPr>
          <p:spPr>
            <a:xfrm>
              <a:off x="2312132" y="2141240"/>
              <a:ext cx="1179748" cy="8197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3" idx="6"/>
              <a:endCxn id="12" idx="2"/>
            </p:cNvCxnSpPr>
            <p:nvPr/>
          </p:nvCxnSpPr>
          <p:spPr>
            <a:xfrm flipV="1">
              <a:off x="3563888" y="2582226"/>
              <a:ext cx="936104" cy="3787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5" idx="6"/>
              <a:endCxn id="15" idx="3"/>
            </p:cNvCxnSpPr>
            <p:nvPr/>
          </p:nvCxnSpPr>
          <p:spPr>
            <a:xfrm flipV="1">
              <a:off x="3131840" y="2214501"/>
              <a:ext cx="1810745" cy="1703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6" idx="5"/>
              <a:endCxn id="8" idx="3"/>
            </p:cNvCxnSpPr>
            <p:nvPr/>
          </p:nvCxnSpPr>
          <p:spPr>
            <a:xfrm>
              <a:off x="2337591" y="2130695"/>
              <a:ext cx="696782" cy="180043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6" idx="4"/>
              <a:endCxn id="10" idx="1"/>
            </p:cNvCxnSpPr>
            <p:nvPr/>
          </p:nvCxnSpPr>
          <p:spPr>
            <a:xfrm>
              <a:off x="2312132" y="2141240"/>
              <a:ext cx="542221" cy="9173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6" idx="4"/>
              <a:endCxn id="7" idx="7"/>
            </p:cNvCxnSpPr>
            <p:nvPr/>
          </p:nvCxnSpPr>
          <p:spPr>
            <a:xfrm flipH="1">
              <a:off x="2262209" y="2141240"/>
              <a:ext cx="49923" cy="13703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7" idx="3"/>
              <a:endCxn id="10" idx="5"/>
            </p:cNvCxnSpPr>
            <p:nvPr/>
          </p:nvCxnSpPr>
          <p:spPr>
            <a:xfrm flipV="1">
              <a:off x="2211291" y="3109503"/>
              <a:ext cx="693980" cy="4529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a:stCxn id="7" idx="4"/>
              <a:endCxn id="12" idx="1"/>
            </p:cNvCxnSpPr>
            <p:nvPr/>
          </p:nvCxnSpPr>
          <p:spPr>
            <a:xfrm flipV="1">
              <a:off x="2236750" y="2556767"/>
              <a:ext cx="2273787" cy="10162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0" idx="7"/>
              <a:endCxn id="9" idx="1"/>
            </p:cNvCxnSpPr>
            <p:nvPr/>
          </p:nvCxnSpPr>
          <p:spPr>
            <a:xfrm flipV="1">
              <a:off x="2905271" y="2981276"/>
              <a:ext cx="1389242" cy="773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stCxn id="11" idx="6"/>
              <a:endCxn id="9" idx="2"/>
            </p:cNvCxnSpPr>
            <p:nvPr/>
          </p:nvCxnSpPr>
          <p:spPr>
            <a:xfrm flipV="1">
              <a:off x="3995936" y="3006735"/>
              <a:ext cx="288032" cy="60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a:stCxn id="6" idx="4"/>
              <a:endCxn id="11" idx="1"/>
            </p:cNvCxnSpPr>
            <p:nvPr/>
          </p:nvCxnSpPr>
          <p:spPr>
            <a:xfrm>
              <a:off x="2312132" y="2141240"/>
              <a:ext cx="1622341" cy="1442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10" idx="6"/>
              <a:endCxn id="12" idx="2"/>
            </p:cNvCxnSpPr>
            <p:nvPr/>
          </p:nvCxnSpPr>
          <p:spPr>
            <a:xfrm flipV="1">
              <a:off x="2915816" y="2582226"/>
              <a:ext cx="1584176" cy="501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12" idx="7"/>
              <a:endCxn id="15" idx="3"/>
            </p:cNvCxnSpPr>
            <p:nvPr/>
          </p:nvCxnSpPr>
          <p:spPr>
            <a:xfrm flipV="1">
              <a:off x="4561455" y="2214501"/>
              <a:ext cx="381130" cy="3422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a:stCxn id="9" idx="6"/>
              <a:endCxn id="16" idx="3"/>
            </p:cNvCxnSpPr>
            <p:nvPr/>
          </p:nvCxnSpPr>
          <p:spPr>
            <a:xfrm flipV="1">
              <a:off x="4355976" y="2535677"/>
              <a:ext cx="1522713" cy="4710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a:stCxn id="14" idx="4"/>
              <a:endCxn id="17" idx="0"/>
            </p:cNvCxnSpPr>
            <p:nvPr/>
          </p:nvCxnSpPr>
          <p:spPr>
            <a:xfrm>
              <a:off x="5256076" y="3356992"/>
              <a:ext cx="360040" cy="5040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7" idx="6"/>
              <a:endCxn id="14" idx="2"/>
            </p:cNvCxnSpPr>
            <p:nvPr/>
          </p:nvCxnSpPr>
          <p:spPr>
            <a:xfrm flipV="1">
              <a:off x="2272754" y="3320988"/>
              <a:ext cx="2947318"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stCxn id="11" idx="4"/>
              <a:endCxn id="17" idx="0"/>
            </p:cNvCxnSpPr>
            <p:nvPr/>
          </p:nvCxnSpPr>
          <p:spPr>
            <a:xfrm>
              <a:off x="3959932" y="3645024"/>
              <a:ext cx="1656184"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8" idx="3"/>
              <a:endCxn id="14" idx="1"/>
            </p:cNvCxnSpPr>
            <p:nvPr/>
          </p:nvCxnSpPr>
          <p:spPr>
            <a:xfrm flipV="1">
              <a:off x="3034373" y="3295529"/>
              <a:ext cx="2196244" cy="6355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8" idx="5"/>
              <a:endCxn id="17" idx="1"/>
            </p:cNvCxnSpPr>
            <p:nvPr/>
          </p:nvCxnSpPr>
          <p:spPr>
            <a:xfrm flipV="1">
              <a:off x="3085291" y="3871593"/>
              <a:ext cx="2505366" cy="595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7" idx="6"/>
              <a:endCxn id="8" idx="7"/>
            </p:cNvCxnSpPr>
            <p:nvPr/>
          </p:nvCxnSpPr>
          <p:spPr>
            <a:xfrm>
              <a:off x="2272754" y="3537012"/>
              <a:ext cx="812537" cy="3431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17" idx="5"/>
              <a:endCxn id="16" idx="6"/>
            </p:cNvCxnSpPr>
            <p:nvPr/>
          </p:nvCxnSpPr>
          <p:spPr>
            <a:xfrm flipV="1">
              <a:off x="5641575" y="2510218"/>
              <a:ext cx="298577" cy="14122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4" idx="0"/>
              <a:endCxn id="15" idx="5"/>
            </p:cNvCxnSpPr>
            <p:nvPr/>
          </p:nvCxnSpPr>
          <p:spPr>
            <a:xfrm flipH="1" flipV="1">
              <a:off x="4993503" y="2214501"/>
              <a:ext cx="262573" cy="1070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14" idx="1"/>
              <a:endCxn id="12" idx="1"/>
            </p:cNvCxnSpPr>
            <p:nvPr/>
          </p:nvCxnSpPr>
          <p:spPr>
            <a:xfrm flipH="1" flipV="1">
              <a:off x="4510537" y="2556767"/>
              <a:ext cx="720080" cy="7387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a:stCxn id="9" idx="7"/>
              <a:endCxn id="14" idx="1"/>
            </p:cNvCxnSpPr>
            <p:nvPr/>
          </p:nvCxnSpPr>
          <p:spPr>
            <a:xfrm>
              <a:off x="4345431" y="2981276"/>
              <a:ext cx="885186" cy="3142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a:stCxn id="14" idx="6"/>
              <a:endCxn id="16" idx="4"/>
            </p:cNvCxnSpPr>
            <p:nvPr/>
          </p:nvCxnSpPr>
          <p:spPr>
            <a:xfrm flipV="1">
              <a:off x="5292080" y="2546222"/>
              <a:ext cx="612068" cy="7747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a:stCxn id="12" idx="7"/>
              <a:endCxn id="16" idx="4"/>
            </p:cNvCxnSpPr>
            <p:nvPr/>
          </p:nvCxnSpPr>
          <p:spPr>
            <a:xfrm flipV="1">
              <a:off x="4561455" y="2546222"/>
              <a:ext cx="1342693" cy="10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a:stCxn id="16" idx="0"/>
              <a:endCxn id="15" idx="4"/>
            </p:cNvCxnSpPr>
            <p:nvPr/>
          </p:nvCxnSpPr>
          <p:spPr>
            <a:xfrm flipH="1" flipV="1">
              <a:off x="4968044" y="2225046"/>
              <a:ext cx="936104" cy="2491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a:stCxn id="13" idx="5"/>
              <a:endCxn id="5" idx="2"/>
            </p:cNvCxnSpPr>
            <p:nvPr/>
          </p:nvCxnSpPr>
          <p:spPr>
            <a:xfrm flipH="1" flipV="1">
              <a:off x="3059832" y="2384884"/>
              <a:ext cx="493511" cy="60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a:stCxn id="12" idx="0"/>
              <a:endCxn id="6" idx="1"/>
            </p:cNvCxnSpPr>
            <p:nvPr/>
          </p:nvCxnSpPr>
          <p:spPr>
            <a:xfrm flipH="1" flipV="1">
              <a:off x="2286673" y="2079777"/>
              <a:ext cx="2249323" cy="4664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a:stCxn id="15" idx="3"/>
              <a:endCxn id="6" idx="7"/>
            </p:cNvCxnSpPr>
            <p:nvPr/>
          </p:nvCxnSpPr>
          <p:spPr>
            <a:xfrm flipH="1" flipV="1">
              <a:off x="2337591" y="2079777"/>
              <a:ext cx="2604994" cy="1347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Прямая соединительная линия 49"/>
            <p:cNvCxnSpPr>
              <a:stCxn id="9" idx="0"/>
              <a:endCxn id="12" idx="1"/>
            </p:cNvCxnSpPr>
            <p:nvPr/>
          </p:nvCxnSpPr>
          <p:spPr>
            <a:xfrm flipV="1">
              <a:off x="4319972" y="2556767"/>
              <a:ext cx="190565" cy="4139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a:stCxn id="8" idx="7"/>
              <a:endCxn id="12" idx="1"/>
            </p:cNvCxnSpPr>
            <p:nvPr/>
          </p:nvCxnSpPr>
          <p:spPr>
            <a:xfrm flipV="1">
              <a:off x="3085291" y="2556767"/>
              <a:ext cx="1425246" cy="1323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a:stCxn id="17" idx="4"/>
              <a:endCxn id="9" idx="0"/>
            </p:cNvCxnSpPr>
            <p:nvPr/>
          </p:nvCxnSpPr>
          <p:spPr>
            <a:xfrm flipH="1" flipV="1">
              <a:off x="4319972" y="2970731"/>
              <a:ext cx="1296144" cy="962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a:stCxn id="10" idx="6"/>
              <a:endCxn id="11" idx="4"/>
            </p:cNvCxnSpPr>
            <p:nvPr/>
          </p:nvCxnSpPr>
          <p:spPr>
            <a:xfrm>
              <a:off x="2915816" y="3084044"/>
              <a:ext cx="1044116" cy="5609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a:stCxn id="10" idx="5"/>
              <a:endCxn id="8" idx="2"/>
            </p:cNvCxnSpPr>
            <p:nvPr/>
          </p:nvCxnSpPr>
          <p:spPr>
            <a:xfrm>
              <a:off x="2905271" y="3109503"/>
              <a:ext cx="118557" cy="796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10" idx="1"/>
              <a:endCxn id="17" idx="5"/>
            </p:cNvCxnSpPr>
            <p:nvPr/>
          </p:nvCxnSpPr>
          <p:spPr>
            <a:xfrm>
              <a:off x="2854353" y="3058585"/>
              <a:ext cx="2787222" cy="8639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13" idx="3"/>
              <a:endCxn id="8" idx="1"/>
            </p:cNvCxnSpPr>
            <p:nvPr/>
          </p:nvCxnSpPr>
          <p:spPr>
            <a:xfrm flipH="1">
              <a:off x="3034373" y="2986407"/>
              <a:ext cx="468052" cy="893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5" idx="2"/>
              <a:endCxn id="8" idx="0"/>
            </p:cNvCxnSpPr>
            <p:nvPr/>
          </p:nvCxnSpPr>
          <p:spPr>
            <a:xfrm>
              <a:off x="3059832" y="2384884"/>
              <a:ext cx="0" cy="14847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5" idx="3"/>
              <a:endCxn id="10" idx="7"/>
            </p:cNvCxnSpPr>
            <p:nvPr/>
          </p:nvCxnSpPr>
          <p:spPr>
            <a:xfrm flipH="1">
              <a:off x="2905271" y="2410343"/>
              <a:ext cx="165106" cy="6482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5" idx="2"/>
              <a:endCxn id="7" idx="0"/>
            </p:cNvCxnSpPr>
            <p:nvPr/>
          </p:nvCxnSpPr>
          <p:spPr>
            <a:xfrm flipH="1">
              <a:off x="2236750" y="2384884"/>
              <a:ext cx="823082" cy="11161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15" idx="1"/>
              <a:endCxn id="13" idx="1"/>
            </p:cNvCxnSpPr>
            <p:nvPr/>
          </p:nvCxnSpPr>
          <p:spPr>
            <a:xfrm flipH="1">
              <a:off x="3502425" y="2163583"/>
              <a:ext cx="1440160" cy="7719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15" idx="3"/>
              <a:endCxn id="9" idx="7"/>
            </p:cNvCxnSpPr>
            <p:nvPr/>
          </p:nvCxnSpPr>
          <p:spPr>
            <a:xfrm flipH="1">
              <a:off x="4345431" y="2214501"/>
              <a:ext cx="597154" cy="7667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13" idx="7"/>
              <a:endCxn id="11" idx="0"/>
            </p:cNvCxnSpPr>
            <p:nvPr/>
          </p:nvCxnSpPr>
          <p:spPr>
            <a:xfrm>
              <a:off x="3553343" y="2935489"/>
              <a:ext cx="406589" cy="6375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p:cNvCxnSpPr>
              <a:stCxn id="8" idx="6"/>
              <a:endCxn id="16" idx="6"/>
            </p:cNvCxnSpPr>
            <p:nvPr/>
          </p:nvCxnSpPr>
          <p:spPr>
            <a:xfrm flipV="1">
              <a:off x="3095836" y="2510218"/>
              <a:ext cx="2844316" cy="139544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a:stCxn id="8" idx="7"/>
              <a:endCxn id="9" idx="1"/>
            </p:cNvCxnSpPr>
            <p:nvPr/>
          </p:nvCxnSpPr>
          <p:spPr>
            <a:xfrm flipV="1">
              <a:off x="3085291" y="2981276"/>
              <a:ext cx="1209222" cy="8989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Прямая соединительная линия 64"/>
            <p:cNvCxnSpPr>
              <a:stCxn id="5" idx="0"/>
              <a:endCxn id="9" idx="1"/>
            </p:cNvCxnSpPr>
            <p:nvPr/>
          </p:nvCxnSpPr>
          <p:spPr>
            <a:xfrm>
              <a:off x="3095836" y="2348880"/>
              <a:ext cx="1198677" cy="6323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p:cNvCxnSpPr>
              <a:stCxn id="15" idx="7"/>
              <a:endCxn id="17" idx="0"/>
            </p:cNvCxnSpPr>
            <p:nvPr/>
          </p:nvCxnSpPr>
          <p:spPr>
            <a:xfrm>
              <a:off x="4993503" y="2163583"/>
              <a:ext cx="622613" cy="16974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p:cNvCxnSpPr>
              <a:stCxn id="12" idx="5"/>
              <a:endCxn id="17" idx="1"/>
            </p:cNvCxnSpPr>
            <p:nvPr/>
          </p:nvCxnSpPr>
          <p:spPr>
            <a:xfrm>
              <a:off x="4561455" y="2607685"/>
              <a:ext cx="1029202" cy="12639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Прямая соединительная линия 67"/>
            <p:cNvCxnSpPr>
              <a:stCxn id="13" idx="6"/>
              <a:endCxn id="17" idx="2"/>
            </p:cNvCxnSpPr>
            <p:nvPr/>
          </p:nvCxnSpPr>
          <p:spPr>
            <a:xfrm>
              <a:off x="3563888" y="2960948"/>
              <a:ext cx="2016224" cy="9361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p:cNvCxnSpPr>
              <a:stCxn id="6" idx="2"/>
              <a:endCxn id="5" idx="2"/>
            </p:cNvCxnSpPr>
            <p:nvPr/>
          </p:nvCxnSpPr>
          <p:spPr>
            <a:xfrm>
              <a:off x="2276128" y="2105236"/>
              <a:ext cx="783704" cy="27964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 name="Прямая соединительная линия 69"/>
            <p:cNvCxnSpPr>
              <a:endCxn id="16" idx="5"/>
            </p:cNvCxnSpPr>
            <p:nvPr/>
          </p:nvCxnSpPr>
          <p:spPr>
            <a:xfrm flipV="1">
              <a:off x="4519098" y="2535677"/>
              <a:ext cx="1410509" cy="44129"/>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1" name="Прямая соединительная линия 70"/>
            <p:cNvCxnSpPr>
              <a:stCxn id="7" idx="4"/>
              <a:endCxn id="10" idx="5"/>
            </p:cNvCxnSpPr>
            <p:nvPr/>
          </p:nvCxnSpPr>
          <p:spPr>
            <a:xfrm flipV="1">
              <a:off x="2236750" y="3109503"/>
              <a:ext cx="668521" cy="463513"/>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Прямая соединительная линия 71"/>
            <p:cNvCxnSpPr>
              <a:stCxn id="8" idx="5"/>
              <a:endCxn id="11" idx="3"/>
            </p:cNvCxnSpPr>
            <p:nvPr/>
          </p:nvCxnSpPr>
          <p:spPr>
            <a:xfrm flipV="1">
              <a:off x="3085291" y="3634479"/>
              <a:ext cx="849182" cy="296646"/>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3" name="Прямая соединительная линия 72"/>
            <p:cNvCxnSpPr>
              <a:stCxn id="11" idx="7"/>
              <a:endCxn id="9" idx="3"/>
            </p:cNvCxnSpPr>
            <p:nvPr/>
          </p:nvCxnSpPr>
          <p:spPr>
            <a:xfrm flipV="1">
              <a:off x="3985391" y="3032194"/>
              <a:ext cx="309122" cy="551367"/>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4" name="Прямая соединительная линия 73"/>
            <p:cNvCxnSpPr>
              <a:stCxn id="9" idx="7"/>
              <a:endCxn id="12" idx="0"/>
            </p:cNvCxnSpPr>
            <p:nvPr/>
          </p:nvCxnSpPr>
          <p:spPr>
            <a:xfrm flipV="1">
              <a:off x="4345431" y="2546222"/>
              <a:ext cx="190565" cy="43505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5" name="Прямая соединительная линия 74"/>
            <p:cNvCxnSpPr>
              <a:stCxn id="10" idx="6"/>
              <a:endCxn id="13" idx="2"/>
            </p:cNvCxnSpPr>
            <p:nvPr/>
          </p:nvCxnSpPr>
          <p:spPr>
            <a:xfrm flipV="1">
              <a:off x="2915816" y="2960948"/>
              <a:ext cx="576064" cy="123096"/>
            </a:xfrm>
            <a:prstGeom prst="line">
              <a:avLst/>
            </a:prstGeom>
            <a:ln w="28575"/>
          </p:spPr>
          <p:style>
            <a:lnRef idx="1">
              <a:schemeClr val="dk1"/>
            </a:lnRef>
            <a:fillRef idx="0">
              <a:schemeClr val="dk1"/>
            </a:fillRef>
            <a:effectRef idx="0">
              <a:schemeClr val="dk1"/>
            </a:effectRef>
            <a:fontRef idx="minor">
              <a:schemeClr val="tx1"/>
            </a:fontRef>
          </p:style>
        </p:cxnSp>
        <p:cxnSp>
          <p:nvCxnSpPr>
            <p:cNvPr id="76" name="Прямая соединительная линия 75"/>
            <p:cNvCxnSpPr>
              <a:stCxn id="13" idx="6"/>
              <a:endCxn id="9" idx="3"/>
            </p:cNvCxnSpPr>
            <p:nvPr/>
          </p:nvCxnSpPr>
          <p:spPr>
            <a:xfrm>
              <a:off x="3563888" y="2960948"/>
              <a:ext cx="730625" cy="71246"/>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Прямая соединительная линия 76"/>
            <p:cNvCxnSpPr>
              <a:stCxn id="9" idx="6"/>
              <a:endCxn id="14" idx="7"/>
            </p:cNvCxnSpPr>
            <p:nvPr/>
          </p:nvCxnSpPr>
          <p:spPr>
            <a:xfrm>
              <a:off x="4355976" y="3006735"/>
              <a:ext cx="925559" cy="288794"/>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Прямая соединительная линия 77"/>
            <p:cNvCxnSpPr>
              <a:stCxn id="14" idx="6"/>
              <a:endCxn id="17" idx="1"/>
            </p:cNvCxnSpPr>
            <p:nvPr/>
          </p:nvCxnSpPr>
          <p:spPr>
            <a:xfrm>
              <a:off x="5292080" y="3320988"/>
              <a:ext cx="298577" cy="550605"/>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Прямая соединительная линия 78"/>
            <p:cNvCxnSpPr>
              <a:stCxn id="12" idx="7"/>
              <a:endCxn id="15" idx="0"/>
            </p:cNvCxnSpPr>
            <p:nvPr/>
          </p:nvCxnSpPr>
          <p:spPr>
            <a:xfrm flipV="1">
              <a:off x="4561455" y="2153038"/>
              <a:ext cx="406589" cy="403729"/>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grpSp>
      <p:pic>
        <p:nvPicPr>
          <p:cNvPr id="80" name="Рисунок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57734">
            <a:off x="492412" y="2856063"/>
            <a:ext cx="572078" cy="662704"/>
          </a:xfrm>
          <a:prstGeom prst="rect">
            <a:avLst/>
          </a:prstGeom>
        </p:spPr>
      </p:pic>
      <p:pic>
        <p:nvPicPr>
          <p:cNvPr id="81" name="Рисунок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71757">
            <a:off x="7987303" y="3722022"/>
            <a:ext cx="602980" cy="733523"/>
          </a:xfrm>
          <a:prstGeom prst="rect">
            <a:avLst/>
          </a:prstGeom>
        </p:spPr>
      </p:pic>
      <p:sp>
        <p:nvSpPr>
          <p:cNvPr id="82" name="Выноска 1 (граница и черта) 81"/>
          <p:cNvSpPr/>
          <p:nvPr/>
        </p:nvSpPr>
        <p:spPr>
          <a:xfrm>
            <a:off x="4389043" y="1636867"/>
            <a:ext cx="2590309" cy="437820"/>
          </a:xfrm>
          <a:prstGeom prst="accentBorderCallout1">
            <a:avLst>
              <a:gd name="adj1" fmla="val 18750"/>
              <a:gd name="adj2" fmla="val -8333"/>
              <a:gd name="adj3" fmla="val 322265"/>
              <a:gd name="adj4" fmla="val -44878"/>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TextBox 82"/>
          <p:cNvSpPr txBox="1"/>
          <p:nvPr/>
        </p:nvSpPr>
        <p:spPr>
          <a:xfrm>
            <a:off x="4389043" y="1661846"/>
            <a:ext cx="2412199" cy="369332"/>
          </a:xfrm>
          <a:prstGeom prst="rect">
            <a:avLst/>
          </a:prstGeom>
          <a:noFill/>
        </p:spPr>
        <p:txBody>
          <a:bodyPr wrap="none" rtlCol="0">
            <a:spAutoFit/>
          </a:bodyPr>
          <a:lstStyle/>
          <a:p>
            <a:r>
              <a:rPr lang="en-US" dirty="0"/>
              <a:t>repair </a:t>
            </a:r>
            <a:r>
              <a:rPr lang="en-US" dirty="0" smtClean="0"/>
              <a:t>works on red line</a:t>
            </a:r>
            <a:endParaRPr lang="en-US" dirty="0"/>
          </a:p>
        </p:txBody>
      </p:sp>
      <p:sp>
        <p:nvSpPr>
          <p:cNvPr id="84" name="Выноска 1 (граница и черта) 83"/>
          <p:cNvSpPr/>
          <p:nvPr/>
        </p:nvSpPr>
        <p:spPr>
          <a:xfrm>
            <a:off x="6979352" y="2220442"/>
            <a:ext cx="2067503" cy="666869"/>
          </a:xfrm>
          <a:prstGeom prst="accentBorderCallout1">
            <a:avLst>
              <a:gd name="adj1" fmla="val 18750"/>
              <a:gd name="adj2" fmla="val -8333"/>
              <a:gd name="adj3" fmla="val 283574"/>
              <a:gd name="adj4" fmla="val -76178"/>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TextBox 84"/>
          <p:cNvSpPr txBox="1"/>
          <p:nvPr/>
        </p:nvSpPr>
        <p:spPr>
          <a:xfrm>
            <a:off x="6928773" y="2257294"/>
            <a:ext cx="2082237" cy="646331"/>
          </a:xfrm>
          <a:prstGeom prst="rect">
            <a:avLst/>
          </a:prstGeom>
          <a:noFill/>
        </p:spPr>
        <p:txBody>
          <a:bodyPr wrap="none" rtlCol="0">
            <a:spAutoFit/>
          </a:bodyPr>
          <a:lstStyle/>
          <a:p>
            <a:r>
              <a:rPr lang="en-US" dirty="0"/>
              <a:t>delay </a:t>
            </a:r>
            <a:r>
              <a:rPr lang="en-US" dirty="0" smtClean="0"/>
              <a:t>30 minutes</a:t>
            </a:r>
            <a:r>
              <a:rPr lang="ru-RU" dirty="0" smtClean="0"/>
              <a:t> </a:t>
            </a:r>
            <a:r>
              <a:rPr lang="en-US" dirty="0" smtClean="0"/>
              <a:t>on</a:t>
            </a:r>
          </a:p>
          <a:p>
            <a:r>
              <a:rPr lang="en-US" dirty="0" smtClean="0"/>
              <a:t> black line</a:t>
            </a:r>
            <a:endParaRPr lang="en-US" dirty="0"/>
          </a:p>
        </p:txBody>
      </p:sp>
      <p:cxnSp>
        <p:nvCxnSpPr>
          <p:cNvPr id="91" name="Прямая соединительная линия 90"/>
          <p:cNvCxnSpPr>
            <a:stCxn id="97" idx="0"/>
          </p:cNvCxnSpPr>
          <p:nvPr/>
        </p:nvCxnSpPr>
        <p:spPr>
          <a:xfrm flipV="1">
            <a:off x="638571" y="2420887"/>
            <a:ext cx="723016" cy="11905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a:endCxn id="96" idx="2"/>
          </p:cNvCxnSpPr>
          <p:nvPr/>
        </p:nvCxnSpPr>
        <p:spPr>
          <a:xfrm flipV="1">
            <a:off x="6673040" y="4557209"/>
            <a:ext cx="1308730" cy="76037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6" name="Блок-схема: узел 95"/>
          <p:cNvSpPr/>
          <p:nvPr/>
        </p:nvSpPr>
        <p:spPr>
          <a:xfrm>
            <a:off x="7981770" y="4507481"/>
            <a:ext cx="109882" cy="99456"/>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Блок-схема: узел 96"/>
          <p:cNvSpPr/>
          <p:nvPr/>
        </p:nvSpPr>
        <p:spPr>
          <a:xfrm>
            <a:off x="583630" y="3611409"/>
            <a:ext cx="109882" cy="99456"/>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5024" y="160485"/>
            <a:ext cx="8945986" cy="1015663"/>
          </a:xfrm>
          <a:prstGeom prst="rect">
            <a:avLst/>
          </a:prstGeom>
          <a:noFill/>
        </p:spPr>
        <p:txBody>
          <a:bodyPr wrap="square" rtlCol="0">
            <a:spAutoFit/>
          </a:bodyPr>
          <a:lstStyle/>
          <a:p>
            <a:pPr marL="457200" indent="-457200">
              <a:buAutoNum type="arabicParenR"/>
            </a:pPr>
            <a:r>
              <a:rPr lang="en-US" sz="2000" dirty="0" smtClean="0"/>
              <a:t>Add start and finish points</a:t>
            </a:r>
          </a:p>
          <a:p>
            <a:pPr marL="457200" indent="-457200">
              <a:buAutoNum type="arabicParenR"/>
            </a:pPr>
            <a:r>
              <a:rPr lang="en-US" sz="2000" dirty="0" smtClean="0"/>
              <a:t>Calculate distances to nearest stations of obtained (multi)graph on some </a:t>
            </a:r>
            <a:r>
              <a:rPr lang="en-US" sz="2000" dirty="0"/>
              <a:t>radius</a:t>
            </a:r>
            <a:endParaRPr lang="en-US" sz="2000" dirty="0" smtClean="0"/>
          </a:p>
          <a:p>
            <a:pPr marL="457200" indent="-457200">
              <a:buAutoNum type="arabicParenR"/>
            </a:pPr>
            <a:r>
              <a:rPr lang="en-US" sz="2000" dirty="0"/>
              <a:t>L</a:t>
            </a:r>
            <a:r>
              <a:rPr lang="en-US" sz="2000" dirty="0" smtClean="0"/>
              <a:t>aunch </a:t>
            </a:r>
            <a:r>
              <a:rPr lang="en-US" sz="2000" dirty="0" err="1" smtClean="0"/>
              <a:t>Dijkstra</a:t>
            </a:r>
            <a:r>
              <a:rPr lang="en-US" sz="2000" dirty="0" smtClean="0"/>
              <a:t> for this </a:t>
            </a:r>
            <a:r>
              <a:rPr lang="en-US" sz="2000" dirty="0"/>
              <a:t>(multi)</a:t>
            </a:r>
            <a:r>
              <a:rPr lang="en-US" sz="2000" dirty="0" smtClean="0"/>
              <a:t>graph</a:t>
            </a:r>
            <a:endParaRPr lang="ru-RU" sz="2000" dirty="0" smtClean="0"/>
          </a:p>
        </p:txBody>
      </p:sp>
      <p:cxnSp>
        <p:nvCxnSpPr>
          <p:cNvPr id="103" name="Прямая соединительная линия 102"/>
          <p:cNvCxnSpPr>
            <a:stCxn id="97" idx="3"/>
            <a:endCxn id="7" idx="3"/>
          </p:cNvCxnSpPr>
          <p:nvPr/>
        </p:nvCxnSpPr>
        <p:spPr>
          <a:xfrm>
            <a:off x="599722" y="3696300"/>
            <a:ext cx="661112" cy="10723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a:stCxn id="97" idx="4"/>
            <a:endCxn id="8" idx="2"/>
          </p:cNvCxnSpPr>
          <p:nvPr/>
        </p:nvCxnSpPr>
        <p:spPr>
          <a:xfrm>
            <a:off x="638571" y="3710865"/>
            <a:ext cx="1899775" cy="159736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a:stCxn id="16" idx="6"/>
            <a:endCxn id="96" idx="1"/>
          </p:cNvCxnSpPr>
          <p:nvPr/>
        </p:nvCxnSpPr>
        <p:spPr>
          <a:xfrm>
            <a:off x="7123542" y="3114230"/>
            <a:ext cx="874320" cy="140781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a:stCxn id="14" idx="0"/>
            <a:endCxn id="96" idx="1"/>
          </p:cNvCxnSpPr>
          <p:nvPr/>
        </p:nvCxnSpPr>
        <p:spPr>
          <a:xfrm>
            <a:off x="6048003" y="4332356"/>
            <a:ext cx="1949859" cy="1896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Блок-схема: узел 101"/>
          <p:cNvSpPr/>
          <p:nvPr/>
        </p:nvSpPr>
        <p:spPr>
          <a:xfrm>
            <a:off x="5604799" y="2971819"/>
            <a:ext cx="3380583" cy="3689814"/>
          </a:xfrm>
          <a:prstGeom prst="flowChartConnector">
            <a:avLst/>
          </a:prstGeom>
          <a:solidFill>
            <a:schemeClr val="tx2">
              <a:lumMod val="20000"/>
              <a:lumOff val="80000"/>
              <a:alpha val="24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Блок-схема: узел 98"/>
          <p:cNvSpPr/>
          <p:nvPr/>
        </p:nvSpPr>
        <p:spPr>
          <a:xfrm>
            <a:off x="46586" y="2171521"/>
            <a:ext cx="3380583" cy="3689814"/>
          </a:xfrm>
          <a:prstGeom prst="flowChartConnector">
            <a:avLst/>
          </a:prstGeom>
          <a:solidFill>
            <a:schemeClr val="tx2">
              <a:lumMod val="20000"/>
              <a:lumOff val="80000"/>
              <a:alpha val="24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90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683568" y="1916832"/>
            <a:ext cx="2722851" cy="4016205"/>
          </a:xfrm>
          <a:prstGeom prst="rect">
            <a:avLst/>
          </a:prstGeom>
        </p:spPr>
      </p:pic>
      <p:sp>
        <p:nvSpPr>
          <p:cNvPr id="5" name="TextBox 4"/>
          <p:cNvSpPr txBox="1"/>
          <p:nvPr/>
        </p:nvSpPr>
        <p:spPr>
          <a:xfrm>
            <a:off x="971600" y="404664"/>
            <a:ext cx="7208460" cy="523220"/>
          </a:xfrm>
          <a:prstGeom prst="rect">
            <a:avLst/>
          </a:prstGeom>
          <a:noFill/>
        </p:spPr>
        <p:txBody>
          <a:bodyPr wrap="square" rtlCol="0">
            <a:spAutoFit/>
          </a:bodyPr>
          <a:lstStyle/>
          <a:p>
            <a:r>
              <a:rPr lang="en-US" sz="2800" dirty="0" err="1" smtClean="0"/>
              <a:t>Dijkstra</a:t>
            </a:r>
            <a:r>
              <a:rPr lang="en-US" sz="2800" dirty="0" smtClean="0"/>
              <a:t> : how to apply </a:t>
            </a:r>
            <a:r>
              <a:rPr lang="en-US" sz="2800" dirty="0"/>
              <a:t>according </a:t>
            </a:r>
            <a:r>
              <a:rPr lang="en-US" sz="2800" dirty="0" smtClean="0"/>
              <a:t>schedules ?</a:t>
            </a:r>
            <a:endParaRPr lang="en-US" sz="2800" dirty="0"/>
          </a:p>
        </p:txBody>
      </p:sp>
      <p:sp>
        <p:nvSpPr>
          <p:cNvPr id="7" name="TextBox 6"/>
          <p:cNvSpPr txBox="1"/>
          <p:nvPr/>
        </p:nvSpPr>
        <p:spPr>
          <a:xfrm>
            <a:off x="1043608" y="1300118"/>
            <a:ext cx="1705916" cy="369332"/>
          </a:xfrm>
          <a:prstGeom prst="rect">
            <a:avLst/>
          </a:prstGeom>
          <a:noFill/>
        </p:spPr>
        <p:txBody>
          <a:bodyPr wrap="none" rtlCol="0">
            <a:spAutoFit/>
          </a:bodyPr>
          <a:lstStyle/>
          <a:p>
            <a:r>
              <a:rPr lang="en-US" dirty="0" smtClean="0"/>
              <a:t> Initial schedule </a:t>
            </a:r>
            <a:endParaRPr lang="en-US" dirty="0"/>
          </a:p>
        </p:txBody>
      </p:sp>
      <p:sp>
        <p:nvSpPr>
          <p:cNvPr id="8" name="TextBox 7"/>
          <p:cNvSpPr txBox="1"/>
          <p:nvPr/>
        </p:nvSpPr>
        <p:spPr>
          <a:xfrm>
            <a:off x="3491880" y="1300118"/>
            <a:ext cx="5469061" cy="369332"/>
          </a:xfrm>
          <a:prstGeom prst="rect">
            <a:avLst/>
          </a:prstGeom>
          <a:noFill/>
        </p:spPr>
        <p:txBody>
          <a:bodyPr wrap="none" rtlCol="0">
            <a:spAutoFit/>
          </a:bodyPr>
          <a:lstStyle/>
          <a:p>
            <a:r>
              <a:rPr lang="en-US" dirty="0" smtClean="0"/>
              <a:t> We work only with copy + delays/annulations </a:t>
            </a:r>
            <a:r>
              <a:rPr lang="en-US" dirty="0" err="1" smtClean="0"/>
              <a:t>possibles</a:t>
            </a:r>
            <a:r>
              <a:rPr lang="en-US" dirty="0" smtClean="0"/>
              <a:t> </a:t>
            </a:r>
            <a:endParaRPr lang="en-US" dirty="0"/>
          </a:p>
        </p:txBody>
      </p:sp>
      <p:pic>
        <p:nvPicPr>
          <p:cNvPr id="9" name="Рисунок 8"/>
          <p:cNvPicPr>
            <a:picLocks noChangeAspect="1"/>
          </p:cNvPicPr>
          <p:nvPr/>
        </p:nvPicPr>
        <p:blipFill>
          <a:blip r:embed="rId2"/>
          <a:stretch>
            <a:fillRect/>
          </a:stretch>
        </p:blipFill>
        <p:spPr>
          <a:xfrm>
            <a:off x="4589352" y="1916831"/>
            <a:ext cx="2722851" cy="4016205"/>
          </a:xfrm>
          <a:prstGeom prst="rect">
            <a:avLst/>
          </a:prstGeom>
        </p:spPr>
      </p:pic>
      <p:sp>
        <p:nvSpPr>
          <p:cNvPr id="10" name="TextBox 9"/>
          <p:cNvSpPr txBox="1"/>
          <p:nvPr/>
        </p:nvSpPr>
        <p:spPr>
          <a:xfrm>
            <a:off x="6588224" y="2031968"/>
            <a:ext cx="575415" cy="3901068"/>
          </a:xfrm>
          <a:prstGeom prst="rect">
            <a:avLst/>
          </a:prstGeom>
          <a:solidFill>
            <a:schemeClr val="bg1"/>
          </a:solidFill>
        </p:spPr>
        <p:txBody>
          <a:bodyPr wrap="square" rtlCol="0">
            <a:spAutoFit/>
          </a:bodyPr>
          <a:lstStyle/>
          <a:p>
            <a:r>
              <a:rPr lang="en-US" sz="1650" dirty="0" smtClean="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p>
          <a:p>
            <a:r>
              <a:rPr lang="en-US" sz="1650" dirty="0"/>
              <a:t>30</a:t>
            </a:r>
            <a:r>
              <a:rPr lang="en-US" sz="1650" dirty="0" smtClean="0"/>
              <a:t>;</a:t>
            </a:r>
            <a:endParaRPr lang="en-US" sz="1650" dirty="0"/>
          </a:p>
        </p:txBody>
      </p:sp>
      <p:sp>
        <p:nvSpPr>
          <p:cNvPr id="12" name="TextBox 11"/>
          <p:cNvSpPr txBox="1"/>
          <p:nvPr/>
        </p:nvSpPr>
        <p:spPr>
          <a:xfrm>
            <a:off x="1908880" y="5786563"/>
            <a:ext cx="7208460" cy="523220"/>
          </a:xfrm>
          <a:prstGeom prst="rect">
            <a:avLst/>
          </a:prstGeom>
          <a:noFill/>
        </p:spPr>
        <p:txBody>
          <a:bodyPr wrap="square" rtlCol="0">
            <a:spAutoFit/>
          </a:bodyPr>
          <a:lstStyle/>
          <a:p>
            <a:r>
              <a:rPr lang="en-US" sz="2800" b="1" dirty="0">
                <a:solidFill>
                  <a:srgbClr val="FF0000"/>
                </a:solidFill>
              </a:rPr>
              <a:t>b</a:t>
            </a:r>
            <a:r>
              <a:rPr lang="en-US" sz="2800" b="1" dirty="0" smtClean="0">
                <a:solidFill>
                  <a:srgbClr val="FF0000"/>
                </a:solidFill>
              </a:rPr>
              <a:t>ut how to apply it to </a:t>
            </a:r>
            <a:r>
              <a:rPr lang="en-US" sz="2800" b="1" dirty="0" err="1">
                <a:solidFill>
                  <a:srgbClr val="FF0000"/>
                </a:solidFill>
              </a:rPr>
              <a:t>Dijkstra</a:t>
            </a:r>
            <a:r>
              <a:rPr lang="en-US" sz="2800" b="1" dirty="0" smtClean="0">
                <a:solidFill>
                  <a:srgbClr val="FF0000"/>
                </a:solidFill>
              </a:rPr>
              <a:t>?</a:t>
            </a:r>
            <a:endParaRPr lang="en-US" sz="2800" b="1" dirty="0">
              <a:solidFill>
                <a:srgbClr val="FF0000"/>
              </a:solidFill>
            </a:endParaRPr>
          </a:p>
        </p:txBody>
      </p:sp>
    </p:spTree>
    <p:extLst>
      <p:ext uri="{BB962C8B-B14F-4D97-AF65-F5344CB8AC3E}">
        <p14:creationId xmlns:p14="http://schemas.microsoft.com/office/powerpoint/2010/main" val="207749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8"/>
          <p:cNvSpPr txBox="1"/>
          <p:nvPr/>
        </p:nvSpPr>
        <p:spPr>
          <a:xfrm>
            <a:off x="5005548" y="254805"/>
            <a:ext cx="3537899" cy="523220"/>
          </a:xfrm>
          <a:prstGeom prst="rect">
            <a:avLst/>
          </a:prstGeom>
          <a:noFill/>
        </p:spPr>
        <p:txBody>
          <a:bodyPr wrap="square" rtlCol="0">
            <a:spAutoFit/>
          </a:bodyPr>
          <a:lstStyle/>
          <a:p>
            <a:r>
              <a:rPr lang="en-US" sz="2800" dirty="0" err="1" smtClean="0"/>
              <a:t>Dijkstra</a:t>
            </a:r>
            <a:r>
              <a:rPr lang="en-US" sz="2800" dirty="0" smtClean="0"/>
              <a:t> (details)</a:t>
            </a:r>
            <a:endParaRPr lang="en-US" sz="2800" dirty="0"/>
          </a:p>
        </p:txBody>
      </p:sp>
      <p:sp>
        <p:nvSpPr>
          <p:cNvPr id="64" name="TextBox 63"/>
          <p:cNvSpPr txBox="1"/>
          <p:nvPr/>
        </p:nvSpPr>
        <p:spPr>
          <a:xfrm>
            <a:off x="1236463" y="159181"/>
            <a:ext cx="1688283" cy="369332"/>
          </a:xfrm>
          <a:prstGeom prst="rect">
            <a:avLst/>
          </a:prstGeom>
          <a:noFill/>
        </p:spPr>
        <p:txBody>
          <a:bodyPr wrap="none" rtlCol="0">
            <a:spAutoFit/>
          </a:bodyPr>
          <a:lstStyle/>
          <a:p>
            <a:r>
              <a:rPr lang="en-US" dirty="0" smtClean="0"/>
              <a:t>6:15 ( =22500s )</a:t>
            </a:r>
            <a:endParaRPr lang="en-US" dirty="0"/>
          </a:p>
        </p:txBody>
      </p:sp>
      <p:grpSp>
        <p:nvGrpSpPr>
          <p:cNvPr id="2" name="Группа 1"/>
          <p:cNvGrpSpPr/>
          <p:nvPr/>
        </p:nvGrpSpPr>
        <p:grpSpPr>
          <a:xfrm>
            <a:off x="323528" y="246111"/>
            <a:ext cx="6452436" cy="3890595"/>
            <a:chOff x="1278621" y="1129091"/>
            <a:chExt cx="6452436" cy="3890595"/>
          </a:xfrm>
        </p:grpSpPr>
        <p:grpSp>
          <p:nvGrpSpPr>
            <p:cNvPr id="54" name="Группа 53"/>
            <p:cNvGrpSpPr/>
            <p:nvPr/>
          </p:nvGrpSpPr>
          <p:grpSpPr>
            <a:xfrm>
              <a:off x="1499219" y="1898332"/>
              <a:ext cx="5879288" cy="2943944"/>
              <a:chOff x="2200746" y="2069232"/>
              <a:chExt cx="3739406" cy="1872438"/>
            </a:xfrm>
          </p:grpSpPr>
          <p:sp>
            <p:nvSpPr>
              <p:cNvPr id="4" name="Блок-схема: узел 3"/>
              <p:cNvSpPr/>
              <p:nvPr/>
            </p:nvSpPr>
            <p:spPr>
              <a:xfrm>
                <a:off x="3059832" y="234888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Блок-схема: узел 4"/>
              <p:cNvSpPr/>
              <p:nvPr/>
            </p:nvSpPr>
            <p:spPr>
              <a:xfrm>
                <a:off x="2276128" y="206923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Блок-схема: узел 5"/>
              <p:cNvSpPr/>
              <p:nvPr/>
            </p:nvSpPr>
            <p:spPr>
              <a:xfrm>
                <a:off x="2200746" y="350100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Блок-схема: узел 6"/>
              <p:cNvSpPr/>
              <p:nvPr/>
            </p:nvSpPr>
            <p:spPr>
              <a:xfrm>
                <a:off x="3023828" y="386966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Блок-схема: узел 7"/>
              <p:cNvSpPr/>
              <p:nvPr/>
            </p:nvSpPr>
            <p:spPr>
              <a:xfrm>
                <a:off x="4283968" y="2970731"/>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Блок-схема: узел 8"/>
              <p:cNvSpPr/>
              <p:nvPr/>
            </p:nvSpPr>
            <p:spPr>
              <a:xfrm>
                <a:off x="2843808" y="304804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Блок-схема: узел 9"/>
              <p:cNvSpPr/>
              <p:nvPr/>
            </p:nvSpPr>
            <p:spPr>
              <a:xfrm>
                <a:off x="3923928" y="3573016"/>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узел 10"/>
              <p:cNvSpPr/>
              <p:nvPr/>
            </p:nvSpPr>
            <p:spPr>
              <a:xfrm>
                <a:off x="4499992" y="254622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Блок-схема: узел 11"/>
              <p:cNvSpPr/>
              <p:nvPr/>
            </p:nvSpPr>
            <p:spPr>
              <a:xfrm>
                <a:off x="3491880" y="292494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Блок-схема: узел 12"/>
              <p:cNvSpPr/>
              <p:nvPr/>
            </p:nvSpPr>
            <p:spPr>
              <a:xfrm>
                <a:off x="5220072" y="328498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Блок-схема: узел 13"/>
              <p:cNvSpPr/>
              <p:nvPr/>
            </p:nvSpPr>
            <p:spPr>
              <a:xfrm>
                <a:off x="4932040" y="215303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Блок-схема: узел 14"/>
              <p:cNvSpPr/>
              <p:nvPr/>
            </p:nvSpPr>
            <p:spPr>
              <a:xfrm>
                <a:off x="5868144" y="247421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Блок-схема: узел 15"/>
              <p:cNvSpPr/>
              <p:nvPr/>
            </p:nvSpPr>
            <p:spPr>
              <a:xfrm>
                <a:off x="5580112" y="386104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5" idx="6"/>
                <a:endCxn id="4" idx="1"/>
              </p:cNvCxnSpPr>
              <p:nvPr/>
            </p:nvCxnSpPr>
            <p:spPr>
              <a:xfrm>
                <a:off x="2348136" y="2105236"/>
                <a:ext cx="722241" cy="25418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4" idx="5"/>
                <a:endCxn id="11" idx="2"/>
              </p:cNvCxnSpPr>
              <p:nvPr/>
            </p:nvCxnSpPr>
            <p:spPr>
              <a:xfrm>
                <a:off x="3121295" y="2410343"/>
                <a:ext cx="1378697" cy="1718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5" idx="4"/>
                <a:endCxn id="12" idx="2"/>
              </p:cNvCxnSpPr>
              <p:nvPr/>
            </p:nvCxnSpPr>
            <p:spPr>
              <a:xfrm>
                <a:off x="2312132" y="2141240"/>
                <a:ext cx="1179748" cy="8197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2" idx="6"/>
                <a:endCxn id="11" idx="2"/>
              </p:cNvCxnSpPr>
              <p:nvPr/>
            </p:nvCxnSpPr>
            <p:spPr>
              <a:xfrm flipV="1">
                <a:off x="3563888" y="2582226"/>
                <a:ext cx="936104" cy="3787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4" idx="6"/>
                <a:endCxn id="14" idx="3"/>
              </p:cNvCxnSpPr>
              <p:nvPr/>
            </p:nvCxnSpPr>
            <p:spPr>
              <a:xfrm flipV="1">
                <a:off x="3131840" y="2214501"/>
                <a:ext cx="1810745" cy="1703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5" idx="5"/>
                <a:endCxn id="7" idx="3"/>
              </p:cNvCxnSpPr>
              <p:nvPr/>
            </p:nvCxnSpPr>
            <p:spPr>
              <a:xfrm>
                <a:off x="2337591" y="2130695"/>
                <a:ext cx="696782" cy="180043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5" idx="4"/>
                <a:endCxn id="9" idx="1"/>
              </p:cNvCxnSpPr>
              <p:nvPr/>
            </p:nvCxnSpPr>
            <p:spPr>
              <a:xfrm>
                <a:off x="2312132" y="2141240"/>
                <a:ext cx="542221" cy="9173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5" idx="4"/>
                <a:endCxn id="6" idx="7"/>
              </p:cNvCxnSpPr>
              <p:nvPr/>
            </p:nvCxnSpPr>
            <p:spPr>
              <a:xfrm flipH="1">
                <a:off x="2262209" y="2141240"/>
                <a:ext cx="49923" cy="13703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6" idx="3"/>
                <a:endCxn id="9" idx="5"/>
              </p:cNvCxnSpPr>
              <p:nvPr/>
            </p:nvCxnSpPr>
            <p:spPr>
              <a:xfrm flipV="1">
                <a:off x="2211291" y="3109503"/>
                <a:ext cx="693980" cy="4529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6" idx="4"/>
                <a:endCxn id="11" idx="1"/>
              </p:cNvCxnSpPr>
              <p:nvPr/>
            </p:nvCxnSpPr>
            <p:spPr>
              <a:xfrm flipV="1">
                <a:off x="2236750" y="2556767"/>
                <a:ext cx="2273787" cy="10162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9" idx="7"/>
                <a:endCxn id="8" idx="1"/>
              </p:cNvCxnSpPr>
              <p:nvPr/>
            </p:nvCxnSpPr>
            <p:spPr>
              <a:xfrm flipV="1">
                <a:off x="2905271" y="2981276"/>
                <a:ext cx="1389242" cy="773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0" idx="6"/>
                <a:endCxn id="8" idx="2"/>
              </p:cNvCxnSpPr>
              <p:nvPr/>
            </p:nvCxnSpPr>
            <p:spPr>
              <a:xfrm flipV="1">
                <a:off x="3995936" y="3006735"/>
                <a:ext cx="288032" cy="60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5" idx="4"/>
                <a:endCxn id="10" idx="1"/>
              </p:cNvCxnSpPr>
              <p:nvPr/>
            </p:nvCxnSpPr>
            <p:spPr>
              <a:xfrm>
                <a:off x="2312132" y="2141240"/>
                <a:ext cx="1622341" cy="1442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9" idx="6"/>
                <a:endCxn id="11" idx="2"/>
              </p:cNvCxnSpPr>
              <p:nvPr/>
            </p:nvCxnSpPr>
            <p:spPr>
              <a:xfrm flipV="1">
                <a:off x="2915816" y="2582226"/>
                <a:ext cx="1584176" cy="501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11" idx="7"/>
                <a:endCxn id="14" idx="3"/>
              </p:cNvCxnSpPr>
              <p:nvPr/>
            </p:nvCxnSpPr>
            <p:spPr>
              <a:xfrm flipV="1">
                <a:off x="4561455" y="2214501"/>
                <a:ext cx="381130" cy="3422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8" idx="6"/>
                <a:endCxn id="15" idx="3"/>
              </p:cNvCxnSpPr>
              <p:nvPr/>
            </p:nvCxnSpPr>
            <p:spPr>
              <a:xfrm flipV="1">
                <a:off x="4355976" y="2535677"/>
                <a:ext cx="1522713" cy="4710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13" idx="4"/>
                <a:endCxn id="16" idx="0"/>
              </p:cNvCxnSpPr>
              <p:nvPr/>
            </p:nvCxnSpPr>
            <p:spPr>
              <a:xfrm>
                <a:off x="5256076" y="3356992"/>
                <a:ext cx="360040" cy="5040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6" idx="6"/>
                <a:endCxn id="13" idx="2"/>
              </p:cNvCxnSpPr>
              <p:nvPr/>
            </p:nvCxnSpPr>
            <p:spPr>
              <a:xfrm flipV="1">
                <a:off x="2272754" y="3320988"/>
                <a:ext cx="2947318"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10" idx="4"/>
                <a:endCxn id="16" idx="0"/>
              </p:cNvCxnSpPr>
              <p:nvPr/>
            </p:nvCxnSpPr>
            <p:spPr>
              <a:xfrm>
                <a:off x="3959932" y="3645024"/>
                <a:ext cx="1656184"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7" idx="3"/>
                <a:endCxn id="13" idx="1"/>
              </p:cNvCxnSpPr>
              <p:nvPr/>
            </p:nvCxnSpPr>
            <p:spPr>
              <a:xfrm flipV="1">
                <a:off x="3034373" y="3295529"/>
                <a:ext cx="2196244" cy="6355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7" idx="5"/>
                <a:endCxn id="16" idx="1"/>
              </p:cNvCxnSpPr>
              <p:nvPr/>
            </p:nvCxnSpPr>
            <p:spPr>
              <a:xfrm flipV="1">
                <a:off x="3085291" y="3871593"/>
                <a:ext cx="2505366" cy="595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a:stCxn id="6" idx="6"/>
                <a:endCxn id="7" idx="7"/>
              </p:cNvCxnSpPr>
              <p:nvPr/>
            </p:nvCxnSpPr>
            <p:spPr>
              <a:xfrm>
                <a:off x="2272754" y="3537012"/>
                <a:ext cx="812537" cy="3431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a:stCxn id="16" idx="5"/>
                <a:endCxn id="15" idx="6"/>
              </p:cNvCxnSpPr>
              <p:nvPr/>
            </p:nvCxnSpPr>
            <p:spPr>
              <a:xfrm flipV="1">
                <a:off x="5641575" y="2510218"/>
                <a:ext cx="298577" cy="14122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a:stCxn id="13" idx="0"/>
                <a:endCxn id="14" idx="5"/>
              </p:cNvCxnSpPr>
              <p:nvPr/>
            </p:nvCxnSpPr>
            <p:spPr>
              <a:xfrm flipH="1" flipV="1">
                <a:off x="4993503" y="2214501"/>
                <a:ext cx="262573" cy="1070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a:stCxn id="13" idx="1"/>
                <a:endCxn id="11" idx="1"/>
              </p:cNvCxnSpPr>
              <p:nvPr/>
            </p:nvCxnSpPr>
            <p:spPr>
              <a:xfrm flipH="1" flipV="1">
                <a:off x="4510537" y="2556767"/>
                <a:ext cx="720080" cy="7387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a:stCxn id="8" idx="7"/>
                <a:endCxn id="13" idx="1"/>
              </p:cNvCxnSpPr>
              <p:nvPr/>
            </p:nvCxnSpPr>
            <p:spPr>
              <a:xfrm>
                <a:off x="4345431" y="2981276"/>
                <a:ext cx="885186" cy="3142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13" idx="6"/>
                <a:endCxn id="15" idx="4"/>
              </p:cNvCxnSpPr>
              <p:nvPr/>
            </p:nvCxnSpPr>
            <p:spPr>
              <a:xfrm flipV="1">
                <a:off x="5292080" y="2546222"/>
                <a:ext cx="612068" cy="7747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a:stCxn id="11" idx="7"/>
                <a:endCxn id="15" idx="4"/>
              </p:cNvCxnSpPr>
              <p:nvPr/>
            </p:nvCxnSpPr>
            <p:spPr>
              <a:xfrm flipV="1">
                <a:off x="4561455" y="2546222"/>
                <a:ext cx="1342693" cy="10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a:stCxn id="15" idx="0"/>
                <a:endCxn id="14" idx="4"/>
              </p:cNvCxnSpPr>
              <p:nvPr/>
            </p:nvCxnSpPr>
            <p:spPr>
              <a:xfrm flipH="1" flipV="1">
                <a:off x="4968044" y="2225046"/>
                <a:ext cx="936104" cy="2491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a:stCxn id="12" idx="5"/>
                <a:endCxn id="4" idx="2"/>
              </p:cNvCxnSpPr>
              <p:nvPr/>
            </p:nvCxnSpPr>
            <p:spPr>
              <a:xfrm flipH="1" flipV="1">
                <a:off x="3059832" y="2384884"/>
                <a:ext cx="493511" cy="60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a:stCxn id="11" idx="0"/>
                <a:endCxn id="5" idx="1"/>
              </p:cNvCxnSpPr>
              <p:nvPr/>
            </p:nvCxnSpPr>
            <p:spPr>
              <a:xfrm flipH="1" flipV="1">
                <a:off x="2286673" y="2079777"/>
                <a:ext cx="2249323" cy="4664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4" idx="3"/>
                <a:endCxn id="5" idx="7"/>
              </p:cNvCxnSpPr>
              <p:nvPr/>
            </p:nvCxnSpPr>
            <p:spPr>
              <a:xfrm flipH="1" flipV="1">
                <a:off x="2337591" y="2079777"/>
                <a:ext cx="2604994" cy="1347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a:stCxn id="8" idx="0"/>
                <a:endCxn id="11" idx="1"/>
              </p:cNvCxnSpPr>
              <p:nvPr/>
            </p:nvCxnSpPr>
            <p:spPr>
              <a:xfrm flipV="1">
                <a:off x="4319972" y="2556767"/>
                <a:ext cx="190565" cy="4139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a:stCxn id="7" idx="7"/>
                <a:endCxn id="11" idx="1"/>
              </p:cNvCxnSpPr>
              <p:nvPr/>
            </p:nvCxnSpPr>
            <p:spPr>
              <a:xfrm flipV="1">
                <a:off x="3085291" y="2556767"/>
                <a:ext cx="1425246" cy="1323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a:stCxn id="16" idx="4"/>
                <a:endCxn id="8" idx="0"/>
              </p:cNvCxnSpPr>
              <p:nvPr/>
            </p:nvCxnSpPr>
            <p:spPr>
              <a:xfrm flipH="1" flipV="1">
                <a:off x="4319972" y="2970731"/>
                <a:ext cx="1296144" cy="962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a:stCxn id="9" idx="6"/>
                <a:endCxn id="10" idx="4"/>
              </p:cNvCxnSpPr>
              <p:nvPr/>
            </p:nvCxnSpPr>
            <p:spPr>
              <a:xfrm>
                <a:off x="2915816" y="3084044"/>
                <a:ext cx="1044116" cy="5609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a:stCxn id="9" idx="5"/>
                <a:endCxn id="7" idx="2"/>
              </p:cNvCxnSpPr>
              <p:nvPr/>
            </p:nvCxnSpPr>
            <p:spPr>
              <a:xfrm>
                <a:off x="2905271" y="3109503"/>
                <a:ext cx="118557" cy="796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a:stCxn id="9" idx="1"/>
                <a:endCxn id="16" idx="5"/>
              </p:cNvCxnSpPr>
              <p:nvPr/>
            </p:nvCxnSpPr>
            <p:spPr>
              <a:xfrm>
                <a:off x="2854353" y="3058585"/>
                <a:ext cx="2787222" cy="8639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a:stCxn id="12" idx="3"/>
                <a:endCxn id="7" idx="1"/>
              </p:cNvCxnSpPr>
              <p:nvPr/>
            </p:nvCxnSpPr>
            <p:spPr>
              <a:xfrm flipH="1">
                <a:off x="3034373" y="2986407"/>
                <a:ext cx="468052" cy="893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a:stCxn id="4" idx="2"/>
                <a:endCxn id="7" idx="0"/>
              </p:cNvCxnSpPr>
              <p:nvPr/>
            </p:nvCxnSpPr>
            <p:spPr>
              <a:xfrm>
                <a:off x="3059832" y="2384884"/>
                <a:ext cx="0" cy="14847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a:stCxn id="4" idx="3"/>
                <a:endCxn id="9" idx="7"/>
              </p:cNvCxnSpPr>
              <p:nvPr/>
            </p:nvCxnSpPr>
            <p:spPr>
              <a:xfrm flipH="1">
                <a:off x="2905271" y="2410343"/>
                <a:ext cx="165106" cy="6482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a:stCxn id="4" idx="2"/>
                <a:endCxn id="6" idx="0"/>
              </p:cNvCxnSpPr>
              <p:nvPr/>
            </p:nvCxnSpPr>
            <p:spPr>
              <a:xfrm flipH="1">
                <a:off x="2236750" y="2384884"/>
                <a:ext cx="823082" cy="11161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Прямая соединительная линия 141"/>
              <p:cNvCxnSpPr>
                <a:stCxn id="14" idx="1"/>
                <a:endCxn id="12" idx="1"/>
              </p:cNvCxnSpPr>
              <p:nvPr/>
            </p:nvCxnSpPr>
            <p:spPr>
              <a:xfrm flipH="1">
                <a:off x="3502425" y="2163583"/>
                <a:ext cx="1440160" cy="7719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a:stCxn id="14" idx="3"/>
                <a:endCxn id="8" idx="7"/>
              </p:cNvCxnSpPr>
              <p:nvPr/>
            </p:nvCxnSpPr>
            <p:spPr>
              <a:xfrm flipH="1">
                <a:off x="4345431" y="2214501"/>
                <a:ext cx="597154" cy="7667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 idx="7"/>
                <a:endCxn id="10" idx="0"/>
              </p:cNvCxnSpPr>
              <p:nvPr/>
            </p:nvCxnSpPr>
            <p:spPr>
              <a:xfrm>
                <a:off x="3553343" y="2935489"/>
                <a:ext cx="406589" cy="6375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a:stCxn id="7" idx="6"/>
                <a:endCxn id="15" idx="6"/>
              </p:cNvCxnSpPr>
              <p:nvPr/>
            </p:nvCxnSpPr>
            <p:spPr>
              <a:xfrm flipV="1">
                <a:off x="3095836" y="2510218"/>
                <a:ext cx="2844316" cy="139544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a:stCxn id="7" idx="7"/>
                <a:endCxn id="8" idx="1"/>
              </p:cNvCxnSpPr>
              <p:nvPr/>
            </p:nvCxnSpPr>
            <p:spPr>
              <a:xfrm flipV="1">
                <a:off x="3085291" y="2981276"/>
                <a:ext cx="1209222" cy="8989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a:stCxn id="4" idx="0"/>
                <a:endCxn id="8" idx="1"/>
              </p:cNvCxnSpPr>
              <p:nvPr/>
            </p:nvCxnSpPr>
            <p:spPr>
              <a:xfrm>
                <a:off x="3095836" y="2348880"/>
                <a:ext cx="1198677" cy="6323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Прямая соединительная линия 159"/>
              <p:cNvCxnSpPr>
                <a:stCxn id="14" idx="7"/>
                <a:endCxn id="16" idx="0"/>
              </p:cNvCxnSpPr>
              <p:nvPr/>
            </p:nvCxnSpPr>
            <p:spPr>
              <a:xfrm>
                <a:off x="4993503" y="2163583"/>
                <a:ext cx="622613" cy="16974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a:stCxn id="11" idx="5"/>
                <a:endCxn id="16" idx="1"/>
              </p:cNvCxnSpPr>
              <p:nvPr/>
            </p:nvCxnSpPr>
            <p:spPr>
              <a:xfrm>
                <a:off x="4561455" y="2607685"/>
                <a:ext cx="1029202" cy="12639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a:stCxn id="12" idx="6"/>
                <a:endCxn id="16" idx="2"/>
              </p:cNvCxnSpPr>
              <p:nvPr/>
            </p:nvCxnSpPr>
            <p:spPr>
              <a:xfrm>
                <a:off x="3563888" y="2960948"/>
                <a:ext cx="2016224" cy="9361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p:cNvCxnSpPr>
                <a:stCxn id="5" idx="2"/>
                <a:endCxn id="4" idx="2"/>
              </p:cNvCxnSpPr>
              <p:nvPr/>
            </p:nvCxnSpPr>
            <p:spPr>
              <a:xfrm>
                <a:off x="2276128" y="2105236"/>
                <a:ext cx="783704" cy="27964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8" name="Прямая соединительная линия 67"/>
              <p:cNvCxnSpPr>
                <a:endCxn id="15" idx="5"/>
              </p:cNvCxnSpPr>
              <p:nvPr/>
            </p:nvCxnSpPr>
            <p:spPr>
              <a:xfrm flipV="1">
                <a:off x="4519098" y="2535677"/>
                <a:ext cx="1410509" cy="44129"/>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 name="Прямая соединительная линия 69"/>
              <p:cNvCxnSpPr>
                <a:stCxn id="6" idx="4"/>
                <a:endCxn id="9" idx="5"/>
              </p:cNvCxnSpPr>
              <p:nvPr/>
            </p:nvCxnSpPr>
            <p:spPr>
              <a:xfrm flipV="1">
                <a:off x="2236750" y="3109503"/>
                <a:ext cx="668521" cy="463513"/>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Прямая соединительная линия 70"/>
              <p:cNvCxnSpPr>
                <a:stCxn id="7" idx="5"/>
                <a:endCxn id="10" idx="3"/>
              </p:cNvCxnSpPr>
              <p:nvPr/>
            </p:nvCxnSpPr>
            <p:spPr>
              <a:xfrm flipV="1">
                <a:off x="3085291" y="3634479"/>
                <a:ext cx="849182" cy="296646"/>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2" name="Прямая соединительная линия 71"/>
              <p:cNvCxnSpPr>
                <a:stCxn id="10" idx="7"/>
                <a:endCxn id="8" idx="3"/>
              </p:cNvCxnSpPr>
              <p:nvPr/>
            </p:nvCxnSpPr>
            <p:spPr>
              <a:xfrm flipV="1">
                <a:off x="3985391" y="3032194"/>
                <a:ext cx="309122" cy="551367"/>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3" name="Прямая соединительная линия 72"/>
              <p:cNvCxnSpPr>
                <a:stCxn id="8" idx="7"/>
                <a:endCxn id="11" idx="0"/>
              </p:cNvCxnSpPr>
              <p:nvPr/>
            </p:nvCxnSpPr>
            <p:spPr>
              <a:xfrm flipV="1">
                <a:off x="4345431" y="2546222"/>
                <a:ext cx="190565" cy="43505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8" name="Прямая соединительная линия 77"/>
              <p:cNvCxnSpPr>
                <a:stCxn id="9" idx="6"/>
                <a:endCxn id="12" idx="2"/>
              </p:cNvCxnSpPr>
              <p:nvPr/>
            </p:nvCxnSpPr>
            <p:spPr>
              <a:xfrm flipV="1">
                <a:off x="2915816" y="2960948"/>
                <a:ext cx="576064" cy="123096"/>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Прямая соединительная линия 86"/>
              <p:cNvCxnSpPr>
                <a:stCxn id="12" idx="6"/>
                <a:endCxn id="8" idx="3"/>
              </p:cNvCxnSpPr>
              <p:nvPr/>
            </p:nvCxnSpPr>
            <p:spPr>
              <a:xfrm>
                <a:off x="3563888" y="2960948"/>
                <a:ext cx="730625" cy="71246"/>
              </a:xfrm>
              <a:prstGeom prst="line">
                <a:avLst/>
              </a:prstGeom>
              <a:ln w="28575"/>
            </p:spPr>
            <p:style>
              <a:lnRef idx="1">
                <a:schemeClr val="dk1"/>
              </a:lnRef>
              <a:fillRef idx="0">
                <a:schemeClr val="dk1"/>
              </a:fillRef>
              <a:effectRef idx="0">
                <a:schemeClr val="dk1"/>
              </a:effectRef>
              <a:fontRef idx="minor">
                <a:schemeClr val="tx1"/>
              </a:fontRef>
            </p:style>
          </p:cxnSp>
          <p:cxnSp>
            <p:nvCxnSpPr>
              <p:cNvPr id="88" name="Прямая соединительная линия 87"/>
              <p:cNvCxnSpPr>
                <a:stCxn id="8" idx="6"/>
                <a:endCxn id="13" idx="7"/>
              </p:cNvCxnSpPr>
              <p:nvPr/>
            </p:nvCxnSpPr>
            <p:spPr>
              <a:xfrm>
                <a:off x="4355976" y="3006735"/>
                <a:ext cx="925559" cy="288794"/>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Прямая соединительная линия 88"/>
              <p:cNvCxnSpPr>
                <a:stCxn id="13" idx="6"/>
                <a:endCxn id="16" idx="1"/>
              </p:cNvCxnSpPr>
              <p:nvPr/>
            </p:nvCxnSpPr>
            <p:spPr>
              <a:xfrm>
                <a:off x="5292080" y="3320988"/>
                <a:ext cx="298577" cy="550605"/>
              </a:xfrm>
              <a:prstGeom prst="line">
                <a:avLst/>
              </a:prstGeom>
              <a:ln w="28575"/>
            </p:spPr>
            <p:style>
              <a:lnRef idx="1">
                <a:schemeClr val="dk1"/>
              </a:lnRef>
              <a:fillRef idx="0">
                <a:schemeClr val="dk1"/>
              </a:fillRef>
              <a:effectRef idx="0">
                <a:schemeClr val="dk1"/>
              </a:effectRef>
              <a:fontRef idx="minor">
                <a:schemeClr val="tx1"/>
              </a:fontRef>
            </p:style>
          </p:cxnSp>
          <p:cxnSp>
            <p:nvCxnSpPr>
              <p:cNvPr id="96" name="Прямая соединительная линия 95"/>
              <p:cNvCxnSpPr>
                <a:stCxn id="11" idx="7"/>
                <a:endCxn id="14" idx="0"/>
              </p:cNvCxnSpPr>
              <p:nvPr/>
            </p:nvCxnSpPr>
            <p:spPr>
              <a:xfrm flipV="1">
                <a:off x="4561455" y="2153038"/>
                <a:ext cx="406589" cy="403729"/>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grpSp>
        <p:pic>
          <p:nvPicPr>
            <p:cNvPr id="51" name="Рисунок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96618">
              <a:off x="1395877" y="1129091"/>
              <a:ext cx="572078" cy="662704"/>
            </a:xfrm>
            <a:prstGeom prst="rect">
              <a:avLst/>
            </a:prstGeom>
          </p:spPr>
        </p:pic>
        <p:pic>
          <p:nvPicPr>
            <p:cNvPr id="53" name="Рисунок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04175">
              <a:off x="7128077" y="4286163"/>
              <a:ext cx="602980" cy="733523"/>
            </a:xfrm>
            <a:prstGeom prst="rect">
              <a:avLst/>
            </a:prstGeom>
          </p:spPr>
        </p:pic>
        <p:sp>
          <p:nvSpPr>
            <p:cNvPr id="91" name="TextBox 90"/>
            <p:cNvSpPr txBox="1"/>
            <p:nvPr/>
          </p:nvSpPr>
          <p:spPr>
            <a:xfrm>
              <a:off x="1607964" y="1441471"/>
              <a:ext cx="2113656" cy="369332"/>
            </a:xfrm>
            <a:prstGeom prst="rect">
              <a:avLst/>
            </a:prstGeom>
            <a:noFill/>
          </p:spPr>
          <p:txBody>
            <a:bodyPr wrap="none" rtlCol="0">
              <a:spAutoFit/>
            </a:bodyPr>
            <a:lstStyle/>
            <a:p>
              <a:r>
                <a:rPr lang="en-US" sz="1400" dirty="0" smtClean="0"/>
                <a:t>next train 7</a:t>
              </a:r>
              <a:r>
                <a:rPr lang="en-US" sz="1400" dirty="0" smtClean="0">
                  <a:sym typeface="Wingdings" panose="05000000000000000000" pitchFamily="2" charset="2"/>
                </a:rPr>
                <a:t>:00</a:t>
              </a:r>
              <a:r>
                <a:rPr lang="en-US" sz="1400" dirty="0" smtClean="0"/>
                <a:t> ( =25200s </a:t>
              </a:r>
              <a:r>
                <a:rPr lang="en-US" dirty="0" smtClean="0"/>
                <a:t>)</a:t>
              </a:r>
              <a:endParaRPr lang="en-US" dirty="0"/>
            </a:p>
          </p:txBody>
        </p:sp>
        <p:sp>
          <p:nvSpPr>
            <p:cNvPr id="92" name="TextBox 91"/>
            <p:cNvSpPr txBox="1"/>
            <p:nvPr/>
          </p:nvSpPr>
          <p:spPr>
            <a:xfrm rot="1282917">
              <a:off x="2234081" y="1972045"/>
              <a:ext cx="529312" cy="307777"/>
            </a:xfrm>
            <a:prstGeom prst="rect">
              <a:avLst/>
            </a:prstGeom>
            <a:noFill/>
          </p:spPr>
          <p:txBody>
            <a:bodyPr wrap="none" rtlCol="0">
              <a:spAutoFit/>
            </a:bodyPr>
            <a:lstStyle/>
            <a:p>
              <a:r>
                <a:rPr lang="en-US" sz="1400" dirty="0" smtClean="0"/>
                <a:t>300s</a:t>
              </a:r>
              <a:endParaRPr lang="en-US" dirty="0"/>
            </a:p>
          </p:txBody>
        </p:sp>
        <p:sp>
          <p:nvSpPr>
            <p:cNvPr id="93" name="TextBox 92"/>
            <p:cNvSpPr txBox="1"/>
            <p:nvPr/>
          </p:nvSpPr>
          <p:spPr>
            <a:xfrm rot="428099">
              <a:off x="3631912" y="2260010"/>
              <a:ext cx="569387" cy="307777"/>
            </a:xfrm>
            <a:prstGeom prst="rect">
              <a:avLst/>
            </a:prstGeom>
            <a:noFill/>
          </p:spPr>
          <p:txBody>
            <a:bodyPr wrap="none" rtlCol="0">
              <a:spAutoFit/>
            </a:bodyPr>
            <a:lstStyle/>
            <a:p>
              <a:r>
                <a:rPr lang="en-US" sz="1400" dirty="0" smtClean="0"/>
                <a:t>500s </a:t>
              </a:r>
              <a:endParaRPr lang="en-US" dirty="0"/>
            </a:p>
          </p:txBody>
        </p:sp>
        <p:sp>
          <p:nvSpPr>
            <p:cNvPr id="94" name="TextBox 93"/>
            <p:cNvSpPr txBox="1"/>
            <p:nvPr/>
          </p:nvSpPr>
          <p:spPr>
            <a:xfrm rot="17229612">
              <a:off x="2277526" y="2792688"/>
              <a:ext cx="620683" cy="307777"/>
            </a:xfrm>
            <a:prstGeom prst="rect">
              <a:avLst/>
            </a:prstGeom>
            <a:noFill/>
          </p:spPr>
          <p:txBody>
            <a:bodyPr wrap="none" rtlCol="0">
              <a:spAutoFit/>
            </a:bodyPr>
            <a:lstStyle/>
            <a:p>
              <a:r>
                <a:rPr lang="en-US" sz="1400" dirty="0" smtClean="0"/>
                <a:t>1000s</a:t>
              </a:r>
              <a:endParaRPr lang="en-US" dirty="0"/>
            </a:p>
          </p:txBody>
        </p:sp>
        <p:sp>
          <p:nvSpPr>
            <p:cNvPr id="95" name="TextBox 94"/>
            <p:cNvSpPr txBox="1"/>
            <p:nvPr/>
          </p:nvSpPr>
          <p:spPr>
            <a:xfrm rot="20743385">
              <a:off x="2812834" y="3055356"/>
              <a:ext cx="529312" cy="307777"/>
            </a:xfrm>
            <a:prstGeom prst="rect">
              <a:avLst/>
            </a:prstGeom>
            <a:noFill/>
          </p:spPr>
          <p:txBody>
            <a:bodyPr wrap="none" rtlCol="0">
              <a:spAutoFit/>
            </a:bodyPr>
            <a:lstStyle/>
            <a:p>
              <a:r>
                <a:rPr lang="en-US" sz="1400" dirty="0" smtClean="0"/>
                <a:t>270s</a:t>
              </a:r>
              <a:endParaRPr lang="en-US" dirty="0"/>
            </a:p>
          </p:txBody>
        </p:sp>
        <p:sp>
          <p:nvSpPr>
            <p:cNvPr id="97" name="TextBox 96"/>
            <p:cNvSpPr txBox="1"/>
            <p:nvPr/>
          </p:nvSpPr>
          <p:spPr>
            <a:xfrm rot="296054">
              <a:off x="3954081" y="3036905"/>
              <a:ext cx="529312" cy="307777"/>
            </a:xfrm>
            <a:prstGeom prst="rect">
              <a:avLst/>
            </a:prstGeom>
            <a:noFill/>
          </p:spPr>
          <p:txBody>
            <a:bodyPr wrap="none" rtlCol="0">
              <a:spAutoFit/>
            </a:bodyPr>
            <a:lstStyle/>
            <a:p>
              <a:r>
                <a:rPr lang="en-US" sz="1400" dirty="0" smtClean="0"/>
                <a:t>300s</a:t>
              </a:r>
              <a:endParaRPr lang="en-US" dirty="0"/>
            </a:p>
          </p:txBody>
        </p:sp>
        <p:sp>
          <p:nvSpPr>
            <p:cNvPr id="98" name="TextBox 97"/>
            <p:cNvSpPr txBox="1"/>
            <p:nvPr/>
          </p:nvSpPr>
          <p:spPr>
            <a:xfrm rot="969472">
              <a:off x="5354232" y="3250026"/>
              <a:ext cx="529312" cy="307777"/>
            </a:xfrm>
            <a:prstGeom prst="rect">
              <a:avLst/>
            </a:prstGeom>
            <a:noFill/>
          </p:spPr>
          <p:txBody>
            <a:bodyPr wrap="none" rtlCol="0">
              <a:spAutoFit/>
            </a:bodyPr>
            <a:lstStyle/>
            <a:p>
              <a:r>
                <a:rPr lang="en-US" sz="1400" dirty="0" smtClean="0"/>
                <a:t>450s</a:t>
              </a:r>
              <a:endParaRPr lang="en-US" dirty="0"/>
            </a:p>
          </p:txBody>
        </p:sp>
        <p:sp>
          <p:nvSpPr>
            <p:cNvPr id="99" name="TextBox 98"/>
            <p:cNvSpPr txBox="1"/>
            <p:nvPr/>
          </p:nvSpPr>
          <p:spPr>
            <a:xfrm rot="3429101">
              <a:off x="6502686" y="4028447"/>
              <a:ext cx="529312" cy="307777"/>
            </a:xfrm>
            <a:prstGeom prst="rect">
              <a:avLst/>
            </a:prstGeom>
            <a:noFill/>
          </p:spPr>
          <p:txBody>
            <a:bodyPr wrap="none" rtlCol="0">
              <a:spAutoFit/>
            </a:bodyPr>
            <a:lstStyle/>
            <a:p>
              <a:r>
                <a:rPr lang="en-US" sz="1400" dirty="0" smtClean="0"/>
                <a:t>330s</a:t>
              </a:r>
              <a:endParaRPr lang="en-US" dirty="0"/>
            </a:p>
          </p:txBody>
        </p:sp>
        <p:sp>
          <p:nvSpPr>
            <p:cNvPr id="100" name="TextBox 99"/>
            <p:cNvSpPr txBox="1"/>
            <p:nvPr/>
          </p:nvSpPr>
          <p:spPr>
            <a:xfrm rot="19842396">
              <a:off x="1278621" y="3779881"/>
              <a:ext cx="304892" cy="369332"/>
            </a:xfrm>
            <a:prstGeom prst="rect">
              <a:avLst/>
            </a:prstGeom>
            <a:noFill/>
          </p:spPr>
          <p:txBody>
            <a:bodyPr wrap="none" rtlCol="0">
              <a:spAutoFit/>
            </a:bodyPr>
            <a:lstStyle/>
            <a:p>
              <a:r>
                <a:rPr lang="en-US" dirty="0" smtClean="0"/>
                <a:t>X</a:t>
              </a:r>
              <a:endParaRPr lang="en-US" dirty="0"/>
            </a:p>
          </p:txBody>
        </p:sp>
        <p:sp>
          <p:nvSpPr>
            <p:cNvPr id="101" name="TextBox 100"/>
            <p:cNvSpPr txBox="1"/>
            <p:nvPr/>
          </p:nvSpPr>
          <p:spPr>
            <a:xfrm rot="20269110">
              <a:off x="3317488" y="4188312"/>
              <a:ext cx="529312" cy="307777"/>
            </a:xfrm>
            <a:prstGeom prst="rect">
              <a:avLst/>
            </a:prstGeom>
            <a:noFill/>
          </p:spPr>
          <p:txBody>
            <a:bodyPr wrap="none" rtlCol="0">
              <a:spAutoFit/>
            </a:bodyPr>
            <a:lstStyle/>
            <a:p>
              <a:r>
                <a:rPr lang="en-US" sz="1400" dirty="0" smtClean="0"/>
                <a:t>250s</a:t>
              </a:r>
              <a:endParaRPr lang="en-US" dirty="0"/>
            </a:p>
          </p:txBody>
        </p:sp>
        <p:sp>
          <p:nvSpPr>
            <p:cNvPr id="102" name="TextBox 101"/>
            <p:cNvSpPr txBox="1"/>
            <p:nvPr/>
          </p:nvSpPr>
          <p:spPr>
            <a:xfrm>
              <a:off x="5981704" y="2343093"/>
              <a:ext cx="529312" cy="307777"/>
            </a:xfrm>
            <a:prstGeom prst="rect">
              <a:avLst/>
            </a:prstGeom>
            <a:noFill/>
          </p:spPr>
          <p:txBody>
            <a:bodyPr wrap="none" rtlCol="0">
              <a:spAutoFit/>
            </a:bodyPr>
            <a:lstStyle/>
            <a:p>
              <a:r>
                <a:rPr lang="en-US" sz="1400" dirty="0" smtClean="0"/>
                <a:t>450s</a:t>
              </a:r>
              <a:endParaRPr lang="en-US" dirty="0"/>
            </a:p>
          </p:txBody>
        </p:sp>
        <p:sp>
          <p:nvSpPr>
            <p:cNvPr id="112" name="TextBox 111"/>
            <p:cNvSpPr txBox="1"/>
            <p:nvPr/>
          </p:nvSpPr>
          <p:spPr>
            <a:xfrm rot="17188359">
              <a:off x="6724709" y="3400978"/>
              <a:ext cx="620683" cy="307777"/>
            </a:xfrm>
            <a:prstGeom prst="rect">
              <a:avLst/>
            </a:prstGeom>
            <a:noFill/>
          </p:spPr>
          <p:txBody>
            <a:bodyPr wrap="none" rtlCol="0">
              <a:spAutoFit/>
            </a:bodyPr>
            <a:lstStyle/>
            <a:p>
              <a:r>
                <a:rPr lang="en-US" sz="1400" dirty="0"/>
                <a:t>3</a:t>
              </a:r>
              <a:r>
                <a:rPr lang="en-US" sz="1400" dirty="0" smtClean="0"/>
                <a:t>050s</a:t>
              </a:r>
              <a:endParaRPr lang="en-US" dirty="0"/>
            </a:p>
          </p:txBody>
        </p:sp>
        <p:sp>
          <p:nvSpPr>
            <p:cNvPr id="113" name="TextBox 112"/>
            <p:cNvSpPr txBox="1"/>
            <p:nvPr/>
          </p:nvSpPr>
          <p:spPr>
            <a:xfrm rot="2712737">
              <a:off x="3126499" y="2701280"/>
              <a:ext cx="529312" cy="307777"/>
            </a:xfrm>
            <a:prstGeom prst="rect">
              <a:avLst/>
            </a:prstGeom>
            <a:noFill/>
          </p:spPr>
          <p:txBody>
            <a:bodyPr wrap="none" rtlCol="0">
              <a:spAutoFit/>
            </a:bodyPr>
            <a:lstStyle/>
            <a:p>
              <a:r>
                <a:rPr lang="en-US" sz="1400" dirty="0"/>
                <a:t>9</a:t>
              </a:r>
              <a:r>
                <a:rPr lang="en-US" sz="1400" dirty="0" smtClean="0"/>
                <a:t>00s</a:t>
              </a:r>
              <a:endParaRPr lang="en-US" dirty="0"/>
            </a:p>
          </p:txBody>
        </p:sp>
        <p:cxnSp>
          <p:nvCxnSpPr>
            <p:cNvPr id="17" name="Прямая соединительная линия 16"/>
            <p:cNvCxnSpPr>
              <a:stCxn id="4" idx="6"/>
              <a:endCxn id="11" idx="2"/>
            </p:cNvCxnSpPr>
            <p:nvPr/>
          </p:nvCxnSpPr>
          <p:spPr>
            <a:xfrm>
              <a:off x="2963134" y="2394617"/>
              <a:ext cx="2151079" cy="31027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14" name="TextBox 113"/>
            <p:cNvSpPr txBox="1"/>
            <p:nvPr/>
          </p:nvSpPr>
          <p:spPr>
            <a:xfrm>
              <a:off x="5780722" y="1659747"/>
              <a:ext cx="296876" cy="369332"/>
            </a:xfrm>
            <a:prstGeom prst="rect">
              <a:avLst/>
            </a:prstGeom>
            <a:noFill/>
          </p:spPr>
          <p:txBody>
            <a:bodyPr wrap="none" rtlCol="0">
              <a:spAutoFit/>
            </a:bodyPr>
            <a:lstStyle/>
            <a:p>
              <a:r>
                <a:rPr lang="en-US" dirty="0" smtClean="0"/>
                <a:t>Y</a:t>
              </a:r>
              <a:endParaRPr lang="en-US" dirty="0"/>
            </a:p>
          </p:txBody>
        </p:sp>
        <p:sp>
          <p:nvSpPr>
            <p:cNvPr id="115" name="TextBox 114"/>
            <p:cNvSpPr txBox="1"/>
            <p:nvPr/>
          </p:nvSpPr>
          <p:spPr>
            <a:xfrm rot="17636710">
              <a:off x="4121950" y="3623361"/>
              <a:ext cx="529312" cy="307777"/>
            </a:xfrm>
            <a:prstGeom prst="rect">
              <a:avLst/>
            </a:prstGeom>
            <a:noFill/>
          </p:spPr>
          <p:txBody>
            <a:bodyPr wrap="none" rtlCol="0">
              <a:spAutoFit/>
            </a:bodyPr>
            <a:lstStyle/>
            <a:p>
              <a:r>
                <a:rPr lang="en-US" sz="1400" dirty="0" smtClean="0"/>
                <a:t>250s</a:t>
              </a:r>
              <a:endParaRPr lang="en-US" dirty="0"/>
            </a:p>
          </p:txBody>
        </p:sp>
        <p:sp>
          <p:nvSpPr>
            <p:cNvPr id="116" name="TextBox 115"/>
            <p:cNvSpPr txBox="1"/>
            <p:nvPr/>
          </p:nvSpPr>
          <p:spPr>
            <a:xfrm rot="17636710">
              <a:off x="4568873" y="2879729"/>
              <a:ext cx="529312" cy="307777"/>
            </a:xfrm>
            <a:prstGeom prst="rect">
              <a:avLst/>
            </a:prstGeom>
            <a:noFill/>
          </p:spPr>
          <p:txBody>
            <a:bodyPr wrap="none" rtlCol="0">
              <a:spAutoFit/>
            </a:bodyPr>
            <a:lstStyle/>
            <a:p>
              <a:r>
                <a:rPr lang="en-US" sz="1400" dirty="0" smtClean="0"/>
                <a:t>250s</a:t>
              </a:r>
              <a:endParaRPr lang="en-US" dirty="0"/>
            </a:p>
          </p:txBody>
        </p:sp>
        <p:sp>
          <p:nvSpPr>
            <p:cNvPr id="117" name="TextBox 116"/>
            <p:cNvSpPr txBox="1"/>
            <p:nvPr/>
          </p:nvSpPr>
          <p:spPr>
            <a:xfrm rot="19645639">
              <a:off x="1667116" y="3504989"/>
              <a:ext cx="529312" cy="307777"/>
            </a:xfrm>
            <a:prstGeom prst="rect">
              <a:avLst/>
            </a:prstGeom>
            <a:noFill/>
          </p:spPr>
          <p:txBody>
            <a:bodyPr wrap="none" rtlCol="0">
              <a:spAutoFit/>
            </a:bodyPr>
            <a:lstStyle/>
            <a:p>
              <a:r>
                <a:rPr lang="en-US" sz="1400" dirty="0" smtClean="0"/>
                <a:t>300s</a:t>
              </a:r>
              <a:endParaRPr lang="en-US" dirty="0"/>
            </a:p>
          </p:txBody>
        </p:sp>
        <p:sp>
          <p:nvSpPr>
            <p:cNvPr id="118" name="TextBox 117"/>
            <p:cNvSpPr txBox="1"/>
            <p:nvPr/>
          </p:nvSpPr>
          <p:spPr>
            <a:xfrm rot="18563727">
              <a:off x="5071702" y="2194977"/>
              <a:ext cx="529312" cy="307777"/>
            </a:xfrm>
            <a:prstGeom prst="rect">
              <a:avLst/>
            </a:prstGeom>
            <a:noFill/>
          </p:spPr>
          <p:txBody>
            <a:bodyPr wrap="none" rtlCol="0">
              <a:spAutoFit/>
            </a:bodyPr>
            <a:lstStyle/>
            <a:p>
              <a:r>
                <a:rPr lang="en-US" sz="1400" dirty="0" smtClean="0"/>
                <a:t>200s</a:t>
              </a:r>
              <a:endParaRPr lang="en-US" dirty="0"/>
            </a:p>
          </p:txBody>
        </p:sp>
      </p:grpSp>
      <p:sp>
        <p:nvSpPr>
          <p:cNvPr id="110" name="TextBox 109"/>
          <p:cNvSpPr txBox="1"/>
          <p:nvPr/>
        </p:nvSpPr>
        <p:spPr>
          <a:xfrm>
            <a:off x="94486" y="3496898"/>
            <a:ext cx="1353256" cy="954107"/>
          </a:xfrm>
          <a:prstGeom prst="rect">
            <a:avLst/>
          </a:prstGeom>
          <a:noFill/>
        </p:spPr>
        <p:txBody>
          <a:bodyPr wrap="none" rtlCol="0">
            <a:spAutoFit/>
          </a:bodyPr>
          <a:lstStyle/>
          <a:p>
            <a:r>
              <a:rPr lang="en-US" sz="1400" dirty="0" smtClean="0"/>
              <a:t>7</a:t>
            </a:r>
            <a:r>
              <a:rPr lang="en-US" sz="1400" dirty="0" smtClean="0">
                <a:sym typeface="Wingdings" panose="05000000000000000000" pitchFamily="2" charset="2"/>
              </a:rPr>
              <a:t>:00</a:t>
            </a:r>
            <a:r>
              <a:rPr lang="en-US" sz="1400" dirty="0" smtClean="0"/>
              <a:t> </a:t>
            </a:r>
            <a:r>
              <a:rPr lang="en-US" sz="1400" dirty="0" smtClean="0"/>
              <a:t>( =</a:t>
            </a:r>
            <a:r>
              <a:rPr lang="en-US" sz="1400" dirty="0" smtClean="0"/>
              <a:t>25200s</a:t>
            </a:r>
            <a:r>
              <a:rPr lang="en-US" sz="1400" dirty="0"/>
              <a:t>)</a:t>
            </a:r>
          </a:p>
          <a:p>
            <a:r>
              <a:rPr lang="en-US" sz="1400" dirty="0" smtClean="0"/>
              <a:t>7</a:t>
            </a:r>
            <a:r>
              <a:rPr lang="en-US" sz="1400" dirty="0" smtClean="0">
                <a:sym typeface="Wingdings" panose="05000000000000000000" pitchFamily="2" charset="2"/>
              </a:rPr>
              <a:t>:20</a:t>
            </a:r>
            <a:r>
              <a:rPr lang="en-US" sz="1400" dirty="0" smtClean="0"/>
              <a:t> </a:t>
            </a:r>
            <a:r>
              <a:rPr lang="en-US" sz="1400" dirty="0"/>
              <a:t>( </a:t>
            </a:r>
            <a:r>
              <a:rPr lang="en-US" sz="1400" dirty="0" smtClean="0"/>
              <a:t>=26400s)</a:t>
            </a:r>
          </a:p>
          <a:p>
            <a:r>
              <a:rPr lang="en-US" sz="1400" dirty="0"/>
              <a:t>7</a:t>
            </a:r>
            <a:r>
              <a:rPr lang="en-US" sz="1400" dirty="0">
                <a:sym typeface="Wingdings" panose="05000000000000000000" pitchFamily="2" charset="2"/>
              </a:rPr>
              <a:t>:30</a:t>
            </a:r>
            <a:r>
              <a:rPr lang="en-US" sz="1400" dirty="0"/>
              <a:t> ( =27000s)</a:t>
            </a:r>
          </a:p>
          <a:p>
            <a:r>
              <a:rPr lang="en-US" sz="1400" dirty="0"/>
              <a:t>7</a:t>
            </a:r>
            <a:r>
              <a:rPr lang="en-US" sz="1400" dirty="0">
                <a:sym typeface="Wingdings" panose="05000000000000000000" pitchFamily="2" charset="2"/>
              </a:rPr>
              <a:t>:40</a:t>
            </a:r>
            <a:r>
              <a:rPr lang="en-US" sz="1400" dirty="0"/>
              <a:t> ( =</a:t>
            </a:r>
            <a:r>
              <a:rPr lang="en-US" sz="1400" dirty="0" smtClean="0"/>
              <a:t>27600s </a:t>
            </a:r>
            <a:r>
              <a:rPr lang="en-US" sz="1400" dirty="0"/>
              <a:t>)</a:t>
            </a:r>
            <a:endParaRPr lang="en-US" sz="1400" dirty="0"/>
          </a:p>
        </p:txBody>
      </p:sp>
    </p:spTree>
    <p:extLst>
      <p:ext uri="{BB962C8B-B14F-4D97-AF65-F5344CB8AC3E}">
        <p14:creationId xmlns:p14="http://schemas.microsoft.com/office/powerpoint/2010/main" val="270246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343908"/>
            <a:ext cx="8424936" cy="4185761"/>
          </a:xfrm>
          <a:prstGeom prst="rect">
            <a:avLst/>
          </a:prstGeom>
          <a:noFill/>
        </p:spPr>
        <p:txBody>
          <a:bodyPr wrap="square" rtlCol="0">
            <a:spAutoFit/>
          </a:bodyPr>
          <a:lstStyle/>
          <a:p>
            <a:pPr marL="342900" indent="-342900">
              <a:buAutoNum type="arabicPeriod"/>
            </a:pPr>
            <a:r>
              <a:rPr lang="en-US" sz="1400" dirty="0" smtClean="0"/>
              <a:t>Set initial weight for all </a:t>
            </a:r>
            <a:r>
              <a:rPr lang="en-US" sz="1400" dirty="0"/>
              <a:t>vertex </a:t>
            </a:r>
            <a:r>
              <a:rPr lang="ru-RU" sz="1400" dirty="0" smtClean="0"/>
              <a:t>= ꚙ</a:t>
            </a:r>
            <a:endParaRPr lang="en-US" sz="1400" dirty="0" smtClean="0"/>
          </a:p>
          <a:p>
            <a:pPr marL="342900" indent="-342900">
              <a:buAutoNum type="arabicPeriod"/>
            </a:pPr>
            <a:r>
              <a:rPr lang="en-US" sz="1400" dirty="0" smtClean="0"/>
              <a:t>Create structure of vertex (let’s call it ‘</a:t>
            </a:r>
            <a:r>
              <a:rPr lang="en-US" sz="1400" dirty="0" err="1" smtClean="0"/>
              <a:t>parens</a:t>
            </a:r>
            <a:r>
              <a:rPr lang="en-US" sz="1400" dirty="0" smtClean="0"/>
              <a:t>’), which size = </a:t>
            </a:r>
            <a:r>
              <a:rPr lang="en-US" sz="1400" dirty="0" err="1" smtClean="0"/>
              <a:t>nb</a:t>
            </a:r>
            <a:r>
              <a:rPr lang="en-US" sz="1400" dirty="0" smtClean="0"/>
              <a:t> of vertex </a:t>
            </a:r>
          </a:p>
          <a:p>
            <a:pPr marL="342900" indent="-342900">
              <a:buAutoNum type="arabicPeriod"/>
            </a:pPr>
            <a:r>
              <a:rPr lang="en-US" sz="1400" dirty="0" smtClean="0"/>
              <a:t>For each destination vertex we are setting weight as: Tw + Tt, where Tw – wait time for next train starting for current time at station, Tt – travel time in train to next station</a:t>
            </a:r>
          </a:p>
          <a:p>
            <a:pPr marL="342900" indent="-342900">
              <a:buAutoNum type="arabicPeriod"/>
            </a:pPr>
            <a:r>
              <a:rPr lang="en-US" sz="1400" dirty="0" smtClean="0"/>
              <a:t>Lest say we are starting from station A (start) at day time 25200 (seconds). We must set as weight to A value 25200.</a:t>
            </a:r>
          </a:p>
          <a:p>
            <a:pPr marL="342900" indent="-342900">
              <a:buAutoNum type="arabicPeriod"/>
            </a:pPr>
            <a:r>
              <a:rPr lang="en-US" sz="1400" dirty="0" smtClean="0"/>
              <a:t>Initialize all cases of ‘parents’ by vertex A</a:t>
            </a:r>
          </a:p>
          <a:p>
            <a:pPr marL="342900" indent="-342900">
              <a:buAutoNum type="arabicPeriod"/>
            </a:pPr>
            <a:r>
              <a:rPr lang="en-US" sz="1400" dirty="0" smtClean="0"/>
              <a:t>Then we need to estimate travel time to </a:t>
            </a:r>
            <a:r>
              <a:rPr lang="en-US" sz="1400" dirty="0"/>
              <a:t>available </a:t>
            </a:r>
            <a:r>
              <a:rPr lang="en-US" sz="1400" dirty="0" smtClean="0"/>
              <a:t>neighbors, let’s say B &amp; C</a:t>
            </a:r>
          </a:p>
          <a:p>
            <a:pPr marL="342900" indent="-342900">
              <a:buFontTx/>
              <a:buAutoNum type="arabicPeriod"/>
            </a:pPr>
            <a:r>
              <a:rPr lang="en-US" sz="1400" i="1" dirty="0" smtClean="0"/>
              <a:t>Nearest</a:t>
            </a:r>
            <a:r>
              <a:rPr lang="en-US" sz="1400" dirty="0" smtClean="0"/>
              <a:t> train to B start at 25400 and arrive to B at 26000, so Tw=200s, Tt=600, so weight of B will be 25200+200+600 = 26000. </a:t>
            </a:r>
            <a:r>
              <a:rPr lang="en-US" sz="1400" dirty="0"/>
              <a:t>In ‘parent’ for B </a:t>
            </a:r>
            <a:r>
              <a:rPr lang="en-US" sz="1400" dirty="0" smtClean="0"/>
              <a:t>we </a:t>
            </a:r>
            <a:r>
              <a:rPr lang="en-US" sz="1400" dirty="0"/>
              <a:t>check </a:t>
            </a:r>
            <a:r>
              <a:rPr lang="en-US" sz="1400" dirty="0" smtClean="0"/>
              <a:t>A.</a:t>
            </a:r>
            <a:endParaRPr lang="en-US" sz="1400" dirty="0"/>
          </a:p>
          <a:p>
            <a:pPr marL="342900" indent="-342900">
              <a:buFontTx/>
              <a:buAutoNum type="arabicPeriod"/>
            </a:pPr>
            <a:r>
              <a:rPr lang="en-US" sz="1400" dirty="0" smtClean="0"/>
              <a:t>The same way we must estimate weight of C, let’s say it will be 28000 (Tw=2000, Tt=800). ‘parent</a:t>
            </a:r>
            <a:r>
              <a:rPr lang="en-US" sz="1400" dirty="0"/>
              <a:t>’ </a:t>
            </a:r>
            <a:r>
              <a:rPr lang="en-US" sz="1400" dirty="0" smtClean="0"/>
              <a:t>of C is </a:t>
            </a:r>
            <a:r>
              <a:rPr lang="en-US" sz="1400" dirty="0"/>
              <a:t>A</a:t>
            </a:r>
            <a:r>
              <a:rPr lang="en-US" sz="1400" dirty="0" smtClean="0"/>
              <a:t>.</a:t>
            </a:r>
          </a:p>
          <a:p>
            <a:pPr marL="342900" indent="-342900">
              <a:buAutoNum type="arabicPeriod"/>
            </a:pPr>
            <a:r>
              <a:rPr lang="en-US" sz="1400" dirty="0" smtClean="0"/>
              <a:t>If there is no other destinations from A we mark it as </a:t>
            </a:r>
            <a:r>
              <a:rPr lang="en-US" sz="1400" i="1" dirty="0" smtClean="0"/>
              <a:t>visited</a:t>
            </a:r>
          </a:p>
          <a:p>
            <a:pPr marL="342900" indent="-342900">
              <a:buAutoNum type="arabicPeriod"/>
            </a:pPr>
            <a:r>
              <a:rPr lang="en-US" sz="1400" dirty="0" smtClean="0"/>
              <a:t>Then between C &amp; B we must select vertex with smallest weight – B. From station B we start estimating other ways, there is only one to C, and this way gives weight of 27000, which is less than current value of 28000. Thus we must update weight of C to 27000. And also update his ‘parent’ by B.</a:t>
            </a:r>
          </a:p>
          <a:p>
            <a:pPr marL="342900" indent="-342900">
              <a:buAutoNum type="arabicPeriod"/>
            </a:pPr>
            <a:r>
              <a:rPr lang="en-US" sz="1400" dirty="0" smtClean="0"/>
              <a:t>From B there is no other ways – B is </a:t>
            </a:r>
            <a:r>
              <a:rPr lang="en-US" sz="1400" i="1" dirty="0" smtClean="0"/>
              <a:t>visited</a:t>
            </a:r>
            <a:r>
              <a:rPr lang="en-US" sz="1400" dirty="0" smtClean="0"/>
              <a:t>.</a:t>
            </a:r>
          </a:p>
          <a:p>
            <a:pPr marL="342900" indent="-342900">
              <a:buAutoNum type="arabicPeriod"/>
            </a:pPr>
            <a:r>
              <a:rPr lang="en-US" sz="1400" dirty="0" smtClean="0"/>
              <a:t>From C there is no other ways – C is </a:t>
            </a:r>
            <a:r>
              <a:rPr lang="en-US" sz="1400" i="1" dirty="0" smtClean="0"/>
              <a:t>visited</a:t>
            </a:r>
            <a:r>
              <a:rPr lang="en-US" sz="1400" dirty="0" smtClean="0"/>
              <a:t>.</a:t>
            </a:r>
          </a:p>
          <a:p>
            <a:pPr marL="342900" indent="-342900">
              <a:buAutoNum type="arabicPeriod"/>
            </a:pPr>
            <a:r>
              <a:rPr lang="en-US" sz="1400" dirty="0" smtClean="0"/>
              <a:t>All vertexes are visited, estimation is over.</a:t>
            </a:r>
          </a:p>
          <a:p>
            <a:pPr marL="342900" indent="-342900">
              <a:buAutoNum type="arabicPeriod"/>
            </a:pPr>
            <a:r>
              <a:rPr lang="en-US" sz="1400" dirty="0" smtClean="0"/>
              <a:t>To find the </a:t>
            </a:r>
            <a:r>
              <a:rPr lang="ru-RU" sz="1400" dirty="0" err="1" smtClean="0"/>
              <a:t>иуые</a:t>
            </a:r>
            <a:r>
              <a:rPr lang="en-US" sz="1400" dirty="0" smtClean="0"/>
              <a:t> </a:t>
            </a:r>
            <a:r>
              <a:rPr lang="en-US" sz="1400" dirty="0"/>
              <a:t>path till whatever </a:t>
            </a:r>
            <a:r>
              <a:rPr lang="en-US" sz="1400" dirty="0" smtClean="0"/>
              <a:t>vertex, just</a:t>
            </a:r>
            <a:r>
              <a:rPr lang="ru-RU" sz="1400" dirty="0" smtClean="0"/>
              <a:t> </a:t>
            </a:r>
            <a:r>
              <a:rPr lang="en-US" sz="1400" dirty="0" smtClean="0"/>
              <a:t>use ‘parents</a:t>
            </a:r>
            <a:r>
              <a:rPr lang="en-US" sz="1400" dirty="0"/>
              <a:t>’ </a:t>
            </a:r>
            <a:endParaRPr lang="en-US" sz="1400" dirty="0" smtClean="0"/>
          </a:p>
        </p:txBody>
      </p:sp>
      <p:sp>
        <p:nvSpPr>
          <p:cNvPr id="5" name="TextBox 4"/>
          <p:cNvSpPr txBox="1"/>
          <p:nvPr/>
        </p:nvSpPr>
        <p:spPr>
          <a:xfrm>
            <a:off x="179512" y="260648"/>
            <a:ext cx="8712968" cy="461665"/>
          </a:xfrm>
          <a:prstGeom prst="rect">
            <a:avLst/>
          </a:prstGeom>
          <a:noFill/>
        </p:spPr>
        <p:txBody>
          <a:bodyPr wrap="square" rtlCol="0">
            <a:spAutoFit/>
          </a:bodyPr>
          <a:lstStyle/>
          <a:p>
            <a:pPr algn="ctr"/>
            <a:r>
              <a:rPr lang="en-US" sz="2400" dirty="0" err="1" smtClean="0"/>
              <a:t>Algo</a:t>
            </a:r>
            <a:r>
              <a:rPr lang="en-US" sz="2400" dirty="0" smtClean="0"/>
              <a:t> description</a:t>
            </a:r>
            <a:endParaRPr lang="en-US" sz="2400" dirty="0"/>
          </a:p>
        </p:txBody>
      </p:sp>
      <p:sp>
        <p:nvSpPr>
          <p:cNvPr id="6" name="Овал 5"/>
          <p:cNvSpPr/>
          <p:nvPr/>
        </p:nvSpPr>
        <p:spPr>
          <a:xfrm>
            <a:off x="611560" y="11247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Овал 6"/>
          <p:cNvSpPr/>
          <p:nvPr/>
        </p:nvSpPr>
        <p:spPr>
          <a:xfrm>
            <a:off x="2051720" y="9087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Овал 7"/>
          <p:cNvSpPr/>
          <p:nvPr/>
        </p:nvSpPr>
        <p:spPr>
          <a:xfrm>
            <a:off x="2044837" y="1773407"/>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0" name="Прямая со стрелкой 9"/>
          <p:cNvCxnSpPr>
            <a:stCxn id="6" idx="6"/>
            <a:endCxn id="7" idx="2"/>
          </p:cNvCxnSpPr>
          <p:nvPr/>
        </p:nvCxnSpPr>
        <p:spPr>
          <a:xfrm flipV="1">
            <a:off x="1043608" y="1124744"/>
            <a:ext cx="100811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6"/>
            <a:endCxn id="8" idx="2"/>
          </p:cNvCxnSpPr>
          <p:nvPr/>
        </p:nvCxnSpPr>
        <p:spPr>
          <a:xfrm>
            <a:off x="1043608" y="1340768"/>
            <a:ext cx="1001229" cy="64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7" idx="4"/>
            <a:endCxn id="8" idx="0"/>
          </p:cNvCxnSpPr>
          <p:nvPr/>
        </p:nvCxnSpPr>
        <p:spPr>
          <a:xfrm flipH="1">
            <a:off x="2260861" y="1340768"/>
            <a:ext cx="6883" cy="432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5796136" y="11247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smtClean="0"/>
              <a:t>A</a:t>
            </a:r>
            <a:endParaRPr lang="en-US" strike="sngStrike" dirty="0"/>
          </a:p>
        </p:txBody>
      </p:sp>
      <p:sp>
        <p:nvSpPr>
          <p:cNvPr id="16" name="Овал 15"/>
          <p:cNvSpPr/>
          <p:nvPr/>
        </p:nvSpPr>
        <p:spPr>
          <a:xfrm>
            <a:off x="7229413" y="9164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smtClean="0"/>
              <a:t>B</a:t>
            </a:r>
            <a:endParaRPr lang="en-US" strike="sngStrike" dirty="0"/>
          </a:p>
        </p:txBody>
      </p:sp>
      <p:sp>
        <p:nvSpPr>
          <p:cNvPr id="17" name="Овал 16"/>
          <p:cNvSpPr/>
          <p:nvPr/>
        </p:nvSpPr>
        <p:spPr>
          <a:xfrm>
            <a:off x="7229413" y="1773407"/>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smtClean="0"/>
              <a:t>C</a:t>
            </a:r>
            <a:endParaRPr lang="en-US" strike="sngStrike" dirty="0"/>
          </a:p>
        </p:txBody>
      </p:sp>
      <p:cxnSp>
        <p:nvCxnSpPr>
          <p:cNvPr id="18" name="Прямая со стрелкой 17"/>
          <p:cNvCxnSpPr>
            <a:stCxn id="15" idx="6"/>
            <a:endCxn id="16" idx="2"/>
          </p:cNvCxnSpPr>
          <p:nvPr/>
        </p:nvCxnSpPr>
        <p:spPr>
          <a:xfrm flipV="1">
            <a:off x="6228184" y="1132444"/>
            <a:ext cx="1001229" cy="20832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15" idx="6"/>
            <a:endCxn id="17" idx="2"/>
          </p:cNvCxnSpPr>
          <p:nvPr/>
        </p:nvCxnSpPr>
        <p:spPr>
          <a:xfrm>
            <a:off x="6228184" y="1340768"/>
            <a:ext cx="1001229" cy="64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stCxn id="16" idx="4"/>
            <a:endCxn id="17" idx="0"/>
          </p:cNvCxnSpPr>
          <p:nvPr/>
        </p:nvCxnSpPr>
        <p:spPr>
          <a:xfrm>
            <a:off x="7445437" y="1348468"/>
            <a:ext cx="0" cy="42493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18365" y="1806901"/>
            <a:ext cx="769763" cy="369332"/>
          </a:xfrm>
          <a:prstGeom prst="rect">
            <a:avLst/>
          </a:prstGeom>
          <a:noFill/>
        </p:spPr>
        <p:txBody>
          <a:bodyPr wrap="none" rtlCol="0">
            <a:spAutoFit/>
          </a:bodyPr>
          <a:lstStyle/>
          <a:p>
            <a:r>
              <a:rPr lang="en-US" dirty="0" smtClean="0"/>
              <a:t>27000</a:t>
            </a:r>
            <a:endParaRPr lang="en-US" dirty="0"/>
          </a:p>
        </p:txBody>
      </p:sp>
      <p:sp>
        <p:nvSpPr>
          <p:cNvPr id="22" name="TextBox 21"/>
          <p:cNvSpPr txBox="1"/>
          <p:nvPr/>
        </p:nvSpPr>
        <p:spPr>
          <a:xfrm>
            <a:off x="7718364" y="908720"/>
            <a:ext cx="769763" cy="369332"/>
          </a:xfrm>
          <a:prstGeom prst="rect">
            <a:avLst/>
          </a:prstGeom>
          <a:noFill/>
        </p:spPr>
        <p:txBody>
          <a:bodyPr wrap="none" rtlCol="0">
            <a:spAutoFit/>
          </a:bodyPr>
          <a:lstStyle/>
          <a:p>
            <a:r>
              <a:rPr lang="en-US" dirty="0" smtClean="0"/>
              <a:t>26000</a:t>
            </a:r>
            <a:endParaRPr lang="en-US" dirty="0"/>
          </a:p>
        </p:txBody>
      </p:sp>
      <p:sp>
        <p:nvSpPr>
          <p:cNvPr id="23" name="TextBox 22"/>
          <p:cNvSpPr txBox="1"/>
          <p:nvPr/>
        </p:nvSpPr>
        <p:spPr>
          <a:xfrm>
            <a:off x="5627279" y="785029"/>
            <a:ext cx="769763" cy="369332"/>
          </a:xfrm>
          <a:prstGeom prst="rect">
            <a:avLst/>
          </a:prstGeom>
          <a:noFill/>
        </p:spPr>
        <p:txBody>
          <a:bodyPr wrap="none" rtlCol="0">
            <a:spAutoFit/>
          </a:bodyPr>
          <a:lstStyle/>
          <a:p>
            <a:r>
              <a:rPr lang="en-US" dirty="0" smtClean="0"/>
              <a:t>25200</a:t>
            </a:r>
            <a:endParaRPr lang="en-US" dirty="0"/>
          </a:p>
        </p:txBody>
      </p:sp>
      <p:sp>
        <p:nvSpPr>
          <p:cNvPr id="26" name="Стрелка вправо 25"/>
          <p:cNvSpPr/>
          <p:nvPr/>
        </p:nvSpPr>
        <p:spPr>
          <a:xfrm>
            <a:off x="3347864" y="1232756"/>
            <a:ext cx="1656184" cy="540651"/>
          </a:xfrm>
          <a:prstGeom prst="rightArrow">
            <a:avLst/>
          </a:prstGeom>
          <a:noFill/>
          <a:ln w="158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49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Группа 53"/>
          <p:cNvGrpSpPr/>
          <p:nvPr/>
        </p:nvGrpSpPr>
        <p:grpSpPr>
          <a:xfrm>
            <a:off x="1499219" y="1898332"/>
            <a:ext cx="5879288" cy="2943944"/>
            <a:chOff x="2200746" y="2069232"/>
            <a:chExt cx="3739406" cy="1872438"/>
          </a:xfrm>
        </p:grpSpPr>
        <p:sp>
          <p:nvSpPr>
            <p:cNvPr id="4" name="Блок-схема: узел 3"/>
            <p:cNvSpPr/>
            <p:nvPr/>
          </p:nvSpPr>
          <p:spPr>
            <a:xfrm>
              <a:off x="3059832" y="234888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Блок-схема: узел 4"/>
            <p:cNvSpPr/>
            <p:nvPr/>
          </p:nvSpPr>
          <p:spPr>
            <a:xfrm>
              <a:off x="2276128" y="206923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Блок-схема: узел 5"/>
            <p:cNvSpPr/>
            <p:nvPr/>
          </p:nvSpPr>
          <p:spPr>
            <a:xfrm>
              <a:off x="2200746" y="350100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Блок-схема: узел 6"/>
            <p:cNvSpPr/>
            <p:nvPr/>
          </p:nvSpPr>
          <p:spPr>
            <a:xfrm>
              <a:off x="3023828" y="386966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Блок-схема: узел 7"/>
            <p:cNvSpPr/>
            <p:nvPr/>
          </p:nvSpPr>
          <p:spPr>
            <a:xfrm>
              <a:off x="4283968" y="2970731"/>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Блок-схема: узел 8"/>
            <p:cNvSpPr/>
            <p:nvPr/>
          </p:nvSpPr>
          <p:spPr>
            <a:xfrm>
              <a:off x="2843808" y="3048040"/>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Блок-схема: узел 9"/>
            <p:cNvSpPr/>
            <p:nvPr/>
          </p:nvSpPr>
          <p:spPr>
            <a:xfrm>
              <a:off x="3923928" y="3573016"/>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узел 10"/>
            <p:cNvSpPr/>
            <p:nvPr/>
          </p:nvSpPr>
          <p:spPr>
            <a:xfrm>
              <a:off x="4499992" y="2546222"/>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Блок-схема: узел 11"/>
            <p:cNvSpPr/>
            <p:nvPr/>
          </p:nvSpPr>
          <p:spPr>
            <a:xfrm>
              <a:off x="3491880" y="292494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Блок-схема: узел 12"/>
            <p:cNvSpPr/>
            <p:nvPr/>
          </p:nvSpPr>
          <p:spPr>
            <a:xfrm>
              <a:off x="5220072" y="328498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Блок-схема: узел 13"/>
            <p:cNvSpPr/>
            <p:nvPr/>
          </p:nvSpPr>
          <p:spPr>
            <a:xfrm>
              <a:off x="4932040" y="215303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Блок-схема: узел 14"/>
            <p:cNvSpPr/>
            <p:nvPr/>
          </p:nvSpPr>
          <p:spPr>
            <a:xfrm>
              <a:off x="5868144" y="2474214"/>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Блок-схема: узел 15"/>
            <p:cNvSpPr/>
            <p:nvPr/>
          </p:nvSpPr>
          <p:spPr>
            <a:xfrm>
              <a:off x="5580112" y="3861048"/>
              <a:ext cx="72008" cy="72008"/>
            </a:xfrm>
            <a:prstGeom prst="flowChartConnec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Прямая соединительная линия 17"/>
            <p:cNvCxnSpPr>
              <a:stCxn id="5" idx="6"/>
              <a:endCxn id="4" idx="1"/>
            </p:cNvCxnSpPr>
            <p:nvPr/>
          </p:nvCxnSpPr>
          <p:spPr>
            <a:xfrm>
              <a:off x="2348136" y="2105236"/>
              <a:ext cx="722241" cy="25418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4" idx="5"/>
              <a:endCxn id="11" idx="2"/>
            </p:cNvCxnSpPr>
            <p:nvPr/>
          </p:nvCxnSpPr>
          <p:spPr>
            <a:xfrm>
              <a:off x="3121295" y="2410343"/>
              <a:ext cx="1378697" cy="1718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5" idx="4"/>
              <a:endCxn id="12" idx="2"/>
            </p:cNvCxnSpPr>
            <p:nvPr/>
          </p:nvCxnSpPr>
          <p:spPr>
            <a:xfrm>
              <a:off x="2312132" y="2141240"/>
              <a:ext cx="1179748" cy="8197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2" idx="6"/>
              <a:endCxn id="11" idx="2"/>
            </p:cNvCxnSpPr>
            <p:nvPr/>
          </p:nvCxnSpPr>
          <p:spPr>
            <a:xfrm flipV="1">
              <a:off x="3563888" y="2582226"/>
              <a:ext cx="936104" cy="3787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4" idx="6"/>
              <a:endCxn id="14" idx="3"/>
            </p:cNvCxnSpPr>
            <p:nvPr/>
          </p:nvCxnSpPr>
          <p:spPr>
            <a:xfrm flipV="1">
              <a:off x="3131840" y="2214501"/>
              <a:ext cx="1810745" cy="1703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5" idx="5"/>
              <a:endCxn id="7" idx="3"/>
            </p:cNvCxnSpPr>
            <p:nvPr/>
          </p:nvCxnSpPr>
          <p:spPr>
            <a:xfrm>
              <a:off x="2337591" y="2130695"/>
              <a:ext cx="696782" cy="180043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5" idx="4"/>
              <a:endCxn id="9" idx="1"/>
            </p:cNvCxnSpPr>
            <p:nvPr/>
          </p:nvCxnSpPr>
          <p:spPr>
            <a:xfrm>
              <a:off x="2312132" y="2141240"/>
              <a:ext cx="542221" cy="9173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5" idx="4"/>
              <a:endCxn id="6" idx="7"/>
            </p:cNvCxnSpPr>
            <p:nvPr/>
          </p:nvCxnSpPr>
          <p:spPr>
            <a:xfrm flipH="1">
              <a:off x="2262209" y="2141240"/>
              <a:ext cx="49923" cy="13703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stCxn id="6" idx="3"/>
              <a:endCxn id="9" idx="5"/>
            </p:cNvCxnSpPr>
            <p:nvPr/>
          </p:nvCxnSpPr>
          <p:spPr>
            <a:xfrm flipV="1">
              <a:off x="2211291" y="3109503"/>
              <a:ext cx="693980" cy="4529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6" idx="4"/>
              <a:endCxn id="11" idx="1"/>
            </p:cNvCxnSpPr>
            <p:nvPr/>
          </p:nvCxnSpPr>
          <p:spPr>
            <a:xfrm flipV="1">
              <a:off x="2236750" y="2556767"/>
              <a:ext cx="2273787" cy="101624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9" idx="7"/>
              <a:endCxn id="8" idx="1"/>
            </p:cNvCxnSpPr>
            <p:nvPr/>
          </p:nvCxnSpPr>
          <p:spPr>
            <a:xfrm flipV="1">
              <a:off x="2905271" y="2981276"/>
              <a:ext cx="1389242" cy="7730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a:stCxn id="10" idx="6"/>
              <a:endCxn id="8" idx="2"/>
            </p:cNvCxnSpPr>
            <p:nvPr/>
          </p:nvCxnSpPr>
          <p:spPr>
            <a:xfrm flipV="1">
              <a:off x="3995936" y="3006735"/>
              <a:ext cx="288032" cy="6022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5" idx="4"/>
              <a:endCxn id="10" idx="1"/>
            </p:cNvCxnSpPr>
            <p:nvPr/>
          </p:nvCxnSpPr>
          <p:spPr>
            <a:xfrm>
              <a:off x="2312132" y="2141240"/>
              <a:ext cx="1622341" cy="144232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9" idx="6"/>
              <a:endCxn id="11" idx="2"/>
            </p:cNvCxnSpPr>
            <p:nvPr/>
          </p:nvCxnSpPr>
          <p:spPr>
            <a:xfrm flipV="1">
              <a:off x="2915816" y="2582226"/>
              <a:ext cx="1584176" cy="5018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11" idx="7"/>
              <a:endCxn id="14" idx="3"/>
            </p:cNvCxnSpPr>
            <p:nvPr/>
          </p:nvCxnSpPr>
          <p:spPr>
            <a:xfrm flipV="1">
              <a:off x="4561455" y="2214501"/>
              <a:ext cx="381130" cy="3422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8" idx="6"/>
              <a:endCxn id="15" idx="3"/>
            </p:cNvCxnSpPr>
            <p:nvPr/>
          </p:nvCxnSpPr>
          <p:spPr>
            <a:xfrm flipV="1">
              <a:off x="4355976" y="2535677"/>
              <a:ext cx="1522713" cy="47105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13" idx="4"/>
              <a:endCxn id="16" idx="0"/>
            </p:cNvCxnSpPr>
            <p:nvPr/>
          </p:nvCxnSpPr>
          <p:spPr>
            <a:xfrm>
              <a:off x="5256076" y="3356992"/>
              <a:ext cx="360040" cy="50405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a:stCxn id="6" idx="6"/>
              <a:endCxn id="13" idx="2"/>
            </p:cNvCxnSpPr>
            <p:nvPr/>
          </p:nvCxnSpPr>
          <p:spPr>
            <a:xfrm flipV="1">
              <a:off x="2272754" y="3320988"/>
              <a:ext cx="2947318"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10" idx="4"/>
              <a:endCxn id="16" idx="0"/>
            </p:cNvCxnSpPr>
            <p:nvPr/>
          </p:nvCxnSpPr>
          <p:spPr>
            <a:xfrm>
              <a:off x="3959932" y="3645024"/>
              <a:ext cx="1656184" cy="2160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a:stCxn id="7" idx="3"/>
              <a:endCxn id="13" idx="1"/>
            </p:cNvCxnSpPr>
            <p:nvPr/>
          </p:nvCxnSpPr>
          <p:spPr>
            <a:xfrm flipV="1">
              <a:off x="3034373" y="3295529"/>
              <a:ext cx="2196244" cy="6355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a:stCxn id="7" idx="5"/>
              <a:endCxn id="16" idx="1"/>
            </p:cNvCxnSpPr>
            <p:nvPr/>
          </p:nvCxnSpPr>
          <p:spPr>
            <a:xfrm flipV="1">
              <a:off x="3085291" y="3871593"/>
              <a:ext cx="2505366" cy="5953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a:stCxn id="6" idx="6"/>
              <a:endCxn id="7" idx="7"/>
            </p:cNvCxnSpPr>
            <p:nvPr/>
          </p:nvCxnSpPr>
          <p:spPr>
            <a:xfrm>
              <a:off x="2272754" y="3537012"/>
              <a:ext cx="812537" cy="3431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a:stCxn id="16" idx="5"/>
              <a:endCxn id="15" idx="6"/>
            </p:cNvCxnSpPr>
            <p:nvPr/>
          </p:nvCxnSpPr>
          <p:spPr>
            <a:xfrm flipV="1">
              <a:off x="5641575" y="2510218"/>
              <a:ext cx="298577" cy="141229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Прямая соединительная линия 80"/>
            <p:cNvCxnSpPr>
              <a:stCxn id="13" idx="0"/>
              <a:endCxn id="14" idx="5"/>
            </p:cNvCxnSpPr>
            <p:nvPr/>
          </p:nvCxnSpPr>
          <p:spPr>
            <a:xfrm flipH="1" flipV="1">
              <a:off x="4993503" y="2214501"/>
              <a:ext cx="262573" cy="10704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a:stCxn id="13" idx="1"/>
              <a:endCxn id="11" idx="1"/>
            </p:cNvCxnSpPr>
            <p:nvPr/>
          </p:nvCxnSpPr>
          <p:spPr>
            <a:xfrm flipH="1" flipV="1">
              <a:off x="4510537" y="2556767"/>
              <a:ext cx="720080" cy="73876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a:stCxn id="8" idx="7"/>
              <a:endCxn id="13" idx="1"/>
            </p:cNvCxnSpPr>
            <p:nvPr/>
          </p:nvCxnSpPr>
          <p:spPr>
            <a:xfrm>
              <a:off x="4345431" y="2981276"/>
              <a:ext cx="885186" cy="3142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a:stCxn id="13" idx="6"/>
              <a:endCxn id="15" idx="4"/>
            </p:cNvCxnSpPr>
            <p:nvPr/>
          </p:nvCxnSpPr>
          <p:spPr>
            <a:xfrm flipV="1">
              <a:off x="5292080" y="2546222"/>
              <a:ext cx="612068" cy="77476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a:stCxn id="11" idx="7"/>
              <a:endCxn id="15" idx="4"/>
            </p:cNvCxnSpPr>
            <p:nvPr/>
          </p:nvCxnSpPr>
          <p:spPr>
            <a:xfrm flipV="1">
              <a:off x="4561455" y="2546222"/>
              <a:ext cx="1342693" cy="10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a:stCxn id="15" idx="0"/>
              <a:endCxn id="14" idx="4"/>
            </p:cNvCxnSpPr>
            <p:nvPr/>
          </p:nvCxnSpPr>
          <p:spPr>
            <a:xfrm flipH="1" flipV="1">
              <a:off x="4968044" y="2225046"/>
              <a:ext cx="936104" cy="24916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a:stCxn id="12" idx="5"/>
              <a:endCxn id="4" idx="2"/>
            </p:cNvCxnSpPr>
            <p:nvPr/>
          </p:nvCxnSpPr>
          <p:spPr>
            <a:xfrm flipH="1" flipV="1">
              <a:off x="3059832" y="2384884"/>
              <a:ext cx="493511" cy="60152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a:stCxn id="11" idx="0"/>
              <a:endCxn id="5" idx="1"/>
            </p:cNvCxnSpPr>
            <p:nvPr/>
          </p:nvCxnSpPr>
          <p:spPr>
            <a:xfrm flipH="1" flipV="1">
              <a:off x="2286673" y="2079777"/>
              <a:ext cx="2249323" cy="4664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4" idx="3"/>
              <a:endCxn id="5" idx="7"/>
            </p:cNvCxnSpPr>
            <p:nvPr/>
          </p:nvCxnSpPr>
          <p:spPr>
            <a:xfrm flipH="1" flipV="1">
              <a:off x="2337591" y="2079777"/>
              <a:ext cx="2604994" cy="1347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a:stCxn id="8" idx="0"/>
              <a:endCxn id="11" idx="1"/>
            </p:cNvCxnSpPr>
            <p:nvPr/>
          </p:nvCxnSpPr>
          <p:spPr>
            <a:xfrm flipV="1">
              <a:off x="4319972" y="2556767"/>
              <a:ext cx="190565" cy="41396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Прямая соединительная линия 106"/>
            <p:cNvCxnSpPr>
              <a:stCxn id="7" idx="7"/>
              <a:endCxn id="11" idx="1"/>
            </p:cNvCxnSpPr>
            <p:nvPr/>
          </p:nvCxnSpPr>
          <p:spPr>
            <a:xfrm flipV="1">
              <a:off x="3085291" y="2556767"/>
              <a:ext cx="1425246" cy="1323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a:stCxn id="16" idx="4"/>
              <a:endCxn id="8" idx="0"/>
            </p:cNvCxnSpPr>
            <p:nvPr/>
          </p:nvCxnSpPr>
          <p:spPr>
            <a:xfrm flipH="1" flipV="1">
              <a:off x="4319972" y="2970731"/>
              <a:ext cx="1296144" cy="96232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Прямая соединительная линия 120"/>
            <p:cNvCxnSpPr>
              <a:stCxn id="9" idx="6"/>
              <a:endCxn id="10" idx="4"/>
            </p:cNvCxnSpPr>
            <p:nvPr/>
          </p:nvCxnSpPr>
          <p:spPr>
            <a:xfrm>
              <a:off x="2915816" y="3084044"/>
              <a:ext cx="1044116" cy="56098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a:stCxn id="9" idx="5"/>
              <a:endCxn id="7" idx="2"/>
            </p:cNvCxnSpPr>
            <p:nvPr/>
          </p:nvCxnSpPr>
          <p:spPr>
            <a:xfrm>
              <a:off x="2905271" y="3109503"/>
              <a:ext cx="118557" cy="796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Прямая соединительная линия 126"/>
            <p:cNvCxnSpPr>
              <a:stCxn id="9" idx="1"/>
              <a:endCxn id="16" idx="5"/>
            </p:cNvCxnSpPr>
            <p:nvPr/>
          </p:nvCxnSpPr>
          <p:spPr>
            <a:xfrm>
              <a:off x="2854353" y="3058585"/>
              <a:ext cx="2787222" cy="8639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Прямая соединительная линия 129"/>
            <p:cNvCxnSpPr>
              <a:stCxn id="12" idx="3"/>
              <a:endCxn id="7" idx="1"/>
            </p:cNvCxnSpPr>
            <p:nvPr/>
          </p:nvCxnSpPr>
          <p:spPr>
            <a:xfrm flipH="1">
              <a:off x="3034373" y="2986407"/>
              <a:ext cx="468052" cy="893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p:cNvCxnSpPr>
              <a:stCxn id="4" idx="2"/>
              <a:endCxn id="7" idx="0"/>
            </p:cNvCxnSpPr>
            <p:nvPr/>
          </p:nvCxnSpPr>
          <p:spPr>
            <a:xfrm>
              <a:off x="3059832" y="2384884"/>
              <a:ext cx="0" cy="14847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a:stCxn id="4" idx="3"/>
              <a:endCxn id="9" idx="7"/>
            </p:cNvCxnSpPr>
            <p:nvPr/>
          </p:nvCxnSpPr>
          <p:spPr>
            <a:xfrm flipH="1">
              <a:off x="2905271" y="2410343"/>
              <a:ext cx="165106" cy="64824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a:stCxn id="4" idx="2"/>
              <a:endCxn id="6" idx="0"/>
            </p:cNvCxnSpPr>
            <p:nvPr/>
          </p:nvCxnSpPr>
          <p:spPr>
            <a:xfrm flipH="1">
              <a:off x="2236750" y="2384884"/>
              <a:ext cx="823082" cy="111612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Прямая соединительная линия 141"/>
            <p:cNvCxnSpPr>
              <a:stCxn id="14" idx="1"/>
              <a:endCxn id="12" idx="1"/>
            </p:cNvCxnSpPr>
            <p:nvPr/>
          </p:nvCxnSpPr>
          <p:spPr>
            <a:xfrm flipH="1">
              <a:off x="3502425" y="2163583"/>
              <a:ext cx="1440160" cy="7719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a:stCxn id="14" idx="3"/>
              <a:endCxn id="8" idx="7"/>
            </p:cNvCxnSpPr>
            <p:nvPr/>
          </p:nvCxnSpPr>
          <p:spPr>
            <a:xfrm flipH="1">
              <a:off x="4345431" y="2214501"/>
              <a:ext cx="597154" cy="76677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 idx="7"/>
              <a:endCxn id="10" idx="0"/>
            </p:cNvCxnSpPr>
            <p:nvPr/>
          </p:nvCxnSpPr>
          <p:spPr>
            <a:xfrm>
              <a:off x="3553343" y="2935489"/>
              <a:ext cx="406589" cy="63752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a:stCxn id="7" idx="6"/>
              <a:endCxn id="15" idx="6"/>
            </p:cNvCxnSpPr>
            <p:nvPr/>
          </p:nvCxnSpPr>
          <p:spPr>
            <a:xfrm flipV="1">
              <a:off x="3095836" y="2510218"/>
              <a:ext cx="2844316" cy="139544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Прямая соединительная линия 153"/>
            <p:cNvCxnSpPr>
              <a:stCxn id="7" idx="7"/>
              <a:endCxn id="8" idx="1"/>
            </p:cNvCxnSpPr>
            <p:nvPr/>
          </p:nvCxnSpPr>
          <p:spPr>
            <a:xfrm flipV="1">
              <a:off x="3085291" y="2981276"/>
              <a:ext cx="1209222" cy="8989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a:stCxn id="4" idx="0"/>
              <a:endCxn id="8" idx="1"/>
            </p:cNvCxnSpPr>
            <p:nvPr/>
          </p:nvCxnSpPr>
          <p:spPr>
            <a:xfrm>
              <a:off x="3095836" y="2348880"/>
              <a:ext cx="1198677" cy="63239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Прямая соединительная линия 159"/>
            <p:cNvCxnSpPr>
              <a:stCxn id="14" idx="7"/>
              <a:endCxn id="16" idx="0"/>
            </p:cNvCxnSpPr>
            <p:nvPr/>
          </p:nvCxnSpPr>
          <p:spPr>
            <a:xfrm>
              <a:off x="4993503" y="2163583"/>
              <a:ext cx="622613" cy="16974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Прямая соединительная линия 162"/>
            <p:cNvCxnSpPr>
              <a:stCxn id="11" idx="5"/>
              <a:endCxn id="16" idx="1"/>
            </p:cNvCxnSpPr>
            <p:nvPr/>
          </p:nvCxnSpPr>
          <p:spPr>
            <a:xfrm>
              <a:off x="4561455" y="2607685"/>
              <a:ext cx="1029202" cy="126390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Прямая соединительная линия 165"/>
            <p:cNvCxnSpPr>
              <a:stCxn id="12" idx="6"/>
              <a:endCxn id="16" idx="2"/>
            </p:cNvCxnSpPr>
            <p:nvPr/>
          </p:nvCxnSpPr>
          <p:spPr>
            <a:xfrm>
              <a:off x="3563888" y="2960948"/>
              <a:ext cx="2016224" cy="93610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p:cNvCxnSpPr>
              <a:stCxn id="5" idx="2"/>
              <a:endCxn id="4" idx="2"/>
            </p:cNvCxnSpPr>
            <p:nvPr/>
          </p:nvCxnSpPr>
          <p:spPr>
            <a:xfrm>
              <a:off x="2276128" y="2105236"/>
              <a:ext cx="783704" cy="27964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8" name="Прямая соединительная линия 67"/>
            <p:cNvCxnSpPr>
              <a:endCxn id="15" idx="5"/>
            </p:cNvCxnSpPr>
            <p:nvPr/>
          </p:nvCxnSpPr>
          <p:spPr>
            <a:xfrm flipV="1">
              <a:off x="4519098" y="2535677"/>
              <a:ext cx="1410509" cy="44129"/>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 name="Прямая соединительная линия 69"/>
            <p:cNvCxnSpPr>
              <a:stCxn id="6" idx="4"/>
              <a:endCxn id="9" idx="5"/>
            </p:cNvCxnSpPr>
            <p:nvPr/>
          </p:nvCxnSpPr>
          <p:spPr>
            <a:xfrm flipV="1">
              <a:off x="2236750" y="3109503"/>
              <a:ext cx="668521" cy="463513"/>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Прямая соединительная линия 70"/>
            <p:cNvCxnSpPr>
              <a:stCxn id="7" idx="5"/>
              <a:endCxn id="10" idx="3"/>
            </p:cNvCxnSpPr>
            <p:nvPr/>
          </p:nvCxnSpPr>
          <p:spPr>
            <a:xfrm flipV="1">
              <a:off x="3085291" y="3634479"/>
              <a:ext cx="849182" cy="296646"/>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2" name="Прямая соединительная линия 71"/>
            <p:cNvCxnSpPr>
              <a:stCxn id="10" idx="7"/>
              <a:endCxn id="8" idx="3"/>
            </p:cNvCxnSpPr>
            <p:nvPr/>
          </p:nvCxnSpPr>
          <p:spPr>
            <a:xfrm flipV="1">
              <a:off x="3985391" y="3032194"/>
              <a:ext cx="309122" cy="551367"/>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3" name="Прямая соединительная линия 72"/>
            <p:cNvCxnSpPr>
              <a:stCxn id="8" idx="7"/>
              <a:endCxn id="11" idx="0"/>
            </p:cNvCxnSpPr>
            <p:nvPr/>
          </p:nvCxnSpPr>
          <p:spPr>
            <a:xfrm flipV="1">
              <a:off x="4345431" y="2546222"/>
              <a:ext cx="190565" cy="435054"/>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78" name="Прямая соединительная линия 77"/>
            <p:cNvCxnSpPr>
              <a:stCxn id="9" idx="6"/>
              <a:endCxn id="12" idx="2"/>
            </p:cNvCxnSpPr>
            <p:nvPr/>
          </p:nvCxnSpPr>
          <p:spPr>
            <a:xfrm flipV="1">
              <a:off x="2915816" y="2960948"/>
              <a:ext cx="576064" cy="123096"/>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Прямая соединительная линия 86"/>
            <p:cNvCxnSpPr>
              <a:stCxn id="12" idx="6"/>
              <a:endCxn id="8" idx="3"/>
            </p:cNvCxnSpPr>
            <p:nvPr/>
          </p:nvCxnSpPr>
          <p:spPr>
            <a:xfrm>
              <a:off x="3563888" y="2960948"/>
              <a:ext cx="730625" cy="71246"/>
            </a:xfrm>
            <a:prstGeom prst="line">
              <a:avLst/>
            </a:prstGeom>
            <a:ln w="28575"/>
          </p:spPr>
          <p:style>
            <a:lnRef idx="1">
              <a:schemeClr val="dk1"/>
            </a:lnRef>
            <a:fillRef idx="0">
              <a:schemeClr val="dk1"/>
            </a:fillRef>
            <a:effectRef idx="0">
              <a:schemeClr val="dk1"/>
            </a:effectRef>
            <a:fontRef idx="minor">
              <a:schemeClr val="tx1"/>
            </a:fontRef>
          </p:style>
        </p:cxnSp>
        <p:cxnSp>
          <p:nvCxnSpPr>
            <p:cNvPr id="88" name="Прямая соединительная линия 87"/>
            <p:cNvCxnSpPr>
              <a:stCxn id="8" idx="6"/>
              <a:endCxn id="13" idx="7"/>
            </p:cNvCxnSpPr>
            <p:nvPr/>
          </p:nvCxnSpPr>
          <p:spPr>
            <a:xfrm>
              <a:off x="4355976" y="3006735"/>
              <a:ext cx="925559" cy="288794"/>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Прямая соединительная линия 88"/>
            <p:cNvCxnSpPr>
              <a:stCxn id="13" idx="6"/>
              <a:endCxn id="16" idx="1"/>
            </p:cNvCxnSpPr>
            <p:nvPr/>
          </p:nvCxnSpPr>
          <p:spPr>
            <a:xfrm>
              <a:off x="5292080" y="3320988"/>
              <a:ext cx="298577" cy="550605"/>
            </a:xfrm>
            <a:prstGeom prst="line">
              <a:avLst/>
            </a:prstGeom>
            <a:ln w="28575"/>
          </p:spPr>
          <p:style>
            <a:lnRef idx="1">
              <a:schemeClr val="dk1"/>
            </a:lnRef>
            <a:fillRef idx="0">
              <a:schemeClr val="dk1"/>
            </a:fillRef>
            <a:effectRef idx="0">
              <a:schemeClr val="dk1"/>
            </a:effectRef>
            <a:fontRef idx="minor">
              <a:schemeClr val="tx1"/>
            </a:fontRef>
          </p:style>
        </p:cxnSp>
        <p:cxnSp>
          <p:nvCxnSpPr>
            <p:cNvPr id="96" name="Прямая соединительная линия 95"/>
            <p:cNvCxnSpPr>
              <a:stCxn id="11" idx="7"/>
              <a:endCxn id="14" idx="0"/>
            </p:cNvCxnSpPr>
            <p:nvPr/>
          </p:nvCxnSpPr>
          <p:spPr>
            <a:xfrm flipV="1">
              <a:off x="4561455" y="2153038"/>
              <a:ext cx="406589" cy="403729"/>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grpSp>
      <p:pic>
        <p:nvPicPr>
          <p:cNvPr id="51" name="Рисунок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96618">
            <a:off x="1395877" y="1129091"/>
            <a:ext cx="572078" cy="662704"/>
          </a:xfrm>
          <a:prstGeom prst="rect">
            <a:avLst/>
          </a:prstGeom>
        </p:spPr>
      </p:pic>
      <p:pic>
        <p:nvPicPr>
          <p:cNvPr id="53" name="Рисунок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04175">
            <a:off x="7128077" y="4286163"/>
            <a:ext cx="602980" cy="733523"/>
          </a:xfrm>
          <a:prstGeom prst="rect">
            <a:avLst/>
          </a:prstGeom>
        </p:spPr>
      </p:pic>
      <p:sp>
        <p:nvSpPr>
          <p:cNvPr id="109" name="TextBox 108"/>
          <p:cNvSpPr txBox="1"/>
          <p:nvPr/>
        </p:nvSpPr>
        <p:spPr>
          <a:xfrm>
            <a:off x="1186918" y="235249"/>
            <a:ext cx="3537899" cy="523220"/>
          </a:xfrm>
          <a:prstGeom prst="rect">
            <a:avLst/>
          </a:prstGeom>
          <a:noFill/>
        </p:spPr>
        <p:txBody>
          <a:bodyPr wrap="square" rtlCol="0">
            <a:spAutoFit/>
          </a:bodyPr>
          <a:lstStyle/>
          <a:p>
            <a:r>
              <a:rPr lang="en-US" sz="2800" dirty="0" err="1" smtClean="0"/>
              <a:t>Dijkstra</a:t>
            </a:r>
            <a:r>
              <a:rPr lang="en-US" sz="2800" dirty="0" smtClean="0"/>
              <a:t> (details)</a:t>
            </a:r>
            <a:endParaRPr lang="en-US" sz="2800" dirty="0"/>
          </a:p>
        </p:txBody>
      </p:sp>
      <p:sp>
        <p:nvSpPr>
          <p:cNvPr id="63" name="Выноска 1 (граница и черта) 62"/>
          <p:cNvSpPr/>
          <p:nvPr/>
        </p:nvSpPr>
        <p:spPr>
          <a:xfrm>
            <a:off x="4644008" y="1091412"/>
            <a:ext cx="2590309" cy="437820"/>
          </a:xfrm>
          <a:prstGeom prst="accentBorderCallout1">
            <a:avLst>
              <a:gd name="adj1" fmla="val 18750"/>
              <a:gd name="adj2" fmla="val -8333"/>
              <a:gd name="adj3" fmla="val 322265"/>
              <a:gd name="adj4" fmla="val -44878"/>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TextBox 63"/>
          <p:cNvSpPr txBox="1"/>
          <p:nvPr/>
        </p:nvSpPr>
        <p:spPr>
          <a:xfrm>
            <a:off x="1044639" y="820359"/>
            <a:ext cx="1688283" cy="369332"/>
          </a:xfrm>
          <a:prstGeom prst="rect">
            <a:avLst/>
          </a:prstGeom>
          <a:noFill/>
        </p:spPr>
        <p:txBody>
          <a:bodyPr wrap="none" rtlCol="0">
            <a:spAutoFit/>
          </a:bodyPr>
          <a:lstStyle/>
          <a:p>
            <a:r>
              <a:rPr lang="en-US" dirty="0" smtClean="0"/>
              <a:t>6:15 ( =22500s )</a:t>
            </a:r>
            <a:endParaRPr lang="en-US" dirty="0"/>
          </a:p>
        </p:txBody>
      </p:sp>
      <p:sp>
        <p:nvSpPr>
          <p:cNvPr id="110" name="Выноска 1 (граница и черта) 109"/>
          <p:cNvSpPr/>
          <p:nvPr/>
        </p:nvSpPr>
        <p:spPr>
          <a:xfrm>
            <a:off x="1376653" y="5453446"/>
            <a:ext cx="3172959" cy="421279"/>
          </a:xfrm>
          <a:prstGeom prst="accentBorderCallout1">
            <a:avLst>
              <a:gd name="adj1" fmla="val 18750"/>
              <a:gd name="adj2" fmla="val -8333"/>
              <a:gd name="adj3" fmla="val -281247"/>
              <a:gd name="adj4" fmla="val 5563"/>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TextBox 110"/>
          <p:cNvSpPr txBox="1"/>
          <p:nvPr/>
        </p:nvSpPr>
        <p:spPr>
          <a:xfrm>
            <a:off x="1431068" y="5491700"/>
            <a:ext cx="3058679" cy="369332"/>
          </a:xfrm>
          <a:prstGeom prst="rect">
            <a:avLst/>
          </a:prstGeom>
          <a:noFill/>
        </p:spPr>
        <p:txBody>
          <a:bodyPr wrap="square" rtlCol="0">
            <a:spAutoFit/>
          </a:bodyPr>
          <a:lstStyle/>
          <a:p>
            <a:r>
              <a:rPr lang="en-US" dirty="0"/>
              <a:t>delay </a:t>
            </a:r>
            <a:r>
              <a:rPr lang="en-US" dirty="0" smtClean="0"/>
              <a:t>30 minutes</a:t>
            </a:r>
            <a:r>
              <a:rPr lang="ru-RU" dirty="0" smtClean="0"/>
              <a:t> </a:t>
            </a:r>
            <a:r>
              <a:rPr lang="en-US" dirty="0" smtClean="0"/>
              <a:t>on black line</a:t>
            </a:r>
            <a:endParaRPr lang="en-US" dirty="0"/>
          </a:p>
        </p:txBody>
      </p:sp>
      <p:sp>
        <p:nvSpPr>
          <p:cNvPr id="90" name="TextBox 89"/>
          <p:cNvSpPr txBox="1"/>
          <p:nvPr/>
        </p:nvSpPr>
        <p:spPr>
          <a:xfrm>
            <a:off x="4724817" y="1133632"/>
            <a:ext cx="2412199" cy="369332"/>
          </a:xfrm>
          <a:prstGeom prst="rect">
            <a:avLst/>
          </a:prstGeom>
          <a:noFill/>
        </p:spPr>
        <p:txBody>
          <a:bodyPr wrap="none" rtlCol="0">
            <a:spAutoFit/>
          </a:bodyPr>
          <a:lstStyle/>
          <a:p>
            <a:r>
              <a:rPr lang="en-US" dirty="0"/>
              <a:t>repair </a:t>
            </a:r>
            <a:r>
              <a:rPr lang="en-US" dirty="0" smtClean="0"/>
              <a:t>works on red line</a:t>
            </a:r>
            <a:endParaRPr lang="en-US" dirty="0"/>
          </a:p>
        </p:txBody>
      </p:sp>
      <p:sp>
        <p:nvSpPr>
          <p:cNvPr id="91" name="TextBox 90"/>
          <p:cNvSpPr txBox="1"/>
          <p:nvPr/>
        </p:nvSpPr>
        <p:spPr>
          <a:xfrm>
            <a:off x="1681916" y="1520710"/>
            <a:ext cx="2113656" cy="369332"/>
          </a:xfrm>
          <a:prstGeom prst="rect">
            <a:avLst/>
          </a:prstGeom>
          <a:noFill/>
        </p:spPr>
        <p:txBody>
          <a:bodyPr wrap="none" rtlCol="0">
            <a:spAutoFit/>
          </a:bodyPr>
          <a:lstStyle/>
          <a:p>
            <a:r>
              <a:rPr lang="en-US" sz="1400" dirty="0" smtClean="0"/>
              <a:t>next train 7</a:t>
            </a:r>
            <a:r>
              <a:rPr lang="en-US" sz="1400" dirty="0" smtClean="0">
                <a:sym typeface="Wingdings" panose="05000000000000000000" pitchFamily="2" charset="2"/>
              </a:rPr>
              <a:t>:00</a:t>
            </a:r>
            <a:r>
              <a:rPr lang="en-US" sz="1400" dirty="0" smtClean="0"/>
              <a:t> ( =25200s </a:t>
            </a:r>
            <a:r>
              <a:rPr lang="en-US" dirty="0" smtClean="0"/>
              <a:t>)</a:t>
            </a:r>
            <a:endParaRPr lang="en-US" dirty="0"/>
          </a:p>
        </p:txBody>
      </p:sp>
      <p:sp>
        <p:nvSpPr>
          <p:cNvPr id="92" name="TextBox 91"/>
          <p:cNvSpPr txBox="1"/>
          <p:nvPr/>
        </p:nvSpPr>
        <p:spPr>
          <a:xfrm rot="1282917">
            <a:off x="1920490" y="2183655"/>
            <a:ext cx="529312" cy="307777"/>
          </a:xfrm>
          <a:prstGeom prst="rect">
            <a:avLst/>
          </a:prstGeom>
          <a:noFill/>
        </p:spPr>
        <p:txBody>
          <a:bodyPr wrap="none" rtlCol="0">
            <a:spAutoFit/>
          </a:bodyPr>
          <a:lstStyle/>
          <a:p>
            <a:r>
              <a:rPr lang="en-US" sz="1400" dirty="0" smtClean="0"/>
              <a:t>300s</a:t>
            </a:r>
            <a:endParaRPr lang="en-US" dirty="0"/>
          </a:p>
        </p:txBody>
      </p:sp>
      <p:sp>
        <p:nvSpPr>
          <p:cNvPr id="93" name="TextBox 92"/>
          <p:cNvSpPr txBox="1"/>
          <p:nvPr/>
        </p:nvSpPr>
        <p:spPr>
          <a:xfrm rot="428099">
            <a:off x="3586226" y="2260010"/>
            <a:ext cx="660758" cy="307777"/>
          </a:xfrm>
          <a:prstGeom prst="rect">
            <a:avLst/>
          </a:prstGeom>
          <a:noFill/>
        </p:spPr>
        <p:txBody>
          <a:bodyPr wrap="none" rtlCol="0">
            <a:spAutoFit/>
          </a:bodyPr>
          <a:lstStyle/>
          <a:p>
            <a:r>
              <a:rPr lang="en-US" sz="1400" dirty="0" smtClean="0"/>
              <a:t>2950s </a:t>
            </a:r>
            <a:endParaRPr lang="en-US" dirty="0"/>
          </a:p>
        </p:txBody>
      </p:sp>
      <p:sp>
        <p:nvSpPr>
          <p:cNvPr id="94" name="TextBox 93"/>
          <p:cNvSpPr txBox="1"/>
          <p:nvPr/>
        </p:nvSpPr>
        <p:spPr>
          <a:xfrm rot="17229612">
            <a:off x="2277526" y="2792688"/>
            <a:ext cx="620683" cy="307777"/>
          </a:xfrm>
          <a:prstGeom prst="rect">
            <a:avLst/>
          </a:prstGeom>
          <a:noFill/>
        </p:spPr>
        <p:txBody>
          <a:bodyPr wrap="none" rtlCol="0">
            <a:spAutoFit/>
          </a:bodyPr>
          <a:lstStyle/>
          <a:p>
            <a:r>
              <a:rPr lang="en-US" sz="1400" dirty="0" smtClean="0"/>
              <a:t>1000s</a:t>
            </a:r>
            <a:endParaRPr lang="en-US" dirty="0"/>
          </a:p>
        </p:txBody>
      </p:sp>
      <p:sp>
        <p:nvSpPr>
          <p:cNvPr id="95" name="TextBox 94"/>
          <p:cNvSpPr txBox="1"/>
          <p:nvPr/>
        </p:nvSpPr>
        <p:spPr>
          <a:xfrm rot="20743385">
            <a:off x="2812834" y="3055356"/>
            <a:ext cx="529312" cy="307777"/>
          </a:xfrm>
          <a:prstGeom prst="rect">
            <a:avLst/>
          </a:prstGeom>
          <a:noFill/>
        </p:spPr>
        <p:txBody>
          <a:bodyPr wrap="none" rtlCol="0">
            <a:spAutoFit/>
          </a:bodyPr>
          <a:lstStyle/>
          <a:p>
            <a:r>
              <a:rPr lang="en-US" sz="1400" dirty="0" smtClean="0"/>
              <a:t>270s</a:t>
            </a:r>
            <a:endParaRPr lang="en-US" dirty="0"/>
          </a:p>
        </p:txBody>
      </p:sp>
      <p:sp>
        <p:nvSpPr>
          <p:cNvPr id="97" name="TextBox 96"/>
          <p:cNvSpPr txBox="1"/>
          <p:nvPr/>
        </p:nvSpPr>
        <p:spPr>
          <a:xfrm rot="296054">
            <a:off x="3954081" y="3036905"/>
            <a:ext cx="529312" cy="307777"/>
          </a:xfrm>
          <a:prstGeom prst="rect">
            <a:avLst/>
          </a:prstGeom>
          <a:noFill/>
        </p:spPr>
        <p:txBody>
          <a:bodyPr wrap="none" rtlCol="0">
            <a:spAutoFit/>
          </a:bodyPr>
          <a:lstStyle/>
          <a:p>
            <a:r>
              <a:rPr lang="en-US" sz="1400" dirty="0" smtClean="0"/>
              <a:t>300s</a:t>
            </a:r>
            <a:endParaRPr lang="en-US" dirty="0"/>
          </a:p>
        </p:txBody>
      </p:sp>
      <p:sp>
        <p:nvSpPr>
          <p:cNvPr id="98" name="TextBox 97"/>
          <p:cNvSpPr txBox="1"/>
          <p:nvPr/>
        </p:nvSpPr>
        <p:spPr>
          <a:xfrm rot="969472">
            <a:off x="5354232" y="3250026"/>
            <a:ext cx="529312" cy="307777"/>
          </a:xfrm>
          <a:prstGeom prst="rect">
            <a:avLst/>
          </a:prstGeom>
          <a:noFill/>
        </p:spPr>
        <p:txBody>
          <a:bodyPr wrap="none" rtlCol="0">
            <a:spAutoFit/>
          </a:bodyPr>
          <a:lstStyle/>
          <a:p>
            <a:r>
              <a:rPr lang="en-US" sz="1400" dirty="0" smtClean="0"/>
              <a:t>450s</a:t>
            </a:r>
            <a:endParaRPr lang="en-US" dirty="0"/>
          </a:p>
        </p:txBody>
      </p:sp>
      <p:sp>
        <p:nvSpPr>
          <p:cNvPr id="99" name="TextBox 98"/>
          <p:cNvSpPr txBox="1"/>
          <p:nvPr/>
        </p:nvSpPr>
        <p:spPr>
          <a:xfrm rot="3429101">
            <a:off x="6502686" y="4028447"/>
            <a:ext cx="529312" cy="307777"/>
          </a:xfrm>
          <a:prstGeom prst="rect">
            <a:avLst/>
          </a:prstGeom>
          <a:noFill/>
        </p:spPr>
        <p:txBody>
          <a:bodyPr wrap="none" rtlCol="0">
            <a:spAutoFit/>
          </a:bodyPr>
          <a:lstStyle/>
          <a:p>
            <a:r>
              <a:rPr lang="en-US" sz="1400" dirty="0" smtClean="0"/>
              <a:t>330s</a:t>
            </a:r>
            <a:endParaRPr lang="en-US" dirty="0"/>
          </a:p>
        </p:txBody>
      </p:sp>
      <p:sp>
        <p:nvSpPr>
          <p:cNvPr id="100" name="TextBox 99"/>
          <p:cNvSpPr txBox="1"/>
          <p:nvPr/>
        </p:nvSpPr>
        <p:spPr>
          <a:xfrm rot="19842396">
            <a:off x="889093" y="3779881"/>
            <a:ext cx="1083951" cy="369332"/>
          </a:xfrm>
          <a:prstGeom prst="rect">
            <a:avLst/>
          </a:prstGeom>
          <a:noFill/>
        </p:spPr>
        <p:txBody>
          <a:bodyPr wrap="none" rtlCol="0">
            <a:spAutoFit/>
          </a:bodyPr>
          <a:lstStyle/>
          <a:p>
            <a:r>
              <a:rPr lang="en-US" dirty="0"/>
              <a:t>X</a:t>
            </a:r>
            <a:r>
              <a:rPr lang="en-US" dirty="0" smtClean="0"/>
              <a:t> + 1800s</a:t>
            </a:r>
            <a:endParaRPr lang="en-US" dirty="0"/>
          </a:p>
        </p:txBody>
      </p:sp>
      <p:sp>
        <p:nvSpPr>
          <p:cNvPr id="101" name="TextBox 100"/>
          <p:cNvSpPr txBox="1"/>
          <p:nvPr/>
        </p:nvSpPr>
        <p:spPr>
          <a:xfrm rot="17636710">
            <a:off x="4594034" y="2791713"/>
            <a:ext cx="529312" cy="307777"/>
          </a:xfrm>
          <a:prstGeom prst="rect">
            <a:avLst/>
          </a:prstGeom>
          <a:noFill/>
        </p:spPr>
        <p:txBody>
          <a:bodyPr wrap="none" rtlCol="0">
            <a:spAutoFit/>
          </a:bodyPr>
          <a:lstStyle/>
          <a:p>
            <a:r>
              <a:rPr lang="en-US" sz="1400" dirty="0" smtClean="0"/>
              <a:t>250s</a:t>
            </a:r>
            <a:endParaRPr lang="en-US" dirty="0"/>
          </a:p>
        </p:txBody>
      </p:sp>
      <p:sp>
        <p:nvSpPr>
          <p:cNvPr id="102" name="TextBox 101"/>
          <p:cNvSpPr txBox="1"/>
          <p:nvPr/>
        </p:nvSpPr>
        <p:spPr>
          <a:xfrm>
            <a:off x="5981704" y="2343093"/>
            <a:ext cx="529312" cy="307777"/>
          </a:xfrm>
          <a:prstGeom prst="rect">
            <a:avLst/>
          </a:prstGeom>
          <a:noFill/>
        </p:spPr>
        <p:txBody>
          <a:bodyPr wrap="none" rtlCol="0">
            <a:spAutoFit/>
          </a:bodyPr>
          <a:lstStyle/>
          <a:p>
            <a:r>
              <a:rPr lang="en-US" sz="1400" dirty="0" smtClean="0"/>
              <a:t>450s</a:t>
            </a:r>
            <a:endParaRPr lang="en-US" dirty="0"/>
          </a:p>
        </p:txBody>
      </p:sp>
      <p:sp>
        <p:nvSpPr>
          <p:cNvPr id="112" name="TextBox 111"/>
          <p:cNvSpPr txBox="1"/>
          <p:nvPr/>
        </p:nvSpPr>
        <p:spPr>
          <a:xfrm rot="17188359">
            <a:off x="6724709" y="3400978"/>
            <a:ext cx="620683" cy="307777"/>
          </a:xfrm>
          <a:prstGeom prst="rect">
            <a:avLst/>
          </a:prstGeom>
          <a:noFill/>
        </p:spPr>
        <p:txBody>
          <a:bodyPr wrap="none" rtlCol="0">
            <a:spAutoFit/>
          </a:bodyPr>
          <a:lstStyle/>
          <a:p>
            <a:r>
              <a:rPr lang="en-US" sz="1400" dirty="0"/>
              <a:t>3</a:t>
            </a:r>
            <a:r>
              <a:rPr lang="en-US" sz="1400" dirty="0" smtClean="0"/>
              <a:t>050s</a:t>
            </a:r>
            <a:endParaRPr lang="en-US" dirty="0"/>
          </a:p>
        </p:txBody>
      </p:sp>
      <p:sp>
        <p:nvSpPr>
          <p:cNvPr id="113" name="TextBox 112"/>
          <p:cNvSpPr txBox="1"/>
          <p:nvPr/>
        </p:nvSpPr>
        <p:spPr>
          <a:xfrm rot="2712737">
            <a:off x="3126499" y="2701280"/>
            <a:ext cx="529312" cy="307777"/>
          </a:xfrm>
          <a:prstGeom prst="rect">
            <a:avLst/>
          </a:prstGeom>
          <a:noFill/>
        </p:spPr>
        <p:txBody>
          <a:bodyPr wrap="none" rtlCol="0">
            <a:spAutoFit/>
          </a:bodyPr>
          <a:lstStyle/>
          <a:p>
            <a:r>
              <a:rPr lang="en-US" sz="1400" dirty="0"/>
              <a:t>9</a:t>
            </a:r>
            <a:r>
              <a:rPr lang="en-US" sz="1400" dirty="0" smtClean="0"/>
              <a:t>00s</a:t>
            </a:r>
            <a:endParaRPr lang="en-US" dirty="0"/>
          </a:p>
        </p:txBody>
      </p:sp>
    </p:spTree>
    <p:extLst>
      <p:ext uri="{BB962C8B-B14F-4D97-AF65-F5344CB8AC3E}">
        <p14:creationId xmlns:p14="http://schemas.microsoft.com/office/powerpoint/2010/main" val="564480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TotalTime>
  <Words>687</Words>
  <Application>Microsoft Office PowerPoint</Application>
  <PresentationFormat>Экран (4:3)</PresentationFormat>
  <Paragraphs>130</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Wingdings</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Начальный этап - сбор требований и их анализ - сбор информации о конкурентных приложениях и какие функции могут быть запрошены, обновление требований потенциальными расширениями (потенциальные!!!) - анализ компетенций команды, кто что умеет лучше других – помогает в планировании - предварительный макет дизайна</dc:title>
  <dc:creator>Root</dc:creator>
  <cp:lastModifiedBy>pernata</cp:lastModifiedBy>
  <cp:revision>75</cp:revision>
  <dcterms:created xsi:type="dcterms:W3CDTF">2023-02-22T21:10:43Z</dcterms:created>
  <dcterms:modified xsi:type="dcterms:W3CDTF">2023-04-04T22:03:22Z</dcterms:modified>
</cp:coreProperties>
</file>