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17"/>
  </p:notesMasterIdLst>
  <p:sldIdLst>
    <p:sldId id="256" r:id="rId3"/>
    <p:sldId id="257" r:id="rId4"/>
    <p:sldId id="258" r:id="rId5"/>
    <p:sldId id="263" r:id="rId6"/>
    <p:sldId id="259" r:id="rId7"/>
    <p:sldId id="270" r:id="rId8"/>
    <p:sldId id="271" r:id="rId9"/>
    <p:sldId id="261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E43A3-3689-4611-9FF7-D88203E354F1}">
          <p14:sldIdLst>
            <p14:sldId id="256"/>
            <p14:sldId id="257"/>
            <p14:sldId id="258"/>
            <p14:sldId id="263"/>
            <p14:sldId id="259"/>
            <p14:sldId id="270"/>
            <p14:sldId id="271"/>
            <p14:sldId id="261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0805" autoAdjust="0"/>
  </p:normalViewPr>
  <p:slideViewPr>
    <p:cSldViewPr snapToGrid="0">
      <p:cViewPr varScale="1">
        <p:scale>
          <a:sx n="79" d="100"/>
          <a:sy n="79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0296F-69A5-4666-A734-3E21EA800442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9075C-2286-4911-87F8-73CFC0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Describe what happens if, in HelloWorld.java, you omit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</a:p>
          <a:p>
            <a:pPr lvl="1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9075C-2286-4911-87F8-73CFC09972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9075C-2286-4911-87F8-73CFC09972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9075C-2286-4911-87F8-73CFC09972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p;Employee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= new Employee(); p = (Person) e;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p.setName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(...);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p.setSalary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(...); // compile error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teamInfo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(Person p1, Person p2) {return "Leader: " + p1.getName() +"; member: " + p2.getName();}...Employee e1, e2; Manager m1, m2;…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teamInfo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(e1, e2));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teamInfo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(m1, m2);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teamInfo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(m1,e2);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Manager extends Employee {Employee assistant;... public void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setAssistant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(Employee e) {assistant = e;}...}... Manager junior, senior;...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senior.setAssistant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(junior);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Team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Leader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9075C-2286-4911-87F8-73CFC09972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9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7/9/2014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01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7/9/2014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724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DE9EC"/>
                </a:solidFill>
              </a:rPr>
              <a:pPr/>
              <a:t>7/9/2014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6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7/9/2014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3092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7/9/2014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0937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7/9/2014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46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7/9/2014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52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7/9/2014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30675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DDE9EC"/>
                </a:solidFill>
              </a:rPr>
              <a:pPr/>
              <a:t>7/9/2014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7/9/2014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07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/>
              <a:t>7/9/2014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6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fld id="{1D8BD707-D9CF-40AE-B4C6-C98DA3205C09}" type="datetimeFigureOut">
              <a:rPr lang="en-US" smtClean="0">
                <a:solidFill>
                  <a:srgbClr val="464653"/>
                </a:solidFill>
              </a:rPr>
              <a:pPr defTabSz="914400"/>
              <a:t>7/9/2014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srgbClr val="464653"/>
                </a:solidFill>
              </a:rPr>
              <a:pPr defTabSz="914400"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[JAVA TRAINING] Basic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Providing basic knowledge of java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</a:t>
            </a:r>
            <a:r>
              <a:rPr lang="en-US" dirty="0" smtClean="0"/>
              <a:t>Performance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Instance Initialization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577406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286000" y="2895600"/>
            <a:ext cx="1600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1" y="2514601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dirty="0">
                <a:solidFill>
                  <a:srgbClr val="FF0000"/>
                </a:solidFill>
              </a:rPr>
              <a:t>Static or not?</a:t>
            </a:r>
          </a:p>
        </p:txBody>
      </p:sp>
      <p:cxnSp>
        <p:nvCxnSpPr>
          <p:cNvPr id="9" name="Straight Arrow Connector 8"/>
          <p:cNvCxnSpPr>
            <a:stCxn id="5" idx="1"/>
            <a:endCxn id="4" idx="6"/>
          </p:cNvCxnSpPr>
          <p:nvPr/>
        </p:nvCxnSpPr>
        <p:spPr>
          <a:xfrm flipH="1">
            <a:off x="3886200" y="2837766"/>
            <a:ext cx="1295400" cy="28643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105400" y="3124200"/>
            <a:ext cx="3124200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>
                <a:solidFill>
                  <a:prstClr val="black"/>
                </a:solidFill>
              </a:rPr>
              <a:t>Static data: 27miliseconds</a:t>
            </a:r>
          </a:p>
          <a:p>
            <a:pPr defTabSz="914400"/>
            <a:endParaRPr lang="en-US" dirty="0">
              <a:solidFill>
                <a:prstClr val="black"/>
              </a:solidFill>
            </a:endParaRPr>
          </a:p>
          <a:p>
            <a:pPr defTabSz="914400"/>
            <a:r>
              <a:rPr lang="en-US" dirty="0">
                <a:solidFill>
                  <a:prstClr val="black"/>
                </a:solidFill>
              </a:rPr>
              <a:t>Non-static data: 278miliseconds</a:t>
            </a:r>
          </a:p>
        </p:txBody>
      </p:sp>
    </p:spTree>
    <p:extLst>
      <p:ext uri="{BB962C8B-B14F-4D97-AF65-F5344CB8AC3E}">
        <p14:creationId xmlns:p14="http://schemas.microsoft.com/office/powerpoint/2010/main" val="28755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</a:t>
            </a:r>
            <a:r>
              <a:rPr lang="en-US" dirty="0" smtClean="0"/>
              <a:t>Performance – Method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Inline Method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747838"/>
            <a:ext cx="4503338" cy="45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743200" y="4114800"/>
            <a:ext cx="1905000" cy="412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19400" y="5181600"/>
            <a:ext cx="1905000" cy="412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5313" y="3620870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dirty="0">
                <a:solidFill>
                  <a:srgbClr val="FF0000"/>
                </a:solidFill>
              </a:rPr>
              <a:t>Inline method or not?</a:t>
            </a:r>
          </a:p>
        </p:txBody>
      </p:sp>
      <p:cxnSp>
        <p:nvCxnSpPr>
          <p:cNvPr id="8" name="Straight Arrow Connector 7"/>
          <p:cNvCxnSpPr>
            <a:endCxn id="5" idx="6"/>
          </p:cNvCxnSpPr>
          <p:nvPr/>
        </p:nvCxnSpPr>
        <p:spPr>
          <a:xfrm flipH="1">
            <a:off x="4648200" y="3944034"/>
            <a:ext cx="1157114" cy="3768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6"/>
          </p:cNvCxnSpPr>
          <p:nvPr/>
        </p:nvCxnSpPr>
        <p:spPr>
          <a:xfrm flipH="1">
            <a:off x="4724400" y="4267200"/>
            <a:ext cx="1676400" cy="11204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48400" y="2590800"/>
            <a:ext cx="3124200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>
                <a:solidFill>
                  <a:prstClr val="black"/>
                </a:solidFill>
              </a:rPr>
              <a:t>Call a method: 416miliseconds</a:t>
            </a:r>
          </a:p>
          <a:p>
            <a:pPr defTabSz="914400"/>
            <a:endParaRPr lang="en-US" dirty="0">
              <a:solidFill>
                <a:prstClr val="black"/>
              </a:solidFill>
            </a:endParaRPr>
          </a:p>
          <a:p>
            <a:pPr defTabSz="914400"/>
            <a:r>
              <a:rPr lang="en-US" dirty="0">
                <a:solidFill>
                  <a:prstClr val="black"/>
                </a:solidFill>
              </a:rPr>
              <a:t>Inline: 204miliseconds</a:t>
            </a:r>
          </a:p>
        </p:txBody>
      </p:sp>
    </p:spTree>
    <p:extLst>
      <p:ext uri="{BB962C8B-B14F-4D97-AF65-F5344CB8AC3E}">
        <p14:creationId xmlns:p14="http://schemas.microsoft.com/office/powerpoint/2010/main" val="186522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</a:t>
            </a:r>
            <a:r>
              <a:rPr lang="en-US" dirty="0" smtClean="0"/>
              <a:t>Performance – String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Remember: Java strings are </a:t>
            </a:r>
            <a:r>
              <a:rPr lang="en-US" b="1" dirty="0" smtClean="0"/>
              <a:t>Immutable</a:t>
            </a:r>
          </a:p>
          <a:p>
            <a:r>
              <a:rPr lang="en-US" dirty="0" smtClean="0"/>
              <a:t>It meant, if you do like this: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i</a:t>
            </a:r>
            <a:r>
              <a:rPr lang="en-US" dirty="0" smtClean="0"/>
              <a:t>t’ll be translated like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strings to be concatenated are copied to a temporary string buffer, then copied </a:t>
            </a:r>
            <a:r>
              <a:rPr lang="en-US" dirty="0" smtClean="0"/>
              <a:t>back.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1994" y="2249270"/>
            <a:ext cx="6860606" cy="646331"/>
          </a:xfrm>
          <a:prstGeom prst="rect">
            <a:avLst/>
          </a:prstGeom>
          <a:solidFill>
            <a:srgbClr val="F0F0F0"/>
          </a:solidFill>
          <a:ln w="9525">
            <a:solidFill>
              <a:srgbClr val="2F6FAB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String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“testing”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 defTabSz="914400"/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+=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“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</a:rPr>
              <a:t>abc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”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4600" y="3697070"/>
            <a:ext cx="6860606" cy="1200329"/>
          </a:xfrm>
          <a:prstGeom prst="rect">
            <a:avLst/>
          </a:prstGeom>
          <a:solidFill>
            <a:srgbClr val="F0F0F0"/>
          </a:solidFill>
          <a:ln w="9525">
            <a:solidFill>
              <a:srgbClr val="2F6FAB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String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"testing"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 defTabSz="914400"/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StringBuffer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tmp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993366"/>
                </a:solidFill>
                <a:latin typeface="Courier New" pitchFamily="49" charset="0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StringBuffer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);</a:t>
            </a:r>
          </a:p>
          <a:p>
            <a:pPr defTabSz="914400"/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tmp.append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"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</a:rPr>
              <a:t>abc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"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);</a:t>
            </a:r>
          </a:p>
          <a:p>
            <a:pPr defTabSz="914400"/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tmp.toString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62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Performance – String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314450"/>
            <a:ext cx="5783321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743200" y="2819400"/>
            <a:ext cx="25146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43200" y="4495800"/>
            <a:ext cx="2819400" cy="5644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5150" y="1905001"/>
            <a:ext cx="362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600" dirty="0">
                <a:solidFill>
                  <a:srgbClr val="FF0000"/>
                </a:solidFill>
              </a:rPr>
              <a:t>(+) operation vs. string buffer?</a:t>
            </a:r>
          </a:p>
        </p:txBody>
      </p:sp>
      <p:cxnSp>
        <p:nvCxnSpPr>
          <p:cNvPr id="8" name="Straight Arrow Connector 7"/>
          <p:cNvCxnSpPr>
            <a:stCxn id="7" idx="1"/>
            <a:endCxn id="5" idx="3"/>
          </p:cNvCxnSpPr>
          <p:nvPr/>
        </p:nvCxnSpPr>
        <p:spPr>
          <a:xfrm flipH="1">
            <a:off x="5257801" y="2505166"/>
            <a:ext cx="1177349" cy="58093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3"/>
          </p:cNvCxnSpPr>
          <p:nvPr/>
        </p:nvCxnSpPr>
        <p:spPr>
          <a:xfrm flipH="1">
            <a:off x="5562600" y="3086100"/>
            <a:ext cx="1066800" cy="16919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81800" y="3330236"/>
            <a:ext cx="3124200" cy="1165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</a:rPr>
              <a:t>(+) operation: 163miliseconds</a:t>
            </a:r>
          </a:p>
          <a:p>
            <a:pPr algn="ctr" defTabSz="914400"/>
            <a:endParaRPr lang="en-US" dirty="0">
              <a:solidFill>
                <a:prstClr val="black"/>
              </a:solidFill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</a:rPr>
              <a:t>String Buffer: 4miliseconds</a:t>
            </a:r>
          </a:p>
        </p:txBody>
      </p:sp>
    </p:spTree>
    <p:extLst>
      <p:ext uri="{BB962C8B-B14F-4D97-AF65-F5344CB8AC3E}">
        <p14:creationId xmlns:p14="http://schemas.microsoft.com/office/powerpoint/2010/main" val="20271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</a:t>
            </a:r>
            <a:r>
              <a:rPr lang="en-US" dirty="0" smtClean="0"/>
              <a:t>Performance – String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string functions are expensive: length(), </a:t>
            </a:r>
            <a:r>
              <a:rPr lang="en-US" dirty="0" err="1" smtClean="0"/>
              <a:t>charAt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1994" y="2057400"/>
            <a:ext cx="6860606" cy="369332"/>
          </a:xfrm>
          <a:prstGeom prst="rect">
            <a:avLst/>
          </a:prstGeom>
          <a:solidFill>
            <a:srgbClr val="F0F0F0"/>
          </a:solidFill>
          <a:ln w="9525">
            <a:solidFill>
              <a:srgbClr val="2F6FAB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(</a:t>
            </a:r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i = 0; i &lt; str.length(); i++)</a:t>
            </a:r>
            <a:endParaRPr lang="en-US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4600" y="2935070"/>
            <a:ext cx="6860606" cy="646331"/>
          </a:xfrm>
          <a:prstGeom prst="rect">
            <a:avLst/>
          </a:prstGeom>
          <a:solidFill>
            <a:srgbClr val="F0F0F0"/>
          </a:solidFill>
          <a:ln w="9525">
            <a:solidFill>
              <a:srgbClr val="2F6FAB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int </a:t>
            </a:r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len = str.length();</a:t>
            </a:r>
            <a:endParaRPr lang="nn-NO" b="1" dirty="0">
              <a:solidFill>
                <a:srgbClr val="7030A0"/>
              </a:solidFill>
              <a:latin typeface="Courier New" pitchFamily="49" charset="0"/>
            </a:endParaRPr>
          </a:p>
          <a:p>
            <a:pPr defTabSz="914400"/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(</a:t>
            </a:r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i = 0; i &lt; len; i++)</a:t>
            </a:r>
            <a:endParaRPr lang="en-US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14600" y="4154270"/>
            <a:ext cx="6860606" cy="646331"/>
          </a:xfrm>
          <a:prstGeom prst="rect">
            <a:avLst/>
          </a:prstGeom>
          <a:solidFill>
            <a:srgbClr val="F0F0F0"/>
          </a:solidFill>
          <a:ln w="9525">
            <a:solidFill>
              <a:srgbClr val="2F6FAB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(</a:t>
            </a:r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i = 0; i &lt; len; i++)</a:t>
            </a:r>
          </a:p>
          <a:p>
            <a:pPr defTabSz="914400"/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(s.charAt(i) == 'x')</a:t>
            </a:r>
            <a:endParaRPr lang="en-US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14600" y="5325070"/>
            <a:ext cx="6860606" cy="923330"/>
          </a:xfrm>
          <a:prstGeom prst="rect">
            <a:avLst/>
          </a:prstGeom>
          <a:solidFill>
            <a:srgbClr val="F0F0F0"/>
          </a:solidFill>
          <a:ln w="9525">
            <a:solidFill>
              <a:srgbClr val="2F6FAB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char </a:t>
            </a:r>
            <a:r>
              <a:rPr lang="nn-NO" b="1" dirty="0">
                <a:solidFill>
                  <a:prstClr val="black">
                    <a:lumMod val="95000"/>
                    <a:lumOff val="5000"/>
                  </a:prstClr>
                </a:solidFill>
                <a:latin typeface="Courier New" pitchFamily="49" charset="0"/>
              </a:rPr>
              <a:t>ss[] = s.toCharArray();</a:t>
            </a:r>
          </a:p>
          <a:p>
            <a:pPr defTabSz="914400"/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(</a:t>
            </a:r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i = 0; i &lt; len; i++)</a:t>
            </a:r>
          </a:p>
          <a:p>
            <a:pPr defTabSz="914400"/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nn-NO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nn-NO" b="1" dirty="0">
                <a:solidFill>
                  <a:prstClr val="black"/>
                </a:solidFill>
                <a:latin typeface="Courier New" pitchFamily="49" charset="0"/>
              </a:rPr>
              <a:t> (ss[i] == 'x')</a:t>
            </a:r>
            <a:endParaRPr lang="en-US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105400" y="2438400"/>
            <a:ext cx="533400" cy="42021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105400" y="4837590"/>
            <a:ext cx="533400" cy="42021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3400" y="1711404"/>
            <a:ext cx="1382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66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Don’t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4801" y="3657600"/>
            <a:ext cx="16550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96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Don’t</a:t>
            </a:r>
          </a:p>
        </p:txBody>
      </p:sp>
    </p:spTree>
    <p:extLst>
      <p:ext uri="{BB962C8B-B14F-4D97-AF65-F5344CB8AC3E}">
        <p14:creationId xmlns:p14="http://schemas.microsoft.com/office/powerpoint/2010/main" val="17547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OUTLINE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r>
              <a:rPr lang="en-US" dirty="0" smtClean="0"/>
              <a:t>Basic JAVA Programming </a:t>
            </a:r>
          </a:p>
          <a:p>
            <a:pPr lvl="1"/>
            <a:r>
              <a:rPr lang="en-US" dirty="0" smtClean="0"/>
              <a:t>Hello world program</a:t>
            </a:r>
          </a:p>
          <a:p>
            <a:pPr lvl="1"/>
            <a:r>
              <a:rPr lang="en-US" dirty="0"/>
              <a:t>Variables </a:t>
            </a:r>
            <a:endParaRPr lang="en-US" dirty="0" smtClean="0"/>
          </a:p>
          <a:p>
            <a:pPr lvl="1"/>
            <a:r>
              <a:rPr lang="en-US" dirty="0" smtClean="0"/>
              <a:t>OOP</a:t>
            </a:r>
          </a:p>
          <a:p>
            <a:r>
              <a:rPr lang="en-US" dirty="0" smtClean="0"/>
              <a:t>JAVA Conventions</a:t>
            </a:r>
          </a:p>
          <a:p>
            <a:r>
              <a:rPr lang="en-US" dirty="0" smtClean="0"/>
              <a:t>JAVA Performance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2560" y="3152802"/>
            <a:ext cx="657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session assumes you have basic knowledge about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20515" y="2752298"/>
            <a:ext cx="8109285" cy="255454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</a:t>
            </a:r>
            <a:r>
              <a:rPr lang="en-US" sz="3200" dirty="0" smtClean="0">
                <a:solidFill>
                  <a:schemeClr val="tx1"/>
                </a:solidFill>
              </a:rPr>
              <a:t>ublic class </a:t>
            </a:r>
            <a:r>
              <a:rPr lang="en-US" sz="3200" dirty="0" err="1" smtClean="0">
                <a:solidFill>
                  <a:schemeClr val="tx1"/>
                </a:solidFill>
              </a:rPr>
              <a:t>HelloWorld</a:t>
            </a:r>
            <a:r>
              <a:rPr lang="en-US" sz="320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public static void main( String[] </a:t>
            </a:r>
            <a:r>
              <a:rPr lang="en-US" sz="3200" dirty="0" err="1" smtClean="0">
                <a:solidFill>
                  <a:schemeClr val="tx1"/>
                </a:solidFill>
              </a:rPr>
              <a:t>args</a:t>
            </a:r>
            <a:r>
              <a:rPr lang="en-US" sz="3200" dirty="0" smtClean="0">
                <a:solidFill>
                  <a:schemeClr val="tx1"/>
                </a:solidFill>
              </a:rPr>
              <a:t> ) {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3200" dirty="0" smtClean="0">
                <a:solidFill>
                  <a:schemeClr val="tx1"/>
                </a:solidFill>
              </a:rPr>
              <a:t>(“Hello, World”);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0515" y="2101860"/>
            <a:ext cx="296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file helloworld.java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0515" y="5623942"/>
            <a:ext cx="514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Trying to compile it and launch it from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every variable has to stay in a class.</a:t>
            </a:r>
          </a:p>
          <a:p>
            <a:r>
              <a:rPr lang="en-US" dirty="0" smtClean="0"/>
              <a:t>There are three kinds of variables </a:t>
            </a:r>
          </a:p>
          <a:p>
            <a:pPr lvl="1"/>
            <a:r>
              <a:rPr lang="en-US" dirty="0" smtClean="0"/>
              <a:t>Instance variable  - None-static variable </a:t>
            </a:r>
          </a:p>
          <a:p>
            <a:pPr lvl="1"/>
            <a:r>
              <a:rPr lang="en-US" dirty="0" smtClean="0"/>
              <a:t>Class variable  - Static variable </a:t>
            </a:r>
          </a:p>
          <a:p>
            <a:pPr lvl="1"/>
            <a:r>
              <a:rPr lang="en-US" dirty="0" smtClean="0"/>
              <a:t>Local variable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5984" y="890016"/>
            <a:ext cx="6961632" cy="50783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CoreMWEcimSWMTest</a:t>
            </a:r>
            <a:r>
              <a:rPr lang="en-US" dirty="0" smtClean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public static final String </a:t>
            </a:r>
            <a:r>
              <a:rPr lang="en-US" dirty="0" err="1" smtClean="0"/>
              <a:t>resourcePath</a:t>
            </a:r>
            <a:r>
              <a:rPr lang="en-US" dirty="0" smtClean="0"/>
              <a:t>= “/home/cluster/incoming”;</a:t>
            </a:r>
          </a:p>
          <a:p>
            <a:r>
              <a:rPr lang="en-US" dirty="0"/>
              <a:t>	</a:t>
            </a:r>
            <a:r>
              <a:rPr lang="en-US" dirty="0" smtClean="0"/>
              <a:t>public String </a:t>
            </a:r>
            <a:r>
              <a:rPr lang="en-US" dirty="0" err="1" smtClean="0"/>
              <a:t>UpgradeName</a:t>
            </a:r>
            <a:r>
              <a:rPr lang="en-US" dirty="0" smtClean="0"/>
              <a:t> = “ECIMTEST1”;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public </a:t>
            </a:r>
            <a:r>
              <a:rPr lang="en-US" dirty="0" err="1" smtClean="0"/>
              <a:t>clusterReboot</a:t>
            </a:r>
            <a:r>
              <a:rPr lang="en-US" dirty="0" smtClean="0"/>
              <a:t>(){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retry = 5;</a:t>
            </a:r>
          </a:p>
          <a:p>
            <a:r>
              <a:rPr lang="en-US" dirty="0" smtClean="0"/>
              <a:t>		String result = null;</a:t>
            </a:r>
          </a:p>
          <a:p>
            <a:r>
              <a:rPr lang="en-US" dirty="0"/>
              <a:t>	</a:t>
            </a:r>
            <a:r>
              <a:rPr lang="en-US" dirty="0" smtClean="0"/>
              <a:t>	while( retry &gt; 0){</a:t>
            </a:r>
          </a:p>
          <a:p>
            <a:r>
              <a:rPr lang="en-US" dirty="0"/>
              <a:t>	</a:t>
            </a:r>
            <a:r>
              <a:rPr lang="en-US" dirty="0" smtClean="0"/>
              <a:t>		result = </a:t>
            </a:r>
            <a:r>
              <a:rPr lang="en-US" dirty="0" err="1" smtClean="0"/>
              <a:t>sshlib.sendCommand</a:t>
            </a:r>
            <a:r>
              <a:rPr lang="en-US" dirty="0" smtClean="0"/>
              <a:t>(“cluster reboot –a –q”);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assertEqual</a:t>
            </a:r>
            <a:r>
              <a:rPr lang="en-US" dirty="0" smtClean="0"/>
              <a:t>(“1”, result);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CoreMWEcimSWMTest</a:t>
            </a:r>
            <a:r>
              <a:rPr lang="en-US" dirty="0" smtClean="0"/>
              <a:t> test1;</a:t>
            </a:r>
          </a:p>
          <a:p>
            <a:r>
              <a:rPr lang="en-US" dirty="0"/>
              <a:t>t</a:t>
            </a:r>
            <a:r>
              <a:rPr lang="en-US" dirty="0" smtClean="0"/>
              <a:t>est1.clusterReboot();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resourcePath</a:t>
            </a:r>
            <a:r>
              <a:rPr lang="en-US" dirty="0" smtClean="0"/>
              <a:t> = “ + </a:t>
            </a:r>
            <a:r>
              <a:rPr lang="en-US" dirty="0" err="1" smtClean="0"/>
              <a:t>CoreMWEcimSWMTest.resourcePath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69513"/>
              </p:ext>
            </p:extLst>
          </p:nvPr>
        </p:nvGraphicFramePr>
        <p:xfrm>
          <a:off x="2880361" y="2452985"/>
          <a:ext cx="6119275" cy="2194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96656"/>
                <a:gridCol w="951054"/>
                <a:gridCol w="1223855"/>
                <a:gridCol w="1223855"/>
                <a:gridCol w="1223855"/>
              </a:tblGrid>
              <a:tr h="0">
                <a:tc gridSpan="5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Access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Levels table in Java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World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no modifier</a:t>
                      </a:r>
                      <a:endParaRPr lang="en-US" i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43055" y="3147929"/>
            <a:ext cx="73638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" y="207864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class object will be created before child class object</a:t>
            </a:r>
          </a:p>
          <a:p>
            <a:r>
              <a:rPr lang="en-US" dirty="0" smtClean="0"/>
              <a:t>But the child object will be destroyed  before its parent object</a:t>
            </a:r>
          </a:p>
          <a:p>
            <a:r>
              <a:rPr lang="en-US" dirty="0"/>
              <a:t>There is no “da </a:t>
            </a:r>
            <a:r>
              <a:rPr lang="en-US" dirty="0" err="1"/>
              <a:t>thua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java” but </a:t>
            </a:r>
            <a:r>
              <a:rPr lang="en-US" dirty="0"/>
              <a:t>a class can implement for multiple </a:t>
            </a:r>
            <a:r>
              <a:rPr lang="en-US" dirty="0" smtClean="0"/>
              <a:t>interfaces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</a:p>
          <a:p>
            <a:pPr lvl="1"/>
            <a:r>
              <a:rPr lang="en-US" dirty="0" smtClean="0"/>
              <a:t>Up-casting  </a:t>
            </a:r>
          </a:p>
          <a:p>
            <a:pPr lvl="1"/>
            <a:r>
              <a:rPr lang="en-US" dirty="0" smtClean="0"/>
              <a:t>Down-casting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1056" y="3023616"/>
            <a:ext cx="2718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to parameter input</a:t>
            </a:r>
          </a:p>
          <a:p>
            <a:r>
              <a:rPr lang="en-US" dirty="0" smtClean="0"/>
              <a:t>Used to a member 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CONVENTIONS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1840992"/>
            <a:ext cx="9283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Class, Interface:</a:t>
            </a:r>
          </a:p>
          <a:p>
            <a:pPr marL="0" lvl="1"/>
            <a:r>
              <a:rPr lang="en-US" dirty="0"/>
              <a:t>Class names should be nouns, in mixed case with the first letter of each internal word capitalized.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2764322"/>
            <a:ext cx="9301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Method: </a:t>
            </a:r>
          </a:p>
          <a:p>
            <a:pPr marL="0" lvl="1"/>
            <a:r>
              <a:rPr lang="en-US" dirty="0"/>
              <a:t>Methods should be verbs</a:t>
            </a:r>
          </a:p>
          <a:p>
            <a:pPr marL="0" lvl="1"/>
            <a:r>
              <a:rPr lang="en-US" dirty="0"/>
              <a:t>In mixed case with the first letter lowercase, with the first letter of each internal word capitalized.</a:t>
            </a:r>
          </a:p>
          <a:p>
            <a:pPr marL="0" lvl="1"/>
            <a:r>
              <a:rPr lang="en-US" dirty="0"/>
              <a:t>Example: run(), </a:t>
            </a:r>
            <a:r>
              <a:rPr lang="en-US" dirty="0" err="1"/>
              <a:t>runFast</a:t>
            </a:r>
            <a:r>
              <a:rPr lang="en-US" dirty="0"/>
              <a:t>(), </a:t>
            </a:r>
            <a:r>
              <a:rPr lang="en-US" dirty="0" err="1"/>
              <a:t>getBackground</a:t>
            </a:r>
            <a:r>
              <a:rPr lang="en-US" dirty="0"/>
              <a:t>().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1" y="4450080"/>
            <a:ext cx="6237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Variable:</a:t>
            </a:r>
          </a:p>
          <a:p>
            <a:r>
              <a:rPr lang="en-US" dirty="0"/>
              <a:t>Lowercase first letter and internal words start with capital letters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1" y="5304841"/>
            <a:ext cx="7305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Constant:</a:t>
            </a:r>
          </a:p>
          <a:p>
            <a:pPr marL="0" lvl="1"/>
            <a:r>
              <a:rPr lang="en-US" dirty="0"/>
              <a:t>Uppercase with words separated by underscores (“_”). </a:t>
            </a:r>
          </a:p>
          <a:p>
            <a:pPr marL="0" lvl="1"/>
            <a:r>
              <a:rPr lang="en-US" dirty="0"/>
              <a:t>Example: </a:t>
            </a:r>
            <a:r>
              <a:rPr lang="en-US" dirty="0" err="1"/>
              <a:t>int</a:t>
            </a:r>
            <a:r>
              <a:rPr lang="en-US" dirty="0"/>
              <a:t> MIN_WIDTH = 4; </a:t>
            </a:r>
            <a:r>
              <a:rPr lang="en-US" dirty="0" err="1"/>
              <a:t>int</a:t>
            </a:r>
            <a:r>
              <a:rPr lang="en-US" dirty="0"/>
              <a:t> MAX_WIDTH = 999; </a:t>
            </a:r>
            <a:r>
              <a:rPr lang="en-US" dirty="0" err="1"/>
              <a:t>int</a:t>
            </a:r>
            <a:r>
              <a:rPr lang="en-US" dirty="0"/>
              <a:t> GET_THE_CPU =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conventions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6048" y="2065867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Indentation:</a:t>
            </a:r>
          </a:p>
          <a:p>
            <a:r>
              <a:rPr lang="en-US" dirty="0" smtClean="0"/>
              <a:t>Suggesting use the tab only (8/4 space tab)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3209" y="3081530"/>
            <a:ext cx="4718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Wrapping lines:</a:t>
            </a:r>
          </a:p>
          <a:p>
            <a:r>
              <a:rPr lang="en-US" dirty="0" smtClean="0"/>
              <a:t>Break before an operator</a:t>
            </a:r>
          </a:p>
          <a:p>
            <a:endParaRPr lang="en-US" dirty="0"/>
          </a:p>
          <a:p>
            <a:r>
              <a:rPr lang="en-US" b="1" dirty="0" smtClean="0"/>
              <a:t>Comment:</a:t>
            </a:r>
          </a:p>
          <a:p>
            <a:r>
              <a:rPr lang="en-US" dirty="0" smtClean="0"/>
              <a:t>/**</a:t>
            </a:r>
          </a:p>
          <a:p>
            <a:r>
              <a:rPr lang="en-US" dirty="0"/>
              <a:t> </a:t>
            </a:r>
            <a:r>
              <a:rPr lang="en-US" dirty="0" smtClean="0"/>
              <a:t>  @   …..</a:t>
            </a:r>
          </a:p>
          <a:p>
            <a:r>
              <a:rPr lang="en-US" dirty="0" smtClean="0"/>
              <a:t>	 …..</a:t>
            </a:r>
          </a:p>
          <a:p>
            <a:r>
              <a:rPr lang="en-US" dirty="0" smtClean="0"/>
              <a:t>**/</a:t>
            </a:r>
            <a:endParaRPr lang="en-US" dirty="0"/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//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9984" y="3370194"/>
            <a:ext cx="2209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{</a:t>
            </a:r>
          </a:p>
          <a:p>
            <a:r>
              <a:rPr lang="en-US" dirty="0" smtClean="0"/>
              <a:t>	//	</a:t>
            </a:r>
          </a:p>
          <a:p>
            <a:r>
              <a:rPr lang="en-US" dirty="0" smtClean="0"/>
              <a:t>	//</a:t>
            </a:r>
          </a:p>
          <a:p>
            <a:r>
              <a:rPr lang="en-US" dirty="0" smtClean="0"/>
              <a:t>} catch ( Exception e){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9984" y="2712198"/>
            <a:ext cx="3289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532</TotalTime>
  <Words>559</Words>
  <Application>Microsoft Office PowerPoint</Application>
  <PresentationFormat>Widescreen</PresentationFormat>
  <Paragraphs>174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Courier New</vt:lpstr>
      <vt:lpstr>Gill Sans MT</vt:lpstr>
      <vt:lpstr>Wingdings</vt:lpstr>
      <vt:lpstr>Wingdings 3</vt:lpstr>
      <vt:lpstr>Celestial</vt:lpstr>
      <vt:lpstr>Origin</vt:lpstr>
      <vt:lpstr>[JAVA TRAINING] Basic</vt:lpstr>
      <vt:lpstr>OUTLINE</vt:lpstr>
      <vt:lpstr>Hello World</vt:lpstr>
      <vt:lpstr>variable</vt:lpstr>
      <vt:lpstr>OOP</vt:lpstr>
      <vt:lpstr>OOP</vt:lpstr>
      <vt:lpstr>OOP</vt:lpstr>
      <vt:lpstr>JAVA CONVENTIONS</vt:lpstr>
      <vt:lpstr>Java conventions</vt:lpstr>
      <vt:lpstr>Improve Performance - Class</vt:lpstr>
      <vt:lpstr>Improve Performance – Method (1)</vt:lpstr>
      <vt:lpstr>Improve Performance – String (1)</vt:lpstr>
      <vt:lpstr>Improve Performance – String (2)</vt:lpstr>
      <vt:lpstr>Improve Performance – String (3)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[JAVA TRAINING] Basic</dc:title>
  <dc:creator>Huynh Quang Trung</dc:creator>
  <cp:lastModifiedBy>Huynh Quang Trung</cp:lastModifiedBy>
  <cp:revision>27</cp:revision>
  <dcterms:created xsi:type="dcterms:W3CDTF">2014-07-07T01:34:31Z</dcterms:created>
  <dcterms:modified xsi:type="dcterms:W3CDTF">2014-07-09T01:45:41Z</dcterms:modified>
</cp:coreProperties>
</file>