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77950" autoAdjust="0"/>
  </p:normalViewPr>
  <p:slideViewPr>
    <p:cSldViewPr snapToGrid="0">
      <p:cViewPr varScale="1">
        <p:scale>
          <a:sx n="87" d="100"/>
          <a:sy n="87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54880-A905-471A-96E0-810B34AE2580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29B2-07A9-450D-A376-1B2D86CB2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7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29B2-07A9-450D-A376-1B2D86CB2A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6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29B2-07A9-450D-A376-1B2D86CB2A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65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p;Employee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= new Employee(); p = (Person) e;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p.setName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(...);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p.setSalary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(...); // compile error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teamInfo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(Person p1, Person p2) {return "Leader: " + p1.getName() +"; member: " + p2.getName();}...Employee e1, e2; Manager m1, m2;…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teamInfo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(e1, e2));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teamInfo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(m1, m2);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teamInfo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(m1,e2);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Manager extends Employee {Employee assistant;... public void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setAssistant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(Employee e) {assistant = e;}...}... Manager junior, senior;...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senior.setAssistant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(junior);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29B2-07A9-450D-A376-1B2D86CB2A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6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29B2-07A9-450D-A376-1B2D86CB2A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29B2-07A9-450D-A376-1B2D86CB2A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6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B1C7-D8D4-4116-B7BF-7D02BC00D1C8}" type="datetime1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www.dektech.com.au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37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C2F8-BC24-40BE-BA8F-8CBFF2F967BF}" type="datetime1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6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3406-A7CA-407E-9330-4719C6F53251}" type="datetime1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2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9BB2-416F-4C57-9CAB-15445A287752}" type="datetime1">
              <a:rPr lang="en-US" smtClean="0"/>
              <a:t>7/9/2014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3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5681-977D-458C-A02C-0D0ABCD456C9}" type="datetime1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53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10DC-64FD-4FB1-90E0-02FC7F11640D}" type="datetime1">
              <a:rPr lang="en-US" smtClean="0"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2A14-E3B9-467C-89E9-01669E447620}" type="datetime1">
              <a:rPr lang="en-US" smtClean="0"/>
              <a:t>7/9/2014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1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1157-E932-4D17-AA66-73826FFCCD94}" type="datetime1">
              <a:rPr lang="en-US" smtClean="0"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3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CF46-C4F0-4032-AF65-59AF8C04BC18}" type="datetime1">
              <a:rPr lang="en-US" smtClean="0"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3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BB1B-4AB1-4421-B1B7-045BE9F16B4D}" type="datetime1">
              <a:rPr lang="en-US" smtClean="0"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3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72EC-9F14-4F23-B702-5DDCD8390D36}" type="datetime1">
              <a:rPr lang="en-US" smtClean="0"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7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C8297-C80C-44C1-82CA-C5F512A8C82F}" type="datetime1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D3F17-8E68-44A7-BD60-3179252E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3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introcs.cs.princeton.ed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[ JAVA </a:t>
            </a:r>
            <a:r>
              <a:rPr lang="en-US" dirty="0" smtClean="0">
                <a:latin typeface="Impact" panose="020B0806030902050204" pitchFamily="34" charset="0"/>
              </a:rPr>
              <a:t>TRAINING ] 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Providing Basic Knowledge of Java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37" y="171451"/>
            <a:ext cx="2524125" cy="1809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3400" y="4794657"/>
            <a:ext cx="1127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By </a:t>
            </a:r>
            <a:r>
              <a:rPr lang="en-US" sz="1200" i="1" dirty="0" err="1" smtClean="0">
                <a:solidFill>
                  <a:schemeClr val="bg1">
                    <a:lumMod val="50000"/>
                  </a:schemeClr>
                </a:solidFill>
              </a:rPr>
              <a:t>TrungHuynh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8BC8-96D1-4A41-A2D2-C59E4298DBAA}" type="datetime1">
              <a:rPr lang="en-US" smtClean="0"/>
              <a:t>7/9/2014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www.dektech.com.au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Performance -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Instance Initialization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40" y="1825625"/>
            <a:ext cx="5774061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68491" y="2148841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3600" dirty="0">
                <a:solidFill>
                  <a:srgbClr val="FF0000"/>
                </a:solidFill>
              </a:rPr>
              <a:t>Static or not?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5161" y="2886283"/>
            <a:ext cx="3124200" cy="990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dirty="0">
                <a:solidFill>
                  <a:prstClr val="black"/>
                </a:solidFill>
              </a:rPr>
              <a:t>Static data: 27miliseconds</a:t>
            </a:r>
          </a:p>
          <a:p>
            <a:pPr defTabSz="914400"/>
            <a:endParaRPr lang="en-US" dirty="0">
              <a:solidFill>
                <a:prstClr val="black"/>
              </a:solidFill>
            </a:endParaRPr>
          </a:p>
          <a:p>
            <a:pPr defTabSz="914400"/>
            <a:r>
              <a:rPr lang="en-US" dirty="0">
                <a:solidFill>
                  <a:prstClr val="black"/>
                </a:solidFill>
              </a:rPr>
              <a:t>Non-static data: 278miliseconds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0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Performance – Method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Inline Method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1825625"/>
            <a:ext cx="4815839" cy="4894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40041" y="2895600"/>
            <a:ext cx="3124200" cy="990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dirty="0">
                <a:solidFill>
                  <a:prstClr val="black"/>
                </a:solidFill>
              </a:rPr>
              <a:t>Call a method: 416miliseconds</a:t>
            </a:r>
          </a:p>
          <a:p>
            <a:pPr defTabSz="914400"/>
            <a:endParaRPr lang="en-US" dirty="0">
              <a:solidFill>
                <a:prstClr val="black"/>
              </a:solidFill>
            </a:endParaRPr>
          </a:p>
          <a:p>
            <a:pPr defTabSz="914400"/>
            <a:r>
              <a:rPr lang="en-US" dirty="0">
                <a:solidFill>
                  <a:prstClr val="black"/>
                </a:solidFill>
              </a:rPr>
              <a:t>Inline: 204miliseconds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2548" y="1690688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3600" dirty="0">
                <a:solidFill>
                  <a:srgbClr val="FF0000"/>
                </a:solidFill>
              </a:rPr>
              <a:t>Inline method or not?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5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Performance – String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Remember: Java strings are </a:t>
            </a:r>
            <a:r>
              <a:rPr lang="en-US" dirty="0"/>
              <a:t>Immutable</a:t>
            </a:r>
          </a:p>
          <a:p>
            <a:r>
              <a:rPr lang="en-US" dirty="0" smtClean="0"/>
              <a:t>It meant, if you do like this: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it’ll be translated like this: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two strings to be concatenated are copied to a temporary string buffer, then copied back.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65697" y="4108550"/>
            <a:ext cx="6860606" cy="1200329"/>
          </a:xfrm>
          <a:prstGeom prst="rect">
            <a:avLst/>
          </a:prstGeom>
          <a:solidFill>
            <a:srgbClr val="F0F0F0"/>
          </a:solidFill>
          <a:ln w="9525">
            <a:solidFill>
              <a:srgbClr val="2F6FAB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String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</a:rPr>
              <a:t>"testing"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;</a:t>
            </a:r>
          </a:p>
          <a:p>
            <a:pPr defTabSz="914400"/>
            <a:r>
              <a:rPr lang="en-US" b="1" dirty="0" err="1">
                <a:solidFill>
                  <a:prstClr val="black"/>
                </a:solidFill>
                <a:latin typeface="Courier New" pitchFamily="49" charset="0"/>
              </a:rPr>
              <a:t>StringBuffer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</a:rPr>
              <a:t>tmp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993366"/>
                </a:solidFill>
                <a:latin typeface="Courier New" pitchFamily="49" charset="0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</a:rPr>
              <a:t>StringBuffer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);</a:t>
            </a:r>
          </a:p>
          <a:p>
            <a:pPr defTabSz="914400"/>
            <a:r>
              <a:rPr lang="en-US" b="1" dirty="0" err="1">
                <a:solidFill>
                  <a:prstClr val="black"/>
                </a:solidFill>
                <a:latin typeface="Courier New" pitchFamily="49" charset="0"/>
              </a:rPr>
              <a:t>tmp.append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</a:rPr>
              <a:t>"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</a:rPr>
              <a:t>abc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</a:rPr>
              <a:t>"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);</a:t>
            </a:r>
          </a:p>
          <a:p>
            <a:pPr defTabSz="914400"/>
            <a:r>
              <a:rPr lang="en-US" b="1" dirty="0" err="1">
                <a:solidFill>
                  <a:prstClr val="black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</a:rPr>
              <a:t>tmp.toString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();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57714" y="2797910"/>
            <a:ext cx="6860606" cy="646331"/>
          </a:xfrm>
          <a:prstGeom prst="rect">
            <a:avLst/>
          </a:prstGeom>
          <a:solidFill>
            <a:srgbClr val="F0F0F0"/>
          </a:solidFill>
          <a:ln w="9525">
            <a:solidFill>
              <a:srgbClr val="2F6FAB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String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</a:rPr>
              <a:t>“testing”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;</a:t>
            </a:r>
          </a:p>
          <a:p>
            <a:pPr defTabSz="914400"/>
            <a:r>
              <a:rPr lang="en-US" b="1" dirty="0" err="1">
                <a:solidFill>
                  <a:prstClr val="black"/>
                </a:solidFill>
                <a:latin typeface="Courier New" pitchFamily="49" charset="0"/>
              </a:rPr>
              <a:t>str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 +=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</a:rPr>
              <a:t>“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</a:rPr>
              <a:t>abc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</a:rPr>
              <a:t>”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Performance – String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961" y="1496219"/>
            <a:ext cx="5783321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641080" y="3284516"/>
            <a:ext cx="3124200" cy="1165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</a:rPr>
              <a:t>(+) operation: 163miliseconds</a:t>
            </a:r>
          </a:p>
          <a:p>
            <a:pPr algn="ctr" defTabSz="914400"/>
            <a:endParaRPr lang="en-US" dirty="0">
              <a:solidFill>
                <a:prstClr val="black"/>
              </a:solidFill>
            </a:endParaRPr>
          </a:p>
          <a:p>
            <a:pPr algn="ctr" defTabSz="914400"/>
            <a:r>
              <a:rPr lang="en-US" dirty="0">
                <a:solidFill>
                  <a:prstClr val="black"/>
                </a:solidFill>
              </a:rPr>
              <a:t>String Buffer: 4miliseconds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7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for your listening </a:t>
            </a:r>
          </a:p>
          <a:p>
            <a:r>
              <a:rPr lang="en-US" dirty="0" smtClean="0"/>
              <a:t>Questions ?</a:t>
            </a:r>
          </a:p>
          <a:p>
            <a:r>
              <a:rPr lang="en-US" dirty="0" smtClean="0"/>
              <a:t>References:</a:t>
            </a:r>
          </a:p>
          <a:p>
            <a:pPr lvl="1"/>
            <a:r>
              <a:rPr lang="en-US" dirty="0" smtClean="0">
                <a:hlinkClick r:id="rId2"/>
              </a:rPr>
              <a:t>http://introcs.cs.princeton.edu/</a:t>
            </a:r>
            <a:endParaRPr lang="en-US" dirty="0" smtClean="0"/>
          </a:p>
          <a:p>
            <a:pPr lvl="1"/>
            <a:r>
              <a:rPr lang="en-US" dirty="0" smtClean="0"/>
              <a:t>Think In Java</a:t>
            </a:r>
          </a:p>
          <a:p>
            <a:pPr lvl="1"/>
            <a:r>
              <a:rPr lang="en-US" dirty="0"/>
              <a:t>http://docs.oracle.com/javase/tutorial/java/javaOO/classdecl.html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Outline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Basic Java Programming </a:t>
            </a:r>
          </a:p>
          <a:p>
            <a:pPr lvl="1"/>
            <a:r>
              <a:rPr lang="en-US" dirty="0" smtClean="0"/>
              <a:t>Hello world program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OOP</a:t>
            </a:r>
          </a:p>
          <a:p>
            <a:r>
              <a:rPr lang="en-US" b="1" dirty="0" smtClean="0">
                <a:latin typeface="+mj-lt"/>
              </a:rPr>
              <a:t>Java Conventions</a:t>
            </a:r>
          </a:p>
          <a:p>
            <a:r>
              <a:rPr lang="en-US" b="1" dirty="0" smtClean="0">
                <a:latin typeface="+mj-lt"/>
              </a:rPr>
              <a:t>Java Performance</a:t>
            </a:r>
          </a:p>
          <a:p>
            <a:r>
              <a:rPr lang="en-US" dirty="0" smtClean="0">
                <a:latin typeface="+mj-lt"/>
              </a:rPr>
              <a:t>Mini Project</a:t>
            </a:r>
            <a:endParaRPr lang="en-US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anose="020B0806030902050204" pitchFamily="34" charset="0"/>
              </a:rPr>
              <a:t>HELLO WORLD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347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Creating a file helloworld.java</a:t>
            </a:r>
          </a:p>
          <a:p>
            <a:r>
              <a:rPr lang="en-US" dirty="0" smtClean="0">
                <a:latin typeface="+mj-lt"/>
              </a:rPr>
              <a:t>Trying to </a:t>
            </a:r>
            <a:r>
              <a:rPr lang="en-US" dirty="0" err="1" smtClean="0">
                <a:latin typeface="+mj-lt"/>
              </a:rPr>
              <a:t>complie</a:t>
            </a:r>
            <a:r>
              <a:rPr lang="en-US" dirty="0" smtClean="0">
                <a:latin typeface="+mj-lt"/>
              </a:rPr>
              <a:t> it and launch it from command line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079102"/>
            <a:ext cx="8109285" cy="255454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p</a:t>
            </a:r>
            <a:r>
              <a:rPr lang="en-US" sz="3200" b="1" dirty="0" smtClean="0">
                <a:solidFill>
                  <a:schemeClr val="tx1"/>
                </a:solidFill>
              </a:rPr>
              <a:t>ublic</a:t>
            </a:r>
            <a:r>
              <a:rPr lang="en-US" sz="3200" dirty="0" smtClean="0">
                <a:solidFill>
                  <a:schemeClr val="tx1"/>
                </a:solidFill>
              </a:rPr>
              <a:t> class </a:t>
            </a:r>
            <a:r>
              <a:rPr lang="en-US" sz="3200" dirty="0" err="1" smtClean="0">
                <a:solidFill>
                  <a:schemeClr val="tx1"/>
                </a:solidFill>
              </a:rPr>
              <a:t>HelloWorld</a:t>
            </a:r>
            <a:r>
              <a:rPr lang="en-US" sz="3200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b="1" dirty="0" smtClean="0">
                <a:solidFill>
                  <a:schemeClr val="tx1"/>
                </a:solidFill>
              </a:rPr>
              <a:t>public static</a:t>
            </a:r>
            <a:r>
              <a:rPr lang="en-US" sz="3200" dirty="0" smtClean="0">
                <a:solidFill>
                  <a:schemeClr val="tx1"/>
                </a:solidFill>
              </a:rPr>
              <a:t> void main( String[] </a:t>
            </a:r>
            <a:r>
              <a:rPr lang="en-US" sz="3200" dirty="0" err="1" smtClean="0">
                <a:solidFill>
                  <a:schemeClr val="tx1"/>
                </a:solidFill>
              </a:rPr>
              <a:t>args</a:t>
            </a:r>
            <a:r>
              <a:rPr lang="en-US" sz="3200" dirty="0" smtClean="0">
                <a:solidFill>
                  <a:schemeClr val="tx1"/>
                </a:solidFill>
              </a:rPr>
              <a:t> ) {</a:t>
            </a:r>
          </a:p>
          <a:p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	</a:t>
            </a:r>
            <a:r>
              <a:rPr lang="en-US" sz="32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3200" dirty="0" smtClean="0">
                <a:solidFill>
                  <a:schemeClr val="tx1"/>
                </a:solidFill>
              </a:rPr>
              <a:t>(“Hello, World”);</a:t>
            </a:r>
          </a:p>
          <a:p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12902" cy="43513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In Java, every variable has to stay in a class</a:t>
            </a:r>
          </a:p>
          <a:p>
            <a:r>
              <a:rPr lang="en-US" dirty="0" smtClean="0">
                <a:latin typeface="+mj-lt"/>
              </a:rPr>
              <a:t>There are three kinds of variables:</a:t>
            </a:r>
          </a:p>
          <a:p>
            <a:pPr lvl="1"/>
            <a:r>
              <a:rPr lang="en-US" dirty="0" smtClean="0"/>
              <a:t>Instance variable – None static variable</a:t>
            </a:r>
          </a:p>
          <a:p>
            <a:pPr lvl="1"/>
            <a:r>
              <a:rPr lang="en-US" dirty="0" smtClean="0"/>
              <a:t>Class variable – Static variable </a:t>
            </a:r>
          </a:p>
          <a:p>
            <a:pPr lvl="1"/>
            <a:r>
              <a:rPr lang="en-US" dirty="0" smtClean="0"/>
              <a:t>Local variable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81846" y="3215093"/>
            <a:ext cx="6392641" cy="323165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public class </a:t>
            </a:r>
            <a:r>
              <a:rPr lang="en-US" sz="1200" b="1" dirty="0" err="1" smtClean="0"/>
              <a:t>CoreMWEcimSWMTest</a:t>
            </a:r>
            <a:r>
              <a:rPr lang="en-US" sz="1200" b="1" dirty="0" smtClean="0"/>
              <a:t> {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public static final String </a:t>
            </a:r>
            <a:r>
              <a:rPr lang="en-US" sz="1200" b="1" dirty="0" err="1" smtClean="0"/>
              <a:t>resourcePath</a:t>
            </a:r>
            <a:r>
              <a:rPr lang="en-US" sz="1200" b="1" dirty="0" smtClean="0"/>
              <a:t>= “/home/cluster/incoming”;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public String </a:t>
            </a:r>
            <a:r>
              <a:rPr lang="en-US" sz="1200" b="1" dirty="0" err="1" smtClean="0"/>
              <a:t>UpgradeName</a:t>
            </a:r>
            <a:r>
              <a:rPr lang="en-US" sz="1200" b="1" dirty="0" smtClean="0"/>
              <a:t> = “ECIMTEST1”;</a:t>
            </a:r>
          </a:p>
          <a:p>
            <a:r>
              <a:rPr lang="en-US" sz="1200" b="1" dirty="0"/>
              <a:t>	</a:t>
            </a:r>
            <a:endParaRPr lang="en-US" sz="1200" b="1" dirty="0" smtClean="0"/>
          </a:p>
          <a:p>
            <a:endParaRPr lang="en-US" sz="1200" b="1" dirty="0"/>
          </a:p>
          <a:p>
            <a:r>
              <a:rPr lang="en-US" sz="1200" b="1" dirty="0" smtClean="0"/>
              <a:t>	public </a:t>
            </a:r>
            <a:r>
              <a:rPr lang="en-US" sz="1200" b="1" dirty="0" err="1" smtClean="0"/>
              <a:t>clusterReboot</a:t>
            </a:r>
            <a:r>
              <a:rPr lang="en-US" sz="1200" b="1" dirty="0" smtClean="0"/>
              <a:t>(){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retry = 5;</a:t>
            </a:r>
          </a:p>
          <a:p>
            <a:r>
              <a:rPr lang="en-US" sz="1200" b="1" dirty="0" smtClean="0"/>
              <a:t>		String result = null;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while( retry &gt; 0){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	result = </a:t>
            </a:r>
            <a:r>
              <a:rPr lang="en-US" sz="1200" b="1" dirty="0" err="1" smtClean="0"/>
              <a:t>sshlib.sendCommand</a:t>
            </a:r>
            <a:r>
              <a:rPr lang="en-US" sz="1200" b="1" dirty="0" smtClean="0"/>
              <a:t>(“cluster reboot –a –q”);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	</a:t>
            </a:r>
            <a:r>
              <a:rPr lang="en-US" sz="1200" b="1" dirty="0" err="1" smtClean="0"/>
              <a:t>assertEqual</a:t>
            </a:r>
            <a:r>
              <a:rPr lang="en-US" sz="1200" b="1" dirty="0" smtClean="0"/>
              <a:t>(“1”, result);</a:t>
            </a:r>
          </a:p>
          <a:p>
            <a:r>
              <a:rPr lang="en-US" sz="1200" b="1" dirty="0" smtClean="0"/>
              <a:t>	}</a:t>
            </a:r>
          </a:p>
          <a:p>
            <a:r>
              <a:rPr lang="en-US" sz="1200" b="1" dirty="0"/>
              <a:t>}</a:t>
            </a:r>
            <a:endParaRPr lang="en-US" sz="1200" b="1" dirty="0" smtClean="0"/>
          </a:p>
          <a:p>
            <a:endParaRPr lang="en-US" sz="1200" b="1" dirty="0" smtClean="0"/>
          </a:p>
          <a:p>
            <a:r>
              <a:rPr lang="en-US" sz="1200" b="1" dirty="0" err="1" smtClean="0"/>
              <a:t>CoreMWEcimSWMTest</a:t>
            </a:r>
            <a:r>
              <a:rPr lang="en-US" sz="1200" b="1" dirty="0" smtClean="0"/>
              <a:t> test1;</a:t>
            </a:r>
          </a:p>
          <a:p>
            <a:r>
              <a:rPr lang="en-US" sz="1200" b="1" dirty="0"/>
              <a:t>t</a:t>
            </a:r>
            <a:r>
              <a:rPr lang="en-US" sz="1200" b="1" dirty="0" smtClean="0"/>
              <a:t>est1.clusterReboot();</a:t>
            </a:r>
          </a:p>
          <a:p>
            <a:r>
              <a:rPr lang="en-US" sz="1200" b="1" dirty="0" err="1" smtClean="0"/>
              <a:t>System.out.println</a:t>
            </a:r>
            <a:r>
              <a:rPr lang="en-US" sz="1200" b="1" dirty="0" smtClean="0"/>
              <a:t>(“</a:t>
            </a:r>
            <a:r>
              <a:rPr lang="en-US" sz="1200" b="1" dirty="0" err="1" smtClean="0"/>
              <a:t>resourcePath</a:t>
            </a:r>
            <a:r>
              <a:rPr lang="en-US" sz="1200" b="1" dirty="0" smtClean="0"/>
              <a:t> = “ + </a:t>
            </a:r>
            <a:r>
              <a:rPr lang="en-US" sz="1200" b="1" dirty="0" err="1" smtClean="0"/>
              <a:t>CoreMWEcimSWMTest.resourcePath</a:t>
            </a:r>
            <a:r>
              <a:rPr lang="en-US" sz="1200" b="1" dirty="0" smtClean="0"/>
              <a:t>);</a:t>
            </a:r>
            <a:endParaRPr lang="en-US" sz="1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– Object </a:t>
            </a:r>
            <a:r>
              <a:rPr lang="en-US" dirty="0"/>
              <a:t>O</a:t>
            </a:r>
            <a:r>
              <a:rPr lang="en-US" dirty="0" smtClean="0"/>
              <a:t>riented Programming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611207"/>
              </p:ext>
            </p:extLst>
          </p:nvPr>
        </p:nvGraphicFramePr>
        <p:xfrm>
          <a:off x="1054360" y="1690685"/>
          <a:ext cx="9041361" cy="344115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2211342"/>
                <a:gridCol w="1405203"/>
                <a:gridCol w="1808272"/>
                <a:gridCol w="1808272"/>
                <a:gridCol w="1808272"/>
              </a:tblGrid>
              <a:tr h="573525">
                <a:tc gridSpan="5">
                  <a:txBody>
                    <a:bodyPr/>
                    <a:lstStyle/>
                    <a:p>
                      <a:r>
                        <a:rPr lang="en-US" dirty="0"/>
                        <a:t>Access </a:t>
                      </a:r>
                      <a:r>
                        <a:rPr lang="en-US" dirty="0" smtClean="0"/>
                        <a:t>Levels table in Java</a:t>
                      </a:r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3525"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Subclass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73525">
                <a:tc>
                  <a:txBody>
                    <a:bodyPr/>
                    <a:lstStyle/>
                    <a:p>
                      <a:r>
                        <a:rPr lang="en-US"/>
                        <a:t>public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anchor="ctr"/>
                </a:tc>
              </a:tr>
              <a:tr h="573525"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</a:tr>
              <a:tr h="5735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 modifier</a:t>
                      </a:r>
                      <a:endParaRPr lang="en-US" i="1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</a:tr>
              <a:tr h="573525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– 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class object will be created before child class object</a:t>
            </a:r>
          </a:p>
          <a:p>
            <a:r>
              <a:rPr lang="en-US" dirty="0" smtClean="0"/>
              <a:t>But the child object will be destroyed  before its parent </a:t>
            </a:r>
            <a:r>
              <a:rPr lang="en-US" dirty="0" smtClean="0"/>
              <a:t>object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 smtClean="0"/>
              <a:t>does </a:t>
            </a:r>
            <a:r>
              <a:rPr lang="en-US" dirty="0" smtClean="0"/>
              <a:t>not support multiple inheritances but a class can implement for multiple interfaces</a:t>
            </a:r>
          </a:p>
          <a:p>
            <a:pPr marL="457200" lvl="1" indent="0">
              <a:buNone/>
            </a:pPr>
            <a:r>
              <a:rPr lang="en-US" dirty="0" smtClean="0"/>
              <a:t>public </a:t>
            </a:r>
            <a:r>
              <a:rPr lang="en-US" dirty="0" smtClean="0"/>
              <a:t>class Engineer implements Employee, Person </a:t>
            </a:r>
            <a:r>
              <a:rPr lang="en-US" dirty="0" smtClean="0"/>
              <a:t>{}</a:t>
            </a:r>
          </a:p>
          <a:p>
            <a:pPr marL="457200" lvl="1" indent="0">
              <a:buNone/>
            </a:pPr>
            <a:r>
              <a:rPr lang="en-US" strike="sngStrike" dirty="0">
                <a:solidFill>
                  <a:srgbClr val="FF0000"/>
                </a:solidFill>
              </a:rPr>
              <a:t>public class Engineer </a:t>
            </a:r>
            <a:r>
              <a:rPr lang="en-US" strike="sngStrike" dirty="0" smtClean="0">
                <a:solidFill>
                  <a:srgbClr val="FF0000"/>
                </a:solidFill>
              </a:rPr>
              <a:t>extends </a:t>
            </a:r>
            <a:r>
              <a:rPr lang="en-US" strike="sngStrike" dirty="0">
                <a:solidFill>
                  <a:srgbClr val="FF0000"/>
                </a:solidFill>
              </a:rPr>
              <a:t>Employee, Person {}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85318" y="2773076"/>
            <a:ext cx="3078480" cy="1524000"/>
            <a:chOff x="3017520" y="4251960"/>
            <a:chExt cx="3078480" cy="1524000"/>
          </a:xfrm>
        </p:grpSpPr>
        <p:sp>
          <p:nvSpPr>
            <p:cNvPr id="5" name="Rectangle 4"/>
            <p:cNvSpPr/>
            <p:nvPr/>
          </p:nvSpPr>
          <p:spPr>
            <a:xfrm>
              <a:off x="4206240" y="4251960"/>
              <a:ext cx="1066800" cy="5029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Button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17520" y="5191601"/>
              <a:ext cx="1188720" cy="5486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Exit_Btn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68240" y="5191601"/>
              <a:ext cx="1127760" cy="584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LogIn_Btn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7" idx="0"/>
              <a:endCxn id="5" idx="2"/>
            </p:cNvCxnSpPr>
            <p:nvPr/>
          </p:nvCxnSpPr>
          <p:spPr>
            <a:xfrm flipH="1" flipV="1">
              <a:off x="4739640" y="4754880"/>
              <a:ext cx="792480" cy="4367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3611880" y="4754880"/>
              <a:ext cx="1127760" cy="4367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8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– Object Oriented Programming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4099559" cy="3649133"/>
          </a:xfrm>
        </p:spPr>
        <p:txBody>
          <a:bodyPr/>
          <a:lstStyle/>
          <a:p>
            <a:r>
              <a:rPr lang="en-US" sz="3600" dirty="0" smtClean="0">
                <a:latin typeface="+mj-lt"/>
              </a:rPr>
              <a:t>Polymorphism</a:t>
            </a:r>
            <a:r>
              <a:rPr lang="en-US" sz="3600" dirty="0" smtClean="0"/>
              <a:t> </a:t>
            </a:r>
          </a:p>
          <a:p>
            <a:pPr lvl="1"/>
            <a:r>
              <a:rPr lang="en-US" sz="3200" dirty="0" smtClean="0"/>
              <a:t>Up-casting  </a:t>
            </a:r>
          </a:p>
          <a:p>
            <a:pPr lvl="1"/>
            <a:r>
              <a:rPr lang="en-US" sz="3200" dirty="0" smtClean="0"/>
              <a:t>Down-casting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785360" y="2819400"/>
            <a:ext cx="1965960" cy="670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84720" y="2539127"/>
            <a:ext cx="419185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Used to parameter input</a:t>
            </a:r>
          </a:p>
          <a:p>
            <a:r>
              <a:rPr lang="en-US" sz="2800" b="1" dirty="0" smtClean="0"/>
              <a:t>Used to a member  of class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4926" y="4067651"/>
            <a:ext cx="2615220" cy="11695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Person p</a:t>
            </a:r>
            <a:r>
              <a:rPr lang="en-US" sz="1400" b="1" dirty="0" smtClean="0"/>
              <a:t>;</a:t>
            </a:r>
          </a:p>
          <a:p>
            <a:r>
              <a:rPr lang="en-US" sz="1400" b="1" dirty="0" smtClean="0"/>
              <a:t>Employee </a:t>
            </a:r>
            <a:r>
              <a:rPr lang="en-US" sz="1400" b="1" dirty="0"/>
              <a:t>e = new Employee</a:t>
            </a:r>
            <a:r>
              <a:rPr lang="en-US" sz="1400" b="1" dirty="0" smtClean="0"/>
              <a:t>();</a:t>
            </a:r>
          </a:p>
          <a:p>
            <a:r>
              <a:rPr lang="en-US" sz="1400" b="1" dirty="0" smtClean="0"/>
              <a:t>p </a:t>
            </a:r>
            <a:r>
              <a:rPr lang="en-US" sz="1400" b="1" dirty="0"/>
              <a:t>= (Person) e; </a:t>
            </a:r>
            <a:endParaRPr lang="en-US" sz="1400" b="1" dirty="0" smtClean="0"/>
          </a:p>
          <a:p>
            <a:r>
              <a:rPr lang="en-US" sz="1400" b="1" dirty="0" err="1" smtClean="0"/>
              <a:t>p.setName</a:t>
            </a:r>
            <a:r>
              <a:rPr lang="en-US" sz="1400" b="1" dirty="0"/>
              <a:t>(...); </a:t>
            </a:r>
            <a:endParaRPr lang="en-US" sz="1400" b="1" dirty="0" smtClean="0"/>
          </a:p>
          <a:p>
            <a:r>
              <a:rPr lang="en-US" sz="1400" b="1" dirty="0" err="1" smtClean="0"/>
              <a:t>p.setSalary</a:t>
            </a:r>
            <a:r>
              <a:rPr lang="en-US" sz="1400" b="1" dirty="0"/>
              <a:t>(...); // compile error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38977" y="4067651"/>
            <a:ext cx="5192127" cy="17235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endParaRPr lang="en-US" b="1" dirty="0"/>
          </a:p>
          <a:p>
            <a:pPr>
              <a:defRPr/>
            </a:pPr>
            <a:r>
              <a:rPr lang="en-US" sz="1400" b="1" dirty="0"/>
              <a:t>String </a:t>
            </a:r>
            <a:r>
              <a:rPr lang="en-US" sz="1400" b="1" dirty="0" err="1"/>
              <a:t>teamInfo</a:t>
            </a:r>
            <a:r>
              <a:rPr lang="en-US" sz="1400" b="1" dirty="0"/>
              <a:t>(Person p1, Person p2) </a:t>
            </a:r>
            <a:r>
              <a:rPr lang="en-US" sz="1400" b="1" dirty="0" smtClean="0"/>
              <a:t>{</a:t>
            </a:r>
          </a:p>
          <a:p>
            <a:pPr>
              <a:defRPr/>
            </a:pPr>
            <a:r>
              <a:rPr lang="en-US" sz="1400" b="1" dirty="0" smtClean="0"/>
              <a:t>return </a:t>
            </a:r>
            <a:r>
              <a:rPr lang="en-US" sz="1400" b="1" dirty="0"/>
              <a:t>"Leader: " + p1.getName() +"; member: " + p2.getName</a:t>
            </a:r>
            <a:r>
              <a:rPr lang="en-US" sz="1400" b="1" dirty="0" smtClean="0"/>
              <a:t>();}...</a:t>
            </a:r>
          </a:p>
          <a:p>
            <a:pPr>
              <a:defRPr/>
            </a:pPr>
            <a:r>
              <a:rPr lang="en-US" sz="1400" b="1" dirty="0" smtClean="0"/>
              <a:t>Employee </a:t>
            </a:r>
            <a:r>
              <a:rPr lang="en-US" sz="1400" b="1" dirty="0"/>
              <a:t>e1, e2; Manager m1, m2</a:t>
            </a:r>
            <a:r>
              <a:rPr lang="en-US" sz="1400" b="1" dirty="0" smtClean="0"/>
              <a:t>;…</a:t>
            </a:r>
          </a:p>
          <a:p>
            <a:pPr>
              <a:defRPr/>
            </a:pP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teamInfo</a:t>
            </a:r>
            <a:r>
              <a:rPr lang="en-US" sz="1400" b="1" dirty="0" smtClean="0"/>
              <a:t>(e1</a:t>
            </a:r>
            <a:r>
              <a:rPr lang="en-US" sz="1400" b="1" dirty="0"/>
              <a:t>, e2</a:t>
            </a:r>
            <a:r>
              <a:rPr lang="en-US" sz="1400" b="1" dirty="0" smtClean="0"/>
              <a:t>));</a:t>
            </a:r>
          </a:p>
          <a:p>
            <a:pPr>
              <a:defRPr/>
            </a:pPr>
            <a:r>
              <a:rPr lang="en-US" sz="1400" b="1" dirty="0" err="1" smtClean="0"/>
              <a:t>teamInfo</a:t>
            </a:r>
            <a:r>
              <a:rPr lang="en-US" sz="1400" b="1" dirty="0" smtClean="0"/>
              <a:t>(m1</a:t>
            </a:r>
            <a:r>
              <a:rPr lang="en-US" sz="1400" b="1" dirty="0"/>
              <a:t>, m2); </a:t>
            </a:r>
            <a:r>
              <a:rPr lang="en-US" sz="1400" b="1" dirty="0" err="1"/>
              <a:t>teamInfo</a:t>
            </a:r>
            <a:r>
              <a:rPr lang="en-US" sz="1400" b="1" dirty="0"/>
              <a:t>(m1,e2);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09935" y="4067651"/>
            <a:ext cx="3013902" cy="20928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class Manager extends Employee </a:t>
            </a:r>
            <a:r>
              <a:rPr lang="en-US" sz="1400" b="1" dirty="0" smtClean="0"/>
              <a:t>{</a:t>
            </a:r>
          </a:p>
          <a:p>
            <a:r>
              <a:rPr lang="en-US" sz="1400" b="1" dirty="0" smtClean="0"/>
              <a:t>Employee </a:t>
            </a:r>
            <a:r>
              <a:rPr lang="en-US" sz="1400" b="1" dirty="0"/>
              <a:t>assistant</a:t>
            </a:r>
            <a:r>
              <a:rPr lang="en-US" sz="1400" b="1" dirty="0" smtClean="0"/>
              <a:t>;...</a:t>
            </a:r>
          </a:p>
          <a:p>
            <a:r>
              <a:rPr lang="en-US" sz="1400" b="1" dirty="0" smtClean="0"/>
              <a:t>public </a:t>
            </a:r>
            <a:r>
              <a:rPr lang="en-US" sz="1400" b="1" dirty="0"/>
              <a:t>void </a:t>
            </a:r>
            <a:r>
              <a:rPr lang="en-US" sz="1400" b="1" dirty="0" err="1"/>
              <a:t>setAssistant</a:t>
            </a:r>
            <a:r>
              <a:rPr lang="en-US" sz="1400" b="1" dirty="0"/>
              <a:t>(Employee e) </a:t>
            </a:r>
            <a:r>
              <a:rPr lang="en-US" sz="1400" b="1" dirty="0" smtClean="0"/>
              <a:t>{</a:t>
            </a:r>
          </a:p>
          <a:p>
            <a:r>
              <a:rPr lang="en-US" sz="1400" b="1" dirty="0" smtClean="0"/>
              <a:t>	assistant </a:t>
            </a:r>
            <a:r>
              <a:rPr lang="en-US" sz="1400" b="1" dirty="0"/>
              <a:t>= e</a:t>
            </a:r>
            <a:r>
              <a:rPr lang="en-US" sz="1400" b="1" dirty="0" smtClean="0"/>
              <a:t>;</a:t>
            </a:r>
          </a:p>
          <a:p>
            <a:r>
              <a:rPr lang="en-US" sz="1400" b="1" dirty="0" smtClean="0"/>
              <a:t>	}...</a:t>
            </a:r>
          </a:p>
          <a:p>
            <a:r>
              <a:rPr lang="en-US" sz="1400" b="1" dirty="0" smtClean="0"/>
              <a:t>}...</a:t>
            </a:r>
            <a:r>
              <a:rPr lang="en-US" sz="1400" b="1" dirty="0"/>
              <a:t> </a:t>
            </a:r>
            <a:endParaRPr lang="en-US" sz="1400" b="1" dirty="0" smtClean="0"/>
          </a:p>
          <a:p>
            <a:r>
              <a:rPr lang="en-US" sz="1400" b="1" dirty="0" smtClean="0"/>
              <a:t>Manager </a:t>
            </a:r>
            <a:r>
              <a:rPr lang="en-US" sz="1400" b="1" dirty="0"/>
              <a:t>junior, senior</a:t>
            </a:r>
            <a:r>
              <a:rPr lang="en-US" sz="1400" b="1" dirty="0" smtClean="0"/>
              <a:t>;...</a:t>
            </a:r>
          </a:p>
          <a:p>
            <a:r>
              <a:rPr lang="en-US" sz="1400" b="1" dirty="0" err="1" smtClean="0"/>
              <a:t>senior.setAssistant</a:t>
            </a:r>
            <a:r>
              <a:rPr lang="en-US" sz="1400" b="1" dirty="0" smtClean="0"/>
              <a:t>(junior</a:t>
            </a:r>
            <a:r>
              <a:rPr lang="en-US" sz="1400" b="1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8464"/>
            <a:ext cx="10515600" cy="53066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Interface</a:t>
            </a:r>
            <a:r>
              <a:rPr lang="en-US" dirty="0">
                <a:latin typeface="+mj-lt"/>
              </a:rPr>
              <a:t>:</a:t>
            </a:r>
          </a:p>
          <a:p>
            <a:pPr marL="457200" lvl="2"/>
            <a:r>
              <a:rPr lang="en-US" dirty="0" smtClean="0"/>
              <a:t>Class names should be nouns, in mixed case with the first letter of each internal word capitalized.</a:t>
            </a:r>
          </a:p>
          <a:p>
            <a:r>
              <a:rPr lang="en-US" dirty="0">
                <a:latin typeface="+mj-lt"/>
              </a:rPr>
              <a:t>Method: </a:t>
            </a:r>
          </a:p>
          <a:p>
            <a:pPr marL="457200" lvl="2"/>
            <a:r>
              <a:rPr lang="en-US" dirty="0" smtClean="0"/>
              <a:t>Methods should be verbs</a:t>
            </a:r>
          </a:p>
          <a:p>
            <a:pPr marL="457200" lvl="2"/>
            <a:r>
              <a:rPr lang="en-US" dirty="0" smtClean="0"/>
              <a:t>In mixed case with the first letter lowercase, with the first letter of each internal word capitalized.</a:t>
            </a:r>
          </a:p>
          <a:p>
            <a:pPr marL="457200" lvl="2"/>
            <a:r>
              <a:rPr lang="en-US" dirty="0" smtClean="0"/>
              <a:t>Example: run(), </a:t>
            </a:r>
            <a:r>
              <a:rPr lang="en-US" dirty="0" err="1" smtClean="0"/>
              <a:t>runFast</a:t>
            </a:r>
            <a:r>
              <a:rPr lang="en-US" dirty="0" smtClean="0"/>
              <a:t>(), </a:t>
            </a:r>
            <a:r>
              <a:rPr lang="en-US" dirty="0" err="1" smtClean="0"/>
              <a:t>getBackground</a:t>
            </a:r>
            <a:r>
              <a:rPr lang="en-US" dirty="0" smtClean="0"/>
              <a:t>().</a:t>
            </a:r>
          </a:p>
          <a:p>
            <a:r>
              <a:rPr lang="en-US" dirty="0">
                <a:latin typeface="+mj-lt"/>
              </a:rPr>
              <a:t>Variable:</a:t>
            </a:r>
          </a:p>
          <a:p>
            <a:pPr lvl="1"/>
            <a:r>
              <a:rPr lang="en-US" dirty="0" smtClean="0"/>
              <a:t>Lowercase first letter and internal words start with capital letters</a:t>
            </a:r>
          </a:p>
          <a:p>
            <a:r>
              <a:rPr lang="en-US" dirty="0">
                <a:latin typeface="+mj-lt"/>
              </a:rPr>
              <a:t>Constant:</a:t>
            </a:r>
          </a:p>
          <a:p>
            <a:pPr marL="0" lvl="1"/>
            <a:r>
              <a:rPr lang="en-US" dirty="0" smtClean="0"/>
              <a:t>Uppercase with words separated by underscores (“_”). </a:t>
            </a:r>
          </a:p>
          <a:p>
            <a:pPr marL="0" lvl="1"/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MIN_WIDTH = 4; </a:t>
            </a:r>
            <a:r>
              <a:rPr lang="en-US" dirty="0" err="1" smtClean="0"/>
              <a:t>int</a:t>
            </a:r>
            <a:r>
              <a:rPr lang="en-US" dirty="0" smtClean="0"/>
              <a:t> MAX_WIDTH = 999; </a:t>
            </a:r>
            <a:r>
              <a:rPr lang="en-US" dirty="0" err="1" smtClean="0"/>
              <a:t>int</a:t>
            </a:r>
            <a:r>
              <a:rPr lang="en-US" dirty="0" smtClean="0"/>
              <a:t> GET_THE_CPU = 1;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57855"/>
          </a:xfrm>
        </p:spPr>
        <p:txBody>
          <a:bodyPr/>
          <a:lstStyle/>
          <a:p>
            <a:r>
              <a:rPr lang="en-US" dirty="0">
                <a:latin typeface="+mj-lt"/>
              </a:rPr>
              <a:t>Indentation:</a:t>
            </a:r>
          </a:p>
          <a:p>
            <a:pPr lvl="1"/>
            <a:r>
              <a:rPr lang="en-US" dirty="0" smtClean="0"/>
              <a:t>Suggesting use  only the tab (8/4 space tab)</a:t>
            </a:r>
          </a:p>
          <a:p>
            <a:r>
              <a:rPr lang="en-US" dirty="0">
                <a:latin typeface="+mj-lt"/>
              </a:rPr>
              <a:t>Wrapping lines:</a:t>
            </a:r>
          </a:p>
          <a:p>
            <a:pPr lvl="1"/>
            <a:r>
              <a:rPr lang="en-US" dirty="0" smtClean="0"/>
              <a:t>Break before an operator</a:t>
            </a:r>
          </a:p>
          <a:p>
            <a:r>
              <a:rPr lang="en-US" dirty="0" smtClean="0"/>
              <a:t>{}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5264" y="3781674"/>
            <a:ext cx="22494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try {</a:t>
            </a:r>
          </a:p>
          <a:p>
            <a:r>
              <a:rPr lang="en-US" b="1" dirty="0" smtClean="0"/>
              <a:t>	//	</a:t>
            </a:r>
          </a:p>
          <a:p>
            <a:r>
              <a:rPr lang="en-US" b="1" dirty="0" smtClean="0"/>
              <a:t>	//</a:t>
            </a:r>
          </a:p>
          <a:p>
            <a:r>
              <a:rPr lang="en-US" b="1" dirty="0" smtClean="0"/>
              <a:t>} catch ( Exception e){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3F17-8E68-44A7-BD60-3179252E8A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">
      <a:majorFont>
        <a:latin typeface="Impac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549</Words>
  <Application>Microsoft Office PowerPoint</Application>
  <PresentationFormat>Widescreen</PresentationFormat>
  <Paragraphs>196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Impact</vt:lpstr>
      <vt:lpstr>Office Theme</vt:lpstr>
      <vt:lpstr>[ JAVA TRAINING ] </vt:lpstr>
      <vt:lpstr>Outline </vt:lpstr>
      <vt:lpstr>HELLO WORLD</vt:lpstr>
      <vt:lpstr>Variable</vt:lpstr>
      <vt:lpstr>OOP – Object Oriented Programming</vt:lpstr>
      <vt:lpstr>OOP – Object Oriented Programming</vt:lpstr>
      <vt:lpstr>OOP – Object Oriented Programming</vt:lpstr>
      <vt:lpstr>Java Conventions</vt:lpstr>
      <vt:lpstr>Java Conventions</vt:lpstr>
      <vt:lpstr>Improve Performance - Class</vt:lpstr>
      <vt:lpstr>Improve Performance – Method (1)</vt:lpstr>
      <vt:lpstr>Improve Performance – String (1)</vt:lpstr>
      <vt:lpstr>Improve Performance – String (2)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JAVA TRAINING]</dc:title>
  <dc:creator>Huynh Quang Trung</dc:creator>
  <cp:lastModifiedBy>Huynh Quang Trung</cp:lastModifiedBy>
  <cp:revision>35</cp:revision>
  <dcterms:created xsi:type="dcterms:W3CDTF">2014-07-09T01:55:00Z</dcterms:created>
  <dcterms:modified xsi:type="dcterms:W3CDTF">2014-07-09T04:37:43Z</dcterms:modified>
</cp:coreProperties>
</file>