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Comfortaa SemiBold"/>
      <p:regular r:id="rId25"/>
      <p:bold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Comforta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SemiBold-bold.fntdata"/><Relationship Id="rId25" Type="http://schemas.openxmlformats.org/officeDocument/2006/relationships/font" Target="fonts/ComfortaaSemiBold-regular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omforta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59c69dd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59c69dd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67292fa6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67292fa6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59c69dd3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59c69dd3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67fe50efa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67fe50efa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67fe50efa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67fe50efa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67fe50efa_0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67fe50efa_0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67292fa6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67292fa6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67292fa6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67292fa6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67292fa6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67292fa6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67292fa6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67292fa6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59c69dd3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59c69dd3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67292fa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67292fa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67fe50ef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67fe50ef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59c69dd3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59c69dd3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59c69dd3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59c69dd3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67292fa6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67292fa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67292fa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67292fa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67292fa6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67292fa6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67292fa6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67292fa6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392150" y="1612975"/>
            <a:ext cx="4167900" cy="14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fr" sz="2840">
                <a:latin typeface="Comfortaa"/>
                <a:ea typeface="Comfortaa"/>
                <a:cs typeface="Comfortaa"/>
                <a:sym typeface="Comfortaa"/>
              </a:rPr>
              <a:t>Présentation </a:t>
            </a:r>
            <a:r>
              <a:rPr b="1" lang="fr" sz="1940">
                <a:latin typeface="Comfortaa"/>
                <a:ea typeface="Comfortaa"/>
                <a:cs typeface="Comfortaa"/>
                <a:sym typeface="Comfortaa"/>
              </a:rPr>
              <a:t>de la</a:t>
            </a:r>
            <a:r>
              <a:rPr b="1" lang="fr" sz="2840">
                <a:latin typeface="Comfortaa"/>
                <a:ea typeface="Comfortaa"/>
                <a:cs typeface="Comfortaa"/>
                <a:sym typeface="Comfortaa"/>
              </a:rPr>
              <a:t> Conception </a:t>
            </a:r>
            <a:r>
              <a:rPr b="1" lang="fr" sz="1940">
                <a:latin typeface="Comfortaa"/>
                <a:ea typeface="Comfortaa"/>
                <a:cs typeface="Comfortaa"/>
                <a:sym typeface="Comfortaa"/>
              </a:rPr>
              <a:t>de la</a:t>
            </a:r>
            <a:r>
              <a:rPr b="1" lang="fr" sz="284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284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fr" sz="2840">
                <a:latin typeface="Comfortaa"/>
                <a:ea typeface="Comfortaa"/>
                <a:cs typeface="Comfortaa"/>
                <a:sym typeface="Comfortaa"/>
              </a:rPr>
              <a:t>Base </a:t>
            </a:r>
            <a:r>
              <a:rPr b="1" lang="fr" sz="1940">
                <a:latin typeface="Comfortaa"/>
                <a:ea typeface="Comfortaa"/>
                <a:cs typeface="Comfortaa"/>
                <a:sym typeface="Comfortaa"/>
              </a:rPr>
              <a:t>de</a:t>
            </a:r>
            <a:r>
              <a:rPr b="1" lang="fr" sz="2840">
                <a:latin typeface="Comfortaa"/>
                <a:ea typeface="Comfortaa"/>
                <a:cs typeface="Comfortaa"/>
                <a:sym typeface="Comfortaa"/>
              </a:rPr>
              <a:t> Données</a:t>
            </a:r>
            <a:endParaRPr b="1" sz="284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408450" y="4346050"/>
            <a:ext cx="3470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112">
                <a:latin typeface="Comfortaa SemiBold"/>
                <a:ea typeface="Comfortaa SemiBold"/>
                <a:cs typeface="Comfortaa SemiBold"/>
                <a:sym typeface="Comfortaa SemiBold"/>
              </a:rPr>
              <a:t>IUT de Villetaneuse (2023-2024)</a:t>
            </a:r>
            <a:endParaRPr sz="1112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112">
                <a:latin typeface="Comfortaa SemiBold"/>
                <a:ea typeface="Comfortaa SemiBold"/>
                <a:cs typeface="Comfortaa SemiBold"/>
                <a:sym typeface="Comfortaa SemiBold"/>
              </a:rPr>
              <a:t>SAÉ 3.01 - Développement d’une application</a:t>
            </a:r>
            <a:endParaRPr sz="1112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338300" y="1184550"/>
            <a:ext cx="25200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11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fr" sz="1912" u="sng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Équipe</a:t>
            </a:r>
            <a:r>
              <a:rPr b="1" lang="fr" sz="1912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fr" sz="1912" u="sng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Hibana</a:t>
            </a:r>
            <a:endParaRPr b="1" sz="1912" u="sng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1503000" y="1713300"/>
            <a:ext cx="61380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AFFRANCHIRCLIENT (</a:t>
            </a:r>
            <a:r>
              <a:rPr lang="fr" sz="1100" u="sng">
                <a:solidFill>
                  <a:schemeClr val="lt1"/>
                </a:solidFill>
              </a:rPr>
              <a:t>idClient,idModerateur</a:t>
            </a:r>
            <a:r>
              <a:rPr lang="fr" sz="1100">
                <a:solidFill>
                  <a:schemeClr val="lt1"/>
                </a:solidFill>
              </a:rPr>
              <a:t>) ici idClient et idModerateur font respectivement référence aux tables Client et MODERATEUR.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MODERERMESSAGE (</a:t>
            </a:r>
            <a:r>
              <a:rPr lang="fr" sz="1100" u="sng">
                <a:solidFill>
                  <a:schemeClr val="lt1"/>
                </a:solidFill>
              </a:rPr>
              <a:t>idMessage,idModerateur</a:t>
            </a:r>
            <a:r>
              <a:rPr lang="fr" sz="1100">
                <a:solidFill>
                  <a:schemeClr val="lt1"/>
                </a:solidFill>
              </a:rPr>
              <a:t>) ici idMessage et idModerateur font respectivement référence aux tables MESSAGE et MODERATEUR.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AJOUTER (</a:t>
            </a:r>
            <a:r>
              <a:rPr lang="fr" sz="1100" u="sng">
                <a:solidFill>
                  <a:schemeClr val="lt1"/>
                </a:solidFill>
              </a:rPr>
              <a:t>idFormateur,idActivite</a:t>
            </a:r>
            <a:r>
              <a:rPr lang="fr" sz="1100">
                <a:solidFill>
                  <a:schemeClr val="lt1"/>
                </a:solidFill>
              </a:rPr>
              <a:t>) ici idFormateur et idActivite font respectivement référence aux tables FORMATEUR et ACTIVITE.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819150" y="2261400"/>
            <a:ext cx="75057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Comfortaa"/>
                <a:ea typeface="Comfortaa"/>
                <a:cs typeface="Comfortaa"/>
                <a:sym typeface="Comfortaa"/>
              </a:rPr>
              <a:t>Graphe des dépendances fonctionnelles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52093" l="0" r="0" t="0"/>
          <a:stretch/>
        </p:blipFill>
        <p:spPr>
          <a:xfrm>
            <a:off x="152400" y="206725"/>
            <a:ext cx="8827450" cy="474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2597575" y="1374075"/>
            <a:ext cx="4122000" cy="20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notre base de données respecte la première forme normale  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638100" y="1514850"/>
            <a:ext cx="786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UTILISATEUR(</a:t>
            </a:r>
            <a:r>
              <a:rPr lang="fr" sz="1300" u="sng"/>
              <a:t>idUtilisateur</a:t>
            </a:r>
            <a:r>
              <a:rPr lang="fr" sz="1300"/>
              <a:t>, Nom, Prenoms, Mail, Role, MotDePasse, EstAffranchi)</a:t>
            </a:r>
            <a:endParaRPr sz="1300"/>
          </a:p>
        </p:txBody>
      </p:sp>
      <p:sp>
        <p:nvSpPr>
          <p:cNvPr id="196" name="Google Shape;196;p26"/>
          <p:cNvSpPr txBox="1"/>
          <p:nvPr/>
        </p:nvSpPr>
        <p:spPr>
          <a:xfrm>
            <a:off x="3072000" y="6458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Exemple : 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1834275" y="2512800"/>
            <a:ext cx="5390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il s'agit d'une valeur atomique. Une valeur atomique est une valeur indivisible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tout attribut correspond à un seul identifiant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638100" y="1967350"/>
            <a:ext cx="786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Prenoms = Steve Marcus Bob</a:t>
            </a:r>
            <a:endParaRPr sz="1300"/>
          </a:p>
        </p:txBody>
      </p:sp>
      <p:sp>
        <p:nvSpPr>
          <p:cNvPr id="199" name="Google Shape;199;p26"/>
          <p:cNvSpPr/>
          <p:nvPr/>
        </p:nvSpPr>
        <p:spPr>
          <a:xfrm>
            <a:off x="4288600" y="3414275"/>
            <a:ext cx="375900" cy="516600"/>
          </a:xfrm>
          <a:prstGeom prst="downArrow">
            <a:avLst>
              <a:gd fmla="val 50000" name="adj1"/>
              <a:gd fmla="val 5620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638100" y="4086725"/>
            <a:ext cx="786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UTILISATEUR(</a:t>
            </a:r>
            <a:r>
              <a:rPr lang="fr" sz="1300" u="sng"/>
              <a:t>idUtilisateur</a:t>
            </a:r>
            <a:r>
              <a:rPr lang="fr" sz="1300"/>
              <a:t>, Nom, Prenom, Mail, Role, MotDePasse, EstAffranchi)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2597575" y="1374075"/>
            <a:ext cx="4122000" cy="20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notre base de données respecte la deuxième forme normale  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/>
        </p:nvSpPr>
        <p:spPr>
          <a:xfrm>
            <a:off x="806800" y="1390038"/>
            <a:ext cx="7867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MODIFIERTHEME (</a:t>
            </a:r>
            <a:r>
              <a:rPr lang="fr" sz="1300" u="sng"/>
              <a:t>idSousCategorie,idModerateur,</a:t>
            </a:r>
            <a:r>
              <a:rPr lang="fr" sz="1300"/>
              <a:t> Nom_SousCategorie) ici idTheme et idModerateur font respectivement référence aux tables THEME et MODERATEUR.</a:t>
            </a:r>
            <a:endParaRPr sz="1600"/>
          </a:p>
        </p:txBody>
      </p:sp>
      <p:sp>
        <p:nvSpPr>
          <p:cNvPr id="211" name="Google Shape;211;p28"/>
          <p:cNvSpPr txBox="1"/>
          <p:nvPr/>
        </p:nvSpPr>
        <p:spPr>
          <a:xfrm>
            <a:off x="3072000" y="6458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Exemple : 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1876950" y="2102700"/>
            <a:ext cx="53901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1ère forme normale respectée.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La 2FN est satisfaite car une sous partie de la clé primaire ne détermine pas un autre attribut qui est hors de la clé primaire, pour tout attribut. Exemple, dans </a:t>
            </a:r>
            <a:r>
              <a:rPr lang="fr" sz="1100"/>
              <a:t>Thème</a:t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4535200" y="3210575"/>
            <a:ext cx="411000" cy="54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706925" y="3851125"/>
            <a:ext cx="77553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MODIFIERTHEME (</a:t>
            </a:r>
            <a:r>
              <a:rPr lang="fr" sz="1300" u="sng"/>
              <a:t>idSousCategorie</a:t>
            </a:r>
            <a:r>
              <a:rPr lang="fr" sz="1300"/>
              <a:t>,</a:t>
            </a:r>
            <a:r>
              <a:rPr lang="fr" sz="1300" u="sng"/>
              <a:t>idModerateur,</a:t>
            </a:r>
            <a:r>
              <a:rPr lang="fr" sz="1300"/>
              <a:t>) ici idTheme et idModerateur font respectivement référence aux tables THEME et MODERATEUR.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2597575" y="1374075"/>
            <a:ext cx="4122000" cy="20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notre base de données respecte la troisième forme normale  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/>
        </p:nvSpPr>
        <p:spPr>
          <a:xfrm>
            <a:off x="638100" y="1514850"/>
            <a:ext cx="7867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THEME (</a:t>
            </a:r>
            <a:r>
              <a:rPr lang="fr" sz="1300" u="sng"/>
              <a:t>idTheme</a:t>
            </a:r>
            <a:r>
              <a:rPr lang="fr" sz="1300"/>
              <a:t>, Nom_theme, Valide_theme, Date_signature, Signature_electronique, idSousCategorie, Nom_Categorie)</a:t>
            </a:r>
            <a:endParaRPr sz="2000"/>
          </a:p>
        </p:txBody>
      </p:sp>
      <p:sp>
        <p:nvSpPr>
          <p:cNvPr id="225" name="Google Shape;225;p30"/>
          <p:cNvSpPr txBox="1"/>
          <p:nvPr/>
        </p:nvSpPr>
        <p:spPr>
          <a:xfrm>
            <a:off x="3072000" y="6458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Exemple : 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1876950" y="2102700"/>
            <a:ext cx="53901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2ème</a:t>
            </a:r>
            <a:r>
              <a:rPr lang="fr" sz="1100"/>
              <a:t> forme normale respectée.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La 3FN est satisfaite car tout autre attribut n’appartenant pas à la clé ne dépend pas d’un autre attribut non clé. Exemple : Utilisateur (nom,prenom)</a:t>
            </a:r>
            <a:endParaRPr sz="1100"/>
          </a:p>
        </p:txBody>
      </p:sp>
      <p:sp>
        <p:nvSpPr>
          <p:cNvPr id="227" name="Google Shape;227;p30"/>
          <p:cNvSpPr/>
          <p:nvPr/>
        </p:nvSpPr>
        <p:spPr>
          <a:xfrm>
            <a:off x="4535200" y="3210575"/>
            <a:ext cx="411000" cy="54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706925" y="3851125"/>
            <a:ext cx="7755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THEME (</a:t>
            </a:r>
            <a:r>
              <a:rPr lang="fr" sz="1300" u="sng"/>
              <a:t>idTheme</a:t>
            </a:r>
            <a:r>
              <a:rPr lang="fr" sz="1300"/>
              <a:t>, Nom_theme, Valide_theme, Date_signature, Signature_electronique, idSousCategorie)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Comfortaa"/>
                <a:ea typeface="Comfortaa"/>
                <a:cs typeface="Comfortaa"/>
                <a:sym typeface="Comfortaa"/>
              </a:rPr>
              <a:t>Merci de nous avoir écouté !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55571" l="0" r="0" t="0"/>
          <a:stretch/>
        </p:blipFill>
        <p:spPr>
          <a:xfrm>
            <a:off x="191200" y="197725"/>
            <a:ext cx="8765175" cy="476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052550" y="2296350"/>
            <a:ext cx="70389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Comfortaa"/>
                <a:ea typeface="Comfortaa"/>
                <a:cs typeface="Comfortaa"/>
                <a:sym typeface="Comfortaa"/>
              </a:rPr>
              <a:t>Modèle entités-associations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/>
          <p:cNvPicPr preferRelativeResize="0"/>
          <p:nvPr/>
        </p:nvPicPr>
        <p:blipFill rotWithShape="1">
          <a:blip r:embed="rId3">
            <a:alphaModFix/>
          </a:blip>
          <a:srcRect b="42349" l="0" r="0" t="0"/>
          <a:stretch/>
        </p:blipFill>
        <p:spPr>
          <a:xfrm>
            <a:off x="152400" y="202675"/>
            <a:ext cx="8802450" cy="473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1052550" y="2296350"/>
            <a:ext cx="70389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Comfortaa"/>
                <a:ea typeface="Comfortaa"/>
                <a:cs typeface="Comfortaa"/>
                <a:sym typeface="Comfortaa"/>
              </a:rPr>
              <a:t>Schéma </a:t>
            </a:r>
            <a:r>
              <a:rPr b="1" lang="fr">
                <a:latin typeface="Comfortaa"/>
                <a:ea typeface="Comfortaa"/>
                <a:cs typeface="Comfortaa"/>
                <a:sym typeface="Comfortaa"/>
              </a:rPr>
              <a:t>relationnel des types-entité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/>
        </p:nvSpPr>
        <p:spPr>
          <a:xfrm>
            <a:off x="1503000" y="642300"/>
            <a:ext cx="61380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UTILISATEUR(</a:t>
            </a:r>
            <a:r>
              <a:rPr lang="fr" sz="1100" u="sng">
                <a:solidFill>
                  <a:schemeClr val="lt1"/>
                </a:solidFill>
              </a:rPr>
              <a:t>idUtilisateur</a:t>
            </a:r>
            <a:r>
              <a:rPr lang="fr" sz="1100">
                <a:solidFill>
                  <a:schemeClr val="lt1"/>
                </a:solidFill>
              </a:rPr>
              <a:t>, Nom, Prenom, Mail, Role, MotDePasse, EstAffranchi)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CLIENT(</a:t>
            </a:r>
            <a:r>
              <a:rPr lang="fr" sz="1100" u="sng">
                <a:solidFill>
                  <a:schemeClr val="lt1"/>
                </a:solidFill>
              </a:rPr>
              <a:t>idClient</a:t>
            </a:r>
            <a:r>
              <a:rPr lang="fr" sz="1100">
                <a:solidFill>
                  <a:schemeClr val="lt1"/>
                </a:solidFill>
              </a:rPr>
              <a:t>) ici idClient fait référence à la table UTILISATEUR.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FORMATEUR (</a:t>
            </a:r>
            <a:r>
              <a:rPr lang="fr" sz="1100" u="sng">
                <a:solidFill>
                  <a:schemeClr val="lt1"/>
                </a:solidFill>
              </a:rPr>
              <a:t>idFormateur</a:t>
            </a:r>
            <a:r>
              <a:rPr lang="fr" sz="1100">
                <a:solidFill>
                  <a:schemeClr val="lt1"/>
                </a:solidFill>
              </a:rPr>
              <a:t>, Page_linkedin, CV) ici idFormateur fait référence à la table UTILISATEUR.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MODERATEUR (</a:t>
            </a:r>
            <a:r>
              <a:rPr lang="fr" sz="1100" u="sng">
                <a:solidFill>
                  <a:schemeClr val="lt1"/>
                </a:solidFill>
              </a:rPr>
              <a:t>idModerateur</a:t>
            </a:r>
            <a:r>
              <a:rPr lang="fr" sz="1100">
                <a:solidFill>
                  <a:schemeClr val="lt1"/>
                </a:solidFill>
              </a:rPr>
              <a:t>, idFormateur) ici idFormateur fait référence à la table FORMATEUR.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ACTIVITE (</a:t>
            </a:r>
            <a:r>
              <a:rPr lang="fr" sz="1100" u="sng">
                <a:solidFill>
                  <a:schemeClr val="lt1"/>
                </a:solidFill>
              </a:rPr>
              <a:t>idActivite</a:t>
            </a:r>
            <a:r>
              <a:rPr lang="fr" sz="1100">
                <a:solidFill>
                  <a:schemeClr val="lt1"/>
                </a:solidFill>
              </a:rPr>
              <a:t>, Nom_activite, Texte)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IMAGE (</a:t>
            </a:r>
            <a:r>
              <a:rPr lang="fr" sz="1100" u="sng">
                <a:solidFill>
                  <a:schemeClr val="lt1"/>
                </a:solidFill>
              </a:rPr>
              <a:t>idImage</a:t>
            </a:r>
            <a:r>
              <a:rPr lang="fr" sz="1100">
                <a:solidFill>
                  <a:schemeClr val="lt1"/>
                </a:solidFill>
              </a:rPr>
              <a:t>, Lien_image, idActivite) ici idActivite fait référence à la table ACTIVITE.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MESSAGE (</a:t>
            </a:r>
            <a:r>
              <a:rPr lang="fr" sz="1100" u="sng">
                <a:solidFill>
                  <a:schemeClr val="lt1"/>
                </a:solidFill>
              </a:rPr>
              <a:t>idMessage</a:t>
            </a:r>
            <a:r>
              <a:rPr lang="fr" sz="1100">
                <a:solidFill>
                  <a:schemeClr val="lt1"/>
                </a:solidFill>
              </a:rPr>
              <a:t>, Type, idFormateur, idClient) ici idFormateur et idClient font respectivement référence aux tables FORMATEUR et CLIENT.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QUESTION (</a:t>
            </a:r>
            <a:r>
              <a:rPr lang="fr" sz="1100" u="sng">
                <a:solidFill>
                  <a:schemeClr val="lt1"/>
                </a:solidFill>
              </a:rPr>
              <a:t>idQuestion</a:t>
            </a:r>
            <a:r>
              <a:rPr lang="fr" sz="1100">
                <a:solidFill>
                  <a:schemeClr val="lt1"/>
                </a:solidFill>
              </a:rPr>
              <a:t>, Contenu, Date_question, Visible_question,Question_lue) ici idQuestion fait référence à la table MESSAGE.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1503000" y="739650"/>
            <a:ext cx="61380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REPONSE (</a:t>
            </a:r>
            <a:r>
              <a:rPr lang="fr" sz="1100" u="sng">
                <a:solidFill>
                  <a:schemeClr val="lt1"/>
                </a:solidFill>
              </a:rPr>
              <a:t>idReponse</a:t>
            </a:r>
            <a:r>
              <a:rPr lang="fr" sz="1100">
                <a:solidFill>
                  <a:schemeClr val="lt1"/>
                </a:solidFill>
              </a:rPr>
              <a:t>, Contenu, Date_reponse, Visible_reponse, Reponse_lue, idQuestion)</a:t>
            </a:r>
            <a:r>
              <a:rPr lang="fr" sz="1100">
                <a:solidFill>
                  <a:schemeClr val="lt1"/>
                </a:solidFill>
              </a:rPr>
              <a:t> </a:t>
            </a:r>
            <a:r>
              <a:rPr lang="fr" sz="1100">
                <a:solidFill>
                  <a:schemeClr val="lt1"/>
                </a:solidFill>
              </a:rPr>
              <a:t>ici idReponse fait référence à la table MESSAGE.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CATEGORIE (</a:t>
            </a:r>
            <a:r>
              <a:rPr lang="fr" sz="1100" u="sng">
                <a:solidFill>
                  <a:schemeClr val="lt1"/>
                </a:solidFill>
              </a:rPr>
              <a:t>idCategorie</a:t>
            </a:r>
            <a:r>
              <a:rPr lang="fr" sz="1100">
                <a:solidFill>
                  <a:schemeClr val="lt1"/>
                </a:solidFill>
              </a:rPr>
              <a:t>, Nom_categorie, Valide_categorie, idFormateur)</a:t>
            </a:r>
            <a:r>
              <a:rPr lang="fr" sz="1100">
                <a:solidFill>
                  <a:schemeClr val="lt1"/>
                </a:solidFill>
              </a:rPr>
              <a:t> </a:t>
            </a:r>
            <a:r>
              <a:rPr lang="fr" sz="1100">
                <a:solidFill>
                  <a:schemeClr val="lt1"/>
                </a:solidFill>
              </a:rPr>
              <a:t>ici idFormateur fait référence à la table FORMATEUR.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SOUSCATEGORIE (</a:t>
            </a:r>
            <a:r>
              <a:rPr lang="fr" sz="1100" u="sng">
                <a:solidFill>
                  <a:schemeClr val="lt1"/>
                </a:solidFill>
              </a:rPr>
              <a:t>idSousCategorie</a:t>
            </a:r>
            <a:r>
              <a:rPr lang="fr" sz="1100">
                <a:solidFill>
                  <a:schemeClr val="lt1"/>
                </a:solidFill>
              </a:rPr>
              <a:t>, Nom_sousCategorie, Valide_sousCategorie, idCategorie, idFormateur) ici idCategorie et idFormateur font respectivement référence aux tables CATEGORIE et FORMATEUR.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THEME (</a:t>
            </a:r>
            <a:r>
              <a:rPr lang="fr" sz="1100" u="sng">
                <a:solidFill>
                  <a:schemeClr val="lt1"/>
                </a:solidFill>
              </a:rPr>
              <a:t>idTheme</a:t>
            </a:r>
            <a:r>
              <a:rPr lang="fr" sz="1100">
                <a:solidFill>
                  <a:schemeClr val="lt1"/>
                </a:solidFill>
              </a:rPr>
              <a:t>, Nom_theme, Valide_theme, Date_signature, Signature_electronique idSousCategorie, idFormateur)</a:t>
            </a:r>
            <a:r>
              <a:rPr lang="fr" sz="1100">
                <a:solidFill>
                  <a:schemeClr val="lt1"/>
                </a:solidFill>
              </a:rPr>
              <a:t> </a:t>
            </a:r>
            <a:r>
              <a:rPr lang="fr" sz="1100">
                <a:solidFill>
                  <a:schemeClr val="lt1"/>
                </a:solidFill>
              </a:rPr>
              <a:t>ici idSousCategorie et idFormateur font respectivement référence aux tables SOUSCATEGORIE et FORMATEUR.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FORMATION (</a:t>
            </a:r>
            <a:r>
              <a:rPr lang="fr" sz="1100" u="sng">
                <a:solidFill>
                  <a:schemeClr val="lt1"/>
                </a:solidFill>
              </a:rPr>
              <a:t>idFormation</a:t>
            </a:r>
            <a:r>
              <a:rPr lang="fr" sz="1100">
                <a:solidFill>
                  <a:schemeClr val="lt1"/>
                </a:solidFill>
              </a:rPr>
              <a:t>, Synthese, Expertise, idTheme, idFormateur)</a:t>
            </a:r>
            <a:r>
              <a:rPr lang="fr" sz="1100">
                <a:solidFill>
                  <a:schemeClr val="lt1"/>
                </a:solidFill>
              </a:rPr>
              <a:t> </a:t>
            </a:r>
            <a:r>
              <a:rPr lang="fr" sz="1100">
                <a:solidFill>
                  <a:schemeClr val="lt1"/>
                </a:solidFill>
              </a:rPr>
              <a:t>ici idTheme et idFormateur font respectivement référence aux tables THEME et FORMATEUR.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EXPERIENCEPEDAGOGIQUE (</a:t>
            </a:r>
            <a:r>
              <a:rPr lang="fr" sz="1100" u="sng">
                <a:solidFill>
                  <a:schemeClr val="lt1"/>
                </a:solidFill>
              </a:rPr>
              <a:t>idExperiencePedagogique</a:t>
            </a:r>
            <a:r>
              <a:rPr lang="fr" sz="1100">
                <a:solidFill>
                  <a:schemeClr val="lt1"/>
                </a:solidFill>
              </a:rPr>
              <a:t>, Niveau, VolumeHoraire, NombreSession, idFormation)</a:t>
            </a:r>
            <a:r>
              <a:rPr lang="fr" sz="1100">
                <a:solidFill>
                  <a:schemeClr val="lt1"/>
                </a:solidFill>
              </a:rPr>
              <a:t> </a:t>
            </a:r>
            <a:r>
              <a:rPr lang="fr" sz="1100">
                <a:solidFill>
                  <a:schemeClr val="lt1"/>
                </a:solidFill>
              </a:rPr>
              <a:t>ici idFormation fait référence à la table FORMATION.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1052550" y="2020950"/>
            <a:ext cx="70389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Comfortaa"/>
                <a:ea typeface="Comfortaa"/>
                <a:cs typeface="Comfortaa"/>
                <a:sym typeface="Comfortaa"/>
              </a:rPr>
              <a:t>Schéma relationnel des types-association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1503000" y="1421250"/>
            <a:ext cx="61380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MODIFIERCATEGORIE (</a:t>
            </a:r>
            <a:r>
              <a:rPr lang="fr" sz="1100" u="sng">
                <a:solidFill>
                  <a:schemeClr val="lt1"/>
                </a:solidFill>
              </a:rPr>
              <a:t>idCategorie,idModerateur</a:t>
            </a:r>
            <a:r>
              <a:rPr lang="fr" sz="1100">
                <a:solidFill>
                  <a:schemeClr val="lt1"/>
                </a:solidFill>
              </a:rPr>
              <a:t>) ici idCategorie et idModerateur font respectivement référence aux tables CATEGORIE et  MODERATEUR.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MODIFIERSOUSCATEGORIE (</a:t>
            </a:r>
            <a:r>
              <a:rPr lang="fr" sz="1100" u="sng">
                <a:solidFill>
                  <a:schemeClr val="lt1"/>
                </a:solidFill>
              </a:rPr>
              <a:t>idSousCategorie,idModerateur</a:t>
            </a:r>
            <a:r>
              <a:rPr lang="fr" sz="1100">
                <a:solidFill>
                  <a:schemeClr val="lt1"/>
                </a:solidFill>
              </a:rPr>
              <a:t>) ici idSousCategorie et idModerateur font respectivement référence aux tables SOUSCATEGORIE et MODERATEUR.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MODIFIERTHEME (</a:t>
            </a:r>
            <a:r>
              <a:rPr lang="fr" sz="1100" u="sng">
                <a:solidFill>
                  <a:schemeClr val="lt1"/>
                </a:solidFill>
              </a:rPr>
              <a:t>idSousCategorie,idModerateur</a:t>
            </a:r>
            <a:r>
              <a:rPr lang="fr" sz="1100">
                <a:solidFill>
                  <a:schemeClr val="lt1"/>
                </a:solidFill>
              </a:rPr>
              <a:t>) ici idTheme et idModerateur font respectivement référence aux tables THEME et MODERATEUR.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AFFRANCHIRFORMATEUR (idFormateur, idModerateur) ici idFormateur et idModerateur font respectivement référence aux tables FORMATEUR et MODERATEUR.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