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D21A-5A1E-86E9-E76D-622A70583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B89BA-BA3C-BCBD-CEF6-CD59A225B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E98A1-F4B8-4751-C7F6-5A495AF4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3FD4-3DB3-44AA-9DA0-656014FB7913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9040-7485-2452-9D5A-A4E70046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3FC28-AED9-881F-7F61-968D897E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4C28-4283-44E8-A778-B2D3E56891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99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167D-96FF-B61A-42C2-60E6FCB1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7C0EC-1EE0-11AD-8C86-7DA1936D1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331E5-D240-C1D1-8B66-C1136ED3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3FD4-3DB3-44AA-9DA0-656014FB7913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60B8-BD27-C6DB-FDCC-62BA597A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75B44-0775-EAF5-EBEE-A2F142A5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4C28-4283-44E8-A778-B2D3E56891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68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CB5D-5226-BD0C-61E7-B92D0AC5A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62F43-19B2-C270-A5EA-F84FED45E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3B3E-5E3B-922B-8D54-D5730761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3FD4-3DB3-44AA-9DA0-656014FB7913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FAC97-5823-0C03-B625-4E7FEAE1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AFE8-C48C-DD4D-9F3A-FA5628A3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4C28-4283-44E8-A778-B2D3E56891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54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BF0C-C9C7-8105-8AFE-7307B834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66E66-0A96-1242-104A-F258E3BA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532CF-E782-C28F-E937-C32818C8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3FD4-3DB3-44AA-9DA0-656014FB7913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70671-1704-E682-38D1-1701A2E9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E369-52E7-BC0F-3767-1E58C3D4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4C28-4283-44E8-A778-B2D3E56891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60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8173-B7E1-D2DD-B8C9-06A76DC8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94699-A3AD-A400-5160-6D86B01D0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9E44-D96B-2C4A-732A-CC1ABE71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3FD4-3DB3-44AA-9DA0-656014FB7913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07AB-B7D9-2E5E-D125-AB63A4FD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EACE-3B1E-9A2B-CA41-DDB65300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4C28-4283-44E8-A778-B2D3E56891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36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8C00-234D-F49F-A110-F344A960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F933-1E73-C275-5A50-D35DD4B31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ACEDB-F638-D438-C988-6B134E330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2885B-DC3B-16DE-7259-0CB85C69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3FD4-3DB3-44AA-9DA0-656014FB7913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86C1E-A57B-6121-4DF7-1070E86D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4394D-4DE7-E2B8-4B95-4A9935CE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4C28-4283-44E8-A778-B2D3E56891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0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0E21-796D-BE67-AA2E-AF5D42D6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BF7C7-F9A7-CBE1-0FD5-F0B002CF6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9B69B-8AC6-1FB0-75B2-95DFB315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66F8E-50C2-783D-B772-0374DBAE7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63B06-91F8-AA52-0A1A-17BDD65B8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17D53-6D14-E5FD-7323-6EE1935C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3FD4-3DB3-44AA-9DA0-656014FB7913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2C01C-A073-D757-08F7-7332FB9F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C0F41-3C4E-E661-0646-96058CDC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4C28-4283-44E8-A778-B2D3E56891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23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219B-A691-A51A-B7E5-AD601B92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FD15A-A8E3-608E-94E2-8A7E6B92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3FD4-3DB3-44AA-9DA0-656014FB7913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AFFCF-EF98-79C3-E5C0-27DC6D5E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FE03-7FD6-8620-DA78-B005380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4C28-4283-44E8-A778-B2D3E56891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70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F1C87-F417-0B0B-5CC1-CD362731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3FD4-3DB3-44AA-9DA0-656014FB7913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C361F-5CC0-A851-467A-C15971AE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68961-A21A-E8D4-2431-17ADD048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4C28-4283-44E8-A778-B2D3E56891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70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B87A-B523-74C7-1009-980B9B6D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0E19-E7BF-A389-76B5-850CC6E6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4E8AA-4D47-DAB3-D69D-385B8301D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48B72-E4D0-99F4-EF53-2050022D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3FD4-3DB3-44AA-9DA0-656014FB7913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7CFAE-5F54-4451-8BAF-37B35620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C374E-24F8-52E4-69B6-222051D3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4C28-4283-44E8-A778-B2D3E56891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98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88D3-C619-BBBF-6BDB-92968445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44266-99B5-1DA3-9FA7-3918DDACB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DEF80-9470-4EB6-EE41-34627E57F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F5E13-DACE-A541-1E3E-1706A2DC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3FD4-3DB3-44AA-9DA0-656014FB7913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272F7-4FE0-5380-F2F1-975CB12F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A4E65-4BA6-C569-598B-4D1FC0A9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74C28-4283-44E8-A778-B2D3E56891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76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A6EA8-C5CC-E612-3077-55F48FC3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320F9-5752-9C45-1768-CE794B80D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FB29-3DEF-1303-9237-FCC2CC767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23FD4-3DB3-44AA-9DA0-656014FB7913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96AD-035C-F3D9-9442-E9B192C39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4110C-6E31-8123-7E7E-96A9E3B4A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74C28-4283-44E8-A778-B2D3E56891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44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906034-B32B-027D-FF9F-D835943636C0}"/>
              </a:ext>
            </a:extLst>
          </p:cNvPr>
          <p:cNvSpPr txBox="1"/>
          <p:nvPr/>
        </p:nvSpPr>
        <p:spPr>
          <a:xfrm>
            <a:off x="503583" y="622852"/>
            <a:ext cx="806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Machine Learning Application Development Lifecycle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749ED-D5B1-F828-235F-E93FE1A8968A}"/>
              </a:ext>
            </a:extLst>
          </p:cNvPr>
          <p:cNvSpPr txBox="1"/>
          <p:nvPr/>
        </p:nvSpPr>
        <p:spPr>
          <a:xfrm>
            <a:off x="503582" y="1547095"/>
            <a:ext cx="943554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Four-step process : platform solution to standardize the daily work in terms of a set of tools and languages and algorithms</a:t>
            </a:r>
          </a:p>
          <a:p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Data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Data clean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Fit and train model</a:t>
            </a:r>
            <a:r>
              <a:rPr lang="en-CA" dirty="0"/>
              <a:t>: hyperparameter tuning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Deploy model</a:t>
            </a:r>
            <a:r>
              <a:rPr lang="en-CA" dirty="0"/>
              <a:t>: model governance, track record of hyperparameter to train the model</a:t>
            </a:r>
          </a:p>
          <a:p>
            <a:pPr lvl="1"/>
            <a:r>
              <a:rPr lang="en-CA" dirty="0"/>
              <a:t>Source code, performance metric</a:t>
            </a:r>
          </a:p>
        </p:txBody>
      </p:sp>
    </p:spTree>
    <p:extLst>
      <p:ext uri="{BB962C8B-B14F-4D97-AF65-F5344CB8AC3E}">
        <p14:creationId xmlns:p14="http://schemas.microsoft.com/office/powerpoint/2010/main" val="134399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906034-B32B-027D-FF9F-D835943636C0}"/>
              </a:ext>
            </a:extLst>
          </p:cNvPr>
          <p:cNvSpPr txBox="1"/>
          <p:nvPr/>
        </p:nvSpPr>
        <p:spPr>
          <a:xfrm>
            <a:off x="503583" y="622852"/>
            <a:ext cx="1307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MLflow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749ED-D5B1-F828-235F-E93FE1A8968A}"/>
              </a:ext>
            </a:extLst>
          </p:cNvPr>
          <p:cNvSpPr txBox="1"/>
          <p:nvPr/>
        </p:nvSpPr>
        <p:spPr>
          <a:xfrm>
            <a:off x="503582" y="1547095"/>
            <a:ext cx="943554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An open source platform solution for machine learning life cycle to work with any machine learning library</a:t>
            </a:r>
          </a:p>
          <a:p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Integrate any ML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Reproducibility – same training or production code to execute with the same result regardless of whether in the cloud, local machine.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Scalability </a:t>
            </a: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D89DE-CC96-3101-81DF-FA1955F79A2E}"/>
              </a:ext>
            </a:extLst>
          </p:cNvPr>
          <p:cNvSpPr txBox="1"/>
          <p:nvPr/>
        </p:nvSpPr>
        <p:spPr>
          <a:xfrm>
            <a:off x="649357" y="4200939"/>
            <a:ext cx="109291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MLflow three components:</a:t>
            </a:r>
          </a:p>
          <a:p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Tracking – centralized repository for metadata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Projects – self-contained packaging format for modeled code, training code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Models – a standard model format enabling any model produced by </a:t>
            </a:r>
            <a:r>
              <a:rPr lang="en-CA" dirty="0" err="1"/>
              <a:t>Mlflow</a:t>
            </a:r>
            <a:r>
              <a:rPr lang="en-CA" dirty="0"/>
              <a:t> to be deployed in any environment </a:t>
            </a:r>
          </a:p>
        </p:txBody>
      </p:sp>
    </p:spTree>
    <p:extLst>
      <p:ext uri="{BB962C8B-B14F-4D97-AF65-F5344CB8AC3E}">
        <p14:creationId xmlns:p14="http://schemas.microsoft.com/office/powerpoint/2010/main" val="204301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906034-B32B-027D-FF9F-D835943636C0}"/>
              </a:ext>
            </a:extLst>
          </p:cNvPr>
          <p:cNvSpPr txBox="1"/>
          <p:nvPr/>
        </p:nvSpPr>
        <p:spPr>
          <a:xfrm>
            <a:off x="503583" y="622852"/>
            <a:ext cx="262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MLflow Tracking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749ED-D5B1-F828-235F-E93FE1A8968A}"/>
              </a:ext>
            </a:extLst>
          </p:cNvPr>
          <p:cNvSpPr txBox="1"/>
          <p:nvPr/>
        </p:nvSpPr>
        <p:spPr>
          <a:xfrm>
            <a:off x="503582" y="1547095"/>
            <a:ext cx="94355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Centralized training metadata repository, MLflow to capture important metadata regardless model is trained in cloud or in-prem</a:t>
            </a:r>
            <a:endParaRPr lang="en-CA" b="1" dirty="0"/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Hyper parameters or configuration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Log performance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Log source code to produce a model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Log arbitrary files including training, test data, and models</a:t>
            </a: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F65D8-BDA4-6780-8A08-D2D238B3D25E}"/>
              </a:ext>
            </a:extLst>
          </p:cNvPr>
          <p:cNvSpPr txBox="1"/>
          <p:nvPr/>
        </p:nvSpPr>
        <p:spPr>
          <a:xfrm>
            <a:off x="622852" y="4174435"/>
            <a:ext cx="28239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working example: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Initialize training session</a:t>
            </a:r>
          </a:p>
          <a:p>
            <a:pPr marL="285750" indent="-285750">
              <a:buFontTx/>
              <a:buChar char="-"/>
            </a:pPr>
            <a:r>
              <a:rPr lang="en-CA" dirty="0"/>
              <a:t>Log hyper parameters</a:t>
            </a:r>
          </a:p>
          <a:p>
            <a:pPr marL="285750" indent="-285750">
              <a:buFontTx/>
              <a:buChar char="-"/>
            </a:pPr>
            <a:r>
              <a:rPr lang="en-CA" dirty="0"/>
              <a:t>Log performance metrics</a:t>
            </a:r>
          </a:p>
          <a:p>
            <a:pPr marL="285750" indent="-285750">
              <a:buFontTx/>
              <a:buChar char="-"/>
            </a:pPr>
            <a:r>
              <a:rPr lang="en-CA" dirty="0"/>
              <a:t>Log visualization artifacts</a:t>
            </a:r>
          </a:p>
          <a:p>
            <a:pPr marL="285750" indent="-285750">
              <a:buFontTx/>
              <a:buChar char="-"/>
            </a:pPr>
            <a:r>
              <a:rPr lang="en-CA" dirty="0"/>
              <a:t>Persist model</a:t>
            </a:r>
          </a:p>
        </p:txBody>
      </p:sp>
    </p:spTree>
    <p:extLst>
      <p:ext uri="{BB962C8B-B14F-4D97-AF65-F5344CB8AC3E}">
        <p14:creationId xmlns:p14="http://schemas.microsoft.com/office/powerpoint/2010/main" val="209185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204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yudong zhang</dc:creator>
  <cp:lastModifiedBy>yudong zhang</cp:lastModifiedBy>
  <cp:revision>10</cp:revision>
  <dcterms:created xsi:type="dcterms:W3CDTF">2022-07-04T17:38:42Z</dcterms:created>
  <dcterms:modified xsi:type="dcterms:W3CDTF">2022-07-04T18:38:42Z</dcterms:modified>
</cp:coreProperties>
</file>