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308" r:id="rId4"/>
    <p:sldId id="28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57" r:id="rId13"/>
    <p:sldId id="294" r:id="rId14"/>
    <p:sldId id="295" r:id="rId15"/>
    <p:sldId id="288" r:id="rId16"/>
    <p:sldId id="289" r:id="rId17"/>
    <p:sldId id="296" r:id="rId18"/>
    <p:sldId id="290" r:id="rId19"/>
    <p:sldId id="297" r:id="rId20"/>
    <p:sldId id="298" r:id="rId21"/>
    <p:sldId id="299" r:id="rId22"/>
    <p:sldId id="291" r:id="rId23"/>
    <p:sldId id="300" r:id="rId24"/>
    <p:sldId id="301" r:id="rId25"/>
    <p:sldId id="302" r:id="rId26"/>
    <p:sldId id="292" r:id="rId27"/>
    <p:sldId id="303" r:id="rId28"/>
    <p:sldId id="293" r:id="rId29"/>
    <p:sldId id="304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9/3/25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9/3/25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9/3/25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9/3/25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9/3/25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9/3/25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9/3/25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9/3/25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</a:t>
            </a:r>
            <a:b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</a:br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03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B7ABAFE2-1E19-DC7D-9D44-C7E5C55E6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6. 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D36F043-9588-3566-13CF-358E96009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C6B87C-E526-7110-91CC-FDAB2A0D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7" y="1690688"/>
            <a:ext cx="10282486" cy="10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54F1-8609-EF3D-FFBD-6B3244649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30A7-C91A-DDD4-748D-A71B95F6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3BB97-FF6E-DE94-8FAA-C09F3809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9FA3F7-202C-CFA3-BB1E-87F1C4CB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2ACC4-1FD0-4FB3-2764-7DA806F2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7" y="1690688"/>
            <a:ext cx="10282486" cy="1052112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7816A546-1C51-2CA2-9B99-EB03DC09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Assumption is ”n nat”</a:t>
            </a:r>
          </a:p>
          <a:p>
            <a:pPr marL="514350" indent="-514350">
              <a:buAutoNum type="arabicParenR"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Assumption is the judgement which are already given,</a:t>
            </a:r>
          </a:p>
          <a:p>
            <a:pPr marL="457200" lvl="1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 I.H. means we can assume that a property P which we want to prove</a:t>
            </a:r>
          </a:p>
          <a:p>
            <a:pPr marL="457200" lvl="1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holds for a particular instance</a:t>
            </a:r>
          </a:p>
        </p:txBody>
      </p:sp>
    </p:spTree>
    <p:extLst>
      <p:ext uri="{BB962C8B-B14F-4D97-AF65-F5344CB8AC3E}">
        <p14:creationId xmlns:p14="http://schemas.microsoft.com/office/powerpoint/2010/main" val="381076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8C47-9A1F-A893-7638-D50414D3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A221-E9F0-FDC3-D1C3-020B4BBD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F55B-DF0E-3097-0F40-62A952A9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272310-7A20-AE19-7659-097DB527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1831C-3E97-9232-5316-5817C1CC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" y="1690688"/>
            <a:ext cx="10414324" cy="19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BA3D-8663-493B-2185-DBDCDC78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015F-A9E3-CFE2-F799-C38D438E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48469-EE9E-3D22-98F0-5BE5681C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6C787F-6A2A-D9DD-7703-F2867ECA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2831F-55B1-579E-F16D-4ABBD412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" y="1690688"/>
            <a:ext cx="10414324" cy="1933462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E15FC05-298D-A411-C47C-1AD0014A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4149"/>
            <a:ext cx="10515600" cy="2552813"/>
          </a:xfrm>
        </p:spPr>
        <p:txBody>
          <a:bodyPr/>
          <a:lstStyle/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 can use the inversion rule of Nat</a:t>
            </a:r>
          </a:p>
          <a:p>
            <a:pPr marL="0" indent="0">
              <a:buNone/>
            </a:pPr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&lt;- “IsNat x false” is not guaranteed x is list or Tree</a:t>
            </a:r>
          </a:p>
        </p:txBody>
      </p:sp>
    </p:spTree>
    <p:extLst>
      <p:ext uri="{BB962C8B-B14F-4D97-AF65-F5344CB8AC3E}">
        <p14:creationId xmlns:p14="http://schemas.microsoft.com/office/powerpoint/2010/main" val="206784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5E05-AB23-A49C-DE8E-84ECEBB73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596E-B2C1-4336-782D-046DA13D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2E395-4C36-1452-65F2-18D462BD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CF2E67-24B1-8743-A120-FC6642C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46C93-E57F-6BE3-07DA-0B6AB6AA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9" y="1690688"/>
            <a:ext cx="10481242" cy="10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7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939D-121D-5306-AACC-1817BCF9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6B9F-4B10-6FB5-FC5F-E32A3DC9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160A-8F9D-1D7A-1BC6-0FA39C1D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321713A-BD44-9EE5-5846-DADCCA9C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5DDC-7101-9A97-996C-40ED76B4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9" y="1690688"/>
            <a:ext cx="10481242" cy="108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1E10D379-7688-B4F4-8D0F-519ECCD5A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max n1 n2 n3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𝑍𝑛</m:t>
                        </m:r>
                      </m:e>
                    </m:func>
                  </m:oMath>
                </a14:m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𝑛𝑍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1E10D379-7688-B4F4-8D0F-519ECCD5A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2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523EA-44B9-223C-27B2-7AE4B0D7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79EA-1F60-5DE6-0252-B080496F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5C051-0C34-93B9-969B-9CCB09C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5FFD59-CE37-4305-0AD1-D1275087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1B6A8-F0B2-EB77-8445-308A856D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D279-EFB6-380A-6296-F30A510C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CC0C-DD89-89AA-A7A5-AD915743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4F5F-0376-09C8-E501-FE02163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E07BC5-D499-591C-0501-551A968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4EA44-1A2C-4374-4B0E-4073B45A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F89CDFB1-87A1-8C51-2F9F-C4694DB46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𝑍𝑛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max Z n n, then max n Z n?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𝐵𝑦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F89CDFB1-87A1-8C51-2F9F-C4694DB46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0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65BC-54A1-ECA3-FD77-F37E51FF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C506-ED2E-E1C1-0C0A-E4EB8B5E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D52C-BDEC-16A0-96CF-C6F82C34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5307 students,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Please </a:t>
            </a:r>
            <a:r>
              <a:rPr lang="en-KR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submit your homework through email</a:t>
            </a: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until a further notice in the future.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1226-6B78-81C3-DF1E-69E43BD3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F5161-3236-5124-F9B4-7266147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444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8093-4B4F-27AD-58D6-776E5801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D542-C076-150B-C863-91BDD572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94D54-5496-C7D2-E50A-1447B2D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633C6C-780A-6137-0ABE-E445AC4C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646D8-8FF4-238F-1FD5-5F3CCAF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42C76C5B-F8A5-F474-616C-CE4B66A0E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𝑛𝑍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max n Z n, then max Z n n?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𝐵𝑦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42C76C5B-F8A5-F474-616C-CE4B66A0E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5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70EF-08ED-EBDF-67EB-DA80AB7DC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CDFC-B4A6-E434-75A2-E9933EC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0290-B07A-37CC-7BEB-6BADF91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CCD066-05A6-8CD4-12FA-85D75F0F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2D2EC-5B49-7BBA-AC1B-D35A7814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F2A555FD-925E-B4C5-4D93-AA66DC0E1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iii.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max S(n1) S(n2) S(n3), then max S(n2) S(n1) S(n3)?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514350" indent="-514350" algn="ctr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)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𝐻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)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2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)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AutoNum type="arabicParenR"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F2A555FD-925E-B4C5-4D93-AA66DC0E1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086" t="-2974" b="-7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82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18D1-1F40-F24B-52DC-9D47D878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2159-C88A-7A7F-2B71-6BCE1D25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B0CF4-FD39-1E40-2572-DA780AF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8E530D-CCA9-31EE-D35E-3E3B9AD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62D7A-52E8-4FCD-002C-5C8279C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DCD2-3A3A-2C7D-DCD0-6B10D611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D6F4-275B-0C55-07CB-A87E426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5A86-6C6A-D6B3-DB07-C08F2FB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DA9FEB-7CFB-6B37-A3E1-A2609902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E6F99-B770-B407-5CF2-E645C309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27D2116-3B09-ADEC-C16D-877CE3E4B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fib n1 n2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𝑓𝑖𝑏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e>
                    </m:func>
                  </m:oMath>
                </a14:m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 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𝑆𝑍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27D2116-3B09-ADEC-C16D-877CE3E4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4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AD9DD-94DD-C1F1-A2FA-A8254F19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8356-847A-D5DD-0769-0975708A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A09AA-8E5E-ADF8-111C-3513E7C1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E6C4D9-52E8-4AC6-AF83-22873B61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Visualization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4DF95-3909-A2A7-5715-7497AF2E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AA7C9D79-42D8-CA4C-56B1-DABA21EDF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add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K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1)</m:t>
                          </m:r>
                        </m:den>
                      </m:f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4</m:t>
                          </m:r>
                        </m:num>
                        <m:den/>
                      </m:f>
                      <m:r>
                        <a:rPr lang="en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AA7C9D79-42D8-CA4C-56B1-DABA21EDF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52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439C-C3C1-8AE2-21A3-CE3A4CE9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2632-CFD9-F323-3CD1-9A14124A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F7FC9-789D-604C-9E6A-E1688A76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D468F2-3D24-7158-4E29-7896E89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A5BF4-446A-3CE4-8DB3-BB15BB73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0185-CBBD-54EF-E723-FF95690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6962-7E63-1E6C-FDEE-21D00F32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4356-E7B3-EE35-5C68-0B013030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34F5F6-DDEA-0B5C-D9F8-5EEF18A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A05BE5-5362-F586-6B70-4AF2241C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3E4E4B96-2C45-4E84-76FF-774E0696F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fibsum n1 n2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𝑓𝑖𝑏𝑠𝑢𝑚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3E4E4B96-2C45-4E84-76FF-774E0696F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86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A5914-3343-EF2A-C5E9-08D2D4E5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9372-C4A3-6C90-A43F-0DF47020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05952-A3E6-56DF-9F84-04E0AC3F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14CA4A-A6AA-1951-CC39-0C63FC40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Visualization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7B45A-CE24-01F2-4BA3-1A8563AC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96796044-940D-466B-3703-03E28FDA7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add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r>
                      <a:rPr lang="en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 err="1">
                    <a:ea typeface="Cambria Math" panose="02040503050406030204" pitchFamily="18" charset="0"/>
                  </a:rPr>
                  <a:t>fibsum</a:t>
                </a:r>
                <a:r>
                  <a:rPr lang="en-US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 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4)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96796044-940D-466B-3703-03E28FDA7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7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A9027-768B-D581-008E-35133AB4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4975-1CB6-98EE-D403-115F2F44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761D2-E8D7-C57A-E1A5-41C241AD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5A5F93-2B13-0F0E-25AE-6A3CC445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31AF9-00E7-C6D6-CB3C-40EFBB1E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ECC35-0A9A-76E9-FEB7-EF3D34BE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CB88-4C74-5712-64F4-659AA7CC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2CB6-E155-235A-F07F-42FA7317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39A9-1F79-A51F-7D7F-C84624C3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14CBB-5DA0-7C1E-8A38-D6B021FB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CC31E-BE2D-38C1-7516-93E766A3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4D7C5-4693-DAC8-2999-04C74EA5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6784459E-ADAF-5BF3-4991-6857D30B1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fibsum Z Z, then fib S(S(Z) S(Z)?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514350" indent="-514350" algn="ctr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Add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1,2,3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6784459E-ADAF-5BF3-4991-6857D30B1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4"/>
                <a:stretch>
                  <a:fillRect l="-965" t="-408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F95F5-C38D-2196-A018-6AA4A745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BDC8-B9F1-BC32-1346-B4C848FF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02E391-47E1-4A00-6BEA-F6432DD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1D74-B6F5-F4DC-1DEC-E248D18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2DA3-FC11-50E1-4972-50702183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893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DC28-4ACD-1F6B-274C-53DB103E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3A9B-794A-F98A-8F6D-B9F7E03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7149-66E7-B62E-54B1-B1F7DB9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33B58D-58AA-CE2C-AD15-C83BD1EB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03E9B-B9DF-6099-D6C4-1342A772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BA8D9-9490-6ADE-DE2C-40E5E8EA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54F22351-1BB4-9A93-56E6-4EB33226C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𝑍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fibsum Z Z, then fib S(S(Z) S(Z)?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514350" indent="-514350" algn="ctr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Add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1,2,3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𝑎𝑛𝑑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54F22351-1BB4-9A93-56E6-4EB33226C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4"/>
                <a:stretch>
                  <a:fillRect l="-965" t="-408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B27691C9-33E9-19C3-8BF6-7AB513C37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475578"/>
                <a:ext cx="3386769" cy="7780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B27691C9-33E9-19C3-8BF6-7AB513C3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475578"/>
                <a:ext cx="3386769" cy="778040"/>
              </a:xfrm>
              <a:prstGeom prst="rect">
                <a:avLst/>
              </a:prstGeom>
              <a:blipFill>
                <a:blip r:embed="rId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4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EB50-5CF3-D77A-A850-B5FEF6FF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F270-820B-9A42-CD91-48F56479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BA38F-8AF7-97C7-ED8A-C9E0F095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50B97DB-6627-DF2A-8043-BF6B725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DDF25-E262-993A-ABBD-DD1000A3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04CB2-B6B7-CF9B-5BD9-4651285B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8A15A0AA-D6C8-7ECB-D3C3-219012716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ii.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fibsum S(n1) n4, then fib S(S(n1) S(n4)?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514350" indent="-514350" algn="ctr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fibsum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.)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𝐴𝑑𝑑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5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𝐿𝑒𝑚𝑚𝑎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3)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2,3,6,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8A15A0AA-D6C8-7ECB-D3C3-219012716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4"/>
                <a:stretch>
                  <a:fillRect l="-362" t="-223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83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2BA8-190A-4A89-6526-5E40A7629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8A14-DC79-2F6E-BBB2-2B426C31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313C3-9108-DA41-91F5-27854D3A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139C6B-B19B-83D3-9BCD-ECF9EF6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C83B8-6F22-9FDA-160B-236B9ED7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06754-EDB0-EDFF-8B83-F21343D3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3EE4CED1-E9D0-9303-239A-9584E3F3C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6752422" cy="340277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Case ii.</a:t>
                </a:r>
              </a:p>
              <a:p>
                <a:pPr marL="0" indent="0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</a:t>
                </a: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 fibsum S(n1) n4, then fib S(S(n1) S(n4)?</a:t>
                </a:r>
              </a:p>
              <a:p>
                <a:pPr marL="0" indent="0" algn="just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Proof)</a:t>
                </a:r>
              </a:p>
              <a:p>
                <a:pPr marL="514350" indent="-514350" algn="ctr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fibsum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.)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𝐴𝑠𝑠𝑢𝑚𝑝𝑡𝑖𝑜𝑛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𝐴𝑑𝑑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add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5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𝐿𝑒𝑚𝑚𝑎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3)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𝐵𝑦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2,3,6,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e>
                    </m:func>
                  </m:oMath>
                </a14:m>
                <a:endParaRPr lang="en-US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R"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" name="Content Placeholder 8">
                <a:extLst>
                  <a:ext uri="{FF2B5EF4-FFF2-40B4-BE49-F238E27FC236}">
                    <a16:creationId xmlns:a16="http://schemas.microsoft.com/office/drawing/2014/main" id="{3EE4CED1-E9D0-9303-239A-9584E3F3C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6752422" cy="3402770"/>
              </a:xfrm>
              <a:blipFill>
                <a:blip r:embed="rId4"/>
                <a:stretch>
                  <a:fillRect l="-376" t="-185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4CAB8F0F-E986-AE5B-CDB7-645F6BF43B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3119" y="3700253"/>
                <a:ext cx="5901371" cy="155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just">
                  <a:buNone/>
                </a:pPr>
                <a:r>
                  <a:rPr lang="en-US" err="1">
                    <a:ea typeface="Cambria Math" panose="02040503050406030204" pitchFamily="18" charset="0"/>
                  </a:rPr>
                  <a:t>fibsum</a:t>
                </a:r>
                <a:r>
                  <a:rPr lang="en-US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4CAB8F0F-E986-AE5B-CDB7-645F6BF43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19" y="3700253"/>
                <a:ext cx="5901371" cy="1550649"/>
              </a:xfrm>
              <a:prstGeom prst="rect">
                <a:avLst/>
              </a:prstGeom>
              <a:blipFill>
                <a:blip r:embed="rId5"/>
                <a:stretch>
                  <a:fillRect l="-2151" b="-81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6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EF26-0E40-4906-7197-2702C7D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D536-B3F1-06AF-9347-40929E254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FF38-61AF-5BB0-177F-C5E8F765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9/3/25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4D569-0184-19B2-00E6-A80653AF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17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15C292B-D5D7-F0DD-6818-C89C44A0C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1. “succ(n) nat” is a judgement or judgement form ?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EB118D1-BE20-3195-FA4B-A2A88B7AD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6969" y="3536156"/>
            <a:ext cx="7358063" cy="1260203"/>
          </a:xfrm>
        </p:spPr>
        <p:txBody>
          <a:bodyPr anchor="ctr">
            <a:normAutofit fontScale="92500" lnSpcReduction="2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a. judgement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b. Judgement 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900A69D2-5B9D-A18B-BE61-FE96F5191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2. 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rule of definition of judgement form a = b + c?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A52F4A-77D1-B2CD-218F-20CF11DB9D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66D531AB-1279-C091-936F-2B21F1C50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8101459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3. A bottom-up derivation of a judgement starts from ?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CC39648-07E3-F765-946D-88E4FC870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Proper rules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Axioms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Premises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5C0AD9B4-A0B5-69A8-F76F-2ADAAB0CB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4. 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part of doing an inductive proof?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C1761B-DB4E-E125-C8C1-0CC0FB103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the induction hypothesis.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Make a proper inductive definition.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what you are doing induction 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Show one case for each rule in the inductive definition.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42780AA-C46D-42FA-2E51-C89F66F2F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5. 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or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9A450E7-3F98-0297-3F09-1E7CBAB7E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Macintosh PowerPoint</Application>
  <PresentationFormat>Widescreen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Apple SD Gothic Neo</vt:lpstr>
      <vt:lpstr>宋体</vt:lpstr>
      <vt:lpstr>Aptos</vt:lpstr>
      <vt:lpstr>Aptos Display</vt:lpstr>
      <vt:lpstr>Arial</vt:lpstr>
      <vt:lpstr>Cambria Math</vt:lpstr>
      <vt:lpstr>Gill Sans</vt:lpstr>
      <vt:lpstr>Office Theme</vt:lpstr>
      <vt:lpstr>CSE 3302 / 5307 Programming Language Concepts</vt:lpstr>
      <vt:lpstr>Announcement</vt:lpstr>
      <vt:lpstr>Content</vt:lpstr>
      <vt:lpstr>Quiz</vt:lpstr>
      <vt:lpstr>1. “succ(n) nat” is a judgement or judgement form ?</vt:lpstr>
      <vt:lpstr>2. Which one of the following is NOT a rule of definition of judgement form a = b + c?</vt:lpstr>
      <vt:lpstr>3. A bottom-up derivation of a judgement starts from ?</vt:lpstr>
      <vt:lpstr>4. Which one of the following is NOT a part of doing an inductive proof?</vt:lpstr>
      <vt:lpstr>5. If the structure of your induction hypothesis is “If X or Y then A”, which of the following things is proper for you to assume and prove?</vt:lpstr>
      <vt:lpstr>6. If the structure of your induction hypothesis is “If X and Y then A”, which of the following things is proper for you to assume and prove?</vt:lpstr>
      <vt:lpstr>Homework 2</vt:lpstr>
      <vt:lpstr>Problem 1 Description</vt:lpstr>
      <vt:lpstr>Problem 1 Solution</vt:lpstr>
      <vt:lpstr>Problem 1 Description</vt:lpstr>
      <vt:lpstr>Problem 1 Solution</vt:lpstr>
      <vt:lpstr>Problem 2 Description</vt:lpstr>
      <vt:lpstr>Problem 2 Solution</vt:lpstr>
      <vt:lpstr>Problem 2 Description</vt:lpstr>
      <vt:lpstr>Problem 2 Solution</vt:lpstr>
      <vt:lpstr>Problem 2 Solution</vt:lpstr>
      <vt:lpstr>Problem 2 Solution</vt:lpstr>
      <vt:lpstr>Problem 3 Description</vt:lpstr>
      <vt:lpstr>Problem 3 Solution</vt:lpstr>
      <vt:lpstr>Problem 3 Visualization</vt:lpstr>
      <vt:lpstr>Problem 3 Description</vt:lpstr>
      <vt:lpstr>Problem 3 Solution</vt:lpstr>
      <vt:lpstr>Problem 3 Visualization</vt:lpstr>
      <vt:lpstr>Problem 3 Description</vt:lpstr>
      <vt:lpstr>Problem 3 Solution</vt:lpstr>
      <vt:lpstr>Problem 3 Solution</vt:lpstr>
      <vt:lpstr>Problem 3 Solution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2</cp:revision>
  <dcterms:created xsi:type="dcterms:W3CDTF">2025-08-27T00:41:02Z</dcterms:created>
  <dcterms:modified xsi:type="dcterms:W3CDTF">2025-09-03T22:28:44Z</dcterms:modified>
</cp:coreProperties>
</file>