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257" r:id="rId4"/>
    <p:sldId id="371" r:id="rId5"/>
    <p:sldId id="357" r:id="rId6"/>
    <p:sldId id="358" r:id="rId7"/>
    <p:sldId id="363" r:id="rId8"/>
    <p:sldId id="364" r:id="rId9"/>
    <p:sldId id="372" r:id="rId10"/>
    <p:sldId id="373" r:id="rId11"/>
    <p:sldId id="374" r:id="rId12"/>
    <p:sldId id="375" r:id="rId13"/>
    <p:sldId id="379" r:id="rId14"/>
    <p:sldId id="280" r:id="rId15"/>
    <p:sldId id="281" r:id="rId16"/>
    <p:sldId id="282" r:id="rId17"/>
    <p:sldId id="380" r:id="rId18"/>
    <p:sldId id="272" r:id="rId19"/>
    <p:sldId id="283" r:id="rId20"/>
    <p:sldId id="285" r:id="rId21"/>
    <p:sldId id="286" r:id="rId22"/>
    <p:sldId id="381" r:id="rId23"/>
    <p:sldId id="288" r:id="rId2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DB5F6-4578-A05F-DBF5-52BE50BED76F}" v="4" dt="2025-10-02T03:37:1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0AADB5F6-4578-A05F-DBF5-52BE50BED76F}"/>
    <pc:docChg chg="delSld">
      <pc:chgData name="Park, Wonjun" userId="S::wxp7177@mavs.uta.edu::b7ccadb5-266d-4b52-a139-568b916a9101" providerId="AD" clId="Web-{0AADB5F6-4578-A05F-DBF5-52BE50BED76F}" dt="2025-10-02T03:37:14.587" v="3"/>
      <pc:docMkLst>
        <pc:docMk/>
      </pc:docMkLst>
      <pc:sldChg chg="del">
        <pc:chgData name="Park, Wonjun" userId="S::wxp7177@mavs.uta.edu::b7ccadb5-266d-4b52-a139-568b916a9101" providerId="AD" clId="Web-{0AADB5F6-4578-A05F-DBF5-52BE50BED76F}" dt="2025-10-02T03:37:14.587" v="3"/>
        <pc:sldMkLst>
          <pc:docMk/>
          <pc:sldMk cId="685888781" sldId="352"/>
        </pc:sldMkLst>
      </pc:sldChg>
      <pc:sldChg chg="del">
        <pc:chgData name="Park, Wonjun" userId="S::wxp7177@mavs.uta.edu::b7ccadb5-266d-4b52-a139-568b916a9101" providerId="AD" clId="Web-{0AADB5F6-4578-A05F-DBF5-52BE50BED76F}" dt="2025-10-02T03:37:10.556" v="2"/>
        <pc:sldMkLst>
          <pc:docMk/>
          <pc:sldMk cId="1095846943" sldId="376"/>
        </pc:sldMkLst>
      </pc:sldChg>
      <pc:sldChg chg="del">
        <pc:chgData name="Park, Wonjun" userId="S::wxp7177@mavs.uta.edu::b7ccadb5-266d-4b52-a139-568b916a9101" providerId="AD" clId="Web-{0AADB5F6-4578-A05F-DBF5-52BE50BED76F}" dt="2025-10-02T03:37:04.931" v="0"/>
        <pc:sldMkLst>
          <pc:docMk/>
          <pc:sldMk cId="1775681475" sldId="377"/>
        </pc:sldMkLst>
      </pc:sldChg>
      <pc:sldChg chg="del">
        <pc:chgData name="Park, Wonjun" userId="S::wxp7177@mavs.uta.edu::b7ccadb5-266d-4b52-a139-568b916a9101" providerId="AD" clId="Web-{0AADB5F6-4578-A05F-DBF5-52BE50BED76F}" dt="2025-10-02T03:37:06.493" v="1"/>
        <pc:sldMkLst>
          <pc:docMk/>
          <pc:sldMk cId="276974392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10/01/2025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10/1/2025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10/1/2025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10/1/2025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10/1/2025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10/1/2025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10/1/2025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5307 - Dr. Kenny Zhu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</a:t>
            </a:r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7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134E-F94C-DC0E-3538-52BFECFF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CC7E-DA88-526E-8839-824D528E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1FE95-8022-5D45-06DF-9D11D367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156387-8C02-FE83-9011-B07F25B1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FE3BAD-44B4-DF2E-EB01-BD5FDC1F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2" y="1690688"/>
            <a:ext cx="10561136" cy="23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3DCF3-110D-A57C-2F99-3A47A4F5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9260"/>
            <a:ext cx="10561138" cy="2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4C199-FCC5-124A-2F93-D6B68D7F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B915-D4DE-8B2C-8AF4-CFCE704B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83237-8CF0-D912-E416-75CABBA9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6260A1-0D24-066B-13FD-D2856995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6D39AE-8982-591F-57CA-C96328CF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2" y="1690688"/>
            <a:ext cx="10561136" cy="23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7DE69-3826-3E9C-D7A1-B8824AA8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9260"/>
            <a:ext cx="10561138" cy="2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FC5EB-B3D6-5FB8-AEF6-2F02A4BC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9FD9-9D21-A702-6D3C-79F5163D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7446D-B1B3-2FFD-03C5-A9F66DC8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E411E11-9B9E-C164-C62A-6190B191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FE7C9-B287-B1BA-5996-1BE6EE51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80" y="2103437"/>
            <a:ext cx="10474440" cy="27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90742-EAFA-D8C2-E482-BF8580DCF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C88D-3DB3-68B0-C3F4-9E2D1EE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E10C-8775-39EC-BADC-C9977A95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841C-C7CC-9673-9B4F-1C7804A4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21FDD-9573-6349-BC16-2662185E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94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067833C1-39DC-C1FA-8980-3DED32E8C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226" y="204267"/>
            <a:ext cx="7358063" cy="2321719"/>
          </a:xfrm>
        </p:spPr>
        <p:txBody>
          <a:bodyPr anchor="ctr"/>
          <a:lstStyle/>
          <a:p>
            <a:pPr marL="131708"/>
            <a:r>
              <a:rPr lang="en-US" altLang="zh-CN" sz="3375">
                <a:ea typeface="宋体" panose="02010600030101010101" pitchFamily="2" charset="-122"/>
              </a:rPr>
              <a:t>1. Which is not right for let?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3A3B73-529E-4188-F80F-37095E9DCF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197442" y="2525986"/>
            <a:ext cx="7358063" cy="3239854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sym typeface="Gill Sans" charset="0"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DBAFDE42-6728-A795-2652-F984D87D6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8050113" cy="2238003"/>
          </a:xfrm>
        </p:spPr>
        <p:txBody>
          <a:bodyPr/>
          <a:lstStyle/>
          <a:p>
            <a:pPr marL="131708"/>
            <a:r>
              <a:rPr lang="en-US" altLang="zh-CN" sz="3375">
                <a:ea typeface="宋体" panose="02010600030101010101" pitchFamily="2" charset="-122"/>
              </a:rPr>
              <a:t>2. Which one of the following determines bindings at run time ?</a:t>
            </a:r>
          </a:p>
        </p:txBody>
      </p:sp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A2501DF8-D3E4-E9AD-C174-7DA5B1D3E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6845" y="2315022"/>
            <a:ext cx="7358063" cy="3005956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12">
                <a:ea typeface="宋体" panose="02010600030101010101" pitchFamily="2" charset="-122"/>
              </a:rPr>
              <a:t>Static scoping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12">
                <a:ea typeface="宋体" panose="02010600030101010101" pitchFamily="2" charset="-122"/>
              </a:rPr>
              <a:t>Dynamic scoping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2DDECC55-62C9-98C5-498C-EC827433C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974452"/>
            <a:ext cx="8101459" cy="2086199"/>
          </a:xfrm>
        </p:spPr>
        <p:txBody>
          <a:bodyPr/>
          <a:lstStyle/>
          <a:p>
            <a:pPr algn="l"/>
            <a:r>
              <a:rPr lang="en-US" altLang="zh-CN" sz="3375">
                <a:ea typeface="宋体" panose="02010600030101010101" pitchFamily="2" charset="-122"/>
              </a:rPr>
              <a:t>3. Evaluate the following expression with static scoping:</a:t>
            </a: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let x = (let y = 1 in y) in </a:t>
            </a: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	let y = (let x = 2 in x) in 2x + y</a:t>
            </a:r>
            <a:endParaRPr lang="en-US" altLang="zh-CN" sz="3375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2EE8129-6428-E1AD-8959-C7E8FA789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236" y="3212455"/>
            <a:ext cx="8336980" cy="3645545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12">
                <a:ea typeface="宋体" panose="02010600030101010101" pitchFamily="2" charset="-122"/>
              </a:rPr>
              <a:t>3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12">
                <a:ea typeface="宋体" panose="02010600030101010101" pitchFamily="2" charset="-122"/>
              </a:rPr>
              <a:t>4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12">
                <a:ea typeface="宋体" panose="02010600030101010101" pitchFamily="2" charset="-122"/>
              </a:rPr>
              <a:t>5 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12">
                <a:ea typeface="宋体" panose="02010600030101010101" pitchFamily="2" charset="-122"/>
              </a:rPr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4CBC585-F8DA-7962-393B-9345D11EA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6846" y="238869"/>
            <a:ext cx="7476381" cy="4100959"/>
          </a:xfrm>
        </p:spPr>
        <p:txBody>
          <a:bodyPr/>
          <a:lstStyle/>
          <a:p>
            <a:pPr algn="l" eaLnBrk="1" hangingPunct="1"/>
            <a:r>
              <a:rPr lang="en-US" altLang="zh-CN" sz="2250">
                <a:ea typeface="宋体" panose="02010600030101010101" pitchFamily="2" charset="-122"/>
              </a:rPr>
              <a:t>4. Which one of the following three languages’ syntax is </a:t>
            </a:r>
            <a:r>
              <a:rPr lang="en-US" altLang="zh-CN" sz="225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r>
              <a:rPr lang="en-US" altLang="zh-CN" sz="2250">
                <a:ea typeface="宋体" panose="02010600030101010101" pitchFamily="2" charset="-122"/>
              </a:rPr>
              <a:t> from the others?</a:t>
            </a:r>
            <a:br>
              <a:rPr lang="en-US" altLang="zh-CN" sz="2531">
                <a:ea typeface="宋体" panose="02010600030101010101" pitchFamily="2" charset="-122"/>
              </a:rPr>
            </a:br>
            <a:br>
              <a:rPr lang="en-US" altLang="zh-CN" sz="2531">
                <a:ea typeface="宋体" panose="02010600030101010101" pitchFamily="2" charset="-122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L1: 	Expr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 Expr + Term | Expr – Term| Term</a:t>
            </a:r>
            <a:br>
              <a:rPr lang="zh-CN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L2:	Expr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Expr Op Expr|Term</a:t>
            </a:r>
            <a:br>
              <a:rPr lang="zh-CN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zh-CN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	Op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 + | -</a:t>
            </a:r>
            <a:b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L3:	Expr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 Expr + Expr | Expr – Expr| Term</a:t>
            </a:r>
            <a:br>
              <a:rPr lang="zh-CN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25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en-US" altLang="zh-CN" sz="2250">
                <a:ea typeface="宋体" panose="02010600030101010101" pitchFamily="2" charset="-122"/>
                <a:sym typeface="Arial" panose="020B0604020202020204" pitchFamily="34" charset="0"/>
              </a:rPr>
            </a:br>
            <a:endParaRPr lang="en-US" altLang="zh-CN" sz="2250"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1EDD642-7E25-660E-0D28-7A0898384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4064" y="4796359"/>
            <a:ext cx="7358063" cy="1573857"/>
          </a:xfrm>
        </p:spPr>
        <p:txBody>
          <a:bodyPr>
            <a:normAutofit fontScale="92500" lnSpcReduction="10000"/>
          </a:bodyPr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250">
                <a:ea typeface="宋体" panose="02010600030101010101" pitchFamily="2" charset="-122"/>
              </a:rPr>
              <a:t>L1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250">
                <a:ea typeface="宋体" panose="02010600030101010101" pitchFamily="2" charset="-122"/>
              </a:rPr>
              <a:t>L2</a:t>
            </a:r>
            <a:endParaRPr lang="zh-CN" altLang="zh-CN" sz="2250">
              <a:ea typeface="宋体" panose="02010600030101010101" pitchFamily="2" charset="-122"/>
            </a:endParaRP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250">
                <a:ea typeface="宋体" panose="02010600030101010101" pitchFamily="2" charset="-122"/>
              </a:rPr>
              <a:t>L3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250">
                <a:ea typeface="宋体" panose="02010600030101010101" pitchFamily="2" charset="-122"/>
              </a:rPr>
              <a:t>They are all equal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8A0E74E9-BA38-74AB-CA8E-B128B52E0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6662" y="238869"/>
            <a:ext cx="7358063" cy="2474640"/>
          </a:xfrm>
        </p:spPr>
        <p:txBody>
          <a:bodyPr/>
          <a:lstStyle/>
          <a:p>
            <a:pPr algn="l"/>
            <a:r>
              <a:rPr lang="en-US" altLang="zh-CN" sz="2812">
                <a:ea typeface="宋体" panose="02010600030101010101" pitchFamily="2" charset="-122"/>
              </a:rPr>
              <a:t>5. For the following strings, which one </a:t>
            </a:r>
            <a:r>
              <a:rPr lang="en-US" altLang="zh-CN" sz="2812">
                <a:solidFill>
                  <a:srgbClr val="FF0000"/>
                </a:solidFill>
                <a:ea typeface="宋体" panose="02010600030101010101" pitchFamily="2" charset="-122"/>
              </a:rPr>
              <a:t>doesn’t</a:t>
            </a:r>
            <a:r>
              <a:rPr lang="en-US" altLang="zh-CN" sz="2812">
                <a:ea typeface="宋体" panose="02010600030101010101" pitchFamily="2" charset="-122"/>
              </a:rPr>
              <a:t> belong to the language GINT?</a:t>
            </a:r>
            <a:br>
              <a:rPr lang="en-US" altLang="zh-CN" sz="2812">
                <a:ea typeface="宋体" panose="02010600030101010101" pitchFamily="2" charset="-122"/>
              </a:rPr>
            </a:br>
            <a:r>
              <a:rPr lang="en-US" altLang="zh-CN" sz="2812">
                <a:ea typeface="宋体" panose="02010600030101010101" pitchFamily="2" charset="-122"/>
              </a:rPr>
              <a:t>GINT: </a:t>
            </a:r>
            <a:br>
              <a:rPr lang="en-US" altLang="zh-CN" sz="2812">
                <a:ea typeface="宋体" panose="02010600030101010101" pitchFamily="2" charset="-122"/>
              </a:rPr>
            </a:br>
            <a:r>
              <a:rPr lang="en-US" altLang="zh-CN" sz="2812">
                <a:ea typeface="宋体" panose="02010600030101010101" pitchFamily="2" charset="-122"/>
              </a:rPr>
              <a:t>	 Integer -&gt; Integer Digit | Digit</a:t>
            </a:r>
            <a:br>
              <a:rPr lang="en-US" altLang="zh-CN" sz="2812">
                <a:ea typeface="宋体" panose="02010600030101010101" pitchFamily="2" charset="-122"/>
              </a:rPr>
            </a:br>
            <a:r>
              <a:rPr lang="en-US" altLang="zh-CN" sz="2812">
                <a:ea typeface="宋体" panose="02010600030101010101" pitchFamily="2" charset="-122"/>
              </a:rPr>
              <a:t>	 Digit -&gt; 0|1|2|3|45|6|7|8|9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1110A82-E98A-BD78-0A83-13B60729D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3125391"/>
            <a:ext cx="8150572" cy="3138785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 345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 1245</a:t>
            </a:r>
            <a:endParaRPr lang="pl-PL" altLang="zh-CN">
              <a:ea typeface="宋体" panose="02010600030101010101" pitchFamily="2" charset="-122"/>
            </a:endParaRP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 405</a:t>
            </a:r>
            <a:endParaRPr lang="pl-PL" altLang="zh-CN">
              <a:ea typeface="宋体" panose="02010600030101010101" pitchFamily="2" charset="-122"/>
            </a:endParaRP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pl-PL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4510</a:t>
            </a:r>
            <a:endParaRPr lang="pl-PL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FBC5659D-8F71-4F62-69D9-612736425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543595"/>
            <a:ext cx="7358063" cy="242999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094">
                <a:ea typeface="宋体" panose="02010600030101010101" pitchFamily="2" charset="-122"/>
              </a:rPr>
              <a:t>6. What does the following expression evaluate to using static scoping?</a:t>
            </a:r>
            <a:br>
              <a:rPr lang="en-US" altLang="zh-CN" sz="3094">
                <a:ea typeface="宋体" panose="02010600030101010101" pitchFamily="2" charset="-122"/>
              </a:rPr>
            </a:br>
            <a:br>
              <a:rPr lang="en-US" altLang="zh-CN" sz="3094">
                <a:ea typeface="宋体" panose="02010600030101010101" pitchFamily="2" charset="-122"/>
              </a:rPr>
            </a:br>
            <a:r>
              <a:rPr lang="es-ES_tradnl" altLang="zh-CN" sz="3094">
                <a:ea typeface="宋体" panose="02010600030101010101" pitchFamily="2" charset="-122"/>
              </a:rPr>
              <a:t>let x = 3 in</a:t>
            </a:r>
            <a:br>
              <a:rPr lang="es-ES_tradnl" altLang="zh-CN" sz="3094">
                <a:ea typeface="宋体" panose="02010600030101010101" pitchFamily="2" charset="-122"/>
              </a:rPr>
            </a:br>
            <a:r>
              <a:rPr lang="es-ES_tradnl" altLang="zh-CN" sz="3094">
                <a:ea typeface="宋体" panose="02010600030101010101" pitchFamily="2" charset="-122"/>
              </a:rPr>
              <a:t>let y = (let x = 4 in 2 * x ) in x + y </a:t>
            </a:r>
            <a:br>
              <a:rPr lang="es-ES_tradnl" altLang="zh-CN" sz="3094">
                <a:ea typeface="宋体" panose="02010600030101010101" pitchFamily="2" charset="-122"/>
              </a:rPr>
            </a:br>
            <a:endParaRPr lang="en-US" altLang="zh-CN" sz="3094">
              <a:ea typeface="宋体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A0C7A29-7865-CA91-B25B-CB1691E586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3277196"/>
            <a:ext cx="8150572" cy="2986980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9</a:t>
            </a:r>
            <a:endParaRPr lang="pl-PL" altLang="zh-CN">
              <a:ea typeface="宋体" panose="02010600030101010101" pitchFamily="2" charset="-122"/>
            </a:endParaRP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10</a:t>
            </a:r>
            <a:endParaRPr lang="pl-PL" altLang="zh-CN">
              <a:ea typeface="宋体" panose="02010600030101010101" pitchFamily="2" charset="-122"/>
            </a:endParaRP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11</a:t>
            </a:r>
            <a:endParaRPr lang="pl-PL" altLang="zh-CN">
              <a:ea typeface="宋体" panose="02010600030101010101" pitchFamily="2" charset="-122"/>
            </a:endParaRP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12</a:t>
            </a:r>
            <a:endParaRPr lang="pl-PL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</a:t>
            </a:r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CEBEAB08-7BE4-4F0D-F4F7-BEB2A6CAD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650751"/>
            <a:ext cx="7358063" cy="1714500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7. Write down the type of pair:</a:t>
            </a:r>
            <a:br>
              <a:rPr lang="en-US" altLang="zh-CN" sz="3375">
                <a:ea typeface="宋体" panose="02010600030101010101" pitchFamily="2" charset="-122"/>
              </a:rPr>
            </a:b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{true, {0, 1}}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C8450603-EF4A-C54F-2460-A8E4A1691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226" y="897434"/>
            <a:ext cx="7543354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8. Translate </a:t>
            </a: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let x = e1 in</a:t>
            </a: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	let y=e2 in e3</a:t>
            </a: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into pure lambda expression (suppose e1,e2,e3 are translated to e1’,e2’ and e3’)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5ED309BB-4A80-4FF4-25DF-36C4A5983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0" y="138410"/>
            <a:ext cx="7358063" cy="1714500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9. Which one of the following statements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incorrect?</a:t>
            </a:r>
            <a:r>
              <a:rPr lang="en-US" altLang="zh-CN" sz="3375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A1401CF-416E-50F6-862F-F7710A252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en-US" sz="2531"/>
              <a:t>For every typing context Γ and expression e, there exists at most one t such that Γ |-- e : t. 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en-US" sz="2531"/>
              <a:t>An expression e in the language L is said to be well-typed, if there exists some type t, such that e : t. 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en-US" sz="2531"/>
              <a:t>Most modern languages use dynamic scoping. 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en-US" sz="2531"/>
              <a:t>Binding is an association between a name and the object it represents.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3FA4A30E-26B4-8D96-B0BE-CEB487888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650751"/>
            <a:ext cx="7358063" cy="1714500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10. The Safety of a type system equals to: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FEC9140-0B89-03DC-EAFA-212C1B22E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Progress + Preservation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Progress + Well-typedness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Preservation + Well-typedness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097D6-E1AD-97BC-86D5-E6637BF3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613"/>
          <a:stretch>
            <a:fillRect/>
          </a:stretch>
        </p:blipFill>
        <p:spPr>
          <a:xfrm>
            <a:off x="2209800" y="1724675"/>
            <a:ext cx="7772400" cy="46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E270-3551-D5E9-853C-3C118F19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2FE1-6745-DD95-AA5F-3964429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0856-46E3-C471-9ACF-5BB5FAC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897508-015D-653E-5C6D-1B281BF8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FC155-F565-4A61-D1BD-716D3ACB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KR" dirty="0"/>
              <a:t>Static:</a:t>
            </a:r>
          </a:p>
          <a:p>
            <a:pPr marL="0" indent="0">
              <a:buNone/>
            </a:pPr>
            <a:r>
              <a:rPr lang="en-KR" dirty="0"/>
              <a:t>	3</a:t>
            </a:r>
          </a:p>
          <a:p>
            <a:pPr marL="0" indent="0">
              <a:buNone/>
            </a:pPr>
            <a:r>
              <a:rPr lang="en-KR" dirty="0"/>
              <a:t>	10</a:t>
            </a:r>
          </a:p>
          <a:p>
            <a:pPr marL="0" indent="0">
              <a:buNone/>
            </a:pPr>
            <a:endParaRPr lang="en-KR" dirty="0"/>
          </a:p>
          <a:p>
            <a:pPr marL="0" indent="0">
              <a:buNone/>
            </a:pPr>
            <a:r>
              <a:rPr lang="en-KR" dirty="0"/>
              <a:t>Dynamic:</a:t>
            </a:r>
          </a:p>
          <a:p>
            <a:pPr marL="0" indent="0">
              <a:buNone/>
            </a:pPr>
            <a:r>
              <a:rPr lang="en-KR" dirty="0"/>
              <a:t>	10</a:t>
            </a:r>
          </a:p>
          <a:p>
            <a:pPr marL="0" indent="0">
              <a:buNone/>
            </a:pPr>
            <a:r>
              <a:rPr lang="en-KR" dirty="0"/>
              <a:t>	10</a:t>
            </a:r>
          </a:p>
        </p:txBody>
      </p:sp>
    </p:spTree>
    <p:extLst>
      <p:ext uri="{BB962C8B-B14F-4D97-AF65-F5344CB8AC3E}">
        <p14:creationId xmlns:p14="http://schemas.microsoft.com/office/powerpoint/2010/main" val="92983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21A0-B2B8-ED23-957A-FD3F6B5B7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F9A8-7C97-8931-1624-F66D9EF2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6777-351E-E56A-EA48-FDC2DFCE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7387FB-8688-844B-C8B7-1736EFA7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60257-1E4D-7FCF-C6B0-C65C5026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66" y="1672840"/>
            <a:ext cx="9979068" cy="4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F973-18C5-92E0-3AD4-02386B72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8B9D-3986-6A03-54BE-AC02396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84F6-FC1D-1F89-48DD-0C8940AF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627158A-1456-2418-162D-06A2A0DB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C82D2F-4E0E-F178-DEA1-00C8CA488720}"/>
              </a:ext>
            </a:extLst>
          </p:cNvPr>
          <p:cNvGrpSpPr/>
          <p:nvPr/>
        </p:nvGrpSpPr>
        <p:grpSpPr>
          <a:xfrm>
            <a:off x="838200" y="1584580"/>
            <a:ext cx="10333446" cy="4771770"/>
            <a:chOff x="838200" y="1584580"/>
            <a:chExt cx="10333446" cy="4771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B1F0DD-24C6-EBEA-7745-A3324D0D5089}"/>
                </a:ext>
              </a:extLst>
            </p:cNvPr>
            <p:cNvGrpSpPr/>
            <p:nvPr/>
          </p:nvGrpSpPr>
          <p:grpSpPr>
            <a:xfrm>
              <a:off x="838200" y="1584580"/>
              <a:ext cx="10333446" cy="1977530"/>
              <a:chOff x="838200" y="1690688"/>
              <a:chExt cx="10333446" cy="197753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97829F9-94B7-A722-C7D9-9C6C9E497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1690688"/>
                <a:ext cx="10333446" cy="197753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F16649-4726-65F1-8C8A-5AC68D7B75D6}"/>
                  </a:ext>
                </a:extLst>
              </p:cNvPr>
              <p:cNvSpPr/>
              <p:nvPr/>
            </p:nvSpPr>
            <p:spPr>
              <a:xfrm>
                <a:off x="1949986" y="1690688"/>
                <a:ext cx="2566930" cy="424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403979-BEBA-1BCB-9501-DE09FBD0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80" y="3418996"/>
              <a:ext cx="10332166" cy="2937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3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FDD-FB0E-A0CD-BBF0-73790BB3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72D7-1F5D-FCB4-D82C-2F73B87B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5CFA0-168E-30DE-CA0E-1D85152B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5544B2-27FF-780B-B538-37AF39A8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52DCF-C9CF-B21E-91EA-A089F802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2" y="1690688"/>
            <a:ext cx="10523676" cy="14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2E604-42D1-1A2F-68D2-CDA1E5DA4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BD36-5C4B-63B7-38FF-E353047E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A056C-345F-4CF9-7B18-30D41C9C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A5C6BA9-A687-FCBA-ADF2-6DA5DADC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FAC18-392E-1CF5-F082-9E799554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63" y="1684556"/>
            <a:ext cx="8826674" cy="46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0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BC465-7868-1306-CA73-07B5EF8A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27D2-1A06-228B-F9A8-302E2EFB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F767-7510-6A34-E150-5E5EABA5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5A1A3A-2E35-0F0C-5792-C25E8392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E8A87-A2DE-607B-41FA-E0E59944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0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535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Programming Language Concepts</vt:lpstr>
      <vt:lpstr>Homework 6</vt:lpstr>
      <vt:lpstr>Problem 1 Description</vt:lpstr>
      <vt:lpstr>Problem 1 Solution</vt:lpstr>
      <vt:lpstr>Problem 2 Description</vt:lpstr>
      <vt:lpstr>Problem 2 Solution</vt:lpstr>
      <vt:lpstr>Problem 3 Description</vt:lpstr>
      <vt:lpstr>Problem 3 Solution</vt:lpstr>
      <vt:lpstr>Problem 3 Solution</vt:lpstr>
      <vt:lpstr>Problem 3 Solution</vt:lpstr>
      <vt:lpstr>Problem 3 Solution</vt:lpstr>
      <vt:lpstr>Problem 3 Solution</vt:lpstr>
      <vt:lpstr>Quiz</vt:lpstr>
      <vt:lpstr>1. Which is not right for let?</vt:lpstr>
      <vt:lpstr>2. Which one of the following determines bindings at run time ?</vt:lpstr>
      <vt:lpstr>3. Evaluate the following expression with static scoping: let x = (let y = 1 in y) in   let y = (let x = 2 in x) in 2x + y</vt:lpstr>
      <vt:lpstr>4. Which one of the following three languages’ syntax is different from the others?  L1:  Expr  Expr + Term | Expr – Term| Term  Term  0|1|2|3|4|5|6|7|8|9|(Expr) L2: Expr Expr Op Expr|Term  Term  0|1|2|3|4|5|6|7|8|9|(Expr)  Op  + | - L3: Expr  Expr + Expr | Expr – Expr| Term  Term  0|1|2|3|4|5|6|7|8|9|(Expr) </vt:lpstr>
      <vt:lpstr>5. For the following strings, which one doesn’t belong to the language GINT? GINT:    Integer -&gt; Integer Digit | Digit   Digit -&gt; 0|1|2|3|45|6|7|8|9</vt:lpstr>
      <vt:lpstr>6. What does the following expression evaluate to using static scoping?  let x = 3 in let y = (let x = 4 in 2 * x ) in x + y  </vt:lpstr>
      <vt:lpstr>7. Write down the type of pair:  {true, {0, 1}}</vt:lpstr>
      <vt:lpstr>8. Translate  let x = e1 in  let y=e2 in e3 into pure lambda expression (suppose e1,e2,e3 are translated to e1’,e2’ and e3’)</vt:lpstr>
      <vt:lpstr>9. Which one of the following statements is incorrect? </vt:lpstr>
      <vt:lpstr>10. The Safety of a type system equals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50</cp:revision>
  <dcterms:created xsi:type="dcterms:W3CDTF">2025-08-27T00:41:02Z</dcterms:created>
  <dcterms:modified xsi:type="dcterms:W3CDTF">2025-10-02T03:37:15Z</dcterms:modified>
</cp:coreProperties>
</file>