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65" r:id="rId4"/>
    <p:sldId id="260" r:id="rId5"/>
    <p:sldId id="257" r:id="rId6"/>
    <p:sldId id="262" r:id="rId7"/>
    <p:sldId id="258" r:id="rId8"/>
    <p:sldId id="263" r:id="rId9"/>
    <p:sldId id="259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81"/>
  </p:normalViewPr>
  <p:slideViewPr>
    <p:cSldViewPr snapToGrid="0">
      <p:cViewPr varScale="1">
        <p:scale>
          <a:sx n="83" d="100"/>
          <a:sy n="83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CBD12-1733-4B1D-8459-768767142AF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8B16F4-744E-4236-A7B1-321721F77BDA}">
      <dgm:prSet/>
      <dgm:spPr/>
      <dgm:t>
        <a:bodyPr/>
        <a:lstStyle/>
        <a:p>
          <a:r>
            <a:rPr lang="en-US"/>
            <a:t>The Problem you are going to solve</a:t>
          </a:r>
        </a:p>
      </dgm:t>
    </dgm:pt>
    <dgm:pt modelId="{263ABDB0-A9F7-4F3B-B159-0CA20C476FAB}" type="parTrans" cxnId="{83C1AC45-C797-4B3D-B3B3-D8D8039CD5EE}">
      <dgm:prSet/>
      <dgm:spPr/>
      <dgm:t>
        <a:bodyPr/>
        <a:lstStyle/>
        <a:p>
          <a:endParaRPr lang="en-US"/>
        </a:p>
      </dgm:t>
    </dgm:pt>
    <dgm:pt modelId="{0DAD15A2-7DB9-49CA-A80B-9F5DDE8FB993}" type="sibTrans" cxnId="{83C1AC45-C797-4B3D-B3B3-D8D8039CD5EE}">
      <dgm:prSet/>
      <dgm:spPr/>
      <dgm:t>
        <a:bodyPr/>
        <a:lstStyle/>
        <a:p>
          <a:endParaRPr lang="en-US"/>
        </a:p>
      </dgm:t>
    </dgm:pt>
    <dgm:pt modelId="{878CEDB2-F634-432F-8C08-EFE8DF3639A3}">
      <dgm:prSet/>
      <dgm:spPr/>
      <dgm:t>
        <a:bodyPr/>
        <a:lstStyle/>
        <a:p>
          <a:r>
            <a:rPr lang="en-US"/>
            <a:t>The Method you are going to design</a:t>
          </a:r>
        </a:p>
      </dgm:t>
    </dgm:pt>
    <dgm:pt modelId="{5B634797-8F92-471F-AB47-F7F0ECAF5C10}" type="parTrans" cxnId="{9464E71E-C4FB-4D72-B71B-B274BE937BD7}">
      <dgm:prSet/>
      <dgm:spPr/>
      <dgm:t>
        <a:bodyPr/>
        <a:lstStyle/>
        <a:p>
          <a:endParaRPr lang="en-US"/>
        </a:p>
      </dgm:t>
    </dgm:pt>
    <dgm:pt modelId="{518A8B8E-7433-4C74-A582-506E2300C379}" type="sibTrans" cxnId="{9464E71E-C4FB-4D72-B71B-B274BE937BD7}">
      <dgm:prSet/>
      <dgm:spPr/>
      <dgm:t>
        <a:bodyPr/>
        <a:lstStyle/>
        <a:p>
          <a:endParaRPr lang="en-US"/>
        </a:p>
      </dgm:t>
    </dgm:pt>
    <dgm:pt modelId="{750A1140-ED5B-4123-A8BD-8DC878B6C083}">
      <dgm:prSet/>
      <dgm:spPr/>
      <dgm:t>
        <a:bodyPr/>
        <a:lstStyle/>
        <a:p>
          <a:r>
            <a:rPr lang="en-US"/>
            <a:t>The Evaluation Metrics you are going to use</a:t>
          </a:r>
        </a:p>
      </dgm:t>
    </dgm:pt>
    <dgm:pt modelId="{B5D5F38E-A1C5-4B56-8B7F-08F4C0A36263}" type="parTrans" cxnId="{7E3D651A-8C25-4F3F-8396-97616C3BCA4D}">
      <dgm:prSet/>
      <dgm:spPr/>
      <dgm:t>
        <a:bodyPr/>
        <a:lstStyle/>
        <a:p>
          <a:endParaRPr lang="en-US"/>
        </a:p>
      </dgm:t>
    </dgm:pt>
    <dgm:pt modelId="{1704D782-AC64-479F-B931-013ACFDBD853}" type="sibTrans" cxnId="{7E3D651A-8C25-4F3F-8396-97616C3BCA4D}">
      <dgm:prSet/>
      <dgm:spPr/>
      <dgm:t>
        <a:bodyPr/>
        <a:lstStyle/>
        <a:p>
          <a:endParaRPr lang="en-US"/>
        </a:p>
      </dgm:t>
    </dgm:pt>
    <dgm:pt modelId="{7802BF37-B44C-4FFF-B6DC-D7952E20A614}">
      <dgm:prSet/>
      <dgm:spPr/>
      <dgm:t>
        <a:bodyPr/>
        <a:lstStyle/>
        <a:p>
          <a:r>
            <a:rPr lang="en-US"/>
            <a:t>* Time Management</a:t>
          </a:r>
        </a:p>
      </dgm:t>
    </dgm:pt>
    <dgm:pt modelId="{D317E7FE-F0E7-4BF6-9B20-CA59BDF9F146}" type="parTrans" cxnId="{AC145135-0531-411A-B311-D383D63A857E}">
      <dgm:prSet/>
      <dgm:spPr/>
      <dgm:t>
        <a:bodyPr/>
        <a:lstStyle/>
        <a:p>
          <a:endParaRPr lang="en-US"/>
        </a:p>
      </dgm:t>
    </dgm:pt>
    <dgm:pt modelId="{0E7A87AC-0E6C-4963-A278-BDAC553196F7}" type="sibTrans" cxnId="{AC145135-0531-411A-B311-D383D63A857E}">
      <dgm:prSet/>
      <dgm:spPr/>
      <dgm:t>
        <a:bodyPr/>
        <a:lstStyle/>
        <a:p>
          <a:endParaRPr lang="en-US"/>
        </a:p>
      </dgm:t>
    </dgm:pt>
    <dgm:pt modelId="{E7B55FC6-DBA4-2A42-BA9B-1A1DF219493A}" type="pres">
      <dgm:prSet presAssocID="{72CCBD12-1733-4B1D-8459-768767142AFE}" presName="linear" presStyleCnt="0">
        <dgm:presLayoutVars>
          <dgm:animLvl val="lvl"/>
          <dgm:resizeHandles val="exact"/>
        </dgm:presLayoutVars>
      </dgm:prSet>
      <dgm:spPr/>
    </dgm:pt>
    <dgm:pt modelId="{99A8A20D-5846-9D4F-9321-8A532AD9E8DE}" type="pres">
      <dgm:prSet presAssocID="{B68B16F4-744E-4236-A7B1-321721F77B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869478-2E46-514F-9126-0B13D390E412}" type="pres">
      <dgm:prSet presAssocID="{0DAD15A2-7DB9-49CA-A80B-9F5DDE8FB993}" presName="spacer" presStyleCnt="0"/>
      <dgm:spPr/>
    </dgm:pt>
    <dgm:pt modelId="{B4D27C61-F1D3-8D42-8201-A01B78ADC0A4}" type="pres">
      <dgm:prSet presAssocID="{878CEDB2-F634-432F-8C08-EFE8DF3639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30253C-14AF-1040-A049-9B2905F15B25}" type="pres">
      <dgm:prSet presAssocID="{518A8B8E-7433-4C74-A582-506E2300C379}" presName="spacer" presStyleCnt="0"/>
      <dgm:spPr/>
    </dgm:pt>
    <dgm:pt modelId="{440B3CFA-D311-7345-ACB9-679523EC2197}" type="pres">
      <dgm:prSet presAssocID="{750A1140-ED5B-4123-A8BD-8DC878B6C0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CC641D-C565-2C40-BFE3-4195F83EBE2F}" type="pres">
      <dgm:prSet presAssocID="{1704D782-AC64-479F-B931-013ACFDBD853}" presName="spacer" presStyleCnt="0"/>
      <dgm:spPr/>
    </dgm:pt>
    <dgm:pt modelId="{2FD22AF5-893C-B042-9DB6-03975FAA6569}" type="pres">
      <dgm:prSet presAssocID="{7802BF37-B44C-4FFF-B6DC-D7952E20A61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3D651A-8C25-4F3F-8396-97616C3BCA4D}" srcId="{72CCBD12-1733-4B1D-8459-768767142AFE}" destId="{750A1140-ED5B-4123-A8BD-8DC878B6C083}" srcOrd="2" destOrd="0" parTransId="{B5D5F38E-A1C5-4B56-8B7F-08F4C0A36263}" sibTransId="{1704D782-AC64-479F-B931-013ACFDBD853}"/>
    <dgm:cxn modelId="{9464E71E-C4FB-4D72-B71B-B274BE937BD7}" srcId="{72CCBD12-1733-4B1D-8459-768767142AFE}" destId="{878CEDB2-F634-432F-8C08-EFE8DF3639A3}" srcOrd="1" destOrd="0" parTransId="{5B634797-8F92-471F-AB47-F7F0ECAF5C10}" sibTransId="{518A8B8E-7433-4C74-A582-506E2300C379}"/>
    <dgm:cxn modelId="{AC145135-0531-411A-B311-D383D63A857E}" srcId="{72CCBD12-1733-4B1D-8459-768767142AFE}" destId="{7802BF37-B44C-4FFF-B6DC-D7952E20A614}" srcOrd="3" destOrd="0" parTransId="{D317E7FE-F0E7-4BF6-9B20-CA59BDF9F146}" sibTransId="{0E7A87AC-0E6C-4963-A278-BDAC553196F7}"/>
    <dgm:cxn modelId="{83C1AC45-C797-4B3D-B3B3-D8D8039CD5EE}" srcId="{72CCBD12-1733-4B1D-8459-768767142AFE}" destId="{B68B16F4-744E-4236-A7B1-321721F77BDA}" srcOrd="0" destOrd="0" parTransId="{263ABDB0-A9F7-4F3B-B159-0CA20C476FAB}" sibTransId="{0DAD15A2-7DB9-49CA-A80B-9F5DDE8FB993}"/>
    <dgm:cxn modelId="{63A67C73-4657-B34A-8E3C-438DBD1C7C84}" type="presOf" srcId="{B68B16F4-744E-4236-A7B1-321721F77BDA}" destId="{99A8A20D-5846-9D4F-9321-8A532AD9E8DE}" srcOrd="0" destOrd="0" presId="urn:microsoft.com/office/officeart/2005/8/layout/vList2"/>
    <dgm:cxn modelId="{75FC5B7A-022F-4846-AFCE-7B87BC4E7B9E}" type="presOf" srcId="{750A1140-ED5B-4123-A8BD-8DC878B6C083}" destId="{440B3CFA-D311-7345-ACB9-679523EC2197}" srcOrd="0" destOrd="0" presId="urn:microsoft.com/office/officeart/2005/8/layout/vList2"/>
    <dgm:cxn modelId="{387A76B8-7528-4044-8AE4-9485C2D1AF8F}" type="presOf" srcId="{72CCBD12-1733-4B1D-8459-768767142AFE}" destId="{E7B55FC6-DBA4-2A42-BA9B-1A1DF219493A}" srcOrd="0" destOrd="0" presId="urn:microsoft.com/office/officeart/2005/8/layout/vList2"/>
    <dgm:cxn modelId="{575DE1C3-19A8-D347-B21D-E2FE3E2682B4}" type="presOf" srcId="{878CEDB2-F634-432F-8C08-EFE8DF3639A3}" destId="{B4D27C61-F1D3-8D42-8201-A01B78ADC0A4}" srcOrd="0" destOrd="0" presId="urn:microsoft.com/office/officeart/2005/8/layout/vList2"/>
    <dgm:cxn modelId="{131A67FC-8B0D-3A4D-B64C-B08FD5BEB846}" type="presOf" srcId="{7802BF37-B44C-4FFF-B6DC-D7952E20A614}" destId="{2FD22AF5-893C-B042-9DB6-03975FAA6569}" srcOrd="0" destOrd="0" presId="urn:microsoft.com/office/officeart/2005/8/layout/vList2"/>
    <dgm:cxn modelId="{4479AF14-491B-DA4D-A18F-576C7A5D1A63}" type="presParOf" srcId="{E7B55FC6-DBA4-2A42-BA9B-1A1DF219493A}" destId="{99A8A20D-5846-9D4F-9321-8A532AD9E8DE}" srcOrd="0" destOrd="0" presId="urn:microsoft.com/office/officeart/2005/8/layout/vList2"/>
    <dgm:cxn modelId="{8A71AC26-10B7-214D-A709-BC34CDC1833D}" type="presParOf" srcId="{E7B55FC6-DBA4-2A42-BA9B-1A1DF219493A}" destId="{2E869478-2E46-514F-9126-0B13D390E412}" srcOrd="1" destOrd="0" presId="urn:microsoft.com/office/officeart/2005/8/layout/vList2"/>
    <dgm:cxn modelId="{B86F348E-D216-FE42-BE91-4E9A645B2B5C}" type="presParOf" srcId="{E7B55FC6-DBA4-2A42-BA9B-1A1DF219493A}" destId="{B4D27C61-F1D3-8D42-8201-A01B78ADC0A4}" srcOrd="2" destOrd="0" presId="urn:microsoft.com/office/officeart/2005/8/layout/vList2"/>
    <dgm:cxn modelId="{E9D40C8C-DEDD-2542-BB0E-C769DD28D7EF}" type="presParOf" srcId="{E7B55FC6-DBA4-2A42-BA9B-1A1DF219493A}" destId="{AF30253C-14AF-1040-A049-9B2905F15B25}" srcOrd="3" destOrd="0" presId="urn:microsoft.com/office/officeart/2005/8/layout/vList2"/>
    <dgm:cxn modelId="{DF29447A-D208-3B4C-8F40-7E5924AD71DC}" type="presParOf" srcId="{E7B55FC6-DBA4-2A42-BA9B-1A1DF219493A}" destId="{440B3CFA-D311-7345-ACB9-679523EC2197}" srcOrd="4" destOrd="0" presId="urn:microsoft.com/office/officeart/2005/8/layout/vList2"/>
    <dgm:cxn modelId="{B297507A-4DA1-E749-A89E-EBB5B50EF783}" type="presParOf" srcId="{E7B55FC6-DBA4-2A42-BA9B-1A1DF219493A}" destId="{75CC641D-C565-2C40-BFE3-4195F83EBE2F}" srcOrd="5" destOrd="0" presId="urn:microsoft.com/office/officeart/2005/8/layout/vList2"/>
    <dgm:cxn modelId="{5D5F887E-5D8F-0F42-989C-EDE354631938}" type="presParOf" srcId="{E7B55FC6-DBA4-2A42-BA9B-1A1DF219493A}" destId="{2FD22AF5-893C-B042-9DB6-03975FAA656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8A20D-5846-9D4F-9321-8A532AD9E8DE}">
      <dsp:nvSpPr>
        <dsp:cNvPr id="0" name=""/>
        <dsp:cNvSpPr/>
      </dsp:nvSpPr>
      <dsp:spPr>
        <a:xfrm>
          <a:off x="0" y="43590"/>
          <a:ext cx="4971603" cy="11582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Problem you are going to solve</a:t>
          </a:r>
        </a:p>
      </dsp:txBody>
      <dsp:txXfrm>
        <a:off x="56543" y="100133"/>
        <a:ext cx="4858517" cy="1045213"/>
      </dsp:txXfrm>
    </dsp:sp>
    <dsp:sp modelId="{B4D27C61-F1D3-8D42-8201-A01B78ADC0A4}">
      <dsp:nvSpPr>
        <dsp:cNvPr id="0" name=""/>
        <dsp:cNvSpPr/>
      </dsp:nvSpPr>
      <dsp:spPr>
        <a:xfrm>
          <a:off x="0" y="1288290"/>
          <a:ext cx="4971603" cy="1158299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Method you are going to design</a:t>
          </a:r>
        </a:p>
      </dsp:txBody>
      <dsp:txXfrm>
        <a:off x="56543" y="1344833"/>
        <a:ext cx="4858517" cy="1045213"/>
      </dsp:txXfrm>
    </dsp:sp>
    <dsp:sp modelId="{440B3CFA-D311-7345-ACB9-679523EC2197}">
      <dsp:nvSpPr>
        <dsp:cNvPr id="0" name=""/>
        <dsp:cNvSpPr/>
      </dsp:nvSpPr>
      <dsp:spPr>
        <a:xfrm>
          <a:off x="0" y="2532990"/>
          <a:ext cx="4971603" cy="1158299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Evaluation Metrics you are going to use</a:t>
          </a:r>
        </a:p>
      </dsp:txBody>
      <dsp:txXfrm>
        <a:off x="56543" y="2589533"/>
        <a:ext cx="4858517" cy="1045213"/>
      </dsp:txXfrm>
    </dsp:sp>
    <dsp:sp modelId="{2FD22AF5-893C-B042-9DB6-03975FAA6569}">
      <dsp:nvSpPr>
        <dsp:cNvPr id="0" name=""/>
        <dsp:cNvSpPr/>
      </dsp:nvSpPr>
      <dsp:spPr>
        <a:xfrm>
          <a:off x="0" y="3777690"/>
          <a:ext cx="4971603" cy="11582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* Time Management</a:t>
          </a:r>
        </a:p>
      </dsp:txBody>
      <dsp:txXfrm>
        <a:off x="56543" y="3834233"/>
        <a:ext cx="4858517" cy="1045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1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8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539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5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211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0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6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7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4C29-7458-DF4F-8005-94D90337D3E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33A4F6-2874-7F42-AB99-B09623667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3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FE09-AAF8-CB6E-289A-B39773D96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4438A-C9B8-4D0F-2942-FE150374A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Theron(Sinong)</a:t>
            </a:r>
          </a:p>
        </p:txBody>
      </p:sp>
    </p:spTree>
    <p:extLst>
      <p:ext uri="{BB962C8B-B14F-4D97-AF65-F5344CB8AC3E}">
        <p14:creationId xmlns:p14="http://schemas.microsoft.com/office/powerpoint/2010/main" val="422483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9B4B-3774-14AC-E245-B98C7BFE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080C-48EA-D6B0-9914-844C6470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AF8749-6C82-ADCD-7A88-17A267A54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43017"/>
              </p:ext>
            </p:extLst>
          </p:nvPr>
        </p:nvGraphicFramePr>
        <p:xfrm>
          <a:off x="1187669" y="3359295"/>
          <a:ext cx="3174124" cy="2515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062">
                  <a:extLst>
                    <a:ext uri="{9D8B030D-6E8A-4147-A177-3AD203B41FA5}">
                      <a16:colId xmlns:a16="http://schemas.microsoft.com/office/drawing/2014/main" val="3157287515"/>
                    </a:ext>
                  </a:extLst>
                </a:gridCol>
                <a:gridCol w="1587062">
                  <a:extLst>
                    <a:ext uri="{9D8B030D-6E8A-4147-A177-3AD203B41FA5}">
                      <a16:colId xmlns:a16="http://schemas.microsoft.com/office/drawing/2014/main" val="2851766270"/>
                    </a:ext>
                  </a:extLst>
                </a:gridCol>
              </a:tblGrid>
              <a:tr h="1257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427218"/>
                  </a:ext>
                </a:extLst>
              </a:tr>
              <a:tr h="1257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59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78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5C9C9-A8DE-D1F1-1876-94BDD286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3200"/>
              <a:t>Presentation about your Project Proposal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C583B7-EF7A-E4F4-170B-B9595E5A8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422197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93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85A6-F3E1-7090-0E8F-6FA8175F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C675-7D28-4D0C-5E02-C416B0D3A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 Groups</a:t>
            </a:r>
          </a:p>
          <a:p>
            <a:r>
              <a:rPr lang="en-US" dirty="0"/>
              <a:t>7 Groups a class</a:t>
            </a:r>
          </a:p>
          <a:p>
            <a:r>
              <a:rPr lang="en-US" dirty="0"/>
              <a:t>Group1 – Group 7 are supposed to present on this Wednesday</a:t>
            </a:r>
          </a:p>
          <a:p>
            <a:r>
              <a:rPr lang="en-US" dirty="0"/>
              <a:t>Group 8 – Group 14 are supposed to present on next Monday</a:t>
            </a:r>
          </a:p>
          <a:p>
            <a:r>
              <a:rPr lang="en-US" dirty="0"/>
              <a:t>You can exchange with each group</a:t>
            </a:r>
          </a:p>
          <a:p>
            <a:r>
              <a:rPr lang="en-US" dirty="0"/>
              <a:t>Each group have 10 min to present your proposal</a:t>
            </a:r>
          </a:p>
        </p:txBody>
      </p:sp>
    </p:spTree>
    <p:extLst>
      <p:ext uri="{BB962C8B-B14F-4D97-AF65-F5344CB8AC3E}">
        <p14:creationId xmlns:p14="http://schemas.microsoft.com/office/powerpoint/2010/main" val="294082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C55B-8FED-60A6-8FB7-D7360CE6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714A3-7650-0597-23C2-BBB517F6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23" y="158750"/>
            <a:ext cx="6311900" cy="65405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546534-757E-09CD-C250-63A058A4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816-1710-DF64-9FD1-29AA5D95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929359-091C-40CD-BAB4-37D68EA87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114327"/>
            <a:ext cx="6348413" cy="19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4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3403-9221-B0F2-DC46-F7D4C417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7263-7F8D-7412-BBA5-1ACBF1DB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P(c|d6) = P(c) * P(</a:t>
            </a:r>
            <a:r>
              <a:rPr lang="en-US" dirty="0" err="1"/>
              <a:t>Macao|c</a:t>
            </a:r>
            <a:r>
              <a:rPr lang="en-US" dirty="0"/>
              <a:t>) * P(</a:t>
            </a:r>
            <a:r>
              <a:rPr lang="en-US" dirty="0" err="1"/>
              <a:t>Chinese|c</a:t>
            </a:r>
            <a:r>
              <a:rPr lang="en-US" dirty="0"/>
              <a:t>) * P(</a:t>
            </a:r>
            <a:r>
              <a:rPr lang="en-US" dirty="0" err="1"/>
              <a:t>Visit|c</a:t>
            </a:r>
            <a:r>
              <a:rPr lang="en-US" dirty="0"/>
              <a:t>) * P(</a:t>
            </a:r>
            <a:r>
              <a:rPr lang="en-US" dirty="0" err="1"/>
              <a:t>Tokyo|c</a:t>
            </a:r>
            <a:r>
              <a:rPr lang="en-US" dirty="0"/>
              <a:t>) * P(</a:t>
            </a:r>
            <a:r>
              <a:rPr lang="en-US" dirty="0" err="1"/>
              <a:t>Chinese|c</a:t>
            </a:r>
            <a:r>
              <a:rPr lang="en-US" dirty="0"/>
              <a:t>)</a:t>
            </a:r>
          </a:p>
          <a:p>
            <a:r>
              <a:rPr lang="en-US" dirty="0"/>
              <a:t>3/4 * 2/14 * 3/7 * 1/14 * 1/14 * 3/7</a:t>
            </a:r>
          </a:p>
          <a:p>
            <a:r>
              <a:rPr lang="en-US" dirty="0"/>
              <a:t>= 1e-4</a:t>
            </a:r>
          </a:p>
        </p:txBody>
      </p:sp>
    </p:spTree>
    <p:extLst>
      <p:ext uri="{BB962C8B-B14F-4D97-AF65-F5344CB8AC3E}">
        <p14:creationId xmlns:p14="http://schemas.microsoft.com/office/powerpoint/2010/main" val="109337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DB1C-C279-2570-8B34-04510380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14BB7-D15F-2BFB-40DE-A4531D490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5DC2-FAAB-D5D7-C03B-124EEE44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937BCE-1E7B-FE84-F3D2-CD02E8836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91454"/>
            <a:ext cx="6348413" cy="28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5AA4-5B04-B091-B8A0-0430B095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873C-0AEF-0894-858D-40C1D147A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70000"/>
            <a:ext cx="6347714" cy="5588000"/>
          </a:xfrm>
        </p:spPr>
        <p:txBody>
          <a:bodyPr>
            <a:normAutofit/>
          </a:bodyPr>
          <a:lstStyle/>
          <a:p>
            <a:r>
              <a:rPr lang="en-US" dirty="0"/>
              <a:t>P(</a:t>
            </a:r>
            <a:r>
              <a:rPr lang="en-US" dirty="0" err="1"/>
              <a:t>excellent|P</a:t>
            </a:r>
            <a:r>
              <a:rPr lang="en-US" dirty="0"/>
              <a:t>) = (1+1)/(7+7) = 2/14</a:t>
            </a:r>
          </a:p>
          <a:p>
            <a:r>
              <a:rPr lang="en-US" dirty="0"/>
              <a:t>P(</a:t>
            </a:r>
            <a:r>
              <a:rPr lang="en-US" dirty="0" err="1"/>
              <a:t>definitely|P</a:t>
            </a:r>
            <a:r>
              <a:rPr lang="en-US" dirty="0"/>
              <a:t>) = (1+1)/(7+7) = 2/14</a:t>
            </a:r>
          </a:p>
          <a:p>
            <a:r>
              <a:rPr lang="en-US" dirty="0"/>
              <a:t>P(</a:t>
            </a:r>
            <a:r>
              <a:rPr lang="en-US" dirty="0" err="1"/>
              <a:t>good|P</a:t>
            </a:r>
            <a:r>
              <a:rPr lang="en-US" dirty="0"/>
              <a:t>) = (2+1)/(7+7) = 3/14</a:t>
            </a:r>
          </a:p>
          <a:p>
            <a:r>
              <a:rPr lang="en-US" dirty="0"/>
              <a:t>P(</a:t>
            </a:r>
            <a:r>
              <a:rPr lang="en-US" dirty="0" err="1"/>
              <a:t>not|P</a:t>
            </a:r>
            <a:r>
              <a:rPr lang="en-US" dirty="0"/>
              <a:t>) = (1+1)/(7+7) = 2/14</a:t>
            </a:r>
          </a:p>
          <a:p>
            <a:r>
              <a:rPr lang="en-US" dirty="0"/>
              <a:t>P(</a:t>
            </a:r>
            <a:r>
              <a:rPr lang="en-US" dirty="0" err="1"/>
              <a:t>bad|P</a:t>
            </a:r>
            <a:r>
              <a:rPr lang="en-US" dirty="0"/>
              <a:t>) = (1+1)/(7+7) = 2/14</a:t>
            </a:r>
          </a:p>
          <a:p>
            <a:r>
              <a:rPr lang="en-US" dirty="0"/>
              <a:t>P(</a:t>
            </a:r>
            <a:r>
              <a:rPr lang="en-US" dirty="0" err="1"/>
              <a:t>enough|P</a:t>
            </a:r>
            <a:r>
              <a:rPr lang="en-US" dirty="0"/>
              <a:t>) = (0+1)/(7+7) = 1/14</a:t>
            </a:r>
          </a:p>
          <a:p>
            <a:r>
              <a:rPr lang="en-US" dirty="0"/>
              <a:t>P(</a:t>
            </a:r>
            <a:r>
              <a:rPr lang="en-US" dirty="0" err="1"/>
              <a:t>so|P</a:t>
            </a:r>
            <a:r>
              <a:rPr lang="en-US" dirty="0"/>
              <a:t>) = (1+1)/(7+7) = 2/14</a:t>
            </a:r>
          </a:p>
          <a:p>
            <a:r>
              <a:rPr lang="en-US" dirty="0"/>
              <a:t>P(</a:t>
            </a:r>
            <a:r>
              <a:rPr lang="en-US" dirty="0" err="1"/>
              <a:t>excellent|N</a:t>
            </a:r>
            <a:r>
              <a:rPr lang="en-US" dirty="0"/>
              <a:t>) = (0+1)/(6+7) = 1/13</a:t>
            </a:r>
          </a:p>
          <a:p>
            <a:r>
              <a:rPr lang="en-US" dirty="0"/>
              <a:t>P(</a:t>
            </a:r>
            <a:r>
              <a:rPr lang="en-US" dirty="0" err="1"/>
              <a:t>definitely|N</a:t>
            </a:r>
            <a:r>
              <a:rPr lang="en-US" dirty="0"/>
              <a:t>) = (0+1)/(6+7) = 1/13</a:t>
            </a:r>
          </a:p>
          <a:p>
            <a:r>
              <a:rPr lang="en-US" dirty="0"/>
              <a:t>P(</a:t>
            </a:r>
            <a:r>
              <a:rPr lang="en-US" dirty="0" err="1"/>
              <a:t>good|N</a:t>
            </a:r>
            <a:r>
              <a:rPr lang="en-US" dirty="0"/>
              <a:t>) = (1+1)/(6+7) = 2/13</a:t>
            </a:r>
          </a:p>
          <a:p>
            <a:r>
              <a:rPr lang="en-US" dirty="0"/>
              <a:t>P(</a:t>
            </a:r>
            <a:r>
              <a:rPr lang="en-US" dirty="0" err="1"/>
              <a:t>not|N</a:t>
            </a:r>
            <a:r>
              <a:rPr lang="en-US" dirty="0"/>
              <a:t>) = (1+1)/(6+7) = 2/13</a:t>
            </a:r>
          </a:p>
          <a:p>
            <a:r>
              <a:rPr lang="en-US" dirty="0"/>
              <a:t>P(</a:t>
            </a:r>
            <a:r>
              <a:rPr lang="en-US" dirty="0" err="1"/>
              <a:t>bad|N</a:t>
            </a:r>
            <a:r>
              <a:rPr lang="en-US" dirty="0"/>
              <a:t>) = (1+1)/(6+7) = 2/13</a:t>
            </a:r>
          </a:p>
          <a:p>
            <a:r>
              <a:rPr lang="en-US" dirty="0"/>
              <a:t>P(</a:t>
            </a:r>
            <a:r>
              <a:rPr lang="en-US" dirty="0" err="1"/>
              <a:t>enough|N</a:t>
            </a:r>
            <a:r>
              <a:rPr lang="en-US" dirty="0"/>
              <a:t>) = (1+1)/(6+7) = 2/13</a:t>
            </a:r>
          </a:p>
          <a:p>
            <a:r>
              <a:rPr lang="en-US" dirty="0"/>
              <a:t>P(</a:t>
            </a:r>
            <a:r>
              <a:rPr lang="en-US" dirty="0" err="1"/>
              <a:t>so|N</a:t>
            </a:r>
            <a:r>
              <a:rPr lang="en-US" dirty="0"/>
              <a:t>) = (2+1)/(</a:t>
            </a:r>
            <a:r>
              <a:rPr lang="en-US" altLang="zh-CN" dirty="0"/>
              <a:t>6</a:t>
            </a:r>
            <a:r>
              <a:rPr lang="en-US" dirty="0"/>
              <a:t>+7) = </a:t>
            </a:r>
            <a:r>
              <a:rPr lang="en-US" altLang="zh-CN" dirty="0"/>
              <a:t>3</a:t>
            </a:r>
            <a:r>
              <a:rPr lang="en-US" dirty="0"/>
              <a:t>/1</a:t>
            </a:r>
            <a:r>
              <a:rPr lang="en-US" altLang="zh-CN" dirty="0"/>
              <a:t>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AB524-3B48-DA91-858E-41311C65EAD4}"/>
              </a:ext>
            </a:extLst>
          </p:cNvPr>
          <p:cNvSpPr txBox="1"/>
          <p:nvPr/>
        </p:nvSpPr>
        <p:spPr>
          <a:xfrm>
            <a:off x="5181600" y="1608083"/>
            <a:ext cx="2375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P|so</a:t>
            </a:r>
            <a:r>
              <a:rPr lang="en-US" dirty="0"/>
              <a:t> so good) = P(P) * P(</a:t>
            </a:r>
            <a:r>
              <a:rPr lang="en-US" dirty="0" err="1"/>
              <a:t>so|P</a:t>
            </a:r>
            <a:r>
              <a:rPr lang="en-US" dirty="0"/>
              <a:t>) * P(</a:t>
            </a:r>
            <a:r>
              <a:rPr lang="en-US" dirty="0" err="1"/>
              <a:t>so|P</a:t>
            </a:r>
            <a:r>
              <a:rPr lang="en-US" dirty="0"/>
              <a:t>) * P(</a:t>
            </a:r>
            <a:r>
              <a:rPr lang="en-US" dirty="0" err="1"/>
              <a:t>good|P</a:t>
            </a:r>
            <a:r>
              <a:rPr lang="en-US" dirty="0"/>
              <a:t>) = 3/5 * 1/7 * 1/7 * 3/14 =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05CAB-14E5-0F32-DE3F-1F09354477C3}"/>
              </a:ext>
            </a:extLst>
          </p:cNvPr>
          <p:cNvSpPr txBox="1"/>
          <p:nvPr/>
        </p:nvSpPr>
        <p:spPr>
          <a:xfrm>
            <a:off x="5181600" y="3423494"/>
            <a:ext cx="2375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N|so</a:t>
            </a:r>
            <a:r>
              <a:rPr lang="en-US" dirty="0"/>
              <a:t> so good) = P(N) * P(</a:t>
            </a:r>
            <a:r>
              <a:rPr lang="en-US" dirty="0" err="1"/>
              <a:t>so|N</a:t>
            </a:r>
            <a:r>
              <a:rPr lang="en-US" dirty="0"/>
              <a:t>) * P(</a:t>
            </a:r>
            <a:r>
              <a:rPr lang="en-US" dirty="0" err="1"/>
              <a:t>so|N</a:t>
            </a:r>
            <a:r>
              <a:rPr lang="en-US" dirty="0"/>
              <a:t>) * P(</a:t>
            </a:r>
            <a:r>
              <a:rPr lang="en-US" dirty="0" err="1"/>
              <a:t>good|N</a:t>
            </a:r>
            <a:r>
              <a:rPr lang="en-US" dirty="0"/>
              <a:t>) = 2/5 * 3/13 * 3/13 * 2/13 = </a:t>
            </a:r>
          </a:p>
        </p:txBody>
      </p:sp>
    </p:spTree>
    <p:extLst>
      <p:ext uri="{BB962C8B-B14F-4D97-AF65-F5344CB8AC3E}">
        <p14:creationId xmlns:p14="http://schemas.microsoft.com/office/powerpoint/2010/main" val="415324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A9CE-02D5-BE69-E2A6-01B66EA2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B5BA87-A8E1-DE00-7DE9-84D16C91F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38025"/>
            <a:ext cx="6348413" cy="372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F78F-27E0-B982-96F4-F8E709CA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A688-93E8-BCFB-5D55-EE3D37B8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8050926" cy="4471438"/>
          </a:xfrm>
        </p:spPr>
        <p:txBody>
          <a:bodyPr>
            <a:normAutofit/>
          </a:bodyPr>
          <a:lstStyle/>
          <a:p>
            <a:r>
              <a:rPr lang="en-US" dirty="0"/>
              <a:t>V: 14, C(1) = 20, C(0) = 16</a:t>
            </a:r>
          </a:p>
          <a:p>
            <a:r>
              <a:rPr lang="en-US" dirty="0"/>
              <a:t>Leaf, floats, gently, water, sky, reflects, blue, ripples, under, star, glimmers, night, embraces, cold, </a:t>
            </a:r>
          </a:p>
          <a:p>
            <a:endParaRPr lang="en-US" dirty="0"/>
          </a:p>
          <a:p>
            <a:r>
              <a:rPr lang="en-US" dirty="0"/>
              <a:t>P(1|gently, embraces, blue, ripples)</a:t>
            </a:r>
          </a:p>
          <a:p>
            <a:r>
              <a:rPr lang="en-US" dirty="0"/>
              <a:t> = P(gently|1) * P(embraces|1) * P(blue|1) * P(ripples|1) * P(1)</a:t>
            </a:r>
          </a:p>
          <a:p>
            <a:r>
              <a:rPr lang="en-US" dirty="0"/>
              <a:t>= (1+1)/(14+20) * (1+1)/(14+20) * (1+1)/(14+20) * (2+1)/(14+20) * 20/36 = 9.98e-6</a:t>
            </a:r>
          </a:p>
          <a:p>
            <a:r>
              <a:rPr lang="en-US" dirty="0"/>
              <a:t>P(0|gently, embraces, blue, ripples)</a:t>
            </a:r>
          </a:p>
          <a:p>
            <a:r>
              <a:rPr lang="en-US" dirty="0"/>
              <a:t>= P(gently|0) * P(embraces|0) * P(blue|0) * P(ripples|0) * P(0)</a:t>
            </a:r>
          </a:p>
          <a:p>
            <a:r>
              <a:rPr lang="en-US" dirty="0"/>
              <a:t>= (1+1)/(14+16) * (0+1)/(14+16) * (1+1)/(14+16) * (0+1)/(14+16) * 16/36 = 2.19e-6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536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{AAEA881D-4360-BB48-A862-EFDC9DE0A343}tf10001060</Template>
  <TotalTime>550</TotalTime>
  <Words>635</Words>
  <Application>Microsoft Macintosh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Tutorial 4</vt:lpstr>
      <vt:lpstr>PowerPoint Presentation</vt:lpstr>
      <vt:lpstr>Quiz 5</vt:lpstr>
      <vt:lpstr>Quiz-5</vt:lpstr>
      <vt:lpstr>Homework 3</vt:lpstr>
      <vt:lpstr>Problem 1</vt:lpstr>
      <vt:lpstr>Problem 1</vt:lpstr>
      <vt:lpstr>Problem 2</vt:lpstr>
      <vt:lpstr>Problem 2</vt:lpstr>
      <vt:lpstr>Problem 2</vt:lpstr>
      <vt:lpstr>Presentation about your Project Proposal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</dc:title>
  <dc:creator>Wang, Sinong</dc:creator>
  <cp:lastModifiedBy>Wang, Sinong</cp:lastModifiedBy>
  <cp:revision>1</cp:revision>
  <dcterms:created xsi:type="dcterms:W3CDTF">2024-02-12T17:24:01Z</dcterms:created>
  <dcterms:modified xsi:type="dcterms:W3CDTF">2024-02-13T02:34:07Z</dcterms:modified>
</cp:coreProperties>
</file>