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1"/>
  </p:notesMasterIdLst>
  <p:sldIdLst>
    <p:sldId id="256" r:id="rId2"/>
    <p:sldId id="257" r:id="rId3"/>
    <p:sldId id="258" r:id="rId4"/>
    <p:sldId id="260" r:id="rId5"/>
    <p:sldId id="261" r:id="rId6"/>
    <p:sldId id="270" r:id="rId7"/>
    <p:sldId id="262" r:id="rId8"/>
    <p:sldId id="263" r:id="rId9"/>
    <p:sldId id="264" r:id="rId10"/>
    <p:sldId id="265" r:id="rId11"/>
    <p:sldId id="268" r:id="rId12"/>
    <p:sldId id="267" r:id="rId13"/>
    <p:sldId id="271" r:id="rId14"/>
    <p:sldId id="272" r:id="rId15"/>
    <p:sldId id="273" r:id="rId16"/>
    <p:sldId id="274" r:id="rId17"/>
    <p:sldId id="275" r:id="rId18"/>
    <p:sldId id="276" r:id="rId19"/>
    <p:sldId id="278" r:id="rId20"/>
    <p:sldId id="280" r:id="rId21"/>
    <p:sldId id="281" r:id="rId22"/>
    <p:sldId id="283" r:id="rId23"/>
    <p:sldId id="284" r:id="rId24"/>
    <p:sldId id="285" r:id="rId25"/>
    <p:sldId id="282" r:id="rId26"/>
    <p:sldId id="286" r:id="rId27"/>
    <p:sldId id="287" r:id="rId28"/>
    <p:sldId id="288" r:id="rId29"/>
    <p:sldId id="289" r:id="rId30"/>
    <p:sldId id="290" r:id="rId31"/>
    <p:sldId id="291" r:id="rId32"/>
    <p:sldId id="292" r:id="rId33"/>
    <p:sldId id="293" r:id="rId34"/>
    <p:sldId id="294" r:id="rId35"/>
    <p:sldId id="295" r:id="rId36"/>
    <p:sldId id="297" r:id="rId37"/>
    <p:sldId id="296"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1"/>
    <p:restoredTop sz="79566"/>
  </p:normalViewPr>
  <p:slideViewPr>
    <p:cSldViewPr snapToGrid="0">
      <p:cViewPr varScale="1">
        <p:scale>
          <a:sx n="107" d="100"/>
          <a:sy n="107" d="100"/>
        </p:scale>
        <p:origin x="8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3.xml.rels><?xml version="1.0" encoding="UTF-8" standalone="yes"?>
<Relationships xmlns="http://schemas.openxmlformats.org/package/2006/relationships"><Relationship Id="rId2" Type="http://schemas.openxmlformats.org/officeDocument/2006/relationships/hyperlink" Target="https://www.tutorialspoint.com/compile_java_online.php" TargetMode="External"/><Relationship Id="rId1" Type="http://schemas.openxmlformats.org/officeDocument/2006/relationships/hyperlink" Target="https://www.oracle.com/java/technologies/downloads/" TargetMode="External"/></Relationships>
</file>

<file path=ppt/diagrams/_rels/drawing3.xml.rels><?xml version="1.0" encoding="UTF-8" standalone="yes"?>
<Relationships xmlns="http://schemas.openxmlformats.org/package/2006/relationships"><Relationship Id="rId2" Type="http://schemas.openxmlformats.org/officeDocument/2006/relationships/hyperlink" Target="https://www.tutorialspoint.com/compile_java_online.php" TargetMode="External"/><Relationship Id="rId1" Type="http://schemas.openxmlformats.org/officeDocument/2006/relationships/hyperlink" Target="https://www.oracle.com/java/technologies/download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BF7C7C-34B9-4041-92A6-CBAAB4661396}"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EECEE982-9EE9-6E46-9434-26AE646BC2B9}">
      <dgm:prSet phldrT="[Text]"/>
      <dgm:spPr/>
      <dgm:t>
        <a:bodyPr/>
        <a:lstStyle/>
        <a:p>
          <a:r>
            <a:rPr lang="en-US" dirty="0"/>
            <a:t>Lecture - Monday</a:t>
          </a:r>
        </a:p>
      </dgm:t>
    </dgm:pt>
    <dgm:pt modelId="{D0861807-3D18-854D-B477-D2FB193FA89D}" type="parTrans" cxnId="{3BE0BF03-7B78-6B45-989C-C989B18F4204}">
      <dgm:prSet/>
      <dgm:spPr/>
      <dgm:t>
        <a:bodyPr/>
        <a:lstStyle/>
        <a:p>
          <a:endParaRPr lang="en-US"/>
        </a:p>
      </dgm:t>
    </dgm:pt>
    <dgm:pt modelId="{2F6F3DE9-C434-5941-B569-6FAB31DBD48D}" type="sibTrans" cxnId="{3BE0BF03-7B78-6B45-989C-C989B18F4204}">
      <dgm:prSet/>
      <dgm:spPr/>
      <dgm:t>
        <a:bodyPr/>
        <a:lstStyle/>
        <a:p>
          <a:endParaRPr lang="en-US"/>
        </a:p>
      </dgm:t>
    </dgm:pt>
    <dgm:pt modelId="{9167FCEA-D5F2-4C4C-A02D-2F502121A34A}">
      <dgm:prSet phldrT="[Text]"/>
      <dgm:spPr/>
      <dgm:t>
        <a:bodyPr/>
        <a:lstStyle/>
        <a:p>
          <a:r>
            <a:rPr lang="en-US" dirty="0"/>
            <a:t>Lecture - Wednesday</a:t>
          </a:r>
        </a:p>
      </dgm:t>
    </dgm:pt>
    <dgm:pt modelId="{82E6ADAC-AD33-FA48-8A88-A841E7980575}" type="parTrans" cxnId="{3521FBEC-9E6C-EF4E-98FB-F99C011658EA}">
      <dgm:prSet/>
      <dgm:spPr/>
      <dgm:t>
        <a:bodyPr/>
        <a:lstStyle/>
        <a:p>
          <a:endParaRPr lang="en-US"/>
        </a:p>
      </dgm:t>
    </dgm:pt>
    <dgm:pt modelId="{B1A32AB9-8BB1-5C45-AC44-40ACDEC29F08}" type="sibTrans" cxnId="{3521FBEC-9E6C-EF4E-98FB-F99C011658EA}">
      <dgm:prSet/>
      <dgm:spPr/>
      <dgm:t>
        <a:bodyPr/>
        <a:lstStyle/>
        <a:p>
          <a:endParaRPr lang="en-US"/>
        </a:p>
      </dgm:t>
    </dgm:pt>
    <dgm:pt modelId="{6FFE9D27-947F-1646-BC04-F260CC29B2AA}">
      <dgm:prSet phldrT="[Text]"/>
      <dgm:spPr/>
      <dgm:t>
        <a:bodyPr/>
        <a:lstStyle/>
        <a:p>
          <a:r>
            <a:rPr lang="en-US" dirty="0">
              <a:solidFill>
                <a:schemeClr val="accent6">
                  <a:lumMod val="60000"/>
                  <a:lumOff val="40000"/>
                </a:schemeClr>
              </a:solidFill>
            </a:rPr>
            <a:t>Tutorial - Wednesday</a:t>
          </a:r>
        </a:p>
      </dgm:t>
    </dgm:pt>
    <dgm:pt modelId="{0E97216B-48EF-AC48-824C-FB96492561A6}" type="parTrans" cxnId="{3EF1C6D0-8D23-5444-9C12-F2DF5DA0EB2C}">
      <dgm:prSet/>
      <dgm:spPr/>
      <dgm:t>
        <a:bodyPr/>
        <a:lstStyle/>
        <a:p>
          <a:endParaRPr lang="en-US"/>
        </a:p>
      </dgm:t>
    </dgm:pt>
    <dgm:pt modelId="{4FB53B93-5879-5440-A0BE-7573FBE132D9}" type="sibTrans" cxnId="{3EF1C6D0-8D23-5444-9C12-F2DF5DA0EB2C}">
      <dgm:prSet/>
      <dgm:spPr/>
      <dgm:t>
        <a:bodyPr/>
        <a:lstStyle/>
        <a:p>
          <a:endParaRPr lang="en-US"/>
        </a:p>
      </dgm:t>
    </dgm:pt>
    <dgm:pt modelId="{1CCDB522-C7C8-6C47-93BB-C326D102202E}" type="pres">
      <dgm:prSet presAssocID="{99BF7C7C-34B9-4041-92A6-CBAAB4661396}" presName="Name0" presStyleCnt="0">
        <dgm:presLayoutVars>
          <dgm:chMax val="7"/>
          <dgm:chPref val="7"/>
          <dgm:dir/>
        </dgm:presLayoutVars>
      </dgm:prSet>
      <dgm:spPr/>
    </dgm:pt>
    <dgm:pt modelId="{AF1BAA3B-638A-B646-B821-97AADBB7F044}" type="pres">
      <dgm:prSet presAssocID="{99BF7C7C-34B9-4041-92A6-CBAAB4661396}" presName="Name1" presStyleCnt="0"/>
      <dgm:spPr/>
    </dgm:pt>
    <dgm:pt modelId="{7461A65E-6B4B-5641-A829-0ECB24E1A3C9}" type="pres">
      <dgm:prSet presAssocID="{99BF7C7C-34B9-4041-92A6-CBAAB4661396}" presName="cycle" presStyleCnt="0"/>
      <dgm:spPr/>
    </dgm:pt>
    <dgm:pt modelId="{DB4B9F2F-C1C6-1246-9037-6B1090CE99AE}" type="pres">
      <dgm:prSet presAssocID="{99BF7C7C-34B9-4041-92A6-CBAAB4661396}" presName="srcNode" presStyleLbl="node1" presStyleIdx="0" presStyleCnt="3"/>
      <dgm:spPr/>
    </dgm:pt>
    <dgm:pt modelId="{A0B51CC7-875D-1F48-81D5-BC3BDF181D48}" type="pres">
      <dgm:prSet presAssocID="{99BF7C7C-34B9-4041-92A6-CBAAB4661396}" presName="conn" presStyleLbl="parChTrans1D2" presStyleIdx="0" presStyleCnt="1"/>
      <dgm:spPr/>
    </dgm:pt>
    <dgm:pt modelId="{62734353-3FF4-5F4F-88CE-3540FD2BFB17}" type="pres">
      <dgm:prSet presAssocID="{99BF7C7C-34B9-4041-92A6-CBAAB4661396}" presName="extraNode" presStyleLbl="node1" presStyleIdx="0" presStyleCnt="3"/>
      <dgm:spPr/>
    </dgm:pt>
    <dgm:pt modelId="{F487B929-E8AE-0B47-A8A4-4F3D8CE3F3A3}" type="pres">
      <dgm:prSet presAssocID="{99BF7C7C-34B9-4041-92A6-CBAAB4661396}" presName="dstNode" presStyleLbl="node1" presStyleIdx="0" presStyleCnt="3"/>
      <dgm:spPr/>
    </dgm:pt>
    <dgm:pt modelId="{8B620F8A-1ECA-F040-A9F6-F7E1B87959D7}" type="pres">
      <dgm:prSet presAssocID="{EECEE982-9EE9-6E46-9434-26AE646BC2B9}" presName="text_1" presStyleLbl="node1" presStyleIdx="0" presStyleCnt="3">
        <dgm:presLayoutVars>
          <dgm:bulletEnabled val="1"/>
        </dgm:presLayoutVars>
      </dgm:prSet>
      <dgm:spPr/>
    </dgm:pt>
    <dgm:pt modelId="{0A396716-49D2-C94E-AC18-0400F1FACA0E}" type="pres">
      <dgm:prSet presAssocID="{EECEE982-9EE9-6E46-9434-26AE646BC2B9}" presName="accent_1" presStyleCnt="0"/>
      <dgm:spPr/>
    </dgm:pt>
    <dgm:pt modelId="{D255DFCF-28D4-DD4D-B88C-DF480E98D680}" type="pres">
      <dgm:prSet presAssocID="{EECEE982-9EE9-6E46-9434-26AE646BC2B9}" presName="accentRepeatNode" presStyleLbl="solidFgAcc1" presStyleIdx="0" presStyleCnt="3"/>
      <dgm:spPr/>
    </dgm:pt>
    <dgm:pt modelId="{FF356488-714A-FF48-B994-6A721B36898E}" type="pres">
      <dgm:prSet presAssocID="{9167FCEA-D5F2-4C4C-A02D-2F502121A34A}" presName="text_2" presStyleLbl="node1" presStyleIdx="1" presStyleCnt="3">
        <dgm:presLayoutVars>
          <dgm:bulletEnabled val="1"/>
        </dgm:presLayoutVars>
      </dgm:prSet>
      <dgm:spPr/>
    </dgm:pt>
    <dgm:pt modelId="{B2C75BA1-D6B4-5E44-96DC-A646E822B132}" type="pres">
      <dgm:prSet presAssocID="{9167FCEA-D5F2-4C4C-A02D-2F502121A34A}" presName="accent_2" presStyleCnt="0"/>
      <dgm:spPr/>
    </dgm:pt>
    <dgm:pt modelId="{F6B87C1F-0112-A140-B8A5-0824A61D87BB}" type="pres">
      <dgm:prSet presAssocID="{9167FCEA-D5F2-4C4C-A02D-2F502121A34A}" presName="accentRepeatNode" presStyleLbl="solidFgAcc1" presStyleIdx="1" presStyleCnt="3"/>
      <dgm:spPr/>
    </dgm:pt>
    <dgm:pt modelId="{F411174A-699C-B34B-B6A0-CB9A4D818A6D}" type="pres">
      <dgm:prSet presAssocID="{6FFE9D27-947F-1646-BC04-F260CC29B2AA}" presName="text_3" presStyleLbl="node1" presStyleIdx="2" presStyleCnt="3">
        <dgm:presLayoutVars>
          <dgm:bulletEnabled val="1"/>
        </dgm:presLayoutVars>
      </dgm:prSet>
      <dgm:spPr/>
    </dgm:pt>
    <dgm:pt modelId="{469544A3-5CEE-744D-BAE4-BDAACD9FB224}" type="pres">
      <dgm:prSet presAssocID="{6FFE9D27-947F-1646-BC04-F260CC29B2AA}" presName="accent_3" presStyleCnt="0"/>
      <dgm:spPr/>
    </dgm:pt>
    <dgm:pt modelId="{74F033B6-3F89-2340-BEAE-5ACABA1D70E6}" type="pres">
      <dgm:prSet presAssocID="{6FFE9D27-947F-1646-BC04-F260CC29B2AA}" presName="accentRepeatNode" presStyleLbl="solidFgAcc1" presStyleIdx="2" presStyleCnt="3"/>
      <dgm:spPr/>
    </dgm:pt>
  </dgm:ptLst>
  <dgm:cxnLst>
    <dgm:cxn modelId="{3BE0BF03-7B78-6B45-989C-C989B18F4204}" srcId="{99BF7C7C-34B9-4041-92A6-CBAAB4661396}" destId="{EECEE982-9EE9-6E46-9434-26AE646BC2B9}" srcOrd="0" destOrd="0" parTransId="{D0861807-3D18-854D-B477-D2FB193FA89D}" sibTransId="{2F6F3DE9-C434-5941-B569-6FAB31DBD48D}"/>
    <dgm:cxn modelId="{3F573B14-2DB7-1440-B069-31C32FD1C781}" type="presOf" srcId="{6FFE9D27-947F-1646-BC04-F260CC29B2AA}" destId="{F411174A-699C-B34B-B6A0-CB9A4D818A6D}" srcOrd="0" destOrd="0" presId="urn:microsoft.com/office/officeart/2008/layout/VerticalCurvedList"/>
    <dgm:cxn modelId="{DAAE1147-BBF3-CF42-BC0B-3EFBBB089313}" type="presOf" srcId="{EECEE982-9EE9-6E46-9434-26AE646BC2B9}" destId="{8B620F8A-1ECA-F040-A9F6-F7E1B87959D7}" srcOrd="0" destOrd="0" presId="urn:microsoft.com/office/officeart/2008/layout/VerticalCurvedList"/>
    <dgm:cxn modelId="{4966EF63-A386-B54B-A80A-424E05D2026F}" type="presOf" srcId="{9167FCEA-D5F2-4C4C-A02D-2F502121A34A}" destId="{FF356488-714A-FF48-B994-6A721B36898E}" srcOrd="0" destOrd="0" presId="urn:microsoft.com/office/officeart/2008/layout/VerticalCurvedList"/>
    <dgm:cxn modelId="{F2AC4B75-F298-DF43-9897-F6FC810B6970}" type="presOf" srcId="{2F6F3DE9-C434-5941-B569-6FAB31DBD48D}" destId="{A0B51CC7-875D-1F48-81D5-BC3BDF181D48}" srcOrd="0" destOrd="0" presId="urn:microsoft.com/office/officeart/2008/layout/VerticalCurvedList"/>
    <dgm:cxn modelId="{852BFC76-2CCB-2C47-B967-A33A9BA48F62}" type="presOf" srcId="{99BF7C7C-34B9-4041-92A6-CBAAB4661396}" destId="{1CCDB522-C7C8-6C47-93BB-C326D102202E}" srcOrd="0" destOrd="0" presId="urn:microsoft.com/office/officeart/2008/layout/VerticalCurvedList"/>
    <dgm:cxn modelId="{3EF1C6D0-8D23-5444-9C12-F2DF5DA0EB2C}" srcId="{99BF7C7C-34B9-4041-92A6-CBAAB4661396}" destId="{6FFE9D27-947F-1646-BC04-F260CC29B2AA}" srcOrd="2" destOrd="0" parTransId="{0E97216B-48EF-AC48-824C-FB96492561A6}" sibTransId="{4FB53B93-5879-5440-A0BE-7573FBE132D9}"/>
    <dgm:cxn modelId="{3521FBEC-9E6C-EF4E-98FB-F99C011658EA}" srcId="{99BF7C7C-34B9-4041-92A6-CBAAB4661396}" destId="{9167FCEA-D5F2-4C4C-A02D-2F502121A34A}" srcOrd="1" destOrd="0" parTransId="{82E6ADAC-AD33-FA48-8A88-A841E7980575}" sibTransId="{B1A32AB9-8BB1-5C45-AC44-40ACDEC29F08}"/>
    <dgm:cxn modelId="{89D08FA3-383B-9E4E-8CCA-88E015DF7C65}" type="presParOf" srcId="{1CCDB522-C7C8-6C47-93BB-C326D102202E}" destId="{AF1BAA3B-638A-B646-B821-97AADBB7F044}" srcOrd="0" destOrd="0" presId="urn:microsoft.com/office/officeart/2008/layout/VerticalCurvedList"/>
    <dgm:cxn modelId="{830525EC-BAF1-D14F-A23C-3C96668792B8}" type="presParOf" srcId="{AF1BAA3B-638A-B646-B821-97AADBB7F044}" destId="{7461A65E-6B4B-5641-A829-0ECB24E1A3C9}" srcOrd="0" destOrd="0" presId="urn:microsoft.com/office/officeart/2008/layout/VerticalCurvedList"/>
    <dgm:cxn modelId="{24ECD913-721E-754D-BB5F-3D4407CE42E1}" type="presParOf" srcId="{7461A65E-6B4B-5641-A829-0ECB24E1A3C9}" destId="{DB4B9F2F-C1C6-1246-9037-6B1090CE99AE}" srcOrd="0" destOrd="0" presId="urn:microsoft.com/office/officeart/2008/layout/VerticalCurvedList"/>
    <dgm:cxn modelId="{FA03F56D-98E5-E14F-9F99-0E5973C8BDEA}" type="presParOf" srcId="{7461A65E-6B4B-5641-A829-0ECB24E1A3C9}" destId="{A0B51CC7-875D-1F48-81D5-BC3BDF181D48}" srcOrd="1" destOrd="0" presId="urn:microsoft.com/office/officeart/2008/layout/VerticalCurvedList"/>
    <dgm:cxn modelId="{BAD04B2B-490C-4546-A542-9586B41B96BF}" type="presParOf" srcId="{7461A65E-6B4B-5641-A829-0ECB24E1A3C9}" destId="{62734353-3FF4-5F4F-88CE-3540FD2BFB17}" srcOrd="2" destOrd="0" presId="urn:microsoft.com/office/officeart/2008/layout/VerticalCurvedList"/>
    <dgm:cxn modelId="{6151C646-8B96-5E4B-9041-971360B72822}" type="presParOf" srcId="{7461A65E-6B4B-5641-A829-0ECB24E1A3C9}" destId="{F487B929-E8AE-0B47-A8A4-4F3D8CE3F3A3}" srcOrd="3" destOrd="0" presId="urn:microsoft.com/office/officeart/2008/layout/VerticalCurvedList"/>
    <dgm:cxn modelId="{12583F62-F3E8-C64B-BFFF-66E01BCDCFDE}" type="presParOf" srcId="{AF1BAA3B-638A-B646-B821-97AADBB7F044}" destId="{8B620F8A-1ECA-F040-A9F6-F7E1B87959D7}" srcOrd="1" destOrd="0" presId="urn:microsoft.com/office/officeart/2008/layout/VerticalCurvedList"/>
    <dgm:cxn modelId="{78856BED-EA86-F443-BA9E-16161A3FEA13}" type="presParOf" srcId="{AF1BAA3B-638A-B646-B821-97AADBB7F044}" destId="{0A396716-49D2-C94E-AC18-0400F1FACA0E}" srcOrd="2" destOrd="0" presId="urn:microsoft.com/office/officeart/2008/layout/VerticalCurvedList"/>
    <dgm:cxn modelId="{FC404D53-C843-EA4D-8DFB-35C1F6DE67F5}" type="presParOf" srcId="{0A396716-49D2-C94E-AC18-0400F1FACA0E}" destId="{D255DFCF-28D4-DD4D-B88C-DF480E98D680}" srcOrd="0" destOrd="0" presId="urn:microsoft.com/office/officeart/2008/layout/VerticalCurvedList"/>
    <dgm:cxn modelId="{E3F5731A-30A0-994D-A1DE-A5D091C823F7}" type="presParOf" srcId="{AF1BAA3B-638A-B646-B821-97AADBB7F044}" destId="{FF356488-714A-FF48-B994-6A721B36898E}" srcOrd="3" destOrd="0" presId="urn:microsoft.com/office/officeart/2008/layout/VerticalCurvedList"/>
    <dgm:cxn modelId="{B5D34DD3-4378-2B43-A385-10A54CF991E4}" type="presParOf" srcId="{AF1BAA3B-638A-B646-B821-97AADBB7F044}" destId="{B2C75BA1-D6B4-5E44-96DC-A646E822B132}" srcOrd="4" destOrd="0" presId="urn:microsoft.com/office/officeart/2008/layout/VerticalCurvedList"/>
    <dgm:cxn modelId="{499417C1-0E7C-0D49-9562-D473F497C28B}" type="presParOf" srcId="{B2C75BA1-D6B4-5E44-96DC-A646E822B132}" destId="{F6B87C1F-0112-A140-B8A5-0824A61D87BB}" srcOrd="0" destOrd="0" presId="urn:microsoft.com/office/officeart/2008/layout/VerticalCurvedList"/>
    <dgm:cxn modelId="{FB8B8615-0A65-D143-8947-B2DA28A0BCA8}" type="presParOf" srcId="{AF1BAA3B-638A-B646-B821-97AADBB7F044}" destId="{F411174A-699C-B34B-B6A0-CB9A4D818A6D}" srcOrd="5" destOrd="0" presId="urn:microsoft.com/office/officeart/2008/layout/VerticalCurvedList"/>
    <dgm:cxn modelId="{DFE9EEB7-7C76-6A48-BC7D-00B53298EFE6}" type="presParOf" srcId="{AF1BAA3B-638A-B646-B821-97AADBB7F044}" destId="{469544A3-5CEE-744D-BAE4-BDAACD9FB224}" srcOrd="6" destOrd="0" presId="urn:microsoft.com/office/officeart/2008/layout/VerticalCurvedList"/>
    <dgm:cxn modelId="{FD0E626A-445C-1943-9198-D62D7D68284C}" type="presParOf" srcId="{469544A3-5CEE-744D-BAE4-BDAACD9FB224}" destId="{74F033B6-3F89-2340-BEAE-5ACABA1D70E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065E6F-04BB-504C-A403-A93D3D2BE9B9}"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CC2AD8CD-C71E-7548-BFE8-07D6ECF448D8}">
      <dgm:prSet phldrT="[Text]"/>
      <dgm:spPr/>
      <dgm:t>
        <a:bodyPr/>
        <a:lstStyle/>
        <a:p>
          <a:r>
            <a:rPr lang="en-US"/>
            <a:t>Homeworks</a:t>
          </a:r>
          <a:endParaRPr lang="en-US" dirty="0"/>
        </a:p>
      </dgm:t>
    </dgm:pt>
    <dgm:pt modelId="{CD1F92DF-C4B3-BF4B-B701-050AB708C882}" type="parTrans" cxnId="{6B0ABD1B-3BD0-BF4D-99E3-0E5EC8BC96D4}">
      <dgm:prSet/>
      <dgm:spPr/>
      <dgm:t>
        <a:bodyPr/>
        <a:lstStyle/>
        <a:p>
          <a:endParaRPr lang="en-US"/>
        </a:p>
      </dgm:t>
    </dgm:pt>
    <dgm:pt modelId="{736CA028-E189-DD43-AD8F-F17B4FF22551}" type="sibTrans" cxnId="{6B0ABD1B-3BD0-BF4D-99E3-0E5EC8BC96D4}">
      <dgm:prSet/>
      <dgm:spPr/>
      <dgm:t>
        <a:bodyPr/>
        <a:lstStyle/>
        <a:p>
          <a:endParaRPr lang="en-US"/>
        </a:p>
      </dgm:t>
    </dgm:pt>
    <dgm:pt modelId="{651D5246-6396-3F4F-8315-6CE1DD57493F}">
      <dgm:prSet phldrT="[Text]"/>
      <dgm:spPr/>
      <dgm:t>
        <a:bodyPr/>
        <a:lstStyle/>
        <a:p>
          <a:r>
            <a:rPr lang="en-US" dirty="0"/>
            <a:t>Final Project</a:t>
          </a:r>
        </a:p>
      </dgm:t>
    </dgm:pt>
    <dgm:pt modelId="{C338DED8-89DD-2840-9925-8E204E1613B2}" type="parTrans" cxnId="{53139B9A-2087-464A-9720-0C750DB4F5C9}">
      <dgm:prSet/>
      <dgm:spPr/>
      <dgm:t>
        <a:bodyPr/>
        <a:lstStyle/>
        <a:p>
          <a:endParaRPr lang="en-US"/>
        </a:p>
      </dgm:t>
    </dgm:pt>
    <dgm:pt modelId="{67C8ADC5-BEE2-1B43-891D-0BF60E042690}" type="sibTrans" cxnId="{53139B9A-2087-464A-9720-0C750DB4F5C9}">
      <dgm:prSet/>
      <dgm:spPr/>
      <dgm:t>
        <a:bodyPr/>
        <a:lstStyle/>
        <a:p>
          <a:endParaRPr lang="en-US"/>
        </a:p>
      </dgm:t>
    </dgm:pt>
    <dgm:pt modelId="{91ECC184-4BC4-8A45-A996-3D93D1B0DEB2}" type="pres">
      <dgm:prSet presAssocID="{54065E6F-04BB-504C-A403-A93D3D2BE9B9}" presName="linear" presStyleCnt="0">
        <dgm:presLayoutVars>
          <dgm:animLvl val="lvl"/>
          <dgm:resizeHandles val="exact"/>
        </dgm:presLayoutVars>
      </dgm:prSet>
      <dgm:spPr/>
    </dgm:pt>
    <dgm:pt modelId="{86EB219B-F1DB-A745-BA4F-CAE330E5912E}" type="pres">
      <dgm:prSet presAssocID="{CC2AD8CD-C71E-7548-BFE8-07D6ECF448D8}" presName="parentText" presStyleLbl="node1" presStyleIdx="0" presStyleCnt="2">
        <dgm:presLayoutVars>
          <dgm:chMax val="0"/>
          <dgm:bulletEnabled val="1"/>
        </dgm:presLayoutVars>
      </dgm:prSet>
      <dgm:spPr/>
    </dgm:pt>
    <dgm:pt modelId="{F7A4A80F-F356-C84D-8BD3-501870D440FB}" type="pres">
      <dgm:prSet presAssocID="{736CA028-E189-DD43-AD8F-F17B4FF22551}" presName="spacer" presStyleCnt="0"/>
      <dgm:spPr/>
    </dgm:pt>
    <dgm:pt modelId="{A8991DB0-9CA0-D745-833B-3A455AF8DE35}" type="pres">
      <dgm:prSet presAssocID="{651D5246-6396-3F4F-8315-6CE1DD57493F}" presName="parentText" presStyleLbl="node1" presStyleIdx="1" presStyleCnt="2">
        <dgm:presLayoutVars>
          <dgm:chMax val="0"/>
          <dgm:bulletEnabled val="1"/>
        </dgm:presLayoutVars>
      </dgm:prSet>
      <dgm:spPr/>
    </dgm:pt>
  </dgm:ptLst>
  <dgm:cxnLst>
    <dgm:cxn modelId="{6B0ABD1B-3BD0-BF4D-99E3-0E5EC8BC96D4}" srcId="{54065E6F-04BB-504C-A403-A93D3D2BE9B9}" destId="{CC2AD8CD-C71E-7548-BFE8-07D6ECF448D8}" srcOrd="0" destOrd="0" parTransId="{CD1F92DF-C4B3-BF4B-B701-050AB708C882}" sibTransId="{736CA028-E189-DD43-AD8F-F17B4FF22551}"/>
    <dgm:cxn modelId="{C7012341-AEBB-7D46-9EE4-A53C9F1730BA}" type="presOf" srcId="{54065E6F-04BB-504C-A403-A93D3D2BE9B9}" destId="{91ECC184-4BC4-8A45-A996-3D93D1B0DEB2}" srcOrd="0" destOrd="0" presId="urn:microsoft.com/office/officeart/2005/8/layout/vList2"/>
    <dgm:cxn modelId="{53139B9A-2087-464A-9720-0C750DB4F5C9}" srcId="{54065E6F-04BB-504C-A403-A93D3D2BE9B9}" destId="{651D5246-6396-3F4F-8315-6CE1DD57493F}" srcOrd="1" destOrd="0" parTransId="{C338DED8-89DD-2840-9925-8E204E1613B2}" sibTransId="{67C8ADC5-BEE2-1B43-891D-0BF60E042690}"/>
    <dgm:cxn modelId="{6982DBBD-A311-E345-B2D8-17F64A60DB27}" type="presOf" srcId="{651D5246-6396-3F4F-8315-6CE1DD57493F}" destId="{A8991DB0-9CA0-D745-833B-3A455AF8DE35}" srcOrd="0" destOrd="0" presId="urn:microsoft.com/office/officeart/2005/8/layout/vList2"/>
    <dgm:cxn modelId="{7C4A4CC2-DE28-F04D-A0D1-0EE4E5DE613C}" type="presOf" srcId="{CC2AD8CD-C71E-7548-BFE8-07D6ECF448D8}" destId="{86EB219B-F1DB-A745-BA4F-CAE330E5912E}" srcOrd="0" destOrd="0" presId="urn:microsoft.com/office/officeart/2005/8/layout/vList2"/>
    <dgm:cxn modelId="{8A804D14-C4D2-0C45-8B71-A8AF8B85929C}" type="presParOf" srcId="{91ECC184-4BC4-8A45-A996-3D93D1B0DEB2}" destId="{86EB219B-F1DB-A745-BA4F-CAE330E5912E}" srcOrd="0" destOrd="0" presId="urn:microsoft.com/office/officeart/2005/8/layout/vList2"/>
    <dgm:cxn modelId="{10758631-CD92-984B-A97F-B07A24AD14A2}" type="presParOf" srcId="{91ECC184-4BC4-8A45-A996-3D93D1B0DEB2}" destId="{F7A4A80F-F356-C84D-8BD3-501870D440FB}" srcOrd="1" destOrd="0" presId="urn:microsoft.com/office/officeart/2005/8/layout/vList2"/>
    <dgm:cxn modelId="{0CDEF669-B43D-8849-9ED7-F129FBF87F87}" type="presParOf" srcId="{91ECC184-4BC4-8A45-A996-3D93D1B0DEB2}" destId="{A8991DB0-9CA0-D745-833B-3A455AF8DE3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D19929-22EE-D64B-BD96-650F9E5F1A3D}"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en-US"/>
        </a:p>
      </dgm:t>
    </dgm:pt>
    <dgm:pt modelId="{348DC5D3-7872-2D4B-9B12-D1590DBD4AFB}">
      <dgm:prSet phldrT="[Text]"/>
      <dgm:spPr/>
      <dgm:t>
        <a:bodyPr/>
        <a:lstStyle/>
        <a:p>
          <a:r>
            <a:rPr lang="en-US" dirty="0"/>
            <a:t>Installation</a:t>
          </a:r>
        </a:p>
      </dgm:t>
    </dgm:pt>
    <dgm:pt modelId="{F1264B4C-27F2-3644-9EBA-D4546AD1A2A1}" type="parTrans" cxnId="{40BC3D84-3CCC-0A49-A00E-A5FA1652CD0C}">
      <dgm:prSet/>
      <dgm:spPr/>
      <dgm:t>
        <a:bodyPr/>
        <a:lstStyle/>
        <a:p>
          <a:endParaRPr lang="en-US"/>
        </a:p>
      </dgm:t>
    </dgm:pt>
    <dgm:pt modelId="{98BC0695-156E-4B46-9C92-008688292C74}" type="sibTrans" cxnId="{40BC3D84-3CCC-0A49-A00E-A5FA1652CD0C}">
      <dgm:prSet/>
      <dgm:spPr/>
      <dgm:t>
        <a:bodyPr/>
        <a:lstStyle/>
        <a:p>
          <a:endParaRPr lang="en-US"/>
        </a:p>
      </dgm:t>
    </dgm:pt>
    <dgm:pt modelId="{B91402B1-4ABA-9642-A85D-48A3F8A0C4B3}">
      <dgm:prSet phldrT="[Text]"/>
      <dgm:spPr/>
      <dgm:t>
        <a:bodyPr/>
        <a:lstStyle/>
        <a:p>
          <a:r>
            <a:rPr lang="en-US" dirty="0">
              <a:hlinkClick xmlns:r="http://schemas.openxmlformats.org/officeDocument/2006/relationships" r:id="rId1"/>
            </a:rPr>
            <a:t>https://www.oracle.com/java/technologies/downloads/</a:t>
          </a:r>
          <a:endParaRPr lang="en-US" dirty="0"/>
        </a:p>
        <a:p>
          <a:r>
            <a:rPr lang="en-US" dirty="0"/>
            <a:t>(compiler, interpreter and other tools) </a:t>
          </a:r>
        </a:p>
      </dgm:t>
    </dgm:pt>
    <dgm:pt modelId="{BC51A520-BEB8-3C47-9444-AB01521BE51B}" type="parTrans" cxnId="{BB3B53D4-73CF-964C-93FB-F59477FFD5A7}">
      <dgm:prSet/>
      <dgm:spPr/>
      <dgm:t>
        <a:bodyPr/>
        <a:lstStyle/>
        <a:p>
          <a:endParaRPr lang="en-US"/>
        </a:p>
      </dgm:t>
    </dgm:pt>
    <dgm:pt modelId="{8A441FA5-AFBD-4048-96BB-3499B1166448}" type="sibTrans" cxnId="{BB3B53D4-73CF-964C-93FB-F59477FFD5A7}">
      <dgm:prSet/>
      <dgm:spPr/>
      <dgm:t>
        <a:bodyPr/>
        <a:lstStyle/>
        <a:p>
          <a:endParaRPr lang="en-US"/>
        </a:p>
      </dgm:t>
    </dgm:pt>
    <dgm:pt modelId="{032401F1-D109-A94C-9ABD-44E40CC1AF39}">
      <dgm:prSet phldrT="[Text]"/>
      <dgm:spPr/>
      <dgm:t>
        <a:bodyPr/>
        <a:lstStyle/>
        <a:p>
          <a:r>
            <a:rPr lang="en-US" dirty="0"/>
            <a:t>IDE</a:t>
          </a:r>
        </a:p>
      </dgm:t>
    </dgm:pt>
    <dgm:pt modelId="{BF2A1B03-6F2E-6C45-B3E1-231C20D75C0C}" type="parTrans" cxnId="{69A21D17-739C-C945-918C-BA49B7D1BB36}">
      <dgm:prSet/>
      <dgm:spPr/>
      <dgm:t>
        <a:bodyPr/>
        <a:lstStyle/>
        <a:p>
          <a:endParaRPr lang="en-US"/>
        </a:p>
      </dgm:t>
    </dgm:pt>
    <dgm:pt modelId="{777703EB-EF4C-FA4A-A3E5-3953A324E04A}" type="sibTrans" cxnId="{69A21D17-739C-C945-918C-BA49B7D1BB36}">
      <dgm:prSet/>
      <dgm:spPr/>
      <dgm:t>
        <a:bodyPr/>
        <a:lstStyle/>
        <a:p>
          <a:endParaRPr lang="en-US"/>
        </a:p>
      </dgm:t>
    </dgm:pt>
    <dgm:pt modelId="{2F0865A7-77EF-6944-AEFA-B1801EB80BB6}">
      <dgm:prSet phldrT="[Text]"/>
      <dgm:spPr/>
      <dgm:t>
        <a:bodyPr/>
        <a:lstStyle/>
        <a:p>
          <a:r>
            <a:rPr lang="en-US" dirty="0" err="1"/>
            <a:t>VSCode</a:t>
          </a:r>
          <a:r>
            <a:rPr lang="en-US" dirty="0"/>
            <a:t> (simple, lightweight)</a:t>
          </a:r>
        </a:p>
      </dgm:t>
    </dgm:pt>
    <dgm:pt modelId="{5197F079-3C6D-BC4E-BB21-53C4F9B416A6}" type="parTrans" cxnId="{3C3F6E49-9A9F-6444-83CE-F9AFDDD6F880}">
      <dgm:prSet/>
      <dgm:spPr/>
      <dgm:t>
        <a:bodyPr/>
        <a:lstStyle/>
        <a:p>
          <a:endParaRPr lang="en-US"/>
        </a:p>
      </dgm:t>
    </dgm:pt>
    <dgm:pt modelId="{ACA1D24E-3764-8749-8464-44792FE20CCC}" type="sibTrans" cxnId="{3C3F6E49-9A9F-6444-83CE-F9AFDDD6F880}">
      <dgm:prSet/>
      <dgm:spPr/>
      <dgm:t>
        <a:bodyPr/>
        <a:lstStyle/>
        <a:p>
          <a:endParaRPr lang="en-US"/>
        </a:p>
      </dgm:t>
    </dgm:pt>
    <dgm:pt modelId="{AC0D1747-7F11-5E4C-9B3E-42A71721AE76}">
      <dgm:prSet/>
      <dgm:spPr/>
      <dgm:t>
        <a:bodyPr/>
        <a:lstStyle/>
        <a:p>
          <a:r>
            <a:rPr lang="en-US" dirty="0"/>
            <a:t>Online Coding</a:t>
          </a:r>
        </a:p>
      </dgm:t>
    </dgm:pt>
    <dgm:pt modelId="{0D5CCD8C-7C96-D04A-B8A5-8ADF406A9163}" type="parTrans" cxnId="{953D9666-7A09-8A4C-A383-484A6E0B6834}">
      <dgm:prSet/>
      <dgm:spPr/>
      <dgm:t>
        <a:bodyPr/>
        <a:lstStyle/>
        <a:p>
          <a:endParaRPr lang="en-US"/>
        </a:p>
      </dgm:t>
    </dgm:pt>
    <dgm:pt modelId="{6C4B4318-B0E4-DC4F-A985-9DCA80EB69DE}" type="sibTrans" cxnId="{953D9666-7A09-8A4C-A383-484A6E0B6834}">
      <dgm:prSet/>
      <dgm:spPr/>
      <dgm:t>
        <a:bodyPr/>
        <a:lstStyle/>
        <a:p>
          <a:endParaRPr lang="en-US"/>
        </a:p>
      </dgm:t>
    </dgm:pt>
    <dgm:pt modelId="{B24D5F35-69C2-C746-9C8C-071C457471C4}">
      <dgm:prSet phldrT="[Text]"/>
      <dgm:spPr/>
      <dgm:t>
        <a:bodyPr/>
        <a:lstStyle/>
        <a:p>
          <a:r>
            <a:rPr lang="en-US" dirty="0"/>
            <a:t>IntelliJ (powerful) </a:t>
          </a:r>
        </a:p>
      </dgm:t>
    </dgm:pt>
    <dgm:pt modelId="{935A693D-13CB-7345-B16E-7661D433851C}" type="parTrans" cxnId="{8CDEB5E6-32E0-3E47-A927-FD69D688721D}">
      <dgm:prSet/>
      <dgm:spPr/>
      <dgm:t>
        <a:bodyPr/>
        <a:lstStyle/>
        <a:p>
          <a:endParaRPr lang="en-US"/>
        </a:p>
      </dgm:t>
    </dgm:pt>
    <dgm:pt modelId="{DB6E3933-898B-C343-827F-24AC2B2BB65D}" type="sibTrans" cxnId="{8CDEB5E6-32E0-3E47-A927-FD69D688721D}">
      <dgm:prSet/>
      <dgm:spPr/>
      <dgm:t>
        <a:bodyPr/>
        <a:lstStyle/>
        <a:p>
          <a:endParaRPr lang="en-US"/>
        </a:p>
      </dgm:t>
    </dgm:pt>
    <dgm:pt modelId="{306E7527-B7B9-D145-9479-1B45677D2969}">
      <dgm:prSet/>
      <dgm:spPr/>
      <dgm:t>
        <a:bodyPr/>
        <a:lstStyle/>
        <a:p>
          <a:r>
            <a:rPr lang="en-US" dirty="0">
              <a:hlinkClick xmlns:r="http://schemas.openxmlformats.org/officeDocument/2006/relationships" r:id="rId2"/>
            </a:rPr>
            <a:t>https://www.tutorialspoint.com/compile_java_online.php</a:t>
          </a:r>
          <a:endParaRPr lang="en-US" dirty="0"/>
        </a:p>
      </dgm:t>
    </dgm:pt>
    <dgm:pt modelId="{8F837263-F782-CF4E-9E30-2E40E9E8BDCB}" type="parTrans" cxnId="{70F8A3A9-AFDC-904B-A458-0D6C2406CC4B}">
      <dgm:prSet/>
      <dgm:spPr/>
      <dgm:t>
        <a:bodyPr/>
        <a:lstStyle/>
        <a:p>
          <a:endParaRPr lang="en-US"/>
        </a:p>
      </dgm:t>
    </dgm:pt>
    <dgm:pt modelId="{92341DD2-1658-6A40-9CD3-1D06566D35D1}" type="sibTrans" cxnId="{70F8A3A9-AFDC-904B-A458-0D6C2406CC4B}">
      <dgm:prSet/>
      <dgm:spPr/>
      <dgm:t>
        <a:bodyPr/>
        <a:lstStyle/>
        <a:p>
          <a:endParaRPr lang="en-US"/>
        </a:p>
      </dgm:t>
    </dgm:pt>
    <dgm:pt modelId="{19A56FA4-919B-D142-8D5F-2AC8C1BE992E}" type="pres">
      <dgm:prSet presAssocID="{C7D19929-22EE-D64B-BD96-650F9E5F1A3D}" presName="vert0" presStyleCnt="0">
        <dgm:presLayoutVars>
          <dgm:dir/>
          <dgm:animOne val="branch"/>
          <dgm:animLvl val="lvl"/>
        </dgm:presLayoutVars>
      </dgm:prSet>
      <dgm:spPr/>
    </dgm:pt>
    <dgm:pt modelId="{554DFCD3-4E6F-524F-AF5D-B658C5D51AD1}" type="pres">
      <dgm:prSet presAssocID="{348DC5D3-7872-2D4B-9B12-D1590DBD4AFB}" presName="thickLine" presStyleLbl="alignNode1" presStyleIdx="0" presStyleCnt="3"/>
      <dgm:spPr/>
    </dgm:pt>
    <dgm:pt modelId="{F17BBB4E-7329-D34D-8C0B-BE61BAC1E0BC}" type="pres">
      <dgm:prSet presAssocID="{348DC5D3-7872-2D4B-9B12-D1590DBD4AFB}" presName="horz1" presStyleCnt="0"/>
      <dgm:spPr/>
    </dgm:pt>
    <dgm:pt modelId="{724D0755-F772-2C4F-882B-C7BAC914A775}" type="pres">
      <dgm:prSet presAssocID="{348DC5D3-7872-2D4B-9B12-D1590DBD4AFB}" presName="tx1" presStyleLbl="revTx" presStyleIdx="0" presStyleCnt="7"/>
      <dgm:spPr/>
    </dgm:pt>
    <dgm:pt modelId="{EA277396-0641-1542-9C3E-18654D353553}" type="pres">
      <dgm:prSet presAssocID="{348DC5D3-7872-2D4B-9B12-D1590DBD4AFB}" presName="vert1" presStyleCnt="0"/>
      <dgm:spPr/>
    </dgm:pt>
    <dgm:pt modelId="{EAED9F45-531A-3C45-8A53-6B15CF92A771}" type="pres">
      <dgm:prSet presAssocID="{B91402B1-4ABA-9642-A85D-48A3F8A0C4B3}" presName="vertSpace2a" presStyleCnt="0"/>
      <dgm:spPr/>
    </dgm:pt>
    <dgm:pt modelId="{F47CA001-990E-2546-ABA9-4FFEC80DF295}" type="pres">
      <dgm:prSet presAssocID="{B91402B1-4ABA-9642-A85D-48A3F8A0C4B3}" presName="horz2" presStyleCnt="0"/>
      <dgm:spPr/>
    </dgm:pt>
    <dgm:pt modelId="{A1A0AA11-378F-4046-934A-67A3F47B9D4F}" type="pres">
      <dgm:prSet presAssocID="{B91402B1-4ABA-9642-A85D-48A3F8A0C4B3}" presName="horzSpace2" presStyleCnt="0"/>
      <dgm:spPr/>
    </dgm:pt>
    <dgm:pt modelId="{2EFA6467-4A01-794D-AB10-82767653BF5B}" type="pres">
      <dgm:prSet presAssocID="{B91402B1-4ABA-9642-A85D-48A3F8A0C4B3}" presName="tx2" presStyleLbl="revTx" presStyleIdx="1" presStyleCnt="7"/>
      <dgm:spPr/>
    </dgm:pt>
    <dgm:pt modelId="{B1F3F3A1-3B3D-7A49-81A3-569C499D6817}" type="pres">
      <dgm:prSet presAssocID="{B91402B1-4ABA-9642-A85D-48A3F8A0C4B3}" presName="vert2" presStyleCnt="0"/>
      <dgm:spPr/>
    </dgm:pt>
    <dgm:pt modelId="{60ECD695-53CA-A145-8DBF-0195AEC8CF88}" type="pres">
      <dgm:prSet presAssocID="{B91402B1-4ABA-9642-A85D-48A3F8A0C4B3}" presName="thinLine2b" presStyleLbl="callout" presStyleIdx="0" presStyleCnt="4"/>
      <dgm:spPr/>
    </dgm:pt>
    <dgm:pt modelId="{8672AD16-A37E-284B-A776-662404251576}" type="pres">
      <dgm:prSet presAssocID="{B91402B1-4ABA-9642-A85D-48A3F8A0C4B3}" presName="vertSpace2b" presStyleCnt="0"/>
      <dgm:spPr/>
    </dgm:pt>
    <dgm:pt modelId="{DA7DF7F4-9611-0A4E-B9CA-04DDD81B067D}" type="pres">
      <dgm:prSet presAssocID="{032401F1-D109-A94C-9ABD-44E40CC1AF39}" presName="thickLine" presStyleLbl="alignNode1" presStyleIdx="1" presStyleCnt="3"/>
      <dgm:spPr/>
    </dgm:pt>
    <dgm:pt modelId="{3D94B50D-7765-9646-94F1-3C7FC70392D9}" type="pres">
      <dgm:prSet presAssocID="{032401F1-D109-A94C-9ABD-44E40CC1AF39}" presName="horz1" presStyleCnt="0"/>
      <dgm:spPr/>
    </dgm:pt>
    <dgm:pt modelId="{F7D6DF47-796B-D048-9338-E9ECEF31F1F2}" type="pres">
      <dgm:prSet presAssocID="{032401F1-D109-A94C-9ABD-44E40CC1AF39}" presName="tx1" presStyleLbl="revTx" presStyleIdx="2" presStyleCnt="7"/>
      <dgm:spPr/>
    </dgm:pt>
    <dgm:pt modelId="{19F404EE-95E8-E942-81A4-814CCB74E366}" type="pres">
      <dgm:prSet presAssocID="{032401F1-D109-A94C-9ABD-44E40CC1AF39}" presName="vert1" presStyleCnt="0"/>
      <dgm:spPr/>
    </dgm:pt>
    <dgm:pt modelId="{81E3D38C-2D16-6F41-BCF0-3364EC9885F3}" type="pres">
      <dgm:prSet presAssocID="{2F0865A7-77EF-6944-AEFA-B1801EB80BB6}" presName="vertSpace2a" presStyleCnt="0"/>
      <dgm:spPr/>
    </dgm:pt>
    <dgm:pt modelId="{96808703-B175-F84E-9582-8ED11C7E9D92}" type="pres">
      <dgm:prSet presAssocID="{2F0865A7-77EF-6944-AEFA-B1801EB80BB6}" presName="horz2" presStyleCnt="0"/>
      <dgm:spPr/>
    </dgm:pt>
    <dgm:pt modelId="{291C739A-4D0B-054D-9FB5-8FE391E653A3}" type="pres">
      <dgm:prSet presAssocID="{2F0865A7-77EF-6944-AEFA-B1801EB80BB6}" presName="horzSpace2" presStyleCnt="0"/>
      <dgm:spPr/>
    </dgm:pt>
    <dgm:pt modelId="{30F55704-BEDC-DC41-A26F-2B4E34DCABE4}" type="pres">
      <dgm:prSet presAssocID="{2F0865A7-77EF-6944-AEFA-B1801EB80BB6}" presName="tx2" presStyleLbl="revTx" presStyleIdx="3" presStyleCnt="7"/>
      <dgm:spPr/>
    </dgm:pt>
    <dgm:pt modelId="{71A3A9BB-6C4B-594E-BDF3-55D9B3073BCF}" type="pres">
      <dgm:prSet presAssocID="{2F0865A7-77EF-6944-AEFA-B1801EB80BB6}" presName="vert2" presStyleCnt="0"/>
      <dgm:spPr/>
    </dgm:pt>
    <dgm:pt modelId="{3A4444B8-C73A-5D49-8F20-1B4561794FDA}" type="pres">
      <dgm:prSet presAssocID="{2F0865A7-77EF-6944-AEFA-B1801EB80BB6}" presName="thinLine2b" presStyleLbl="callout" presStyleIdx="1" presStyleCnt="4"/>
      <dgm:spPr/>
    </dgm:pt>
    <dgm:pt modelId="{999EB295-3C6F-1346-BC0D-DFD6464DF4BF}" type="pres">
      <dgm:prSet presAssocID="{2F0865A7-77EF-6944-AEFA-B1801EB80BB6}" presName="vertSpace2b" presStyleCnt="0"/>
      <dgm:spPr/>
    </dgm:pt>
    <dgm:pt modelId="{33D70C3C-EA3E-8240-B54D-2D4A052172EE}" type="pres">
      <dgm:prSet presAssocID="{B24D5F35-69C2-C746-9C8C-071C457471C4}" presName="horz2" presStyleCnt="0"/>
      <dgm:spPr/>
    </dgm:pt>
    <dgm:pt modelId="{899A4AC6-2B0E-8547-8EA7-6D6168125C75}" type="pres">
      <dgm:prSet presAssocID="{B24D5F35-69C2-C746-9C8C-071C457471C4}" presName="horzSpace2" presStyleCnt="0"/>
      <dgm:spPr/>
    </dgm:pt>
    <dgm:pt modelId="{8FA1B3DB-01CB-EB4F-B957-10AA6F47E6A9}" type="pres">
      <dgm:prSet presAssocID="{B24D5F35-69C2-C746-9C8C-071C457471C4}" presName="tx2" presStyleLbl="revTx" presStyleIdx="4" presStyleCnt="7"/>
      <dgm:spPr/>
    </dgm:pt>
    <dgm:pt modelId="{6721F3CE-58BF-9240-804E-426B22882A06}" type="pres">
      <dgm:prSet presAssocID="{B24D5F35-69C2-C746-9C8C-071C457471C4}" presName="vert2" presStyleCnt="0"/>
      <dgm:spPr/>
    </dgm:pt>
    <dgm:pt modelId="{6FE801CB-C34B-194E-A2F2-268E7A01551D}" type="pres">
      <dgm:prSet presAssocID="{B24D5F35-69C2-C746-9C8C-071C457471C4}" presName="thinLine2b" presStyleLbl="callout" presStyleIdx="2" presStyleCnt="4"/>
      <dgm:spPr/>
    </dgm:pt>
    <dgm:pt modelId="{C89D5560-A5B4-324D-861B-C05CF6F89528}" type="pres">
      <dgm:prSet presAssocID="{B24D5F35-69C2-C746-9C8C-071C457471C4}" presName="vertSpace2b" presStyleCnt="0"/>
      <dgm:spPr/>
    </dgm:pt>
    <dgm:pt modelId="{2EB393BA-BBC1-7247-8C76-3F1E6D1E417B}" type="pres">
      <dgm:prSet presAssocID="{AC0D1747-7F11-5E4C-9B3E-42A71721AE76}" presName="thickLine" presStyleLbl="alignNode1" presStyleIdx="2" presStyleCnt="3"/>
      <dgm:spPr/>
    </dgm:pt>
    <dgm:pt modelId="{0EAD5B77-687E-824C-AB94-B3D4B02AAA32}" type="pres">
      <dgm:prSet presAssocID="{AC0D1747-7F11-5E4C-9B3E-42A71721AE76}" presName="horz1" presStyleCnt="0"/>
      <dgm:spPr/>
    </dgm:pt>
    <dgm:pt modelId="{46855180-A056-214B-9FED-808F7662E69F}" type="pres">
      <dgm:prSet presAssocID="{AC0D1747-7F11-5E4C-9B3E-42A71721AE76}" presName="tx1" presStyleLbl="revTx" presStyleIdx="5" presStyleCnt="7"/>
      <dgm:spPr/>
    </dgm:pt>
    <dgm:pt modelId="{6CD053EF-D91B-2249-A3BA-B0ED16A116B8}" type="pres">
      <dgm:prSet presAssocID="{AC0D1747-7F11-5E4C-9B3E-42A71721AE76}" presName="vert1" presStyleCnt="0"/>
      <dgm:spPr/>
    </dgm:pt>
    <dgm:pt modelId="{AE3A583A-9626-0F4F-9B5A-CAC0E3EBBF4C}" type="pres">
      <dgm:prSet presAssocID="{306E7527-B7B9-D145-9479-1B45677D2969}" presName="vertSpace2a" presStyleCnt="0"/>
      <dgm:spPr/>
    </dgm:pt>
    <dgm:pt modelId="{816A1AB3-D49A-EC45-8112-447DAAB9EB0A}" type="pres">
      <dgm:prSet presAssocID="{306E7527-B7B9-D145-9479-1B45677D2969}" presName="horz2" presStyleCnt="0"/>
      <dgm:spPr/>
    </dgm:pt>
    <dgm:pt modelId="{754526E3-1761-3347-A49A-EFADE80498A0}" type="pres">
      <dgm:prSet presAssocID="{306E7527-B7B9-D145-9479-1B45677D2969}" presName="horzSpace2" presStyleCnt="0"/>
      <dgm:spPr/>
    </dgm:pt>
    <dgm:pt modelId="{9381CB93-9402-604D-9833-BCB7435B3D5E}" type="pres">
      <dgm:prSet presAssocID="{306E7527-B7B9-D145-9479-1B45677D2969}" presName="tx2" presStyleLbl="revTx" presStyleIdx="6" presStyleCnt="7"/>
      <dgm:spPr/>
    </dgm:pt>
    <dgm:pt modelId="{43CE97A8-DFBB-C545-B285-57B0BD8A690A}" type="pres">
      <dgm:prSet presAssocID="{306E7527-B7B9-D145-9479-1B45677D2969}" presName="vert2" presStyleCnt="0"/>
      <dgm:spPr/>
    </dgm:pt>
    <dgm:pt modelId="{2619D8D7-4032-2441-9B08-ADA4C93C0952}" type="pres">
      <dgm:prSet presAssocID="{306E7527-B7B9-D145-9479-1B45677D2969}" presName="thinLine2b" presStyleLbl="callout" presStyleIdx="3" presStyleCnt="4"/>
      <dgm:spPr/>
    </dgm:pt>
    <dgm:pt modelId="{B09A695B-B8B1-1F41-8A2E-3E14F5B05E50}" type="pres">
      <dgm:prSet presAssocID="{306E7527-B7B9-D145-9479-1B45677D2969}" presName="vertSpace2b" presStyleCnt="0"/>
      <dgm:spPr/>
    </dgm:pt>
  </dgm:ptLst>
  <dgm:cxnLst>
    <dgm:cxn modelId="{ABF44D06-2AD3-F245-AD71-8B0281D85A24}" type="presOf" srcId="{B24D5F35-69C2-C746-9C8C-071C457471C4}" destId="{8FA1B3DB-01CB-EB4F-B957-10AA6F47E6A9}" srcOrd="0" destOrd="0" presId="urn:microsoft.com/office/officeart/2008/layout/LinedList"/>
    <dgm:cxn modelId="{69A21D17-739C-C945-918C-BA49B7D1BB36}" srcId="{C7D19929-22EE-D64B-BD96-650F9E5F1A3D}" destId="{032401F1-D109-A94C-9ABD-44E40CC1AF39}" srcOrd="1" destOrd="0" parTransId="{BF2A1B03-6F2E-6C45-B3E1-231C20D75C0C}" sibTransId="{777703EB-EF4C-FA4A-A3E5-3953A324E04A}"/>
    <dgm:cxn modelId="{3C3F6E49-9A9F-6444-83CE-F9AFDDD6F880}" srcId="{032401F1-D109-A94C-9ABD-44E40CC1AF39}" destId="{2F0865A7-77EF-6944-AEFA-B1801EB80BB6}" srcOrd="0" destOrd="0" parTransId="{5197F079-3C6D-BC4E-BB21-53C4F9B416A6}" sibTransId="{ACA1D24E-3764-8749-8464-44792FE20CCC}"/>
    <dgm:cxn modelId="{953D9666-7A09-8A4C-A383-484A6E0B6834}" srcId="{C7D19929-22EE-D64B-BD96-650F9E5F1A3D}" destId="{AC0D1747-7F11-5E4C-9B3E-42A71721AE76}" srcOrd="2" destOrd="0" parTransId="{0D5CCD8C-7C96-D04A-B8A5-8ADF406A9163}" sibTransId="{6C4B4318-B0E4-DC4F-A985-9DCA80EB69DE}"/>
    <dgm:cxn modelId="{2844B368-1178-C24D-84B2-2033F85B17EC}" type="presOf" srcId="{AC0D1747-7F11-5E4C-9B3E-42A71721AE76}" destId="{46855180-A056-214B-9FED-808F7662E69F}" srcOrd="0" destOrd="0" presId="urn:microsoft.com/office/officeart/2008/layout/LinedList"/>
    <dgm:cxn modelId="{40BC3D84-3CCC-0A49-A00E-A5FA1652CD0C}" srcId="{C7D19929-22EE-D64B-BD96-650F9E5F1A3D}" destId="{348DC5D3-7872-2D4B-9B12-D1590DBD4AFB}" srcOrd="0" destOrd="0" parTransId="{F1264B4C-27F2-3644-9EBA-D4546AD1A2A1}" sibTransId="{98BC0695-156E-4B46-9C92-008688292C74}"/>
    <dgm:cxn modelId="{67FC7191-7B98-354E-8BA8-D37E7800DD23}" type="presOf" srcId="{348DC5D3-7872-2D4B-9B12-D1590DBD4AFB}" destId="{724D0755-F772-2C4F-882B-C7BAC914A775}" srcOrd="0" destOrd="0" presId="urn:microsoft.com/office/officeart/2008/layout/LinedList"/>
    <dgm:cxn modelId="{FBD79395-152E-784A-9C9B-099168F35346}" type="presOf" srcId="{306E7527-B7B9-D145-9479-1B45677D2969}" destId="{9381CB93-9402-604D-9833-BCB7435B3D5E}" srcOrd="0" destOrd="0" presId="urn:microsoft.com/office/officeart/2008/layout/LinedList"/>
    <dgm:cxn modelId="{DC201BA2-CB97-B348-A8D1-4077C5EA859F}" type="presOf" srcId="{032401F1-D109-A94C-9ABD-44E40CC1AF39}" destId="{F7D6DF47-796B-D048-9338-E9ECEF31F1F2}" srcOrd="0" destOrd="0" presId="urn:microsoft.com/office/officeart/2008/layout/LinedList"/>
    <dgm:cxn modelId="{62995AA6-3489-B845-88EF-BDECA5E0DFCC}" type="presOf" srcId="{B91402B1-4ABA-9642-A85D-48A3F8A0C4B3}" destId="{2EFA6467-4A01-794D-AB10-82767653BF5B}" srcOrd="0" destOrd="0" presId="urn:microsoft.com/office/officeart/2008/layout/LinedList"/>
    <dgm:cxn modelId="{70F8A3A9-AFDC-904B-A458-0D6C2406CC4B}" srcId="{AC0D1747-7F11-5E4C-9B3E-42A71721AE76}" destId="{306E7527-B7B9-D145-9479-1B45677D2969}" srcOrd="0" destOrd="0" parTransId="{8F837263-F782-CF4E-9E30-2E40E9E8BDCB}" sibTransId="{92341DD2-1658-6A40-9CD3-1D06566D35D1}"/>
    <dgm:cxn modelId="{3D70B8C2-4A7E-3D49-AFF6-61F4D26EAB1D}" type="presOf" srcId="{2F0865A7-77EF-6944-AEFA-B1801EB80BB6}" destId="{30F55704-BEDC-DC41-A26F-2B4E34DCABE4}" srcOrd="0" destOrd="0" presId="urn:microsoft.com/office/officeart/2008/layout/LinedList"/>
    <dgm:cxn modelId="{BB3B53D4-73CF-964C-93FB-F59477FFD5A7}" srcId="{348DC5D3-7872-2D4B-9B12-D1590DBD4AFB}" destId="{B91402B1-4ABA-9642-A85D-48A3F8A0C4B3}" srcOrd="0" destOrd="0" parTransId="{BC51A520-BEB8-3C47-9444-AB01521BE51B}" sibTransId="{8A441FA5-AFBD-4048-96BB-3499B1166448}"/>
    <dgm:cxn modelId="{8CDEB5E6-32E0-3E47-A927-FD69D688721D}" srcId="{032401F1-D109-A94C-9ABD-44E40CC1AF39}" destId="{B24D5F35-69C2-C746-9C8C-071C457471C4}" srcOrd="1" destOrd="0" parTransId="{935A693D-13CB-7345-B16E-7661D433851C}" sibTransId="{DB6E3933-898B-C343-827F-24AC2B2BB65D}"/>
    <dgm:cxn modelId="{2D4AFFED-DB57-0E46-8AE9-0A43FCC97CE0}" type="presOf" srcId="{C7D19929-22EE-D64B-BD96-650F9E5F1A3D}" destId="{19A56FA4-919B-D142-8D5F-2AC8C1BE992E}" srcOrd="0" destOrd="0" presId="urn:microsoft.com/office/officeart/2008/layout/LinedList"/>
    <dgm:cxn modelId="{329584FD-A1CB-FF4E-9B30-D79BD20B3936}" type="presParOf" srcId="{19A56FA4-919B-D142-8D5F-2AC8C1BE992E}" destId="{554DFCD3-4E6F-524F-AF5D-B658C5D51AD1}" srcOrd="0" destOrd="0" presId="urn:microsoft.com/office/officeart/2008/layout/LinedList"/>
    <dgm:cxn modelId="{53F2E7D9-2435-DA45-975B-9C0990F7D1C7}" type="presParOf" srcId="{19A56FA4-919B-D142-8D5F-2AC8C1BE992E}" destId="{F17BBB4E-7329-D34D-8C0B-BE61BAC1E0BC}" srcOrd="1" destOrd="0" presId="urn:microsoft.com/office/officeart/2008/layout/LinedList"/>
    <dgm:cxn modelId="{F7C0FE57-073A-3249-99DD-5FECEE75A38D}" type="presParOf" srcId="{F17BBB4E-7329-D34D-8C0B-BE61BAC1E0BC}" destId="{724D0755-F772-2C4F-882B-C7BAC914A775}" srcOrd="0" destOrd="0" presId="urn:microsoft.com/office/officeart/2008/layout/LinedList"/>
    <dgm:cxn modelId="{953C91F7-5C04-7B4F-A5ED-43ACD27C61D3}" type="presParOf" srcId="{F17BBB4E-7329-D34D-8C0B-BE61BAC1E0BC}" destId="{EA277396-0641-1542-9C3E-18654D353553}" srcOrd="1" destOrd="0" presId="urn:microsoft.com/office/officeart/2008/layout/LinedList"/>
    <dgm:cxn modelId="{1F80931B-98B6-7347-8DEA-AAA572A89B0A}" type="presParOf" srcId="{EA277396-0641-1542-9C3E-18654D353553}" destId="{EAED9F45-531A-3C45-8A53-6B15CF92A771}" srcOrd="0" destOrd="0" presId="urn:microsoft.com/office/officeart/2008/layout/LinedList"/>
    <dgm:cxn modelId="{852C278E-FAE2-C744-941B-9FB818BCC729}" type="presParOf" srcId="{EA277396-0641-1542-9C3E-18654D353553}" destId="{F47CA001-990E-2546-ABA9-4FFEC80DF295}" srcOrd="1" destOrd="0" presId="urn:microsoft.com/office/officeart/2008/layout/LinedList"/>
    <dgm:cxn modelId="{9F0633C4-9E03-AE44-A44E-CAD108BC9369}" type="presParOf" srcId="{F47CA001-990E-2546-ABA9-4FFEC80DF295}" destId="{A1A0AA11-378F-4046-934A-67A3F47B9D4F}" srcOrd="0" destOrd="0" presId="urn:microsoft.com/office/officeart/2008/layout/LinedList"/>
    <dgm:cxn modelId="{3363E957-FB23-9F4D-ACDA-F44A0B7AF9F0}" type="presParOf" srcId="{F47CA001-990E-2546-ABA9-4FFEC80DF295}" destId="{2EFA6467-4A01-794D-AB10-82767653BF5B}" srcOrd="1" destOrd="0" presId="urn:microsoft.com/office/officeart/2008/layout/LinedList"/>
    <dgm:cxn modelId="{92C8CAA7-FE15-7948-B2B6-AA6B00B5CCED}" type="presParOf" srcId="{F47CA001-990E-2546-ABA9-4FFEC80DF295}" destId="{B1F3F3A1-3B3D-7A49-81A3-569C499D6817}" srcOrd="2" destOrd="0" presId="urn:microsoft.com/office/officeart/2008/layout/LinedList"/>
    <dgm:cxn modelId="{E04857AA-D160-A14A-98FA-A497B84AD7F2}" type="presParOf" srcId="{EA277396-0641-1542-9C3E-18654D353553}" destId="{60ECD695-53CA-A145-8DBF-0195AEC8CF88}" srcOrd="2" destOrd="0" presId="urn:microsoft.com/office/officeart/2008/layout/LinedList"/>
    <dgm:cxn modelId="{0D1D56ED-8BFE-B54B-B4CE-B4D610704B39}" type="presParOf" srcId="{EA277396-0641-1542-9C3E-18654D353553}" destId="{8672AD16-A37E-284B-A776-662404251576}" srcOrd="3" destOrd="0" presId="urn:microsoft.com/office/officeart/2008/layout/LinedList"/>
    <dgm:cxn modelId="{76041919-C4F2-C748-8043-6A36483B16D6}" type="presParOf" srcId="{19A56FA4-919B-D142-8D5F-2AC8C1BE992E}" destId="{DA7DF7F4-9611-0A4E-B9CA-04DDD81B067D}" srcOrd="2" destOrd="0" presId="urn:microsoft.com/office/officeart/2008/layout/LinedList"/>
    <dgm:cxn modelId="{F52C7F90-1154-AA43-8703-CE3E1B77E91C}" type="presParOf" srcId="{19A56FA4-919B-D142-8D5F-2AC8C1BE992E}" destId="{3D94B50D-7765-9646-94F1-3C7FC70392D9}" srcOrd="3" destOrd="0" presId="urn:microsoft.com/office/officeart/2008/layout/LinedList"/>
    <dgm:cxn modelId="{CC350F32-1AC2-B147-B642-C8AE774C3F3A}" type="presParOf" srcId="{3D94B50D-7765-9646-94F1-3C7FC70392D9}" destId="{F7D6DF47-796B-D048-9338-E9ECEF31F1F2}" srcOrd="0" destOrd="0" presId="urn:microsoft.com/office/officeart/2008/layout/LinedList"/>
    <dgm:cxn modelId="{9FE3ECA0-E5F0-E548-8605-8F3D992B84FE}" type="presParOf" srcId="{3D94B50D-7765-9646-94F1-3C7FC70392D9}" destId="{19F404EE-95E8-E942-81A4-814CCB74E366}" srcOrd="1" destOrd="0" presId="urn:microsoft.com/office/officeart/2008/layout/LinedList"/>
    <dgm:cxn modelId="{7D66A011-1E55-3A42-81BF-5305E282A696}" type="presParOf" srcId="{19F404EE-95E8-E942-81A4-814CCB74E366}" destId="{81E3D38C-2D16-6F41-BCF0-3364EC9885F3}" srcOrd="0" destOrd="0" presId="urn:microsoft.com/office/officeart/2008/layout/LinedList"/>
    <dgm:cxn modelId="{741CA751-AB5F-0640-8E23-EB8119553F0E}" type="presParOf" srcId="{19F404EE-95E8-E942-81A4-814CCB74E366}" destId="{96808703-B175-F84E-9582-8ED11C7E9D92}" srcOrd="1" destOrd="0" presId="urn:microsoft.com/office/officeart/2008/layout/LinedList"/>
    <dgm:cxn modelId="{623A0851-83B2-3A46-B446-CE2C90F7A6BC}" type="presParOf" srcId="{96808703-B175-F84E-9582-8ED11C7E9D92}" destId="{291C739A-4D0B-054D-9FB5-8FE391E653A3}" srcOrd="0" destOrd="0" presId="urn:microsoft.com/office/officeart/2008/layout/LinedList"/>
    <dgm:cxn modelId="{9AA03552-DF06-B34F-8C51-159F56DC1E2E}" type="presParOf" srcId="{96808703-B175-F84E-9582-8ED11C7E9D92}" destId="{30F55704-BEDC-DC41-A26F-2B4E34DCABE4}" srcOrd="1" destOrd="0" presId="urn:microsoft.com/office/officeart/2008/layout/LinedList"/>
    <dgm:cxn modelId="{CE14B799-8001-2A43-8E4D-AF0B79496D3B}" type="presParOf" srcId="{96808703-B175-F84E-9582-8ED11C7E9D92}" destId="{71A3A9BB-6C4B-594E-BDF3-55D9B3073BCF}" srcOrd="2" destOrd="0" presId="urn:microsoft.com/office/officeart/2008/layout/LinedList"/>
    <dgm:cxn modelId="{FFF66115-D9C3-1B43-8A7F-CB444C487CF7}" type="presParOf" srcId="{19F404EE-95E8-E942-81A4-814CCB74E366}" destId="{3A4444B8-C73A-5D49-8F20-1B4561794FDA}" srcOrd="2" destOrd="0" presId="urn:microsoft.com/office/officeart/2008/layout/LinedList"/>
    <dgm:cxn modelId="{8D77825C-1BDA-2A42-8672-24893B8A60E3}" type="presParOf" srcId="{19F404EE-95E8-E942-81A4-814CCB74E366}" destId="{999EB295-3C6F-1346-BC0D-DFD6464DF4BF}" srcOrd="3" destOrd="0" presId="urn:microsoft.com/office/officeart/2008/layout/LinedList"/>
    <dgm:cxn modelId="{6472BBF3-2DDB-1242-85BF-DF51E06EF09F}" type="presParOf" srcId="{19F404EE-95E8-E942-81A4-814CCB74E366}" destId="{33D70C3C-EA3E-8240-B54D-2D4A052172EE}" srcOrd="4" destOrd="0" presId="urn:microsoft.com/office/officeart/2008/layout/LinedList"/>
    <dgm:cxn modelId="{12D967B8-E10E-444C-BA21-681104ED4467}" type="presParOf" srcId="{33D70C3C-EA3E-8240-B54D-2D4A052172EE}" destId="{899A4AC6-2B0E-8547-8EA7-6D6168125C75}" srcOrd="0" destOrd="0" presId="urn:microsoft.com/office/officeart/2008/layout/LinedList"/>
    <dgm:cxn modelId="{D98146D8-06FE-C04B-B9D2-3BA099683701}" type="presParOf" srcId="{33D70C3C-EA3E-8240-B54D-2D4A052172EE}" destId="{8FA1B3DB-01CB-EB4F-B957-10AA6F47E6A9}" srcOrd="1" destOrd="0" presId="urn:microsoft.com/office/officeart/2008/layout/LinedList"/>
    <dgm:cxn modelId="{AD838F26-2B8D-4841-A977-0D860B374C08}" type="presParOf" srcId="{33D70C3C-EA3E-8240-B54D-2D4A052172EE}" destId="{6721F3CE-58BF-9240-804E-426B22882A06}" srcOrd="2" destOrd="0" presId="urn:microsoft.com/office/officeart/2008/layout/LinedList"/>
    <dgm:cxn modelId="{7C86CBAD-C3C8-1C4C-8E43-6BACFF1EC40B}" type="presParOf" srcId="{19F404EE-95E8-E942-81A4-814CCB74E366}" destId="{6FE801CB-C34B-194E-A2F2-268E7A01551D}" srcOrd="5" destOrd="0" presId="urn:microsoft.com/office/officeart/2008/layout/LinedList"/>
    <dgm:cxn modelId="{53116612-E688-CF41-A43B-1A44953DC3F3}" type="presParOf" srcId="{19F404EE-95E8-E942-81A4-814CCB74E366}" destId="{C89D5560-A5B4-324D-861B-C05CF6F89528}" srcOrd="6" destOrd="0" presId="urn:microsoft.com/office/officeart/2008/layout/LinedList"/>
    <dgm:cxn modelId="{AEAD065B-C316-7941-AF2A-20DD6AF0899C}" type="presParOf" srcId="{19A56FA4-919B-D142-8D5F-2AC8C1BE992E}" destId="{2EB393BA-BBC1-7247-8C76-3F1E6D1E417B}" srcOrd="4" destOrd="0" presId="urn:microsoft.com/office/officeart/2008/layout/LinedList"/>
    <dgm:cxn modelId="{B00BA3D4-4CAA-3740-8D0F-AB2983C61B1F}" type="presParOf" srcId="{19A56FA4-919B-D142-8D5F-2AC8C1BE992E}" destId="{0EAD5B77-687E-824C-AB94-B3D4B02AAA32}" srcOrd="5" destOrd="0" presId="urn:microsoft.com/office/officeart/2008/layout/LinedList"/>
    <dgm:cxn modelId="{869EB180-E6C0-844A-A490-092FB25ED41F}" type="presParOf" srcId="{0EAD5B77-687E-824C-AB94-B3D4B02AAA32}" destId="{46855180-A056-214B-9FED-808F7662E69F}" srcOrd="0" destOrd="0" presId="urn:microsoft.com/office/officeart/2008/layout/LinedList"/>
    <dgm:cxn modelId="{F0971080-6113-C04E-849F-0FFFD22A9FF7}" type="presParOf" srcId="{0EAD5B77-687E-824C-AB94-B3D4B02AAA32}" destId="{6CD053EF-D91B-2249-A3BA-B0ED16A116B8}" srcOrd="1" destOrd="0" presId="urn:microsoft.com/office/officeart/2008/layout/LinedList"/>
    <dgm:cxn modelId="{533F65A4-244C-7041-9FF6-3230FCD86F5C}" type="presParOf" srcId="{6CD053EF-D91B-2249-A3BA-B0ED16A116B8}" destId="{AE3A583A-9626-0F4F-9B5A-CAC0E3EBBF4C}" srcOrd="0" destOrd="0" presId="urn:microsoft.com/office/officeart/2008/layout/LinedList"/>
    <dgm:cxn modelId="{1B0A8671-974E-4A41-B2E9-85DEA15C3335}" type="presParOf" srcId="{6CD053EF-D91B-2249-A3BA-B0ED16A116B8}" destId="{816A1AB3-D49A-EC45-8112-447DAAB9EB0A}" srcOrd="1" destOrd="0" presId="urn:microsoft.com/office/officeart/2008/layout/LinedList"/>
    <dgm:cxn modelId="{C858C9AD-B1A3-D14B-9D7A-34401AC623AB}" type="presParOf" srcId="{816A1AB3-D49A-EC45-8112-447DAAB9EB0A}" destId="{754526E3-1761-3347-A49A-EFADE80498A0}" srcOrd="0" destOrd="0" presId="urn:microsoft.com/office/officeart/2008/layout/LinedList"/>
    <dgm:cxn modelId="{42BEF0F3-D973-6A43-AAB8-7AE49ADE4CFC}" type="presParOf" srcId="{816A1AB3-D49A-EC45-8112-447DAAB9EB0A}" destId="{9381CB93-9402-604D-9833-BCB7435B3D5E}" srcOrd="1" destOrd="0" presId="urn:microsoft.com/office/officeart/2008/layout/LinedList"/>
    <dgm:cxn modelId="{D5110A28-55C8-124D-BDA2-F1E3282C1DEB}" type="presParOf" srcId="{816A1AB3-D49A-EC45-8112-447DAAB9EB0A}" destId="{43CE97A8-DFBB-C545-B285-57B0BD8A690A}" srcOrd="2" destOrd="0" presId="urn:microsoft.com/office/officeart/2008/layout/LinedList"/>
    <dgm:cxn modelId="{6D92CF52-D935-7B46-86FB-EF61E72F001F}" type="presParOf" srcId="{6CD053EF-D91B-2249-A3BA-B0ED16A116B8}" destId="{2619D8D7-4032-2441-9B08-ADA4C93C0952}" srcOrd="2" destOrd="0" presId="urn:microsoft.com/office/officeart/2008/layout/LinedList"/>
    <dgm:cxn modelId="{B25E1CC5-3043-B149-8649-7137194BB858}" type="presParOf" srcId="{6CD053EF-D91B-2249-A3BA-B0ED16A116B8}" destId="{B09A695B-B8B1-1F41-8A2E-3E14F5B05E50}"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51CC7-875D-1F48-81D5-BC3BDF181D48}">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620F8A-1ECA-F040-A9F6-F7E1B87959D7}">
      <dsp:nvSpPr>
        <dsp:cNvPr id="0" name=""/>
        <dsp:cNvSpPr/>
      </dsp:nvSpPr>
      <dsp:spPr>
        <a:xfrm>
          <a:off x="604289" y="435133"/>
          <a:ext cx="7222685" cy="870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t>Lecture - Monday</a:t>
          </a:r>
        </a:p>
      </dsp:txBody>
      <dsp:txXfrm>
        <a:off x="604289" y="435133"/>
        <a:ext cx="7222685" cy="870267"/>
      </dsp:txXfrm>
    </dsp:sp>
    <dsp:sp modelId="{D255DFCF-28D4-DD4D-B88C-DF480E98D680}">
      <dsp:nvSpPr>
        <dsp:cNvPr id="0" name=""/>
        <dsp:cNvSpPr/>
      </dsp:nvSpPr>
      <dsp:spPr>
        <a:xfrm>
          <a:off x="60372" y="326350"/>
          <a:ext cx="1087834" cy="108783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356488-714A-FF48-B994-6A721B36898E}">
      <dsp:nvSpPr>
        <dsp:cNvPr id="0" name=""/>
        <dsp:cNvSpPr/>
      </dsp:nvSpPr>
      <dsp:spPr>
        <a:xfrm>
          <a:off x="920631" y="1740535"/>
          <a:ext cx="6906343" cy="870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t>Lecture - Wednesday</a:t>
          </a:r>
        </a:p>
      </dsp:txBody>
      <dsp:txXfrm>
        <a:off x="920631" y="1740535"/>
        <a:ext cx="6906343" cy="870267"/>
      </dsp:txXfrm>
    </dsp:sp>
    <dsp:sp modelId="{F6B87C1F-0112-A140-B8A5-0824A61D87BB}">
      <dsp:nvSpPr>
        <dsp:cNvPr id="0" name=""/>
        <dsp:cNvSpPr/>
      </dsp:nvSpPr>
      <dsp:spPr>
        <a:xfrm>
          <a:off x="376714" y="1631751"/>
          <a:ext cx="1087834" cy="108783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11174A-699C-B34B-B6A0-CB9A4D818A6D}">
      <dsp:nvSpPr>
        <dsp:cNvPr id="0" name=""/>
        <dsp:cNvSpPr/>
      </dsp:nvSpPr>
      <dsp:spPr>
        <a:xfrm>
          <a:off x="604289" y="3045936"/>
          <a:ext cx="7222685" cy="870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0775" tIns="114300" rIns="114300" bIns="114300" numCol="1" spcCol="1270" anchor="ctr" anchorCtr="0">
          <a:noAutofit/>
        </a:bodyPr>
        <a:lstStyle/>
        <a:p>
          <a:pPr marL="0" lvl="0" indent="0" algn="l" defTabSz="2000250">
            <a:lnSpc>
              <a:spcPct val="90000"/>
            </a:lnSpc>
            <a:spcBef>
              <a:spcPct val="0"/>
            </a:spcBef>
            <a:spcAft>
              <a:spcPct val="35000"/>
            </a:spcAft>
            <a:buNone/>
          </a:pPr>
          <a:r>
            <a:rPr lang="en-US" sz="4500" kern="1200" dirty="0">
              <a:solidFill>
                <a:schemeClr val="accent6">
                  <a:lumMod val="60000"/>
                  <a:lumOff val="40000"/>
                </a:schemeClr>
              </a:solidFill>
            </a:rPr>
            <a:t>Tutorial - Wednesday</a:t>
          </a:r>
        </a:p>
      </dsp:txBody>
      <dsp:txXfrm>
        <a:off x="604289" y="3045936"/>
        <a:ext cx="7222685" cy="870267"/>
      </dsp:txXfrm>
    </dsp:sp>
    <dsp:sp modelId="{74F033B6-3F89-2340-BEAE-5ACABA1D70E6}">
      <dsp:nvSpPr>
        <dsp:cNvPr id="0" name=""/>
        <dsp:cNvSpPr/>
      </dsp:nvSpPr>
      <dsp:spPr>
        <a:xfrm>
          <a:off x="60372" y="2937153"/>
          <a:ext cx="1087834" cy="108783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B219B-F1DB-A745-BA4F-CAE330E5912E}">
      <dsp:nvSpPr>
        <dsp:cNvPr id="0" name=""/>
        <dsp:cNvSpPr/>
      </dsp:nvSpPr>
      <dsp:spPr>
        <a:xfrm>
          <a:off x="0" y="523043"/>
          <a:ext cx="7886700"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Homeworks</a:t>
          </a:r>
          <a:endParaRPr lang="en-US" sz="6500" kern="1200" dirty="0"/>
        </a:p>
      </dsp:txBody>
      <dsp:txXfrm>
        <a:off x="76105" y="599148"/>
        <a:ext cx="7734490" cy="1406815"/>
      </dsp:txXfrm>
    </dsp:sp>
    <dsp:sp modelId="{A8991DB0-9CA0-D745-833B-3A455AF8DE35}">
      <dsp:nvSpPr>
        <dsp:cNvPr id="0" name=""/>
        <dsp:cNvSpPr/>
      </dsp:nvSpPr>
      <dsp:spPr>
        <a:xfrm>
          <a:off x="0" y="2269269"/>
          <a:ext cx="7886700"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Final Project</a:t>
          </a:r>
        </a:p>
      </dsp:txBody>
      <dsp:txXfrm>
        <a:off x="76105" y="2345374"/>
        <a:ext cx="7734490" cy="14068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DFCD3-4E6F-524F-AF5D-B658C5D51AD1}">
      <dsp:nvSpPr>
        <dsp:cNvPr id="0" name=""/>
        <dsp:cNvSpPr/>
      </dsp:nvSpPr>
      <dsp:spPr>
        <a:xfrm>
          <a:off x="0" y="2124"/>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4D0755-F772-2C4F-882B-C7BAC914A775}">
      <dsp:nvSpPr>
        <dsp:cNvPr id="0" name=""/>
        <dsp:cNvSpPr/>
      </dsp:nvSpPr>
      <dsp:spPr>
        <a:xfrm>
          <a:off x="0" y="2124"/>
          <a:ext cx="157734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Installation</a:t>
          </a:r>
        </a:p>
      </dsp:txBody>
      <dsp:txXfrm>
        <a:off x="0" y="2124"/>
        <a:ext cx="1577340" cy="1449029"/>
      </dsp:txXfrm>
    </dsp:sp>
    <dsp:sp modelId="{2EFA6467-4A01-794D-AB10-82767653BF5B}">
      <dsp:nvSpPr>
        <dsp:cNvPr id="0" name=""/>
        <dsp:cNvSpPr/>
      </dsp:nvSpPr>
      <dsp:spPr>
        <a:xfrm>
          <a:off x="1695640" y="67925"/>
          <a:ext cx="6191059" cy="1316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hlinkClick xmlns:r="http://schemas.openxmlformats.org/officeDocument/2006/relationships" r:id="rId1"/>
            </a:rPr>
            <a:t>https://www.oracle.com/java/technologies/downloads/</a:t>
          </a:r>
          <a:endParaRPr lang="en-US" sz="2000" kern="1200" dirty="0"/>
        </a:p>
        <a:p>
          <a:pPr marL="0" lvl="0" indent="0" algn="l" defTabSz="889000">
            <a:lnSpc>
              <a:spcPct val="90000"/>
            </a:lnSpc>
            <a:spcBef>
              <a:spcPct val="0"/>
            </a:spcBef>
            <a:spcAft>
              <a:spcPct val="35000"/>
            </a:spcAft>
            <a:buNone/>
          </a:pPr>
          <a:r>
            <a:rPr lang="en-US" sz="2000" kern="1200" dirty="0"/>
            <a:t>(compiler, interpreter and other tools) </a:t>
          </a:r>
        </a:p>
      </dsp:txBody>
      <dsp:txXfrm>
        <a:off x="1695640" y="67925"/>
        <a:ext cx="6191059" cy="1316013"/>
      </dsp:txXfrm>
    </dsp:sp>
    <dsp:sp modelId="{60ECD695-53CA-A145-8DBF-0195AEC8CF88}">
      <dsp:nvSpPr>
        <dsp:cNvPr id="0" name=""/>
        <dsp:cNvSpPr/>
      </dsp:nvSpPr>
      <dsp:spPr>
        <a:xfrm>
          <a:off x="1577340" y="1383938"/>
          <a:ext cx="63093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7DF7F4-9611-0A4E-B9CA-04DDD81B067D}">
      <dsp:nvSpPr>
        <dsp:cNvPr id="0" name=""/>
        <dsp:cNvSpPr/>
      </dsp:nvSpPr>
      <dsp:spPr>
        <a:xfrm>
          <a:off x="0" y="1451154"/>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D6DF47-796B-D048-9338-E9ECEF31F1F2}">
      <dsp:nvSpPr>
        <dsp:cNvPr id="0" name=""/>
        <dsp:cNvSpPr/>
      </dsp:nvSpPr>
      <dsp:spPr>
        <a:xfrm>
          <a:off x="0" y="1451154"/>
          <a:ext cx="157734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IDE</a:t>
          </a:r>
        </a:p>
      </dsp:txBody>
      <dsp:txXfrm>
        <a:off x="0" y="1451154"/>
        <a:ext cx="1577340" cy="1449029"/>
      </dsp:txXfrm>
    </dsp:sp>
    <dsp:sp modelId="{30F55704-BEDC-DC41-A26F-2B4E34DCABE4}">
      <dsp:nvSpPr>
        <dsp:cNvPr id="0" name=""/>
        <dsp:cNvSpPr/>
      </dsp:nvSpPr>
      <dsp:spPr>
        <a:xfrm>
          <a:off x="1695640" y="1484832"/>
          <a:ext cx="6191059" cy="673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err="1"/>
            <a:t>VSCode</a:t>
          </a:r>
          <a:r>
            <a:rPr lang="en-US" sz="2000" kern="1200" dirty="0"/>
            <a:t> (simple, lightweight)</a:t>
          </a:r>
        </a:p>
      </dsp:txBody>
      <dsp:txXfrm>
        <a:off x="1695640" y="1484832"/>
        <a:ext cx="6191059" cy="673572"/>
      </dsp:txXfrm>
    </dsp:sp>
    <dsp:sp modelId="{3A4444B8-C73A-5D49-8F20-1B4561794FDA}">
      <dsp:nvSpPr>
        <dsp:cNvPr id="0" name=""/>
        <dsp:cNvSpPr/>
      </dsp:nvSpPr>
      <dsp:spPr>
        <a:xfrm>
          <a:off x="1577340" y="2158405"/>
          <a:ext cx="63093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A1B3DB-01CB-EB4F-B957-10AA6F47E6A9}">
      <dsp:nvSpPr>
        <dsp:cNvPr id="0" name=""/>
        <dsp:cNvSpPr/>
      </dsp:nvSpPr>
      <dsp:spPr>
        <a:xfrm>
          <a:off x="1695640" y="2192083"/>
          <a:ext cx="6191059" cy="673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IntelliJ (powerful) </a:t>
          </a:r>
        </a:p>
      </dsp:txBody>
      <dsp:txXfrm>
        <a:off x="1695640" y="2192083"/>
        <a:ext cx="6191059" cy="673572"/>
      </dsp:txXfrm>
    </dsp:sp>
    <dsp:sp modelId="{6FE801CB-C34B-194E-A2F2-268E7A01551D}">
      <dsp:nvSpPr>
        <dsp:cNvPr id="0" name=""/>
        <dsp:cNvSpPr/>
      </dsp:nvSpPr>
      <dsp:spPr>
        <a:xfrm>
          <a:off x="1577340" y="2865656"/>
          <a:ext cx="63093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B393BA-BBC1-7247-8C76-3F1E6D1E417B}">
      <dsp:nvSpPr>
        <dsp:cNvPr id="0" name=""/>
        <dsp:cNvSpPr/>
      </dsp:nvSpPr>
      <dsp:spPr>
        <a:xfrm>
          <a:off x="0" y="2900183"/>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855180-A056-214B-9FED-808F7662E69F}">
      <dsp:nvSpPr>
        <dsp:cNvPr id="0" name=""/>
        <dsp:cNvSpPr/>
      </dsp:nvSpPr>
      <dsp:spPr>
        <a:xfrm>
          <a:off x="0" y="2900183"/>
          <a:ext cx="157734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Online Coding</a:t>
          </a:r>
        </a:p>
      </dsp:txBody>
      <dsp:txXfrm>
        <a:off x="0" y="2900183"/>
        <a:ext cx="1577340" cy="1449029"/>
      </dsp:txXfrm>
    </dsp:sp>
    <dsp:sp modelId="{9381CB93-9402-604D-9833-BCB7435B3D5E}">
      <dsp:nvSpPr>
        <dsp:cNvPr id="0" name=""/>
        <dsp:cNvSpPr/>
      </dsp:nvSpPr>
      <dsp:spPr>
        <a:xfrm>
          <a:off x="1695640" y="2965984"/>
          <a:ext cx="6191059" cy="1316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hlinkClick xmlns:r="http://schemas.openxmlformats.org/officeDocument/2006/relationships" r:id="rId2"/>
            </a:rPr>
            <a:t>https://www.tutorialspoint.com/compile_java_online.php</a:t>
          </a:r>
          <a:endParaRPr lang="en-US" sz="2000" kern="1200" dirty="0"/>
        </a:p>
      </dsp:txBody>
      <dsp:txXfrm>
        <a:off x="1695640" y="2965984"/>
        <a:ext cx="6191059" cy="1316013"/>
      </dsp:txXfrm>
    </dsp:sp>
    <dsp:sp modelId="{2619D8D7-4032-2441-9B08-ADA4C93C0952}">
      <dsp:nvSpPr>
        <dsp:cNvPr id="0" name=""/>
        <dsp:cNvSpPr/>
      </dsp:nvSpPr>
      <dsp:spPr>
        <a:xfrm>
          <a:off x="1577340" y="4281997"/>
          <a:ext cx="63093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39871-75FA-A24B-A787-0EEB7AC7E886}" type="datetimeFigureOut">
              <a:rPr lang="en-CN" smtClean="0"/>
              <a:t>2023/8/23</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8F92F1-598D-A347-B776-D768A768E4AF}" type="slidenum">
              <a:rPr lang="en-CN" smtClean="0"/>
              <a:t>‹#›</a:t>
            </a:fld>
            <a:endParaRPr lang="en-CN"/>
          </a:p>
        </p:txBody>
      </p:sp>
    </p:spTree>
    <p:extLst>
      <p:ext uri="{BB962C8B-B14F-4D97-AF65-F5344CB8AC3E}">
        <p14:creationId xmlns:p14="http://schemas.microsoft.com/office/powerpoint/2010/main" val="780929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Here the green main means the function where the whole program starts, you can also define a general main function and call it, just make sure the compiler can distinguish them. But in </a:t>
            </a:r>
            <a:r>
              <a:rPr lang="en-US" altLang="zh-CN" dirty="0" err="1"/>
              <a:t>c++</a:t>
            </a:r>
            <a:r>
              <a:rPr lang="en-US" altLang="zh-CN" dirty="0"/>
              <a:t>, you can only have one main function</a:t>
            </a:r>
            <a:endParaRPr lang="zh-CN" altLang="en-US" dirty="0"/>
          </a:p>
        </p:txBody>
      </p:sp>
      <p:sp>
        <p:nvSpPr>
          <p:cNvPr id="4" name="Slide Number Placeholder 3"/>
          <p:cNvSpPr>
            <a:spLocks noGrp="1"/>
          </p:cNvSpPr>
          <p:nvPr>
            <p:ph type="sldNum" sz="quarter" idx="5"/>
          </p:nvPr>
        </p:nvSpPr>
        <p:spPr/>
        <p:txBody>
          <a:bodyPr/>
          <a:lstStyle/>
          <a:p>
            <a:fld id="{AA8F92F1-598D-A347-B776-D768A768E4AF}" type="slidenum">
              <a:rPr lang="en-CN" smtClean="0"/>
              <a:t>7</a:t>
            </a:fld>
            <a:endParaRPr lang="en-CN"/>
          </a:p>
        </p:txBody>
      </p:sp>
    </p:spTree>
    <p:extLst>
      <p:ext uri="{BB962C8B-B14F-4D97-AF65-F5344CB8AC3E}">
        <p14:creationId xmlns:p14="http://schemas.microsoft.com/office/powerpoint/2010/main" val="2024015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Can you write down the result of this program without running it?</a:t>
            </a:r>
            <a:endParaRPr lang="zh-CN" altLang="en-US" dirty="0"/>
          </a:p>
          <a:p>
            <a:endParaRPr lang="en-CN" dirty="0"/>
          </a:p>
        </p:txBody>
      </p:sp>
      <p:sp>
        <p:nvSpPr>
          <p:cNvPr id="4" name="Slide Number Placeholder 3"/>
          <p:cNvSpPr>
            <a:spLocks noGrp="1"/>
          </p:cNvSpPr>
          <p:nvPr>
            <p:ph type="sldNum" sz="quarter" idx="5"/>
          </p:nvPr>
        </p:nvSpPr>
        <p:spPr/>
        <p:txBody>
          <a:bodyPr/>
          <a:lstStyle/>
          <a:p>
            <a:fld id="{AA8F92F1-598D-A347-B776-D768A768E4AF}" type="slidenum">
              <a:rPr lang="en-CN" smtClean="0"/>
              <a:t>10</a:t>
            </a:fld>
            <a:endParaRPr lang="en-CN"/>
          </a:p>
        </p:txBody>
      </p:sp>
    </p:spTree>
    <p:extLst>
      <p:ext uri="{BB962C8B-B14F-4D97-AF65-F5344CB8AC3E}">
        <p14:creationId xmlns:p14="http://schemas.microsoft.com/office/powerpoint/2010/main" val="1738929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These are basic types .</a:t>
            </a:r>
          </a:p>
          <a:p>
            <a:endParaRPr lang="en-US" altLang="zh-CN" dirty="0"/>
          </a:p>
          <a:p>
            <a:r>
              <a:rPr lang="en-US" altLang="zh-CN" dirty="0"/>
              <a:t>Types like string, it is a class.</a:t>
            </a:r>
            <a:endParaRPr lang="zh-CN" altLang="en-US" dirty="0"/>
          </a:p>
        </p:txBody>
      </p:sp>
      <p:sp>
        <p:nvSpPr>
          <p:cNvPr id="4" name="Slide Number Placeholder 3"/>
          <p:cNvSpPr>
            <a:spLocks noGrp="1"/>
          </p:cNvSpPr>
          <p:nvPr>
            <p:ph type="sldNum" sz="quarter" idx="5"/>
          </p:nvPr>
        </p:nvSpPr>
        <p:spPr/>
        <p:txBody>
          <a:bodyPr/>
          <a:lstStyle/>
          <a:p>
            <a:fld id="{AA8F92F1-598D-A347-B776-D768A768E4AF}" type="slidenum">
              <a:rPr lang="en-CN" smtClean="0"/>
              <a:t>20</a:t>
            </a:fld>
            <a:endParaRPr lang="en-CN"/>
          </a:p>
        </p:txBody>
      </p:sp>
    </p:spTree>
    <p:extLst>
      <p:ext uri="{BB962C8B-B14F-4D97-AF65-F5344CB8AC3E}">
        <p14:creationId xmlns:p14="http://schemas.microsoft.com/office/powerpoint/2010/main" val="2604048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Square bracket</a:t>
            </a:r>
            <a:endParaRPr lang="zh-CN" altLang="en-US" dirty="0"/>
          </a:p>
          <a:p>
            <a:endParaRPr lang="en-CN" dirty="0"/>
          </a:p>
        </p:txBody>
      </p:sp>
      <p:sp>
        <p:nvSpPr>
          <p:cNvPr id="4" name="Slide Number Placeholder 3"/>
          <p:cNvSpPr>
            <a:spLocks noGrp="1"/>
          </p:cNvSpPr>
          <p:nvPr>
            <p:ph type="sldNum" sz="quarter" idx="5"/>
          </p:nvPr>
        </p:nvSpPr>
        <p:spPr/>
        <p:txBody>
          <a:bodyPr/>
          <a:lstStyle/>
          <a:p>
            <a:fld id="{AA8F92F1-598D-A347-B776-D768A768E4AF}" type="slidenum">
              <a:rPr lang="en-CN" smtClean="0"/>
              <a:t>22</a:t>
            </a:fld>
            <a:endParaRPr lang="en-CN"/>
          </a:p>
        </p:txBody>
      </p:sp>
    </p:spTree>
    <p:extLst>
      <p:ext uri="{BB962C8B-B14F-4D97-AF65-F5344CB8AC3E}">
        <p14:creationId xmlns:p14="http://schemas.microsoft.com/office/powerpoint/2010/main" val="277839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Square bracket</a:t>
            </a:r>
            <a:endParaRPr lang="zh-CN" altLang="en-US" dirty="0"/>
          </a:p>
          <a:p>
            <a:endParaRPr lang="en-CN" dirty="0"/>
          </a:p>
        </p:txBody>
      </p:sp>
      <p:sp>
        <p:nvSpPr>
          <p:cNvPr id="4" name="Slide Number Placeholder 3"/>
          <p:cNvSpPr>
            <a:spLocks noGrp="1"/>
          </p:cNvSpPr>
          <p:nvPr>
            <p:ph type="sldNum" sz="quarter" idx="5"/>
          </p:nvPr>
        </p:nvSpPr>
        <p:spPr/>
        <p:txBody>
          <a:bodyPr/>
          <a:lstStyle/>
          <a:p>
            <a:fld id="{AA8F92F1-598D-A347-B776-D768A768E4AF}" type="slidenum">
              <a:rPr lang="en-CN" smtClean="0"/>
              <a:t>24</a:t>
            </a:fld>
            <a:endParaRPr lang="en-CN"/>
          </a:p>
        </p:txBody>
      </p:sp>
    </p:spTree>
    <p:extLst>
      <p:ext uri="{BB962C8B-B14F-4D97-AF65-F5344CB8AC3E}">
        <p14:creationId xmlns:p14="http://schemas.microsoft.com/office/powerpoint/2010/main" val="3075974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 is an example of calculating 1 + 2 </a:t>
            </a:r>
          </a:p>
          <a:p>
            <a:endParaRPr lang="en-US" altLang="zh-CN" dirty="0"/>
          </a:p>
          <a:p>
            <a:r>
              <a:rPr lang="en-US" altLang="zh-CN" dirty="0"/>
              <a:t>Blue words are key words</a:t>
            </a:r>
          </a:p>
          <a:p>
            <a:endParaRPr lang="en-US" altLang="zh-CN" dirty="0"/>
          </a:p>
          <a:p>
            <a:r>
              <a:rPr lang="en-US" altLang="zh-CN" dirty="0"/>
              <a:t>We define a function add which has two parameters x and y, and output 1 + 2</a:t>
            </a:r>
          </a:p>
          <a:p>
            <a:endParaRPr lang="en-US" altLang="zh-CN" dirty="0"/>
          </a:p>
          <a:p>
            <a:r>
              <a:rPr lang="en-US" altLang="zh-CN" dirty="0"/>
              <a:t>The green words are comments </a:t>
            </a:r>
          </a:p>
          <a:p>
            <a:endParaRPr lang="en-US" altLang="zh-CN" dirty="0"/>
          </a:p>
          <a:p>
            <a:r>
              <a:rPr lang="en-US" altLang="zh-CN" dirty="0"/>
              <a:t>The results should be 3</a:t>
            </a:r>
          </a:p>
        </p:txBody>
      </p:sp>
      <p:sp>
        <p:nvSpPr>
          <p:cNvPr id="4" name="Slide Number Placeholder 3"/>
          <p:cNvSpPr>
            <a:spLocks noGrp="1"/>
          </p:cNvSpPr>
          <p:nvPr>
            <p:ph type="sldNum" sz="quarter" idx="5"/>
          </p:nvPr>
        </p:nvSpPr>
        <p:spPr/>
        <p:txBody>
          <a:bodyPr/>
          <a:lstStyle/>
          <a:p>
            <a:fld id="{AA8F92F1-598D-A347-B776-D768A768E4AF}" type="slidenum">
              <a:rPr lang="en-CN" smtClean="0"/>
              <a:t>58</a:t>
            </a:fld>
            <a:endParaRPr lang="en-CN"/>
          </a:p>
        </p:txBody>
      </p:sp>
    </p:spTree>
    <p:extLst>
      <p:ext uri="{BB962C8B-B14F-4D97-AF65-F5344CB8AC3E}">
        <p14:creationId xmlns:p14="http://schemas.microsoft.com/office/powerpoint/2010/main" val="406005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19A64E-438A-3240-B320-73376171C2A0}" type="datetimeFigureOut">
              <a:rPr lang="en-CN" smtClean="0"/>
              <a:t>2023/8/22</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9184B43F-ADB5-C848-B206-A05A1875C5BA}" type="slidenum">
              <a:rPr lang="en-CN" smtClean="0"/>
              <a:t>‹#›</a:t>
            </a:fld>
            <a:endParaRPr lang="en-CN"/>
          </a:p>
        </p:txBody>
      </p:sp>
    </p:spTree>
    <p:extLst>
      <p:ext uri="{BB962C8B-B14F-4D97-AF65-F5344CB8AC3E}">
        <p14:creationId xmlns:p14="http://schemas.microsoft.com/office/powerpoint/2010/main" val="2734363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9A64E-438A-3240-B320-73376171C2A0}" type="datetimeFigureOut">
              <a:rPr lang="en-CN" smtClean="0"/>
              <a:t>2023/8/22</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9184B43F-ADB5-C848-B206-A05A1875C5BA}" type="slidenum">
              <a:rPr lang="en-CN" smtClean="0"/>
              <a:t>‹#›</a:t>
            </a:fld>
            <a:endParaRPr lang="en-CN"/>
          </a:p>
        </p:txBody>
      </p:sp>
    </p:spTree>
    <p:extLst>
      <p:ext uri="{BB962C8B-B14F-4D97-AF65-F5344CB8AC3E}">
        <p14:creationId xmlns:p14="http://schemas.microsoft.com/office/powerpoint/2010/main" val="7863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9A64E-438A-3240-B320-73376171C2A0}" type="datetimeFigureOut">
              <a:rPr lang="en-CN" smtClean="0"/>
              <a:t>2023/8/22</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9184B43F-ADB5-C848-B206-A05A1875C5BA}" type="slidenum">
              <a:rPr lang="en-CN" smtClean="0"/>
              <a:t>‹#›</a:t>
            </a:fld>
            <a:endParaRPr lang="en-CN"/>
          </a:p>
        </p:txBody>
      </p:sp>
    </p:spTree>
    <p:extLst>
      <p:ext uri="{BB962C8B-B14F-4D97-AF65-F5344CB8AC3E}">
        <p14:creationId xmlns:p14="http://schemas.microsoft.com/office/powerpoint/2010/main" val="427799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9A64E-438A-3240-B320-73376171C2A0}" type="datetimeFigureOut">
              <a:rPr lang="en-CN" smtClean="0"/>
              <a:t>2023/8/22</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9184B43F-ADB5-C848-B206-A05A1875C5BA}" type="slidenum">
              <a:rPr lang="en-CN" smtClean="0"/>
              <a:t>‹#›</a:t>
            </a:fld>
            <a:endParaRPr lang="en-CN"/>
          </a:p>
        </p:txBody>
      </p:sp>
    </p:spTree>
    <p:extLst>
      <p:ext uri="{BB962C8B-B14F-4D97-AF65-F5344CB8AC3E}">
        <p14:creationId xmlns:p14="http://schemas.microsoft.com/office/powerpoint/2010/main" val="3051038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19A64E-438A-3240-B320-73376171C2A0}" type="datetimeFigureOut">
              <a:rPr lang="en-CN" smtClean="0"/>
              <a:t>2023/8/22</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9184B43F-ADB5-C848-B206-A05A1875C5BA}" type="slidenum">
              <a:rPr lang="en-CN" smtClean="0"/>
              <a:t>‹#›</a:t>
            </a:fld>
            <a:endParaRPr lang="en-CN"/>
          </a:p>
        </p:txBody>
      </p:sp>
    </p:spTree>
    <p:extLst>
      <p:ext uri="{BB962C8B-B14F-4D97-AF65-F5344CB8AC3E}">
        <p14:creationId xmlns:p14="http://schemas.microsoft.com/office/powerpoint/2010/main" val="2364055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19A64E-438A-3240-B320-73376171C2A0}" type="datetimeFigureOut">
              <a:rPr lang="en-CN" smtClean="0"/>
              <a:t>2023/8/22</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9184B43F-ADB5-C848-B206-A05A1875C5BA}" type="slidenum">
              <a:rPr lang="en-CN" smtClean="0"/>
              <a:t>‹#›</a:t>
            </a:fld>
            <a:endParaRPr lang="en-CN"/>
          </a:p>
        </p:txBody>
      </p:sp>
    </p:spTree>
    <p:extLst>
      <p:ext uri="{BB962C8B-B14F-4D97-AF65-F5344CB8AC3E}">
        <p14:creationId xmlns:p14="http://schemas.microsoft.com/office/powerpoint/2010/main" val="2465899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19A64E-438A-3240-B320-73376171C2A0}" type="datetimeFigureOut">
              <a:rPr lang="en-CN" smtClean="0"/>
              <a:t>2023/8/22</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9184B43F-ADB5-C848-B206-A05A1875C5BA}" type="slidenum">
              <a:rPr lang="en-CN" smtClean="0"/>
              <a:t>‹#›</a:t>
            </a:fld>
            <a:endParaRPr lang="en-CN"/>
          </a:p>
        </p:txBody>
      </p:sp>
    </p:spTree>
    <p:extLst>
      <p:ext uri="{BB962C8B-B14F-4D97-AF65-F5344CB8AC3E}">
        <p14:creationId xmlns:p14="http://schemas.microsoft.com/office/powerpoint/2010/main" val="21184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19A64E-438A-3240-B320-73376171C2A0}" type="datetimeFigureOut">
              <a:rPr lang="en-CN" smtClean="0"/>
              <a:t>2023/8/22</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9184B43F-ADB5-C848-B206-A05A1875C5BA}" type="slidenum">
              <a:rPr lang="en-CN" smtClean="0"/>
              <a:t>‹#›</a:t>
            </a:fld>
            <a:endParaRPr lang="en-CN"/>
          </a:p>
        </p:txBody>
      </p:sp>
    </p:spTree>
    <p:extLst>
      <p:ext uri="{BB962C8B-B14F-4D97-AF65-F5344CB8AC3E}">
        <p14:creationId xmlns:p14="http://schemas.microsoft.com/office/powerpoint/2010/main" val="384506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9A64E-438A-3240-B320-73376171C2A0}" type="datetimeFigureOut">
              <a:rPr lang="en-CN" smtClean="0"/>
              <a:t>2023/8/22</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9184B43F-ADB5-C848-B206-A05A1875C5BA}" type="slidenum">
              <a:rPr lang="en-CN" smtClean="0"/>
              <a:t>‹#›</a:t>
            </a:fld>
            <a:endParaRPr lang="en-CN"/>
          </a:p>
        </p:txBody>
      </p:sp>
    </p:spTree>
    <p:extLst>
      <p:ext uri="{BB962C8B-B14F-4D97-AF65-F5344CB8AC3E}">
        <p14:creationId xmlns:p14="http://schemas.microsoft.com/office/powerpoint/2010/main" val="429180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19A64E-438A-3240-B320-73376171C2A0}" type="datetimeFigureOut">
              <a:rPr lang="en-CN" smtClean="0"/>
              <a:t>2023/8/22</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9184B43F-ADB5-C848-B206-A05A1875C5BA}" type="slidenum">
              <a:rPr lang="en-CN" smtClean="0"/>
              <a:t>‹#›</a:t>
            </a:fld>
            <a:endParaRPr lang="en-CN"/>
          </a:p>
        </p:txBody>
      </p:sp>
    </p:spTree>
    <p:extLst>
      <p:ext uri="{BB962C8B-B14F-4D97-AF65-F5344CB8AC3E}">
        <p14:creationId xmlns:p14="http://schemas.microsoft.com/office/powerpoint/2010/main" val="3745802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19A64E-438A-3240-B320-73376171C2A0}" type="datetimeFigureOut">
              <a:rPr lang="en-CN" smtClean="0"/>
              <a:t>2023/8/22</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9184B43F-ADB5-C848-B206-A05A1875C5BA}" type="slidenum">
              <a:rPr lang="en-CN" smtClean="0"/>
              <a:t>‹#›</a:t>
            </a:fld>
            <a:endParaRPr lang="en-CN"/>
          </a:p>
        </p:txBody>
      </p:sp>
    </p:spTree>
    <p:extLst>
      <p:ext uri="{BB962C8B-B14F-4D97-AF65-F5344CB8AC3E}">
        <p14:creationId xmlns:p14="http://schemas.microsoft.com/office/powerpoint/2010/main" val="295117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9A64E-438A-3240-B320-73376171C2A0}" type="datetimeFigureOut">
              <a:rPr lang="en-CN" smtClean="0"/>
              <a:t>2023/8/22</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84B43F-ADB5-C848-B206-A05A1875C5BA}" type="slidenum">
              <a:rPr lang="en-CN" smtClean="0"/>
              <a:t>‹#›</a:t>
            </a:fld>
            <a:endParaRPr lang="en-CN"/>
          </a:p>
        </p:txBody>
      </p:sp>
    </p:spTree>
    <p:extLst>
      <p:ext uri="{BB962C8B-B14F-4D97-AF65-F5344CB8AC3E}">
        <p14:creationId xmlns:p14="http://schemas.microsoft.com/office/powerpoint/2010/main" val="3377296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C3A9-8C4D-9546-7561-964296FB3B8A}"/>
              </a:ext>
            </a:extLst>
          </p:cNvPr>
          <p:cNvSpPr>
            <a:spLocks noGrp="1"/>
          </p:cNvSpPr>
          <p:nvPr>
            <p:ph type="ctrTitle"/>
          </p:nvPr>
        </p:nvSpPr>
        <p:spPr/>
        <p:txBody>
          <a:bodyPr/>
          <a:lstStyle/>
          <a:p>
            <a:r>
              <a:rPr lang="en-CN" dirty="0"/>
              <a:t>Tutorial– Week1</a:t>
            </a:r>
          </a:p>
        </p:txBody>
      </p:sp>
      <p:sp>
        <p:nvSpPr>
          <p:cNvPr id="3" name="Subtitle 2">
            <a:extLst>
              <a:ext uri="{FF2B5EF4-FFF2-40B4-BE49-F238E27FC236}">
                <a16:creationId xmlns:a16="http://schemas.microsoft.com/office/drawing/2014/main" id="{99C45F25-4967-265E-C63E-47D7B3B42C9A}"/>
              </a:ext>
            </a:extLst>
          </p:cNvPr>
          <p:cNvSpPr>
            <a:spLocks noGrp="1"/>
          </p:cNvSpPr>
          <p:nvPr>
            <p:ph type="subTitle" idx="1"/>
          </p:nvPr>
        </p:nvSpPr>
        <p:spPr/>
        <p:txBody>
          <a:bodyPr/>
          <a:lstStyle/>
          <a:p>
            <a:r>
              <a:rPr lang="en-CN" dirty="0"/>
              <a:t>Sinong - TA</a:t>
            </a:r>
          </a:p>
        </p:txBody>
      </p:sp>
    </p:spTree>
    <p:extLst>
      <p:ext uri="{BB962C8B-B14F-4D97-AF65-F5344CB8AC3E}">
        <p14:creationId xmlns:p14="http://schemas.microsoft.com/office/powerpoint/2010/main" val="2650894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A84A-4C47-DF66-8D88-5DAB4121AD3B}"/>
              </a:ext>
            </a:extLst>
          </p:cNvPr>
          <p:cNvSpPr>
            <a:spLocks noGrp="1"/>
          </p:cNvSpPr>
          <p:nvPr>
            <p:ph type="title"/>
          </p:nvPr>
        </p:nvSpPr>
        <p:spPr/>
        <p:txBody>
          <a:bodyPr/>
          <a:lstStyle/>
          <a:p>
            <a:r>
              <a:rPr lang="en-CN" dirty="0">
                <a:solidFill>
                  <a:srgbClr val="FF0000"/>
                </a:solidFill>
              </a:rPr>
              <a:t>Test 1</a:t>
            </a:r>
          </a:p>
        </p:txBody>
      </p:sp>
      <p:pic>
        <p:nvPicPr>
          <p:cNvPr id="4" name="Content Placeholder 3">
            <a:extLst>
              <a:ext uri="{FF2B5EF4-FFF2-40B4-BE49-F238E27FC236}">
                <a16:creationId xmlns:a16="http://schemas.microsoft.com/office/drawing/2014/main" id="{F6D6F7E1-F572-A47E-3CE0-67622226B75F}"/>
              </a:ext>
            </a:extLst>
          </p:cNvPr>
          <p:cNvPicPr>
            <a:picLocks noGrp="1" noChangeAspect="1"/>
          </p:cNvPicPr>
          <p:nvPr>
            <p:ph idx="1"/>
          </p:nvPr>
        </p:nvPicPr>
        <p:blipFill>
          <a:blip r:embed="rId3"/>
          <a:stretch>
            <a:fillRect/>
          </a:stretch>
        </p:blipFill>
        <p:spPr>
          <a:xfrm>
            <a:off x="628650" y="1502262"/>
            <a:ext cx="6299200" cy="2540000"/>
          </a:xfrm>
          <a:prstGeom prst="rect">
            <a:avLst/>
          </a:prstGeom>
        </p:spPr>
      </p:pic>
      <p:pic>
        <p:nvPicPr>
          <p:cNvPr id="5" name="Picture 4">
            <a:extLst>
              <a:ext uri="{FF2B5EF4-FFF2-40B4-BE49-F238E27FC236}">
                <a16:creationId xmlns:a16="http://schemas.microsoft.com/office/drawing/2014/main" id="{9D10EAD2-5B6E-5808-16AB-DAB2403C159E}"/>
              </a:ext>
            </a:extLst>
          </p:cNvPr>
          <p:cNvPicPr>
            <a:picLocks noChangeAspect="1"/>
          </p:cNvPicPr>
          <p:nvPr/>
        </p:nvPicPr>
        <p:blipFill>
          <a:blip r:embed="rId4"/>
          <a:stretch>
            <a:fillRect/>
          </a:stretch>
        </p:blipFill>
        <p:spPr>
          <a:xfrm>
            <a:off x="628650" y="4474548"/>
            <a:ext cx="5346700" cy="1409700"/>
          </a:xfrm>
          <a:prstGeom prst="rect">
            <a:avLst/>
          </a:prstGeom>
        </p:spPr>
      </p:pic>
    </p:spTree>
    <p:extLst>
      <p:ext uri="{BB962C8B-B14F-4D97-AF65-F5344CB8AC3E}">
        <p14:creationId xmlns:p14="http://schemas.microsoft.com/office/powerpoint/2010/main" val="34378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726FB-0A2A-D84C-2B2C-248D610239D1}"/>
              </a:ext>
            </a:extLst>
          </p:cNvPr>
          <p:cNvSpPr>
            <a:spLocks noGrp="1"/>
          </p:cNvSpPr>
          <p:nvPr>
            <p:ph type="title"/>
          </p:nvPr>
        </p:nvSpPr>
        <p:spPr/>
        <p:txBody>
          <a:bodyPr/>
          <a:lstStyle/>
          <a:p>
            <a:r>
              <a:rPr lang="fr-FR" altLang="zh-CN" sz="6000" b="1" i="0" dirty="0">
                <a:solidFill>
                  <a:srgbClr val="000000"/>
                </a:solidFill>
                <a:effectLst/>
                <a:latin typeface="Microsoft YaHei" panose="020B0503020204020204" pitchFamily="34" charset="-122"/>
                <a:ea typeface="Microsoft YaHei" panose="020B0503020204020204" pitchFamily="34" charset="-122"/>
              </a:rPr>
              <a:t>C++ Files </a:t>
            </a:r>
            <a:br>
              <a:rPr lang="fr-FR" altLang="zh-CN" sz="6000" b="1" i="0" dirty="0">
                <a:solidFill>
                  <a:srgbClr val="000000"/>
                </a:solidFill>
                <a:effectLst/>
                <a:latin typeface="Microsoft YaHei" panose="020B0503020204020204" pitchFamily="34" charset="-122"/>
                <a:ea typeface="Microsoft YaHei" panose="020B0503020204020204" pitchFamily="34" charset="-122"/>
              </a:rPr>
            </a:br>
            <a:r>
              <a:rPr lang="fr-FR" altLang="zh-CN" sz="6000" b="1" i="0" dirty="0">
                <a:solidFill>
                  <a:srgbClr val="000000"/>
                </a:solidFill>
                <a:effectLst/>
                <a:latin typeface="Microsoft YaHei" panose="020B0503020204020204" pitchFamily="34" charset="-122"/>
                <a:ea typeface="Microsoft YaHei" panose="020B0503020204020204" pitchFamily="34" charset="-122"/>
              </a:rPr>
              <a:t>vs. Java Files</a:t>
            </a:r>
            <a:br>
              <a:rPr lang="fr-FR" altLang="zh-CN" sz="6000" b="1" i="0" dirty="0">
                <a:solidFill>
                  <a:srgbClr val="000000"/>
                </a:solidFill>
                <a:effectLst/>
                <a:latin typeface="Microsoft YaHei" panose="020B0503020204020204" pitchFamily="34" charset="-122"/>
                <a:ea typeface="Microsoft YaHei" panose="020B0503020204020204" pitchFamily="34" charset="-122"/>
              </a:rPr>
            </a:br>
            <a:endParaRPr lang="en-CN" dirty="0"/>
          </a:p>
        </p:txBody>
      </p:sp>
      <p:sp>
        <p:nvSpPr>
          <p:cNvPr id="3" name="Text Placeholder 2">
            <a:extLst>
              <a:ext uri="{FF2B5EF4-FFF2-40B4-BE49-F238E27FC236}">
                <a16:creationId xmlns:a16="http://schemas.microsoft.com/office/drawing/2014/main" id="{56D8D78E-DE85-95AE-F9AF-4CCC6A80FEDB}"/>
              </a:ext>
            </a:extLst>
          </p:cNvPr>
          <p:cNvSpPr>
            <a:spLocks noGrp="1"/>
          </p:cNvSpPr>
          <p:nvPr>
            <p:ph type="body" idx="1"/>
          </p:nvPr>
        </p:nvSpPr>
        <p:spPr/>
        <p:txBody>
          <a:bodyPr/>
          <a:lstStyle/>
          <a:p>
            <a:endParaRPr lang="en-CN"/>
          </a:p>
        </p:txBody>
      </p:sp>
    </p:spTree>
    <p:extLst>
      <p:ext uri="{BB962C8B-B14F-4D97-AF65-F5344CB8AC3E}">
        <p14:creationId xmlns:p14="http://schemas.microsoft.com/office/powerpoint/2010/main" val="1386984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EC82-12B5-A6DD-4529-0B0B463F2F73}"/>
              </a:ext>
            </a:extLst>
          </p:cNvPr>
          <p:cNvSpPr>
            <a:spLocks noGrp="1"/>
          </p:cNvSpPr>
          <p:nvPr>
            <p:ph type="title"/>
          </p:nvPr>
        </p:nvSpPr>
        <p:spPr/>
        <p:txBody>
          <a:bodyPr/>
          <a:lstStyle/>
          <a:p>
            <a:r>
              <a:rPr lang="en-CN" dirty="0"/>
              <a:t>C++ Files</a:t>
            </a:r>
          </a:p>
        </p:txBody>
      </p:sp>
      <p:pic>
        <p:nvPicPr>
          <p:cNvPr id="4" name="图片 5">
            <a:extLst>
              <a:ext uri="{FF2B5EF4-FFF2-40B4-BE49-F238E27FC236}">
                <a16:creationId xmlns:a16="http://schemas.microsoft.com/office/drawing/2014/main" id="{A3475091-F77C-1384-3F12-28444EF765DD}"/>
              </a:ext>
            </a:extLst>
          </p:cNvPr>
          <p:cNvPicPr>
            <a:picLocks noGrp="1" noChangeAspect="1"/>
          </p:cNvPicPr>
          <p:nvPr>
            <p:ph idx="1"/>
          </p:nvPr>
        </p:nvPicPr>
        <p:blipFill>
          <a:blip r:embed="rId2"/>
          <a:stretch>
            <a:fillRect/>
          </a:stretch>
        </p:blipFill>
        <p:spPr>
          <a:xfrm>
            <a:off x="628650" y="2361166"/>
            <a:ext cx="7886700" cy="2902583"/>
          </a:xfrm>
          <a:prstGeom prst="rect">
            <a:avLst/>
          </a:prstGeom>
        </p:spPr>
      </p:pic>
    </p:spTree>
    <p:extLst>
      <p:ext uri="{BB962C8B-B14F-4D97-AF65-F5344CB8AC3E}">
        <p14:creationId xmlns:p14="http://schemas.microsoft.com/office/powerpoint/2010/main" val="17031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76E6-77A8-DD6E-C102-E7DC652A5C02}"/>
              </a:ext>
            </a:extLst>
          </p:cNvPr>
          <p:cNvSpPr>
            <a:spLocks noGrp="1"/>
          </p:cNvSpPr>
          <p:nvPr>
            <p:ph type="title"/>
          </p:nvPr>
        </p:nvSpPr>
        <p:spPr/>
        <p:txBody>
          <a:bodyPr/>
          <a:lstStyle/>
          <a:p>
            <a:r>
              <a:rPr lang="en-CN" dirty="0"/>
              <a:t>C++ Files</a:t>
            </a:r>
          </a:p>
        </p:txBody>
      </p:sp>
      <p:pic>
        <p:nvPicPr>
          <p:cNvPr id="4" name="图片 3">
            <a:extLst>
              <a:ext uri="{FF2B5EF4-FFF2-40B4-BE49-F238E27FC236}">
                <a16:creationId xmlns:a16="http://schemas.microsoft.com/office/drawing/2014/main" id="{82860EB8-2F6E-6D2D-351D-73DDA7D855C1}"/>
              </a:ext>
            </a:extLst>
          </p:cNvPr>
          <p:cNvPicPr>
            <a:picLocks noGrp="1" noChangeAspect="1"/>
          </p:cNvPicPr>
          <p:nvPr>
            <p:ph idx="1"/>
          </p:nvPr>
        </p:nvPicPr>
        <p:blipFill>
          <a:blip r:embed="rId2"/>
          <a:stretch>
            <a:fillRect/>
          </a:stretch>
        </p:blipFill>
        <p:spPr>
          <a:xfrm>
            <a:off x="628650" y="2425700"/>
            <a:ext cx="6959600" cy="2006600"/>
          </a:xfrm>
          <a:prstGeom prst="rect">
            <a:avLst/>
          </a:prstGeom>
        </p:spPr>
      </p:pic>
    </p:spTree>
    <p:extLst>
      <p:ext uri="{BB962C8B-B14F-4D97-AF65-F5344CB8AC3E}">
        <p14:creationId xmlns:p14="http://schemas.microsoft.com/office/powerpoint/2010/main" val="182186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FFD57-28CB-59A1-97C4-169ADD727B9B}"/>
              </a:ext>
            </a:extLst>
          </p:cNvPr>
          <p:cNvSpPr>
            <a:spLocks noGrp="1"/>
          </p:cNvSpPr>
          <p:nvPr>
            <p:ph type="title"/>
          </p:nvPr>
        </p:nvSpPr>
        <p:spPr/>
        <p:txBody>
          <a:bodyPr/>
          <a:lstStyle/>
          <a:p>
            <a:r>
              <a:rPr lang="en-CN" dirty="0"/>
              <a:t>C++ Files</a:t>
            </a:r>
          </a:p>
        </p:txBody>
      </p:sp>
      <p:pic>
        <p:nvPicPr>
          <p:cNvPr id="4" name="图片 2">
            <a:extLst>
              <a:ext uri="{FF2B5EF4-FFF2-40B4-BE49-F238E27FC236}">
                <a16:creationId xmlns:a16="http://schemas.microsoft.com/office/drawing/2014/main" id="{55A881C1-390D-9025-32B4-4506B6DB7EE0}"/>
              </a:ext>
            </a:extLst>
          </p:cNvPr>
          <p:cNvPicPr>
            <a:picLocks noGrp="1" noChangeAspect="1"/>
          </p:cNvPicPr>
          <p:nvPr>
            <p:ph idx="1"/>
          </p:nvPr>
        </p:nvPicPr>
        <p:blipFill>
          <a:blip r:embed="rId2"/>
          <a:stretch>
            <a:fillRect/>
          </a:stretch>
        </p:blipFill>
        <p:spPr>
          <a:xfrm>
            <a:off x="628650" y="2574427"/>
            <a:ext cx="7886700" cy="2617760"/>
          </a:xfrm>
          <a:prstGeom prst="rect">
            <a:avLst/>
          </a:prstGeom>
        </p:spPr>
      </p:pic>
    </p:spTree>
    <p:extLst>
      <p:ext uri="{BB962C8B-B14F-4D97-AF65-F5344CB8AC3E}">
        <p14:creationId xmlns:p14="http://schemas.microsoft.com/office/powerpoint/2010/main" val="33078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6A91-0C3C-26EB-01BF-6BDD3175E5EC}"/>
              </a:ext>
            </a:extLst>
          </p:cNvPr>
          <p:cNvSpPr>
            <a:spLocks noGrp="1"/>
          </p:cNvSpPr>
          <p:nvPr>
            <p:ph type="title"/>
          </p:nvPr>
        </p:nvSpPr>
        <p:spPr/>
        <p:txBody>
          <a:bodyPr/>
          <a:lstStyle/>
          <a:p>
            <a:r>
              <a:rPr lang="en-CN" dirty="0"/>
              <a:t>Java Files</a:t>
            </a:r>
          </a:p>
        </p:txBody>
      </p:sp>
      <p:pic>
        <p:nvPicPr>
          <p:cNvPr id="4" name="图片 2">
            <a:extLst>
              <a:ext uri="{FF2B5EF4-FFF2-40B4-BE49-F238E27FC236}">
                <a16:creationId xmlns:a16="http://schemas.microsoft.com/office/drawing/2014/main" id="{E886AF66-8A55-D90F-07A7-34409EE5046C}"/>
              </a:ext>
            </a:extLst>
          </p:cNvPr>
          <p:cNvPicPr>
            <a:picLocks noGrp="1" noChangeAspect="1"/>
          </p:cNvPicPr>
          <p:nvPr>
            <p:ph idx="1"/>
          </p:nvPr>
        </p:nvPicPr>
        <p:blipFill>
          <a:blip r:embed="rId2"/>
          <a:stretch>
            <a:fillRect/>
          </a:stretch>
        </p:blipFill>
        <p:spPr>
          <a:xfrm>
            <a:off x="967215" y="1825625"/>
            <a:ext cx="7209569" cy="4351338"/>
          </a:xfrm>
          <a:prstGeom prst="rect">
            <a:avLst/>
          </a:prstGeom>
        </p:spPr>
      </p:pic>
    </p:spTree>
    <p:extLst>
      <p:ext uri="{BB962C8B-B14F-4D97-AF65-F5344CB8AC3E}">
        <p14:creationId xmlns:p14="http://schemas.microsoft.com/office/powerpoint/2010/main" val="114473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6A91-0C3C-26EB-01BF-6BDD3175E5EC}"/>
              </a:ext>
            </a:extLst>
          </p:cNvPr>
          <p:cNvSpPr>
            <a:spLocks noGrp="1"/>
          </p:cNvSpPr>
          <p:nvPr>
            <p:ph type="title"/>
          </p:nvPr>
        </p:nvSpPr>
        <p:spPr/>
        <p:txBody>
          <a:bodyPr/>
          <a:lstStyle/>
          <a:p>
            <a:r>
              <a:rPr lang="en-CN" dirty="0"/>
              <a:t>Java Files</a:t>
            </a:r>
          </a:p>
        </p:txBody>
      </p:sp>
      <p:pic>
        <p:nvPicPr>
          <p:cNvPr id="4" name="图片 3">
            <a:extLst>
              <a:ext uri="{FF2B5EF4-FFF2-40B4-BE49-F238E27FC236}">
                <a16:creationId xmlns:a16="http://schemas.microsoft.com/office/drawing/2014/main" id="{68977B6C-081C-353A-89BD-E69CB3C13144}"/>
              </a:ext>
            </a:extLst>
          </p:cNvPr>
          <p:cNvPicPr>
            <a:picLocks noGrp="1" noChangeAspect="1"/>
          </p:cNvPicPr>
          <p:nvPr>
            <p:ph idx="1"/>
          </p:nvPr>
        </p:nvPicPr>
        <p:blipFill>
          <a:blip r:embed="rId2"/>
          <a:stretch>
            <a:fillRect/>
          </a:stretch>
        </p:blipFill>
        <p:spPr>
          <a:xfrm>
            <a:off x="628650" y="2001612"/>
            <a:ext cx="7886700" cy="3999363"/>
          </a:xfrm>
          <a:prstGeom prst="rect">
            <a:avLst/>
          </a:prstGeom>
        </p:spPr>
      </p:pic>
    </p:spTree>
    <p:extLst>
      <p:ext uri="{BB962C8B-B14F-4D97-AF65-F5344CB8AC3E}">
        <p14:creationId xmlns:p14="http://schemas.microsoft.com/office/powerpoint/2010/main" val="183057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6A91-0C3C-26EB-01BF-6BDD3175E5EC}"/>
              </a:ext>
            </a:extLst>
          </p:cNvPr>
          <p:cNvSpPr>
            <a:spLocks noGrp="1"/>
          </p:cNvSpPr>
          <p:nvPr>
            <p:ph type="title"/>
          </p:nvPr>
        </p:nvSpPr>
        <p:spPr/>
        <p:txBody>
          <a:bodyPr/>
          <a:lstStyle/>
          <a:p>
            <a:r>
              <a:rPr lang="en-CN" dirty="0">
                <a:solidFill>
                  <a:srgbClr val="FF0000"/>
                </a:solidFill>
              </a:rPr>
              <a:t>Test-2</a:t>
            </a:r>
          </a:p>
        </p:txBody>
      </p:sp>
      <p:sp>
        <p:nvSpPr>
          <p:cNvPr id="4" name="文本框 7">
            <a:extLst>
              <a:ext uri="{FF2B5EF4-FFF2-40B4-BE49-F238E27FC236}">
                <a16:creationId xmlns:a16="http://schemas.microsoft.com/office/drawing/2014/main" id="{A13C970B-D7D7-8BEC-965A-BD738462B785}"/>
              </a:ext>
            </a:extLst>
          </p:cNvPr>
          <p:cNvSpPr txBox="1"/>
          <p:nvPr/>
        </p:nvSpPr>
        <p:spPr>
          <a:xfrm>
            <a:off x="492166" y="1811062"/>
            <a:ext cx="8159668" cy="1695336"/>
          </a:xfrm>
          <a:prstGeom prst="rect">
            <a:avLst/>
          </a:prstGeom>
          <a:noFill/>
        </p:spPr>
        <p:txBody>
          <a:bodyPr wrap="square">
            <a:spAutoFit/>
          </a:bodyPr>
          <a:lstStyle/>
          <a:p>
            <a:pPr>
              <a:lnSpc>
                <a:spcPct val="150000"/>
              </a:lnSpc>
            </a:pPr>
            <a:r>
              <a:rPr lang="en-US" altLang="zh-CN" sz="2400" b="0" i="0" dirty="0">
                <a:solidFill>
                  <a:srgbClr val="000000"/>
                </a:solidFill>
                <a:effectLst/>
                <a:latin typeface="Microsoft YaHei" panose="020B0503020204020204" pitchFamily="34" charset="-122"/>
                <a:ea typeface="Microsoft YaHei" panose="020B0503020204020204" pitchFamily="34" charset="-122"/>
              </a:rPr>
              <a:t>Write a complete Java program that uses a loop to sum the numbers from 1 to 10 and prints the result like this:</a:t>
            </a:r>
            <a:endParaRPr lang="zh-CN" altLang="en-US" sz="2400" dirty="0"/>
          </a:p>
        </p:txBody>
      </p:sp>
      <p:pic>
        <p:nvPicPr>
          <p:cNvPr id="5" name="图片 9">
            <a:extLst>
              <a:ext uri="{FF2B5EF4-FFF2-40B4-BE49-F238E27FC236}">
                <a16:creationId xmlns:a16="http://schemas.microsoft.com/office/drawing/2014/main" id="{25EEDDD8-C72D-08D8-1485-FF41047A2764}"/>
              </a:ext>
            </a:extLst>
          </p:cNvPr>
          <p:cNvPicPr>
            <a:picLocks noChangeAspect="1"/>
          </p:cNvPicPr>
          <p:nvPr/>
        </p:nvPicPr>
        <p:blipFill>
          <a:blip r:embed="rId2"/>
          <a:stretch>
            <a:fillRect/>
          </a:stretch>
        </p:blipFill>
        <p:spPr>
          <a:xfrm>
            <a:off x="2607913" y="3626771"/>
            <a:ext cx="2318765" cy="533400"/>
          </a:xfrm>
          <a:prstGeom prst="rect">
            <a:avLst/>
          </a:prstGeom>
        </p:spPr>
      </p:pic>
      <p:sp>
        <p:nvSpPr>
          <p:cNvPr id="6" name="文本框 13">
            <a:extLst>
              <a:ext uri="{FF2B5EF4-FFF2-40B4-BE49-F238E27FC236}">
                <a16:creationId xmlns:a16="http://schemas.microsoft.com/office/drawing/2014/main" id="{73558DA7-1F22-B02F-A6E1-E44600CE7F8D}"/>
              </a:ext>
            </a:extLst>
          </p:cNvPr>
          <p:cNvSpPr txBox="1"/>
          <p:nvPr/>
        </p:nvSpPr>
        <p:spPr>
          <a:xfrm>
            <a:off x="492166" y="4514071"/>
            <a:ext cx="8111951" cy="830997"/>
          </a:xfrm>
          <a:prstGeom prst="rect">
            <a:avLst/>
          </a:prstGeom>
          <a:noFill/>
        </p:spPr>
        <p:txBody>
          <a:bodyPr wrap="square">
            <a:spAutoFit/>
          </a:bodyPr>
          <a:lstStyle/>
          <a:p>
            <a:r>
              <a:rPr lang="en-US" altLang="zh-CN" sz="2400" b="0" i="0" dirty="0">
                <a:solidFill>
                  <a:srgbClr val="000000"/>
                </a:solidFill>
                <a:effectLst/>
                <a:latin typeface="Microsoft YaHei" panose="020B0503020204020204" pitchFamily="34" charset="-122"/>
                <a:ea typeface="Microsoft YaHei" panose="020B0503020204020204" pitchFamily="34" charset="-122"/>
              </a:rPr>
              <a:t>Note: Use variable declarations, and a </a:t>
            </a:r>
            <a:r>
              <a:rPr lang="en-US" altLang="zh-CN" sz="2400" b="0" i="1" dirty="0">
                <a:solidFill>
                  <a:srgbClr val="000000"/>
                </a:solidFill>
                <a:effectLst/>
                <a:latin typeface="Microsoft YaHei" panose="020B0503020204020204" pitchFamily="34" charset="-122"/>
                <a:ea typeface="Microsoft YaHei" panose="020B0503020204020204" pitchFamily="34" charset="-122"/>
              </a:rPr>
              <a:t>for</a:t>
            </a:r>
            <a:r>
              <a:rPr lang="en-US" altLang="zh-CN" sz="2400" b="0" i="0" dirty="0">
                <a:solidFill>
                  <a:srgbClr val="000000"/>
                </a:solidFill>
                <a:effectLst/>
                <a:latin typeface="Microsoft YaHei" panose="020B0503020204020204" pitchFamily="34" charset="-122"/>
                <a:ea typeface="Microsoft YaHei" panose="020B0503020204020204" pitchFamily="34" charset="-122"/>
              </a:rPr>
              <a:t> or </a:t>
            </a:r>
            <a:r>
              <a:rPr lang="en-US" altLang="zh-CN" sz="2400" b="0" i="1" dirty="0">
                <a:solidFill>
                  <a:srgbClr val="000000"/>
                </a:solidFill>
                <a:effectLst/>
                <a:latin typeface="Microsoft YaHei" panose="020B0503020204020204" pitchFamily="34" charset="-122"/>
                <a:ea typeface="Microsoft YaHei" panose="020B0503020204020204" pitchFamily="34" charset="-122"/>
              </a:rPr>
              <a:t>while</a:t>
            </a:r>
            <a:r>
              <a:rPr lang="en-US" altLang="zh-CN" sz="2400" b="0" i="0" dirty="0">
                <a:solidFill>
                  <a:srgbClr val="000000"/>
                </a:solidFill>
                <a:effectLst/>
                <a:latin typeface="Microsoft YaHei" panose="020B0503020204020204" pitchFamily="34" charset="-122"/>
                <a:ea typeface="Microsoft YaHei" panose="020B0503020204020204" pitchFamily="34" charset="-122"/>
              </a:rPr>
              <a:t> loop with the same syntax as in C++.</a:t>
            </a:r>
            <a:endParaRPr lang="zh-CN" altLang="en-US" sz="2400" dirty="0"/>
          </a:p>
        </p:txBody>
      </p:sp>
    </p:spTree>
    <p:extLst>
      <p:ext uri="{BB962C8B-B14F-4D97-AF65-F5344CB8AC3E}">
        <p14:creationId xmlns:p14="http://schemas.microsoft.com/office/powerpoint/2010/main" val="276666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264CE-9BA9-DFE6-0B56-190C13AC1D83}"/>
              </a:ext>
            </a:extLst>
          </p:cNvPr>
          <p:cNvSpPr>
            <a:spLocks noGrp="1"/>
          </p:cNvSpPr>
          <p:nvPr>
            <p:ph type="title"/>
          </p:nvPr>
        </p:nvSpPr>
        <p:spPr/>
        <p:txBody>
          <a:bodyPr/>
          <a:lstStyle/>
          <a:p>
            <a:r>
              <a:rPr lang="en-CN" dirty="0">
                <a:solidFill>
                  <a:srgbClr val="FF0000"/>
                </a:solidFill>
              </a:rPr>
              <a:t>Test-2</a:t>
            </a:r>
          </a:p>
        </p:txBody>
      </p:sp>
      <p:pic>
        <p:nvPicPr>
          <p:cNvPr id="4" name="Content Placeholder 3">
            <a:extLst>
              <a:ext uri="{FF2B5EF4-FFF2-40B4-BE49-F238E27FC236}">
                <a16:creationId xmlns:a16="http://schemas.microsoft.com/office/drawing/2014/main" id="{0BB1CF00-1509-16BF-4BEA-2D5F2B4B3370}"/>
              </a:ext>
            </a:extLst>
          </p:cNvPr>
          <p:cNvPicPr>
            <a:picLocks noGrp="1" noChangeAspect="1"/>
          </p:cNvPicPr>
          <p:nvPr>
            <p:ph idx="1"/>
          </p:nvPr>
        </p:nvPicPr>
        <p:blipFill>
          <a:blip r:embed="rId2"/>
          <a:stretch>
            <a:fillRect/>
          </a:stretch>
        </p:blipFill>
        <p:spPr>
          <a:xfrm>
            <a:off x="628650" y="1690689"/>
            <a:ext cx="6337300" cy="2451100"/>
          </a:xfrm>
          <a:prstGeom prst="rect">
            <a:avLst/>
          </a:prstGeom>
        </p:spPr>
      </p:pic>
      <p:pic>
        <p:nvPicPr>
          <p:cNvPr id="5" name="Picture 4">
            <a:extLst>
              <a:ext uri="{FF2B5EF4-FFF2-40B4-BE49-F238E27FC236}">
                <a16:creationId xmlns:a16="http://schemas.microsoft.com/office/drawing/2014/main" id="{403B0D7E-4774-1A56-1E61-361B171E8165}"/>
              </a:ext>
            </a:extLst>
          </p:cNvPr>
          <p:cNvPicPr>
            <a:picLocks noChangeAspect="1"/>
          </p:cNvPicPr>
          <p:nvPr/>
        </p:nvPicPr>
        <p:blipFill>
          <a:blip r:embed="rId3"/>
          <a:stretch>
            <a:fillRect/>
          </a:stretch>
        </p:blipFill>
        <p:spPr>
          <a:xfrm>
            <a:off x="628650" y="4685891"/>
            <a:ext cx="5372100" cy="711200"/>
          </a:xfrm>
          <a:prstGeom prst="rect">
            <a:avLst/>
          </a:prstGeom>
        </p:spPr>
      </p:pic>
    </p:spTree>
    <p:extLst>
      <p:ext uri="{BB962C8B-B14F-4D97-AF65-F5344CB8AC3E}">
        <p14:creationId xmlns:p14="http://schemas.microsoft.com/office/powerpoint/2010/main" val="597983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9EA9-3913-6D0C-05FA-44E791513C8A}"/>
              </a:ext>
            </a:extLst>
          </p:cNvPr>
          <p:cNvSpPr>
            <a:spLocks noGrp="1"/>
          </p:cNvSpPr>
          <p:nvPr>
            <p:ph type="title"/>
          </p:nvPr>
        </p:nvSpPr>
        <p:spPr/>
        <p:txBody>
          <a:bodyPr/>
          <a:lstStyle/>
          <a:p>
            <a:r>
              <a:rPr lang="en-CN" dirty="0"/>
              <a:t>Java Types</a:t>
            </a:r>
          </a:p>
        </p:txBody>
      </p:sp>
      <p:sp>
        <p:nvSpPr>
          <p:cNvPr id="3" name="Text Placeholder 2">
            <a:extLst>
              <a:ext uri="{FF2B5EF4-FFF2-40B4-BE49-F238E27FC236}">
                <a16:creationId xmlns:a16="http://schemas.microsoft.com/office/drawing/2014/main" id="{4A4515A1-B92C-5735-748B-1B7E2ECF63C5}"/>
              </a:ext>
            </a:extLst>
          </p:cNvPr>
          <p:cNvSpPr>
            <a:spLocks noGrp="1"/>
          </p:cNvSpPr>
          <p:nvPr>
            <p:ph type="body" idx="1"/>
          </p:nvPr>
        </p:nvSpPr>
        <p:spPr/>
        <p:txBody>
          <a:bodyPr/>
          <a:lstStyle/>
          <a:p>
            <a:endParaRPr lang="en-CN"/>
          </a:p>
        </p:txBody>
      </p:sp>
    </p:spTree>
    <p:extLst>
      <p:ext uri="{BB962C8B-B14F-4D97-AF65-F5344CB8AC3E}">
        <p14:creationId xmlns:p14="http://schemas.microsoft.com/office/powerpoint/2010/main" val="7855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09CB-5D45-CE47-D119-76294FB487E7}"/>
              </a:ext>
            </a:extLst>
          </p:cNvPr>
          <p:cNvSpPr>
            <a:spLocks noGrp="1"/>
          </p:cNvSpPr>
          <p:nvPr>
            <p:ph type="title"/>
          </p:nvPr>
        </p:nvSpPr>
        <p:spPr/>
        <p:txBody>
          <a:bodyPr/>
          <a:lstStyle/>
          <a:p>
            <a:r>
              <a:rPr lang="en-CN" dirty="0"/>
              <a:t>Arrangement</a:t>
            </a:r>
          </a:p>
        </p:txBody>
      </p:sp>
      <p:graphicFrame>
        <p:nvGraphicFramePr>
          <p:cNvPr id="4" name="Content Placeholder 3">
            <a:extLst>
              <a:ext uri="{FF2B5EF4-FFF2-40B4-BE49-F238E27FC236}">
                <a16:creationId xmlns:a16="http://schemas.microsoft.com/office/drawing/2014/main" id="{8ACD62BC-18D7-D669-87EB-DFAC0416F97F}"/>
              </a:ext>
            </a:extLst>
          </p:cNvPr>
          <p:cNvGraphicFramePr>
            <a:graphicFrameLocks noGrp="1"/>
          </p:cNvGraphicFramePr>
          <p:nvPr>
            <p:ph idx="1"/>
            <p:extLst>
              <p:ext uri="{D42A27DB-BD31-4B8C-83A1-F6EECF244321}">
                <p14:modId xmlns:p14="http://schemas.microsoft.com/office/powerpoint/2010/main" val="214804691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oup 6">
            <a:extLst>
              <a:ext uri="{FF2B5EF4-FFF2-40B4-BE49-F238E27FC236}">
                <a16:creationId xmlns:a16="http://schemas.microsoft.com/office/drawing/2014/main" id="{BF51D150-5C11-6D19-7991-92E61E57C632}"/>
              </a:ext>
            </a:extLst>
          </p:cNvPr>
          <p:cNvGrpSpPr/>
          <p:nvPr/>
        </p:nvGrpSpPr>
        <p:grpSpPr>
          <a:xfrm>
            <a:off x="2381249" y="5983286"/>
            <a:ext cx="6762751" cy="657225"/>
            <a:chOff x="1614485" y="5835649"/>
            <a:chExt cx="6762751" cy="657225"/>
          </a:xfrm>
        </p:grpSpPr>
        <p:sp>
          <p:nvSpPr>
            <p:cNvPr id="6" name="Cloud 5">
              <a:extLst>
                <a:ext uri="{FF2B5EF4-FFF2-40B4-BE49-F238E27FC236}">
                  <a16:creationId xmlns:a16="http://schemas.microsoft.com/office/drawing/2014/main" id="{AF0130A8-5672-2098-7EBC-A0CEEBEEE541}"/>
                </a:ext>
              </a:extLst>
            </p:cNvPr>
            <p:cNvSpPr/>
            <p:nvPr/>
          </p:nvSpPr>
          <p:spPr>
            <a:xfrm>
              <a:off x="1614485" y="5835649"/>
              <a:ext cx="6762751" cy="657225"/>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 name="TextBox 4">
              <a:extLst>
                <a:ext uri="{FF2B5EF4-FFF2-40B4-BE49-F238E27FC236}">
                  <a16:creationId xmlns:a16="http://schemas.microsoft.com/office/drawing/2014/main" id="{C30902FF-F5FB-B88B-6C97-318511058890}"/>
                </a:ext>
              </a:extLst>
            </p:cNvPr>
            <p:cNvSpPr txBox="1"/>
            <p:nvPr/>
          </p:nvSpPr>
          <p:spPr>
            <a:xfrm>
              <a:off x="2295524" y="5886450"/>
              <a:ext cx="5895975" cy="369332"/>
            </a:xfrm>
            <a:prstGeom prst="rect">
              <a:avLst/>
            </a:prstGeom>
            <a:noFill/>
          </p:spPr>
          <p:txBody>
            <a:bodyPr wrap="square" rtlCol="0">
              <a:spAutoFit/>
            </a:bodyPr>
            <a:lstStyle/>
            <a:p>
              <a:r>
                <a:rPr lang="en-CN" dirty="0"/>
                <a:t>Disscuss the solution to the former Homeworks and Quizes</a:t>
              </a:r>
            </a:p>
          </p:txBody>
        </p:sp>
      </p:grpSp>
    </p:spTree>
    <p:extLst>
      <p:ext uri="{BB962C8B-B14F-4D97-AF65-F5344CB8AC3E}">
        <p14:creationId xmlns:p14="http://schemas.microsoft.com/office/powerpoint/2010/main" val="242393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a:extLst>
              <a:ext uri="{FF2B5EF4-FFF2-40B4-BE49-F238E27FC236}">
                <a16:creationId xmlns:a16="http://schemas.microsoft.com/office/drawing/2014/main" id="{FAEC5A31-8041-0664-74B3-B76A83539D3B}"/>
              </a:ext>
            </a:extLst>
          </p:cNvPr>
          <p:cNvSpPr txBox="1"/>
          <p:nvPr/>
        </p:nvSpPr>
        <p:spPr>
          <a:xfrm>
            <a:off x="152645" y="458745"/>
            <a:ext cx="8840152" cy="369332"/>
          </a:xfrm>
          <a:prstGeom prst="rect">
            <a:avLst/>
          </a:prstGeom>
          <a:noFill/>
        </p:spPr>
        <p:txBody>
          <a:bodyPr wrap="square">
            <a:spAutoFit/>
          </a:bodyPr>
          <a:lstStyle/>
          <a:p>
            <a:r>
              <a:rPr lang="en-US" altLang="zh-CN" b="0" i="0" dirty="0">
                <a:solidFill>
                  <a:srgbClr val="000000"/>
                </a:solidFill>
                <a:effectLst/>
                <a:latin typeface="Microsoft YaHei" panose="020B0503020204020204" pitchFamily="34" charset="-122"/>
                <a:ea typeface="Microsoft YaHei" panose="020B0503020204020204" pitchFamily="34" charset="-122"/>
              </a:rPr>
              <a:t>In Java, there are two "categories" of types: </a:t>
            </a:r>
            <a:r>
              <a:rPr lang="en-US" altLang="zh-CN" b="0" i="1" dirty="0">
                <a:solidFill>
                  <a:srgbClr val="000000"/>
                </a:solidFill>
                <a:effectLst/>
                <a:latin typeface="Microsoft YaHei" panose="020B0503020204020204" pitchFamily="34" charset="-122"/>
                <a:ea typeface="Microsoft YaHei" panose="020B0503020204020204" pitchFamily="34" charset="-122"/>
              </a:rPr>
              <a:t>primitive types</a:t>
            </a:r>
            <a:r>
              <a:rPr lang="en-US" altLang="zh-CN" b="0" i="0" dirty="0">
                <a:solidFill>
                  <a:srgbClr val="000000"/>
                </a:solidFill>
                <a:effectLst/>
                <a:latin typeface="Microsoft YaHei" panose="020B0503020204020204" pitchFamily="34" charset="-122"/>
                <a:ea typeface="Microsoft YaHei" panose="020B0503020204020204" pitchFamily="34" charset="-122"/>
              </a:rPr>
              <a:t> and </a:t>
            </a:r>
            <a:r>
              <a:rPr lang="en-US" altLang="zh-CN" b="0" i="1" dirty="0">
                <a:solidFill>
                  <a:srgbClr val="000000"/>
                </a:solidFill>
                <a:effectLst/>
                <a:latin typeface="Microsoft YaHei" panose="020B0503020204020204" pitchFamily="34" charset="-122"/>
                <a:ea typeface="Microsoft YaHei" panose="020B0503020204020204" pitchFamily="34" charset="-122"/>
              </a:rPr>
              <a:t>reference</a:t>
            </a:r>
            <a:r>
              <a:rPr lang="en-US" altLang="zh-CN" b="0" i="0" dirty="0">
                <a:solidFill>
                  <a:srgbClr val="000000"/>
                </a:solidFill>
                <a:effectLst/>
                <a:latin typeface="Microsoft YaHei" panose="020B0503020204020204" pitchFamily="34" charset="-122"/>
                <a:ea typeface="Microsoft YaHei" panose="020B0503020204020204" pitchFamily="34" charset="-122"/>
              </a:rPr>
              <a:t> types:</a:t>
            </a:r>
            <a:endParaRPr lang="zh-CN" altLang="en-US" dirty="0"/>
          </a:p>
        </p:txBody>
      </p:sp>
      <p:pic>
        <p:nvPicPr>
          <p:cNvPr id="5" name="图片 4">
            <a:extLst>
              <a:ext uri="{FF2B5EF4-FFF2-40B4-BE49-F238E27FC236}">
                <a16:creationId xmlns:a16="http://schemas.microsoft.com/office/drawing/2014/main" id="{780AC512-4778-D82E-4E10-6A96D22CD5BF}"/>
              </a:ext>
            </a:extLst>
          </p:cNvPr>
          <p:cNvPicPr>
            <a:picLocks noChangeAspect="1"/>
          </p:cNvPicPr>
          <p:nvPr/>
        </p:nvPicPr>
        <p:blipFill>
          <a:blip r:embed="rId3"/>
          <a:stretch>
            <a:fillRect/>
          </a:stretch>
        </p:blipFill>
        <p:spPr>
          <a:xfrm>
            <a:off x="284090" y="1357220"/>
            <a:ext cx="8210550" cy="3924300"/>
          </a:xfrm>
          <a:prstGeom prst="rect">
            <a:avLst/>
          </a:prstGeom>
        </p:spPr>
      </p:pic>
      <p:pic>
        <p:nvPicPr>
          <p:cNvPr id="6" name="图片 6">
            <a:extLst>
              <a:ext uri="{FF2B5EF4-FFF2-40B4-BE49-F238E27FC236}">
                <a16:creationId xmlns:a16="http://schemas.microsoft.com/office/drawing/2014/main" id="{5CBF4123-B688-8EE4-37A2-333DDBE6CCB2}"/>
              </a:ext>
            </a:extLst>
          </p:cNvPr>
          <p:cNvPicPr>
            <a:picLocks noChangeAspect="1"/>
          </p:cNvPicPr>
          <p:nvPr/>
        </p:nvPicPr>
        <p:blipFill>
          <a:blip r:embed="rId4"/>
          <a:stretch>
            <a:fillRect/>
          </a:stretch>
        </p:blipFill>
        <p:spPr>
          <a:xfrm>
            <a:off x="6421047" y="1825625"/>
            <a:ext cx="2571750" cy="1333500"/>
          </a:xfrm>
          <a:prstGeom prst="rect">
            <a:avLst/>
          </a:prstGeom>
        </p:spPr>
      </p:pic>
      <p:pic>
        <p:nvPicPr>
          <p:cNvPr id="7" name="图片 8">
            <a:extLst>
              <a:ext uri="{FF2B5EF4-FFF2-40B4-BE49-F238E27FC236}">
                <a16:creationId xmlns:a16="http://schemas.microsoft.com/office/drawing/2014/main" id="{4BD79220-F959-DAA3-5BFA-16BDBB8EB13F}"/>
              </a:ext>
            </a:extLst>
          </p:cNvPr>
          <p:cNvPicPr>
            <a:picLocks noChangeAspect="1"/>
          </p:cNvPicPr>
          <p:nvPr/>
        </p:nvPicPr>
        <p:blipFill>
          <a:blip r:embed="rId5"/>
          <a:stretch>
            <a:fillRect/>
          </a:stretch>
        </p:blipFill>
        <p:spPr>
          <a:xfrm>
            <a:off x="1315647" y="5281520"/>
            <a:ext cx="6391275" cy="1400175"/>
          </a:xfrm>
          <a:prstGeom prst="rect">
            <a:avLst/>
          </a:prstGeom>
        </p:spPr>
      </p:pic>
    </p:spTree>
    <p:extLst>
      <p:ext uri="{BB962C8B-B14F-4D97-AF65-F5344CB8AC3E}">
        <p14:creationId xmlns:p14="http://schemas.microsoft.com/office/powerpoint/2010/main" val="98522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6450-0779-1D51-8231-14D655CA79DA}"/>
              </a:ext>
            </a:extLst>
          </p:cNvPr>
          <p:cNvSpPr>
            <a:spLocks noGrp="1"/>
          </p:cNvSpPr>
          <p:nvPr>
            <p:ph type="title"/>
          </p:nvPr>
        </p:nvSpPr>
        <p:spPr/>
        <p:txBody>
          <a:bodyPr/>
          <a:lstStyle/>
          <a:p>
            <a:r>
              <a:rPr lang="fr-FR" altLang="zh-CN" sz="4400" b="1" i="0" dirty="0">
                <a:solidFill>
                  <a:srgbClr val="000000"/>
                </a:solidFill>
                <a:effectLst/>
                <a:latin typeface="Microsoft YaHei" panose="020B0503020204020204" pitchFamily="34" charset="-122"/>
                <a:ea typeface="Microsoft YaHei" panose="020B0503020204020204" pitchFamily="34" charset="-122"/>
              </a:rPr>
              <a:t>C++ </a:t>
            </a:r>
            <a:r>
              <a:rPr lang="fr-FR" altLang="zh-CN" sz="4400" b="1" i="0" dirty="0" err="1">
                <a:solidFill>
                  <a:srgbClr val="000000"/>
                </a:solidFill>
                <a:effectLst/>
                <a:latin typeface="Microsoft YaHei" panose="020B0503020204020204" pitchFamily="34" charset="-122"/>
                <a:ea typeface="Microsoft YaHei" panose="020B0503020204020204" pitchFamily="34" charset="-122"/>
              </a:rPr>
              <a:t>Arrays</a:t>
            </a:r>
            <a:r>
              <a:rPr lang="fr-FR" altLang="zh-CN" sz="4400" b="1" i="0" dirty="0">
                <a:solidFill>
                  <a:srgbClr val="000000"/>
                </a:solidFill>
                <a:effectLst/>
                <a:latin typeface="Microsoft YaHei" panose="020B0503020204020204" pitchFamily="34" charset="-122"/>
                <a:ea typeface="Microsoft YaHei" panose="020B0503020204020204" pitchFamily="34" charset="-122"/>
              </a:rPr>
              <a:t> vs Java </a:t>
            </a:r>
            <a:r>
              <a:rPr lang="fr-FR" altLang="zh-CN" sz="4400" b="1" i="0" dirty="0" err="1">
                <a:solidFill>
                  <a:srgbClr val="000000"/>
                </a:solidFill>
                <a:effectLst/>
                <a:latin typeface="Microsoft YaHei" panose="020B0503020204020204" pitchFamily="34" charset="-122"/>
                <a:ea typeface="Microsoft YaHei" panose="020B0503020204020204" pitchFamily="34" charset="-122"/>
              </a:rPr>
              <a:t>Arrays</a:t>
            </a:r>
            <a:endParaRPr lang="en-CN" dirty="0"/>
          </a:p>
        </p:txBody>
      </p:sp>
      <p:sp>
        <p:nvSpPr>
          <p:cNvPr id="4" name="文本框 3">
            <a:extLst>
              <a:ext uri="{FF2B5EF4-FFF2-40B4-BE49-F238E27FC236}">
                <a16:creationId xmlns:a16="http://schemas.microsoft.com/office/drawing/2014/main" id="{B6A3CF27-6A53-40AC-C069-9C4800D19622}"/>
              </a:ext>
            </a:extLst>
          </p:cNvPr>
          <p:cNvSpPr txBox="1"/>
          <p:nvPr/>
        </p:nvSpPr>
        <p:spPr>
          <a:xfrm>
            <a:off x="540774" y="1690689"/>
            <a:ext cx="8337755" cy="1294585"/>
          </a:xfrm>
          <a:prstGeom prst="rect">
            <a:avLst/>
          </a:prstGeom>
          <a:noFill/>
        </p:spPr>
        <p:txBody>
          <a:bodyPr wrap="square">
            <a:spAutoFit/>
          </a:bodyPr>
          <a:lstStyle/>
          <a:p>
            <a:pPr>
              <a:lnSpc>
                <a:spcPct val="150000"/>
              </a:lnSpc>
            </a:pPr>
            <a:r>
              <a:rPr lang="en-US" altLang="zh-CN" b="0" i="0" dirty="0">
                <a:solidFill>
                  <a:srgbClr val="000000"/>
                </a:solidFill>
                <a:effectLst/>
                <a:latin typeface="Microsoft YaHei" panose="020B0503020204020204" pitchFamily="34" charset="-122"/>
                <a:ea typeface="Microsoft YaHei" panose="020B0503020204020204" pitchFamily="34" charset="-122"/>
              </a:rPr>
              <a:t>In C++, when you declare an array, storage for the array is allocated. In Java, when you declare an array, you are really only declaring a pointer to an array; storage for the array itself is not allocated until you use "new":</a:t>
            </a:r>
            <a:endParaRPr lang="zh-CN" altLang="en-US" dirty="0"/>
          </a:p>
        </p:txBody>
      </p:sp>
      <p:pic>
        <p:nvPicPr>
          <p:cNvPr id="5" name="图片 5">
            <a:extLst>
              <a:ext uri="{FF2B5EF4-FFF2-40B4-BE49-F238E27FC236}">
                <a16:creationId xmlns:a16="http://schemas.microsoft.com/office/drawing/2014/main" id="{645F46F5-11F4-FFA0-15AF-56EC873E65FC}"/>
              </a:ext>
            </a:extLst>
          </p:cNvPr>
          <p:cNvPicPr>
            <a:picLocks noChangeAspect="1"/>
          </p:cNvPicPr>
          <p:nvPr/>
        </p:nvPicPr>
        <p:blipFill>
          <a:blip r:embed="rId2"/>
          <a:stretch>
            <a:fillRect/>
          </a:stretch>
        </p:blipFill>
        <p:spPr>
          <a:xfrm>
            <a:off x="540774" y="3228117"/>
            <a:ext cx="8603226" cy="3127649"/>
          </a:xfrm>
          <a:prstGeom prst="rect">
            <a:avLst/>
          </a:prstGeom>
        </p:spPr>
      </p:pic>
    </p:spTree>
    <p:extLst>
      <p:ext uri="{BB962C8B-B14F-4D97-AF65-F5344CB8AC3E}">
        <p14:creationId xmlns:p14="http://schemas.microsoft.com/office/powerpoint/2010/main" val="81569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6450-0779-1D51-8231-14D655CA79DA}"/>
              </a:ext>
            </a:extLst>
          </p:cNvPr>
          <p:cNvSpPr>
            <a:spLocks noGrp="1"/>
          </p:cNvSpPr>
          <p:nvPr>
            <p:ph type="title"/>
          </p:nvPr>
        </p:nvSpPr>
        <p:spPr/>
        <p:txBody>
          <a:bodyPr/>
          <a:lstStyle/>
          <a:p>
            <a:r>
              <a:rPr lang="fr-FR" altLang="zh-CN" sz="4400" b="1" i="0" dirty="0">
                <a:solidFill>
                  <a:srgbClr val="000000"/>
                </a:solidFill>
                <a:effectLst/>
                <a:latin typeface="Microsoft YaHei" panose="020B0503020204020204" pitchFamily="34" charset="-122"/>
                <a:ea typeface="Microsoft YaHei" panose="020B0503020204020204" pitchFamily="34" charset="-122"/>
              </a:rPr>
              <a:t>C++ </a:t>
            </a:r>
            <a:r>
              <a:rPr lang="fr-FR" altLang="zh-CN" sz="4400" b="1" i="0" dirty="0" err="1">
                <a:solidFill>
                  <a:srgbClr val="000000"/>
                </a:solidFill>
                <a:effectLst/>
                <a:latin typeface="Microsoft YaHei" panose="020B0503020204020204" pitchFamily="34" charset="-122"/>
                <a:ea typeface="Microsoft YaHei" panose="020B0503020204020204" pitchFamily="34" charset="-122"/>
              </a:rPr>
              <a:t>Arrays</a:t>
            </a:r>
            <a:r>
              <a:rPr lang="fr-FR" altLang="zh-CN" sz="4400" b="1" i="0" dirty="0">
                <a:solidFill>
                  <a:srgbClr val="000000"/>
                </a:solidFill>
                <a:effectLst/>
                <a:latin typeface="Microsoft YaHei" panose="020B0503020204020204" pitchFamily="34" charset="-122"/>
                <a:ea typeface="Microsoft YaHei" panose="020B0503020204020204" pitchFamily="34" charset="-122"/>
              </a:rPr>
              <a:t> vs Java </a:t>
            </a:r>
            <a:r>
              <a:rPr lang="fr-FR" altLang="zh-CN" sz="4400" b="1" i="0" dirty="0" err="1">
                <a:solidFill>
                  <a:srgbClr val="000000"/>
                </a:solidFill>
                <a:effectLst/>
                <a:latin typeface="Microsoft YaHei" panose="020B0503020204020204" pitchFamily="34" charset="-122"/>
                <a:ea typeface="Microsoft YaHei" panose="020B0503020204020204" pitchFamily="34" charset="-122"/>
              </a:rPr>
              <a:t>Arrays</a:t>
            </a:r>
            <a:endParaRPr lang="en-CN" dirty="0"/>
          </a:p>
        </p:txBody>
      </p:sp>
      <p:sp>
        <p:nvSpPr>
          <p:cNvPr id="3" name="文本框 3">
            <a:extLst>
              <a:ext uri="{FF2B5EF4-FFF2-40B4-BE49-F238E27FC236}">
                <a16:creationId xmlns:a16="http://schemas.microsoft.com/office/drawing/2014/main" id="{4D7BC5F0-5A21-8EA3-9477-923C596CECD2}"/>
              </a:ext>
            </a:extLst>
          </p:cNvPr>
          <p:cNvSpPr txBox="1"/>
          <p:nvPr/>
        </p:nvSpPr>
        <p:spPr>
          <a:xfrm>
            <a:off x="377961" y="1770774"/>
            <a:ext cx="8137390" cy="966547"/>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In both C++ and Java you can initialize an array using values in curly braces. Here's example Java code:</a:t>
            </a:r>
            <a:endParaRPr lang="zh-CN" altLang="en-US" sz="2000" dirty="0"/>
          </a:p>
        </p:txBody>
      </p:sp>
      <p:pic>
        <p:nvPicPr>
          <p:cNvPr id="6" name="图片 4">
            <a:extLst>
              <a:ext uri="{FF2B5EF4-FFF2-40B4-BE49-F238E27FC236}">
                <a16:creationId xmlns:a16="http://schemas.microsoft.com/office/drawing/2014/main" id="{97510D43-C7E8-421D-8723-ED9735E60AC2}"/>
              </a:ext>
            </a:extLst>
          </p:cNvPr>
          <p:cNvPicPr>
            <a:picLocks noChangeAspect="1"/>
          </p:cNvPicPr>
          <p:nvPr/>
        </p:nvPicPr>
        <p:blipFill>
          <a:blip r:embed="rId3"/>
          <a:stretch>
            <a:fillRect/>
          </a:stretch>
        </p:blipFill>
        <p:spPr>
          <a:xfrm>
            <a:off x="377961" y="3889057"/>
            <a:ext cx="8598891" cy="1010603"/>
          </a:xfrm>
          <a:prstGeom prst="rect">
            <a:avLst/>
          </a:prstGeom>
        </p:spPr>
      </p:pic>
    </p:spTree>
    <p:extLst>
      <p:ext uri="{BB962C8B-B14F-4D97-AF65-F5344CB8AC3E}">
        <p14:creationId xmlns:p14="http://schemas.microsoft.com/office/powerpoint/2010/main" val="6141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6450-0779-1D51-8231-14D655CA79DA}"/>
              </a:ext>
            </a:extLst>
          </p:cNvPr>
          <p:cNvSpPr>
            <a:spLocks noGrp="1"/>
          </p:cNvSpPr>
          <p:nvPr>
            <p:ph type="title"/>
          </p:nvPr>
        </p:nvSpPr>
        <p:spPr/>
        <p:txBody>
          <a:bodyPr/>
          <a:lstStyle/>
          <a:p>
            <a:r>
              <a:rPr lang="fr-FR" altLang="zh-CN" sz="4400" b="1" i="0" dirty="0">
                <a:solidFill>
                  <a:srgbClr val="000000"/>
                </a:solidFill>
                <a:effectLst/>
                <a:latin typeface="Microsoft YaHei" panose="020B0503020204020204" pitchFamily="34" charset="-122"/>
                <a:ea typeface="Microsoft YaHei" panose="020B0503020204020204" pitchFamily="34" charset="-122"/>
              </a:rPr>
              <a:t>C++ </a:t>
            </a:r>
            <a:r>
              <a:rPr lang="fr-FR" altLang="zh-CN" sz="4400" b="1" i="0" dirty="0" err="1">
                <a:solidFill>
                  <a:srgbClr val="000000"/>
                </a:solidFill>
                <a:effectLst/>
                <a:latin typeface="Microsoft YaHei" panose="020B0503020204020204" pitchFamily="34" charset="-122"/>
                <a:ea typeface="Microsoft YaHei" panose="020B0503020204020204" pitchFamily="34" charset="-122"/>
              </a:rPr>
              <a:t>Arrays</a:t>
            </a:r>
            <a:r>
              <a:rPr lang="fr-FR" altLang="zh-CN" sz="4400" b="1" i="0" dirty="0">
                <a:solidFill>
                  <a:srgbClr val="000000"/>
                </a:solidFill>
                <a:effectLst/>
                <a:latin typeface="Microsoft YaHei" panose="020B0503020204020204" pitchFamily="34" charset="-122"/>
                <a:ea typeface="Microsoft YaHei" panose="020B0503020204020204" pitchFamily="34" charset="-122"/>
              </a:rPr>
              <a:t> vs Java </a:t>
            </a:r>
            <a:r>
              <a:rPr lang="fr-FR" altLang="zh-CN" sz="4400" b="1" i="0" dirty="0" err="1">
                <a:solidFill>
                  <a:srgbClr val="000000"/>
                </a:solidFill>
                <a:effectLst/>
                <a:latin typeface="Microsoft YaHei" panose="020B0503020204020204" pitchFamily="34" charset="-122"/>
                <a:ea typeface="Microsoft YaHei" panose="020B0503020204020204" pitchFamily="34" charset="-122"/>
              </a:rPr>
              <a:t>Arrays</a:t>
            </a:r>
            <a:endParaRPr lang="en-CN" dirty="0"/>
          </a:p>
        </p:txBody>
      </p:sp>
      <p:sp>
        <p:nvSpPr>
          <p:cNvPr id="4" name="文本框 3">
            <a:extLst>
              <a:ext uri="{FF2B5EF4-FFF2-40B4-BE49-F238E27FC236}">
                <a16:creationId xmlns:a16="http://schemas.microsoft.com/office/drawing/2014/main" id="{79C3B1EC-0A45-7543-E042-EBFED8DBF6B9}"/>
              </a:ext>
            </a:extLst>
          </p:cNvPr>
          <p:cNvSpPr txBox="1"/>
          <p:nvPr/>
        </p:nvSpPr>
        <p:spPr>
          <a:xfrm>
            <a:off x="628651" y="1495471"/>
            <a:ext cx="7886700" cy="1428211"/>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In Java, a default initial value is assigned to each element of a newly allocated array if no initial value is specified. The default value depends on the type of the array element:</a:t>
            </a:r>
            <a:endParaRPr lang="zh-CN" altLang="en-US" sz="2000" dirty="0"/>
          </a:p>
        </p:txBody>
      </p:sp>
      <p:pic>
        <p:nvPicPr>
          <p:cNvPr id="5" name="图片 5">
            <a:extLst>
              <a:ext uri="{FF2B5EF4-FFF2-40B4-BE49-F238E27FC236}">
                <a16:creationId xmlns:a16="http://schemas.microsoft.com/office/drawing/2014/main" id="{C1913928-FD06-9F22-83DE-9B8A2318022E}"/>
              </a:ext>
            </a:extLst>
          </p:cNvPr>
          <p:cNvPicPr>
            <a:picLocks noChangeAspect="1"/>
          </p:cNvPicPr>
          <p:nvPr/>
        </p:nvPicPr>
        <p:blipFill>
          <a:blip r:embed="rId2"/>
          <a:stretch>
            <a:fillRect/>
          </a:stretch>
        </p:blipFill>
        <p:spPr>
          <a:xfrm>
            <a:off x="952500" y="3505845"/>
            <a:ext cx="7239000" cy="2752725"/>
          </a:xfrm>
          <a:prstGeom prst="rect">
            <a:avLst/>
          </a:prstGeom>
        </p:spPr>
      </p:pic>
    </p:spTree>
    <p:extLst>
      <p:ext uri="{BB962C8B-B14F-4D97-AF65-F5344CB8AC3E}">
        <p14:creationId xmlns:p14="http://schemas.microsoft.com/office/powerpoint/2010/main" val="52271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6450-0779-1D51-8231-14D655CA79DA}"/>
              </a:ext>
            </a:extLst>
          </p:cNvPr>
          <p:cNvSpPr>
            <a:spLocks noGrp="1"/>
          </p:cNvSpPr>
          <p:nvPr>
            <p:ph type="title"/>
          </p:nvPr>
        </p:nvSpPr>
        <p:spPr/>
        <p:txBody>
          <a:bodyPr/>
          <a:lstStyle/>
          <a:p>
            <a:r>
              <a:rPr lang="fr-FR" altLang="zh-CN" sz="4400" b="1" i="0" dirty="0">
                <a:solidFill>
                  <a:srgbClr val="000000"/>
                </a:solidFill>
                <a:effectLst/>
                <a:latin typeface="Microsoft YaHei" panose="020B0503020204020204" pitchFamily="34" charset="-122"/>
                <a:ea typeface="Microsoft YaHei" panose="020B0503020204020204" pitchFamily="34" charset="-122"/>
              </a:rPr>
              <a:t>C++ </a:t>
            </a:r>
            <a:r>
              <a:rPr lang="fr-FR" altLang="zh-CN" sz="4400" b="1" i="0" dirty="0" err="1">
                <a:solidFill>
                  <a:srgbClr val="000000"/>
                </a:solidFill>
                <a:effectLst/>
                <a:latin typeface="Microsoft YaHei" panose="020B0503020204020204" pitchFamily="34" charset="-122"/>
                <a:ea typeface="Microsoft YaHei" panose="020B0503020204020204" pitchFamily="34" charset="-122"/>
              </a:rPr>
              <a:t>Arrays</a:t>
            </a:r>
            <a:r>
              <a:rPr lang="fr-FR" altLang="zh-CN" sz="4400" b="1" i="0" dirty="0">
                <a:solidFill>
                  <a:srgbClr val="000000"/>
                </a:solidFill>
                <a:effectLst/>
                <a:latin typeface="Microsoft YaHei" panose="020B0503020204020204" pitchFamily="34" charset="-122"/>
                <a:ea typeface="Microsoft YaHei" panose="020B0503020204020204" pitchFamily="34" charset="-122"/>
              </a:rPr>
              <a:t> vs Java </a:t>
            </a:r>
            <a:r>
              <a:rPr lang="fr-FR" altLang="zh-CN" sz="4400" b="1" i="0" dirty="0" err="1">
                <a:solidFill>
                  <a:srgbClr val="000000"/>
                </a:solidFill>
                <a:effectLst/>
                <a:latin typeface="Microsoft YaHei" panose="020B0503020204020204" pitchFamily="34" charset="-122"/>
                <a:ea typeface="Microsoft YaHei" panose="020B0503020204020204" pitchFamily="34" charset="-122"/>
              </a:rPr>
              <a:t>Arrays</a:t>
            </a:r>
            <a:endParaRPr lang="en-CN" dirty="0"/>
          </a:p>
        </p:txBody>
      </p:sp>
      <p:sp>
        <p:nvSpPr>
          <p:cNvPr id="4" name="文本框 3">
            <a:extLst>
              <a:ext uri="{FF2B5EF4-FFF2-40B4-BE49-F238E27FC236}">
                <a16:creationId xmlns:a16="http://schemas.microsoft.com/office/drawing/2014/main" id="{28E73A6C-AF51-3893-B20F-49E6D0B584D1}"/>
              </a:ext>
            </a:extLst>
          </p:cNvPr>
          <p:cNvSpPr txBox="1"/>
          <p:nvPr/>
        </p:nvSpPr>
        <p:spPr>
          <a:xfrm>
            <a:off x="259974" y="1603626"/>
            <a:ext cx="8559562" cy="830997"/>
          </a:xfrm>
          <a:prstGeom prst="rect">
            <a:avLst/>
          </a:prstGeom>
          <a:noFill/>
        </p:spPr>
        <p:txBody>
          <a:bodyPr wrap="square">
            <a:spAutoFit/>
          </a:bodyPr>
          <a:lstStyle/>
          <a:p>
            <a:pPr algn="l"/>
            <a:r>
              <a:rPr lang="en-US" altLang="zh-CN" sz="2400" b="0" i="0" dirty="0">
                <a:solidFill>
                  <a:srgbClr val="000000"/>
                </a:solidFill>
                <a:effectLst/>
                <a:latin typeface="Microsoft YaHei" panose="020B0503020204020204" pitchFamily="34" charset="-122"/>
                <a:ea typeface="Microsoft YaHei" panose="020B0503020204020204" pitchFamily="34" charset="-122"/>
              </a:rPr>
              <a:t>In Java, an out-of-bounds array index always causes a runtime error.</a:t>
            </a:r>
          </a:p>
        </p:txBody>
      </p:sp>
      <p:sp>
        <p:nvSpPr>
          <p:cNvPr id="5" name="文本框 5">
            <a:extLst>
              <a:ext uri="{FF2B5EF4-FFF2-40B4-BE49-F238E27FC236}">
                <a16:creationId xmlns:a16="http://schemas.microsoft.com/office/drawing/2014/main" id="{8B031D6C-F891-FAEF-1124-E1106AE8E327}"/>
              </a:ext>
            </a:extLst>
          </p:cNvPr>
          <p:cNvSpPr txBox="1"/>
          <p:nvPr/>
        </p:nvSpPr>
        <p:spPr>
          <a:xfrm>
            <a:off x="259974" y="2471263"/>
            <a:ext cx="8110943" cy="1135054"/>
          </a:xfrm>
          <a:prstGeom prst="rect">
            <a:avLst/>
          </a:prstGeom>
          <a:noFill/>
        </p:spPr>
        <p:txBody>
          <a:bodyPr wrap="square">
            <a:spAutoFit/>
          </a:bodyPr>
          <a:lstStyle/>
          <a:p>
            <a:pPr algn="l">
              <a:lnSpc>
                <a:spcPct val="150000"/>
              </a:lnSpc>
            </a:pPr>
            <a:r>
              <a:rPr lang="en-US" altLang="zh-CN" sz="2400" b="0" i="0" dirty="0">
                <a:solidFill>
                  <a:srgbClr val="000000"/>
                </a:solidFill>
                <a:effectLst/>
                <a:latin typeface="Microsoft YaHei" panose="020B0503020204020204" pitchFamily="34" charset="-122"/>
                <a:ea typeface="Microsoft YaHei" panose="020B0503020204020204" pitchFamily="34" charset="-122"/>
              </a:rPr>
              <a:t>In Java, you can determine the current length of an array (at runtime) using ".length":</a:t>
            </a:r>
          </a:p>
        </p:txBody>
      </p:sp>
      <p:pic>
        <p:nvPicPr>
          <p:cNvPr id="7" name="图片 6">
            <a:extLst>
              <a:ext uri="{FF2B5EF4-FFF2-40B4-BE49-F238E27FC236}">
                <a16:creationId xmlns:a16="http://schemas.microsoft.com/office/drawing/2014/main" id="{CA4A6DD8-15A7-6909-5B5D-5ACDE2324055}"/>
              </a:ext>
            </a:extLst>
          </p:cNvPr>
          <p:cNvPicPr>
            <a:picLocks noChangeAspect="1"/>
          </p:cNvPicPr>
          <p:nvPr/>
        </p:nvPicPr>
        <p:blipFill>
          <a:blip r:embed="rId3"/>
          <a:stretch>
            <a:fillRect/>
          </a:stretch>
        </p:blipFill>
        <p:spPr>
          <a:xfrm>
            <a:off x="505917" y="4439219"/>
            <a:ext cx="7744369" cy="1857375"/>
          </a:xfrm>
          <a:prstGeom prst="rect">
            <a:avLst/>
          </a:prstGeom>
        </p:spPr>
      </p:pic>
    </p:spTree>
    <p:extLst>
      <p:ext uri="{BB962C8B-B14F-4D97-AF65-F5344CB8AC3E}">
        <p14:creationId xmlns:p14="http://schemas.microsoft.com/office/powerpoint/2010/main" val="228351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6721-2D39-8F5D-26E2-D27F77408C4C}"/>
              </a:ext>
            </a:extLst>
          </p:cNvPr>
          <p:cNvSpPr>
            <a:spLocks noGrp="1"/>
          </p:cNvSpPr>
          <p:nvPr>
            <p:ph type="title"/>
          </p:nvPr>
        </p:nvSpPr>
        <p:spPr/>
        <p:txBody>
          <a:bodyPr/>
          <a:lstStyle/>
          <a:p>
            <a:r>
              <a:rPr lang="en-CN" dirty="0">
                <a:solidFill>
                  <a:srgbClr val="FF0000"/>
                </a:solidFill>
              </a:rPr>
              <a:t>Test-3</a:t>
            </a:r>
          </a:p>
        </p:txBody>
      </p:sp>
      <p:sp>
        <p:nvSpPr>
          <p:cNvPr id="4" name="文本框 6">
            <a:extLst>
              <a:ext uri="{FF2B5EF4-FFF2-40B4-BE49-F238E27FC236}">
                <a16:creationId xmlns:a16="http://schemas.microsoft.com/office/drawing/2014/main" id="{B9D4B6EF-F3DF-4DBB-5405-0772EB11304D}"/>
              </a:ext>
            </a:extLst>
          </p:cNvPr>
          <p:cNvSpPr txBox="1"/>
          <p:nvPr/>
        </p:nvSpPr>
        <p:spPr>
          <a:xfrm>
            <a:off x="628650" y="1415661"/>
            <a:ext cx="8142830" cy="1889876"/>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Write a Java function called </a:t>
            </a:r>
            <a:r>
              <a:rPr lang="en-US" altLang="zh-CN" sz="2000" b="0" i="0" dirty="0" err="1">
                <a:solidFill>
                  <a:srgbClr val="000000"/>
                </a:solidFill>
                <a:effectLst/>
                <a:latin typeface="Microsoft YaHei" panose="020B0503020204020204" pitchFamily="34" charset="-122"/>
                <a:ea typeface="Microsoft YaHei" panose="020B0503020204020204" pitchFamily="34" charset="-122"/>
              </a:rPr>
              <a:t>NonZeros</a:t>
            </a:r>
            <a:r>
              <a:rPr lang="en-US" altLang="zh-CN" sz="2000" b="0" i="0" dirty="0">
                <a:solidFill>
                  <a:srgbClr val="000000"/>
                </a:solidFill>
                <a:effectLst/>
                <a:latin typeface="Microsoft YaHei" panose="020B0503020204020204" pitchFamily="34" charset="-122"/>
                <a:ea typeface="Microsoft YaHei" panose="020B0503020204020204" pitchFamily="34" charset="-122"/>
              </a:rPr>
              <a:t>, using the header given below. </a:t>
            </a:r>
            <a:r>
              <a:rPr lang="en-US" altLang="zh-CN" sz="2000" b="0" i="0" dirty="0" err="1">
                <a:solidFill>
                  <a:srgbClr val="000000"/>
                </a:solidFill>
                <a:effectLst/>
                <a:latin typeface="Microsoft YaHei" panose="020B0503020204020204" pitchFamily="34" charset="-122"/>
                <a:ea typeface="Microsoft YaHei" panose="020B0503020204020204" pitchFamily="34" charset="-122"/>
              </a:rPr>
              <a:t>NonZeros</a:t>
            </a:r>
            <a:r>
              <a:rPr lang="en-US" altLang="zh-CN" sz="2000" b="0" i="0" dirty="0">
                <a:solidFill>
                  <a:srgbClr val="000000"/>
                </a:solidFill>
                <a:effectLst/>
                <a:latin typeface="Microsoft YaHei" panose="020B0503020204020204" pitchFamily="34" charset="-122"/>
                <a:ea typeface="Microsoft YaHei" panose="020B0503020204020204" pitchFamily="34" charset="-122"/>
              </a:rPr>
              <a:t> should create and return an array of integers containing all of the non-zero values in its parameter A, in the same order that they occur in A.</a:t>
            </a:r>
            <a:endParaRPr lang="zh-CN" altLang="en-US" sz="2000" dirty="0"/>
          </a:p>
        </p:txBody>
      </p:sp>
      <p:pic>
        <p:nvPicPr>
          <p:cNvPr id="5" name="图片 7">
            <a:extLst>
              <a:ext uri="{FF2B5EF4-FFF2-40B4-BE49-F238E27FC236}">
                <a16:creationId xmlns:a16="http://schemas.microsoft.com/office/drawing/2014/main" id="{1D4DAED2-31D3-58AA-B1D7-E76A7127EF2F}"/>
              </a:ext>
            </a:extLst>
          </p:cNvPr>
          <p:cNvPicPr>
            <a:picLocks noChangeAspect="1"/>
          </p:cNvPicPr>
          <p:nvPr/>
        </p:nvPicPr>
        <p:blipFill>
          <a:blip r:embed="rId2"/>
          <a:stretch>
            <a:fillRect/>
          </a:stretch>
        </p:blipFill>
        <p:spPr>
          <a:xfrm>
            <a:off x="2319337" y="3448116"/>
            <a:ext cx="4883747" cy="838200"/>
          </a:xfrm>
          <a:prstGeom prst="rect">
            <a:avLst/>
          </a:prstGeom>
        </p:spPr>
      </p:pic>
      <p:sp>
        <p:nvSpPr>
          <p:cNvPr id="6" name="文本框 8">
            <a:extLst>
              <a:ext uri="{FF2B5EF4-FFF2-40B4-BE49-F238E27FC236}">
                <a16:creationId xmlns:a16="http://schemas.microsoft.com/office/drawing/2014/main" id="{A82DC489-614C-AAEC-94D5-C37D437B1EDF}"/>
              </a:ext>
            </a:extLst>
          </p:cNvPr>
          <p:cNvSpPr txBox="1"/>
          <p:nvPr/>
        </p:nvSpPr>
        <p:spPr>
          <a:xfrm>
            <a:off x="628650" y="4339044"/>
            <a:ext cx="7970053" cy="966547"/>
          </a:xfrm>
          <a:prstGeom prst="rect">
            <a:avLst/>
          </a:prstGeom>
          <a:noFill/>
        </p:spPr>
        <p:txBody>
          <a:bodyPr wrap="square">
            <a:spAutoFit/>
          </a:bodyPr>
          <a:lstStyle/>
          <a:p>
            <a:pPr>
              <a:lnSpc>
                <a:spcPct val="150000"/>
              </a:lnSpc>
            </a:pPr>
            <a:r>
              <a:rPr lang="en-US" altLang="zh-CN" sz="2000" dirty="0">
                <a:solidFill>
                  <a:srgbClr val="000000"/>
                </a:solidFill>
                <a:latin typeface="Microsoft YaHei" panose="020B0503020204020204" pitchFamily="34" charset="-122"/>
                <a:ea typeface="Microsoft YaHei" panose="020B0503020204020204" pitchFamily="34" charset="-122"/>
              </a:rPr>
              <a:t>Test </a:t>
            </a:r>
            <a:r>
              <a:rPr lang="en-US" altLang="zh-CN" sz="2000" dirty="0" err="1">
                <a:solidFill>
                  <a:srgbClr val="000000"/>
                </a:solidFill>
                <a:latin typeface="Microsoft YaHei" panose="020B0503020204020204" pitchFamily="34" charset="-122"/>
                <a:ea typeface="Microsoft YaHei" panose="020B0503020204020204" pitchFamily="34" charset="-122"/>
              </a:rPr>
              <a:t>NonZeros</a:t>
            </a:r>
            <a:r>
              <a:rPr lang="en-US" altLang="zh-CN" sz="2000" dirty="0">
                <a:solidFill>
                  <a:srgbClr val="000000"/>
                </a:solidFill>
                <a:latin typeface="Microsoft YaHei" panose="020B0503020204020204" pitchFamily="34" charset="-122"/>
                <a:ea typeface="Microsoft YaHei" panose="020B0503020204020204" pitchFamily="34" charset="-122"/>
              </a:rPr>
              <a:t> function in main function. Print the passed arrays and returned arrays as follow:</a:t>
            </a:r>
            <a:endParaRPr lang="zh-CN" altLang="en-US" sz="2000" dirty="0"/>
          </a:p>
        </p:txBody>
      </p:sp>
      <p:pic>
        <p:nvPicPr>
          <p:cNvPr id="7" name="图片 15">
            <a:extLst>
              <a:ext uri="{FF2B5EF4-FFF2-40B4-BE49-F238E27FC236}">
                <a16:creationId xmlns:a16="http://schemas.microsoft.com/office/drawing/2014/main" id="{EB4702BD-632C-303A-894D-D6DE712B26A1}"/>
              </a:ext>
            </a:extLst>
          </p:cNvPr>
          <p:cNvPicPr>
            <a:picLocks noChangeAspect="1"/>
          </p:cNvPicPr>
          <p:nvPr/>
        </p:nvPicPr>
        <p:blipFill>
          <a:blip r:embed="rId3"/>
          <a:stretch>
            <a:fillRect/>
          </a:stretch>
        </p:blipFill>
        <p:spPr>
          <a:xfrm>
            <a:off x="2419350" y="5681475"/>
            <a:ext cx="4514505" cy="352425"/>
          </a:xfrm>
          <a:prstGeom prst="rect">
            <a:avLst/>
          </a:prstGeom>
        </p:spPr>
      </p:pic>
    </p:spTree>
    <p:extLst>
      <p:ext uri="{BB962C8B-B14F-4D97-AF65-F5344CB8AC3E}">
        <p14:creationId xmlns:p14="http://schemas.microsoft.com/office/powerpoint/2010/main" val="117964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299A9-C2E5-9F40-C4FD-988733D688E3}"/>
              </a:ext>
            </a:extLst>
          </p:cNvPr>
          <p:cNvSpPr>
            <a:spLocks noGrp="1"/>
          </p:cNvSpPr>
          <p:nvPr>
            <p:ph type="title"/>
          </p:nvPr>
        </p:nvSpPr>
        <p:spPr/>
        <p:txBody>
          <a:bodyPr/>
          <a:lstStyle/>
          <a:p>
            <a:r>
              <a:rPr lang="en-CN" dirty="0">
                <a:solidFill>
                  <a:srgbClr val="FF0000"/>
                </a:solidFill>
              </a:rPr>
              <a:t>Test-3</a:t>
            </a:r>
          </a:p>
        </p:txBody>
      </p:sp>
      <p:pic>
        <p:nvPicPr>
          <p:cNvPr id="5" name="Picture 4">
            <a:extLst>
              <a:ext uri="{FF2B5EF4-FFF2-40B4-BE49-F238E27FC236}">
                <a16:creationId xmlns:a16="http://schemas.microsoft.com/office/drawing/2014/main" id="{AFD98ED6-2BEA-B593-8525-51E795770DE0}"/>
              </a:ext>
            </a:extLst>
          </p:cNvPr>
          <p:cNvPicPr>
            <a:picLocks noChangeAspect="1"/>
          </p:cNvPicPr>
          <p:nvPr/>
        </p:nvPicPr>
        <p:blipFill>
          <a:blip r:embed="rId2"/>
          <a:stretch>
            <a:fillRect/>
          </a:stretch>
        </p:blipFill>
        <p:spPr>
          <a:xfrm>
            <a:off x="3862491" y="182563"/>
            <a:ext cx="5151437" cy="6492874"/>
          </a:xfrm>
          <a:prstGeom prst="rect">
            <a:avLst/>
          </a:prstGeom>
        </p:spPr>
      </p:pic>
      <p:pic>
        <p:nvPicPr>
          <p:cNvPr id="8" name="Content Placeholder 7">
            <a:extLst>
              <a:ext uri="{FF2B5EF4-FFF2-40B4-BE49-F238E27FC236}">
                <a16:creationId xmlns:a16="http://schemas.microsoft.com/office/drawing/2014/main" id="{326F6E1D-FD11-6DC9-98C6-BF28F5953B9D}"/>
              </a:ext>
            </a:extLst>
          </p:cNvPr>
          <p:cNvPicPr>
            <a:picLocks noGrp="1" noChangeAspect="1"/>
          </p:cNvPicPr>
          <p:nvPr>
            <p:ph idx="1"/>
          </p:nvPr>
        </p:nvPicPr>
        <p:blipFill>
          <a:blip r:embed="rId3"/>
          <a:stretch>
            <a:fillRect/>
          </a:stretch>
        </p:blipFill>
        <p:spPr>
          <a:xfrm>
            <a:off x="130072" y="3436374"/>
            <a:ext cx="3597762" cy="640351"/>
          </a:xfrm>
          <a:prstGeom prst="rect">
            <a:avLst/>
          </a:prstGeom>
        </p:spPr>
      </p:pic>
    </p:spTree>
    <p:extLst>
      <p:ext uri="{BB962C8B-B14F-4D97-AF65-F5344CB8AC3E}">
        <p14:creationId xmlns:p14="http://schemas.microsoft.com/office/powerpoint/2010/main" val="693815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92A9-B79F-516F-19DD-6D143DE85FD8}"/>
              </a:ext>
            </a:extLst>
          </p:cNvPr>
          <p:cNvSpPr>
            <a:spLocks noGrp="1"/>
          </p:cNvSpPr>
          <p:nvPr>
            <p:ph type="title"/>
          </p:nvPr>
        </p:nvSpPr>
        <p:spPr/>
        <p:txBody>
          <a:bodyPr/>
          <a:lstStyle/>
          <a:p>
            <a:r>
              <a:rPr lang="en-US" altLang="zh-CN" sz="4400" b="1" dirty="0" err="1"/>
              <a:t>Arraycopy</a:t>
            </a:r>
            <a:endParaRPr lang="en-CN" dirty="0"/>
          </a:p>
        </p:txBody>
      </p:sp>
      <p:sp>
        <p:nvSpPr>
          <p:cNvPr id="4" name="Rectangle 3">
            <a:extLst>
              <a:ext uri="{FF2B5EF4-FFF2-40B4-BE49-F238E27FC236}">
                <a16:creationId xmlns:a16="http://schemas.microsoft.com/office/drawing/2014/main" id="{4C8F5CC0-2FFE-1B51-906B-A1C5AC7368CD}"/>
              </a:ext>
            </a:extLst>
          </p:cNvPr>
          <p:cNvSpPr>
            <a:spLocks noChangeArrowheads="1"/>
          </p:cNvSpPr>
          <p:nvPr/>
        </p:nvSpPr>
        <p:spPr bwMode="auto">
          <a:xfrm>
            <a:off x="452161" y="1539700"/>
            <a:ext cx="8239678" cy="18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zh-CN"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In Java, you can copy an array using the </a:t>
            </a:r>
            <a:r>
              <a:rPr kumimoji="0" lang="zh-CN" altLang="zh-CN" sz="2000" b="0" i="1"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arraycopy</a:t>
            </a:r>
            <a:r>
              <a:rPr kumimoji="0" lang="zh-CN"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 </a:t>
            </a:r>
            <a:r>
              <a:rPr kumimoji="0" lang="en-US"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function. Like the output function </a:t>
            </a:r>
            <a:r>
              <a:rPr kumimoji="0" lang="zh-CN" altLang="zh-CN" sz="2000" b="0" i="1"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println</a:t>
            </a:r>
            <a:r>
              <a:rPr kumimoji="0" lang="zh-CN"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 arraycopy is provided in java.lang.System, so you must use the name System.arraycopy. The function has five parameters:</a:t>
            </a:r>
            <a:r>
              <a:rPr kumimoji="0" lang="zh-CN" altLang="zh-CN" sz="2000" b="0" i="0" u="none" strike="noStrike" cap="none" normalizeH="0" baseline="0" dirty="0">
                <a:ln>
                  <a:noFill/>
                </a:ln>
                <a:solidFill>
                  <a:schemeClr val="tx1"/>
                </a:solidFill>
                <a:effectLst/>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pic>
        <p:nvPicPr>
          <p:cNvPr id="5" name="图片 3">
            <a:extLst>
              <a:ext uri="{FF2B5EF4-FFF2-40B4-BE49-F238E27FC236}">
                <a16:creationId xmlns:a16="http://schemas.microsoft.com/office/drawing/2014/main" id="{F9490C3D-2D4D-36A7-147F-205DC1E5B3A6}"/>
              </a:ext>
            </a:extLst>
          </p:cNvPr>
          <p:cNvPicPr>
            <a:picLocks noChangeAspect="1"/>
          </p:cNvPicPr>
          <p:nvPr/>
        </p:nvPicPr>
        <p:blipFill>
          <a:blip r:embed="rId2"/>
          <a:stretch>
            <a:fillRect/>
          </a:stretch>
        </p:blipFill>
        <p:spPr>
          <a:xfrm>
            <a:off x="452161" y="3712121"/>
            <a:ext cx="8239678" cy="2466975"/>
          </a:xfrm>
          <a:prstGeom prst="rect">
            <a:avLst/>
          </a:prstGeom>
        </p:spPr>
      </p:pic>
    </p:spTree>
    <p:extLst>
      <p:ext uri="{BB962C8B-B14F-4D97-AF65-F5344CB8AC3E}">
        <p14:creationId xmlns:p14="http://schemas.microsoft.com/office/powerpoint/2010/main" val="340094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92A9-B79F-516F-19DD-6D143DE85FD8}"/>
              </a:ext>
            </a:extLst>
          </p:cNvPr>
          <p:cNvSpPr>
            <a:spLocks noGrp="1"/>
          </p:cNvSpPr>
          <p:nvPr>
            <p:ph type="title"/>
          </p:nvPr>
        </p:nvSpPr>
        <p:spPr/>
        <p:txBody>
          <a:bodyPr/>
          <a:lstStyle/>
          <a:p>
            <a:r>
              <a:rPr lang="en-US" altLang="zh-CN" sz="4400" b="1" dirty="0" err="1"/>
              <a:t>Arraycopy</a:t>
            </a:r>
            <a:endParaRPr lang="en-CN" dirty="0"/>
          </a:p>
        </p:txBody>
      </p:sp>
      <p:pic>
        <p:nvPicPr>
          <p:cNvPr id="4" name="图片 2">
            <a:extLst>
              <a:ext uri="{FF2B5EF4-FFF2-40B4-BE49-F238E27FC236}">
                <a16:creationId xmlns:a16="http://schemas.microsoft.com/office/drawing/2014/main" id="{8534C28A-FDBE-09A8-172A-DD1CEF2D0A5F}"/>
              </a:ext>
            </a:extLst>
          </p:cNvPr>
          <p:cNvPicPr>
            <a:picLocks noGrp="1" noChangeAspect="1"/>
          </p:cNvPicPr>
          <p:nvPr>
            <p:ph idx="1"/>
          </p:nvPr>
        </p:nvPicPr>
        <p:blipFill>
          <a:blip r:embed="rId2"/>
          <a:stretch>
            <a:fillRect/>
          </a:stretch>
        </p:blipFill>
        <p:spPr>
          <a:xfrm>
            <a:off x="628650" y="2862104"/>
            <a:ext cx="7886700" cy="2278380"/>
          </a:xfrm>
          <a:prstGeom prst="rect">
            <a:avLst/>
          </a:prstGeom>
        </p:spPr>
      </p:pic>
    </p:spTree>
    <p:extLst>
      <p:ext uri="{BB962C8B-B14F-4D97-AF65-F5344CB8AC3E}">
        <p14:creationId xmlns:p14="http://schemas.microsoft.com/office/powerpoint/2010/main" val="214971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92A9-B79F-516F-19DD-6D143DE85FD8}"/>
              </a:ext>
            </a:extLst>
          </p:cNvPr>
          <p:cNvSpPr>
            <a:spLocks noGrp="1"/>
          </p:cNvSpPr>
          <p:nvPr>
            <p:ph type="title"/>
          </p:nvPr>
        </p:nvSpPr>
        <p:spPr/>
        <p:txBody>
          <a:bodyPr/>
          <a:lstStyle/>
          <a:p>
            <a:r>
              <a:rPr lang="en-US" altLang="zh-CN" sz="4400" b="1" dirty="0" err="1"/>
              <a:t>Arraycopy</a:t>
            </a:r>
            <a:endParaRPr lang="en-CN" dirty="0"/>
          </a:p>
        </p:txBody>
      </p:sp>
      <p:sp>
        <p:nvSpPr>
          <p:cNvPr id="4" name="Content Placeholder 3">
            <a:extLst>
              <a:ext uri="{FF2B5EF4-FFF2-40B4-BE49-F238E27FC236}">
                <a16:creationId xmlns:a16="http://schemas.microsoft.com/office/drawing/2014/main" id="{752584D8-1948-5C98-E469-3EA1AE357506}"/>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zh-CN" sz="2000" dirty="0" bmk="">
                <a:solidFill>
                  <a:srgbClr val="000000"/>
                </a:solidFill>
                <a:latin typeface="微软雅黑" panose="020B0503020204020204" pitchFamily="34" charset="-122"/>
                <a:ea typeface="微软雅黑" panose="020B0503020204020204" pitchFamily="34" charset="-122"/>
              </a:rPr>
              <a:t>T</a:t>
            </a:r>
            <a:r>
              <a:rPr kumimoji="0" lang="zh-CN"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he destination array must already exist and it must be large enough to hold all copied values</a:t>
            </a:r>
            <a:r>
              <a:rPr kumimoji="0" lang="en-US"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 </a:t>
            </a:r>
            <a:endParaRPr lang="en-US" altLang="zh-CN" sz="2000" dirty="0" bmk="">
              <a:solidFill>
                <a:srgbClr val="000000"/>
              </a:solidFill>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zh-CN" sz="2000" dirty="0" bmk="">
                <a:solidFill>
                  <a:srgbClr val="000000"/>
                </a:solidFill>
                <a:latin typeface="微软雅黑" panose="020B0503020204020204" pitchFamily="34" charset="-122"/>
                <a:ea typeface="微软雅黑" panose="020B0503020204020204" pitchFamily="34" charset="-122"/>
              </a:rPr>
              <a:t>T</a:t>
            </a:r>
            <a:r>
              <a:rPr kumimoji="0" lang="zh-CN"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he source array must have enough values to copy (i.e., the length of the source array must be at least srcPos+count). </a:t>
            </a:r>
            <a:endParaRPr kumimoji="0" lang="en-US"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zh-CN" sz="2000" dirty="0" bmk="">
                <a:solidFill>
                  <a:srgbClr val="000000"/>
                </a:solidFill>
                <a:latin typeface="微软雅黑" panose="020B0503020204020204" pitchFamily="34" charset="-122"/>
                <a:ea typeface="微软雅黑" panose="020B0503020204020204" pitchFamily="34" charset="-122"/>
              </a:rPr>
              <a:t>F</a:t>
            </a:r>
            <a:r>
              <a:rPr kumimoji="0" lang="zh-CN"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or arrays of primitive types, the types of the source and destination arrays must be the same (so for example, you cannot copy from an array of int to an array of double or vice versa). </a:t>
            </a:r>
            <a:endParaRPr lang="en-US" altLang="zh-CN" sz="2000" dirty="0" bmk="">
              <a:solidFill>
                <a:srgbClr val="000000"/>
              </a:solidFill>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For arrays of non-primitive types, System.arraycopy(A, j, B, k, n) is OK if the assignment B[0] = A[0] would be OK.</a:t>
            </a:r>
            <a:r>
              <a:rPr kumimoji="0" lang="zh-CN" altLang="zh-CN" sz="2000" b="0" i="0" u="none" strike="noStrike" cap="none" normalizeH="0" baseline="0" dirty="0">
                <a:ln>
                  <a:noFill/>
                </a:ln>
                <a:solidFill>
                  <a:schemeClr val="tx1"/>
                </a:solidFill>
                <a:effectLst/>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267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7DEBF-7E04-1D20-D323-BA479F31A7ED}"/>
              </a:ext>
            </a:extLst>
          </p:cNvPr>
          <p:cNvSpPr>
            <a:spLocks noGrp="1"/>
          </p:cNvSpPr>
          <p:nvPr>
            <p:ph type="title"/>
          </p:nvPr>
        </p:nvSpPr>
        <p:spPr/>
        <p:txBody>
          <a:bodyPr/>
          <a:lstStyle/>
          <a:p>
            <a:r>
              <a:rPr lang="en-CN" dirty="0"/>
              <a:t>Java in this course</a:t>
            </a:r>
          </a:p>
        </p:txBody>
      </p:sp>
      <p:graphicFrame>
        <p:nvGraphicFramePr>
          <p:cNvPr id="4" name="Content Placeholder 3">
            <a:extLst>
              <a:ext uri="{FF2B5EF4-FFF2-40B4-BE49-F238E27FC236}">
                <a16:creationId xmlns:a16="http://schemas.microsoft.com/office/drawing/2014/main" id="{B8B60D4C-3A0C-C339-BC95-129A11A0D5D6}"/>
              </a:ext>
            </a:extLst>
          </p:cNvPr>
          <p:cNvGraphicFramePr>
            <a:graphicFrameLocks noGrp="1"/>
          </p:cNvGraphicFramePr>
          <p:nvPr>
            <p:ph idx="1"/>
            <p:extLst>
              <p:ext uri="{D42A27DB-BD31-4B8C-83A1-F6EECF244321}">
                <p14:modId xmlns:p14="http://schemas.microsoft.com/office/powerpoint/2010/main" val="41976828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9356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92A9-B79F-516F-19DD-6D143DE85FD8}"/>
              </a:ext>
            </a:extLst>
          </p:cNvPr>
          <p:cNvSpPr>
            <a:spLocks noGrp="1"/>
          </p:cNvSpPr>
          <p:nvPr>
            <p:ph type="title"/>
          </p:nvPr>
        </p:nvSpPr>
        <p:spPr/>
        <p:txBody>
          <a:bodyPr/>
          <a:lstStyle/>
          <a:p>
            <a:r>
              <a:rPr lang="en-US" altLang="zh-CN" sz="4400" b="1" dirty="0" err="1"/>
              <a:t>Arraycopy</a:t>
            </a:r>
            <a:endParaRPr lang="en-CN" dirty="0"/>
          </a:p>
        </p:txBody>
      </p:sp>
      <p:sp>
        <p:nvSpPr>
          <p:cNvPr id="4" name="Rectangle 3">
            <a:extLst>
              <a:ext uri="{FF2B5EF4-FFF2-40B4-BE49-F238E27FC236}">
                <a16:creationId xmlns:a16="http://schemas.microsoft.com/office/drawing/2014/main" id="{CF59A0AB-0207-AE52-DD71-03AE72D7DFD5}"/>
              </a:ext>
            </a:extLst>
          </p:cNvPr>
          <p:cNvSpPr>
            <a:spLocks noChangeArrowheads="1"/>
          </p:cNvSpPr>
          <p:nvPr/>
        </p:nvSpPr>
        <p:spPr bwMode="auto">
          <a:xfrm>
            <a:off x="373380" y="1377153"/>
            <a:ext cx="8141970" cy="1422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zh-CN" altLang="zh-CN"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T</a:t>
            </a:r>
            <a:r>
              <a:rPr kumimoji="0" lang="zh-CN"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he arraycopy function also works when the source and destination arrays are the </a:t>
            </a:r>
            <a:r>
              <a:rPr kumimoji="0" lang="zh-CN" altLang="zh-CN" sz="2000" b="0" i="1"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same</a:t>
            </a:r>
            <a:r>
              <a:rPr kumimoji="0" lang="zh-CN"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 array; so for example, you can use it to "shift" the values in an array:</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50E47C28-9F09-A6D1-560B-3D772C1D63A9}"/>
              </a:ext>
            </a:extLst>
          </p:cNvPr>
          <p:cNvPicPr>
            <a:picLocks noChangeAspect="1"/>
          </p:cNvPicPr>
          <p:nvPr/>
        </p:nvPicPr>
        <p:blipFill>
          <a:blip r:embed="rId2"/>
          <a:stretch>
            <a:fillRect/>
          </a:stretch>
        </p:blipFill>
        <p:spPr>
          <a:xfrm>
            <a:off x="373380" y="2908490"/>
            <a:ext cx="5713156" cy="3650894"/>
          </a:xfrm>
          <a:prstGeom prst="rect">
            <a:avLst/>
          </a:prstGeom>
        </p:spPr>
      </p:pic>
      <p:pic>
        <p:nvPicPr>
          <p:cNvPr id="6" name="Picture 5">
            <a:extLst>
              <a:ext uri="{FF2B5EF4-FFF2-40B4-BE49-F238E27FC236}">
                <a16:creationId xmlns:a16="http://schemas.microsoft.com/office/drawing/2014/main" id="{70C048E8-5757-91C7-973B-527B215AF5A3}"/>
              </a:ext>
            </a:extLst>
          </p:cNvPr>
          <p:cNvPicPr>
            <a:picLocks noChangeAspect="1"/>
          </p:cNvPicPr>
          <p:nvPr/>
        </p:nvPicPr>
        <p:blipFill>
          <a:blip r:embed="rId3"/>
          <a:stretch>
            <a:fillRect/>
          </a:stretch>
        </p:blipFill>
        <p:spPr>
          <a:xfrm>
            <a:off x="3835400" y="5961586"/>
            <a:ext cx="5308600" cy="723900"/>
          </a:xfrm>
          <a:prstGeom prst="rect">
            <a:avLst/>
          </a:prstGeom>
        </p:spPr>
      </p:pic>
    </p:spTree>
    <p:extLst>
      <p:ext uri="{BB962C8B-B14F-4D97-AF65-F5344CB8AC3E}">
        <p14:creationId xmlns:p14="http://schemas.microsoft.com/office/powerpoint/2010/main" val="328863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43AF-0221-A221-2FAE-EE83ED41E6A8}"/>
              </a:ext>
            </a:extLst>
          </p:cNvPr>
          <p:cNvSpPr>
            <a:spLocks noGrp="1"/>
          </p:cNvSpPr>
          <p:nvPr>
            <p:ph type="title"/>
          </p:nvPr>
        </p:nvSpPr>
        <p:spPr/>
        <p:txBody>
          <a:bodyPr/>
          <a:lstStyle/>
          <a:p>
            <a:r>
              <a:rPr lang="en-US" altLang="zh-CN" sz="4400" b="1" dirty="0"/>
              <a:t>Multidimensional</a:t>
            </a:r>
            <a:endParaRPr lang="en-CN" dirty="0"/>
          </a:p>
        </p:txBody>
      </p:sp>
      <p:sp>
        <p:nvSpPr>
          <p:cNvPr id="4" name="Rectangle 3">
            <a:extLst>
              <a:ext uri="{FF2B5EF4-FFF2-40B4-BE49-F238E27FC236}">
                <a16:creationId xmlns:a16="http://schemas.microsoft.com/office/drawing/2014/main" id="{D7E1081A-520C-BA12-C76B-10340D7AD2D8}"/>
              </a:ext>
            </a:extLst>
          </p:cNvPr>
          <p:cNvSpPr>
            <a:spLocks noChangeArrowheads="1"/>
          </p:cNvSpPr>
          <p:nvPr/>
        </p:nvSpPr>
        <p:spPr bwMode="auto">
          <a:xfrm>
            <a:off x="273460" y="1333977"/>
            <a:ext cx="8241890" cy="18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zh-CN"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As in C++, Java arrays can be </a:t>
            </a:r>
            <a:r>
              <a:rPr kumimoji="0" lang="zh-CN" altLang="zh-CN" sz="2000" b="0" i="1"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multidimensional</a:t>
            </a:r>
            <a:r>
              <a:rPr kumimoji="0" lang="zh-CN"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 For example, a 2-dimensional array is an array of arrays. Two-dimensional arrays need not be rectangular. Each row can be a different length. Here's an example:</a:t>
            </a:r>
            <a:r>
              <a:rPr kumimoji="0" lang="zh-CN" altLang="zh-CN" sz="2000" b="0" i="0" u="none" strike="noStrike" cap="none" normalizeH="0" baseline="0" dirty="0">
                <a:ln>
                  <a:noFill/>
                </a:ln>
                <a:solidFill>
                  <a:schemeClr val="tx1"/>
                </a:solidFill>
                <a:effectLst/>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E196D63C-2A9B-7DDB-8288-73680FF1266E}"/>
              </a:ext>
            </a:extLst>
          </p:cNvPr>
          <p:cNvPicPr>
            <a:picLocks noChangeAspect="1"/>
          </p:cNvPicPr>
          <p:nvPr/>
        </p:nvPicPr>
        <p:blipFill>
          <a:blip r:embed="rId2"/>
          <a:stretch>
            <a:fillRect/>
          </a:stretch>
        </p:blipFill>
        <p:spPr>
          <a:xfrm>
            <a:off x="273460" y="3588691"/>
            <a:ext cx="8341995" cy="2797115"/>
          </a:xfrm>
          <a:prstGeom prst="rect">
            <a:avLst/>
          </a:prstGeom>
        </p:spPr>
      </p:pic>
    </p:spTree>
    <p:extLst>
      <p:ext uri="{BB962C8B-B14F-4D97-AF65-F5344CB8AC3E}">
        <p14:creationId xmlns:p14="http://schemas.microsoft.com/office/powerpoint/2010/main" val="258046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7648-2D39-FB9E-87BE-E74009E288AF}"/>
              </a:ext>
            </a:extLst>
          </p:cNvPr>
          <p:cNvSpPr>
            <a:spLocks noGrp="1"/>
          </p:cNvSpPr>
          <p:nvPr>
            <p:ph type="title"/>
          </p:nvPr>
        </p:nvSpPr>
        <p:spPr/>
        <p:txBody>
          <a:bodyPr/>
          <a:lstStyle/>
          <a:p>
            <a:r>
              <a:rPr lang="en-CN" dirty="0">
                <a:solidFill>
                  <a:srgbClr val="FF0000"/>
                </a:solidFill>
              </a:rPr>
              <a:t>Test-4</a:t>
            </a:r>
          </a:p>
        </p:txBody>
      </p:sp>
      <p:sp>
        <p:nvSpPr>
          <p:cNvPr id="4" name="文本框 2">
            <a:extLst>
              <a:ext uri="{FF2B5EF4-FFF2-40B4-BE49-F238E27FC236}">
                <a16:creationId xmlns:a16="http://schemas.microsoft.com/office/drawing/2014/main" id="{B7E96E02-3C8E-ED4C-242E-0E12504A025A}"/>
              </a:ext>
            </a:extLst>
          </p:cNvPr>
          <p:cNvSpPr txBox="1"/>
          <p:nvPr/>
        </p:nvSpPr>
        <p:spPr>
          <a:xfrm>
            <a:off x="628650" y="1687215"/>
            <a:ext cx="7087571" cy="830997"/>
          </a:xfrm>
          <a:prstGeom prst="rect">
            <a:avLst/>
          </a:prstGeom>
          <a:noFill/>
        </p:spPr>
        <p:txBody>
          <a:bodyPr wrap="square" rtlCol="0">
            <a:spAutoFit/>
          </a:bodyPr>
          <a:lstStyle/>
          <a:p>
            <a:r>
              <a:rPr lang="en-US" altLang="zh-CN" sz="2400" dirty="0"/>
              <a:t>Draw the value of “A”. If run error, just write “</a:t>
            </a:r>
            <a:r>
              <a:rPr lang="en-US" altLang="zh-CN" sz="2400" dirty="0">
                <a:solidFill>
                  <a:srgbClr val="FF0000"/>
                </a:solidFill>
              </a:rPr>
              <a:t>error</a:t>
            </a:r>
            <a:r>
              <a:rPr lang="en-US" altLang="zh-CN" sz="2400" dirty="0"/>
              <a:t>”. Here are two examples:</a:t>
            </a:r>
            <a:endParaRPr lang="zh-CN" altLang="en-US" sz="2400" dirty="0"/>
          </a:p>
        </p:txBody>
      </p:sp>
      <p:pic>
        <p:nvPicPr>
          <p:cNvPr id="5" name="图片 4">
            <a:extLst>
              <a:ext uri="{FF2B5EF4-FFF2-40B4-BE49-F238E27FC236}">
                <a16:creationId xmlns:a16="http://schemas.microsoft.com/office/drawing/2014/main" id="{736CAE9B-8374-F7D4-889E-ED41D85D6C26}"/>
              </a:ext>
            </a:extLst>
          </p:cNvPr>
          <p:cNvPicPr>
            <a:picLocks noChangeAspect="1"/>
          </p:cNvPicPr>
          <p:nvPr/>
        </p:nvPicPr>
        <p:blipFill>
          <a:blip r:embed="rId2"/>
          <a:stretch>
            <a:fillRect/>
          </a:stretch>
        </p:blipFill>
        <p:spPr>
          <a:xfrm>
            <a:off x="1179195" y="3145492"/>
            <a:ext cx="1157654" cy="376697"/>
          </a:xfrm>
          <a:prstGeom prst="rect">
            <a:avLst/>
          </a:prstGeom>
        </p:spPr>
      </p:pic>
      <p:pic>
        <p:nvPicPr>
          <p:cNvPr id="6" name="图片 9">
            <a:extLst>
              <a:ext uri="{FF2B5EF4-FFF2-40B4-BE49-F238E27FC236}">
                <a16:creationId xmlns:a16="http://schemas.microsoft.com/office/drawing/2014/main" id="{2BB300CD-BF43-038B-9424-CE3A3F577F65}"/>
              </a:ext>
            </a:extLst>
          </p:cNvPr>
          <p:cNvPicPr>
            <a:picLocks noChangeAspect="1"/>
          </p:cNvPicPr>
          <p:nvPr/>
        </p:nvPicPr>
        <p:blipFill>
          <a:blip r:embed="rId3"/>
          <a:stretch>
            <a:fillRect/>
          </a:stretch>
        </p:blipFill>
        <p:spPr>
          <a:xfrm>
            <a:off x="3912050" y="2820691"/>
            <a:ext cx="1519522" cy="1023512"/>
          </a:xfrm>
          <a:prstGeom prst="rect">
            <a:avLst/>
          </a:prstGeom>
        </p:spPr>
      </p:pic>
      <p:cxnSp>
        <p:nvCxnSpPr>
          <p:cNvPr id="7" name="直接箭头连接符 11">
            <a:extLst>
              <a:ext uri="{FF2B5EF4-FFF2-40B4-BE49-F238E27FC236}">
                <a16:creationId xmlns:a16="http://schemas.microsoft.com/office/drawing/2014/main" id="{05712F3C-44CF-4ECE-CB83-D62FA8B056B9}"/>
              </a:ext>
            </a:extLst>
          </p:cNvPr>
          <p:cNvCxnSpPr>
            <a:cxnSpLocks/>
          </p:cNvCxnSpPr>
          <p:nvPr/>
        </p:nvCxnSpPr>
        <p:spPr>
          <a:xfrm>
            <a:off x="2548823" y="3344112"/>
            <a:ext cx="1263152"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图片 12">
            <a:extLst>
              <a:ext uri="{FF2B5EF4-FFF2-40B4-BE49-F238E27FC236}">
                <a16:creationId xmlns:a16="http://schemas.microsoft.com/office/drawing/2014/main" id="{9DE29E0C-B369-0B3A-57A8-3DB1BFE33EEF}"/>
              </a:ext>
            </a:extLst>
          </p:cNvPr>
          <p:cNvPicPr>
            <a:picLocks noChangeAspect="1"/>
          </p:cNvPicPr>
          <p:nvPr/>
        </p:nvPicPr>
        <p:blipFill>
          <a:blip r:embed="rId4"/>
          <a:stretch>
            <a:fillRect/>
          </a:stretch>
        </p:blipFill>
        <p:spPr>
          <a:xfrm>
            <a:off x="1179195" y="4180205"/>
            <a:ext cx="2949261" cy="339946"/>
          </a:xfrm>
          <a:prstGeom prst="rect">
            <a:avLst/>
          </a:prstGeom>
        </p:spPr>
      </p:pic>
      <p:pic>
        <p:nvPicPr>
          <p:cNvPr id="9" name="图片 14">
            <a:extLst>
              <a:ext uri="{FF2B5EF4-FFF2-40B4-BE49-F238E27FC236}">
                <a16:creationId xmlns:a16="http://schemas.microsoft.com/office/drawing/2014/main" id="{D57F6F0A-8C76-2A8A-6D17-A02A8EB48EAE}"/>
              </a:ext>
            </a:extLst>
          </p:cNvPr>
          <p:cNvPicPr>
            <a:picLocks noChangeAspect="1"/>
          </p:cNvPicPr>
          <p:nvPr/>
        </p:nvPicPr>
        <p:blipFill>
          <a:blip r:embed="rId5"/>
          <a:stretch>
            <a:fillRect/>
          </a:stretch>
        </p:blipFill>
        <p:spPr>
          <a:xfrm>
            <a:off x="5901690" y="3892549"/>
            <a:ext cx="2554190" cy="2508251"/>
          </a:xfrm>
          <a:prstGeom prst="rect">
            <a:avLst/>
          </a:prstGeom>
        </p:spPr>
      </p:pic>
      <p:cxnSp>
        <p:nvCxnSpPr>
          <p:cNvPr id="10" name="直接箭头连接符 16">
            <a:extLst>
              <a:ext uri="{FF2B5EF4-FFF2-40B4-BE49-F238E27FC236}">
                <a16:creationId xmlns:a16="http://schemas.microsoft.com/office/drawing/2014/main" id="{07B5D0D7-E3B0-B5E6-4CCE-96EF6318A1E5}"/>
              </a:ext>
            </a:extLst>
          </p:cNvPr>
          <p:cNvCxnSpPr>
            <a:cxnSpLocks/>
          </p:cNvCxnSpPr>
          <p:nvPr/>
        </p:nvCxnSpPr>
        <p:spPr>
          <a:xfrm>
            <a:off x="4354763" y="4329293"/>
            <a:ext cx="1263152"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55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7648-2D39-FB9E-87BE-E74009E288AF}"/>
              </a:ext>
            </a:extLst>
          </p:cNvPr>
          <p:cNvSpPr>
            <a:spLocks noGrp="1"/>
          </p:cNvSpPr>
          <p:nvPr>
            <p:ph type="title"/>
          </p:nvPr>
        </p:nvSpPr>
        <p:spPr/>
        <p:txBody>
          <a:bodyPr/>
          <a:lstStyle/>
          <a:p>
            <a:r>
              <a:rPr lang="en-CN" dirty="0">
                <a:solidFill>
                  <a:srgbClr val="FF0000"/>
                </a:solidFill>
              </a:rPr>
              <a:t>Test-4</a:t>
            </a:r>
          </a:p>
        </p:txBody>
      </p:sp>
      <p:pic>
        <p:nvPicPr>
          <p:cNvPr id="4" name="图片 5">
            <a:extLst>
              <a:ext uri="{FF2B5EF4-FFF2-40B4-BE49-F238E27FC236}">
                <a16:creationId xmlns:a16="http://schemas.microsoft.com/office/drawing/2014/main" id="{C8808371-F3D9-EEE3-8D15-AAC1D97273A8}"/>
              </a:ext>
            </a:extLst>
          </p:cNvPr>
          <p:cNvPicPr>
            <a:picLocks noChangeAspect="1"/>
          </p:cNvPicPr>
          <p:nvPr/>
        </p:nvPicPr>
        <p:blipFill>
          <a:blip r:embed="rId2"/>
          <a:stretch>
            <a:fillRect/>
          </a:stretch>
        </p:blipFill>
        <p:spPr>
          <a:xfrm>
            <a:off x="628650" y="1569564"/>
            <a:ext cx="2690473" cy="288265"/>
          </a:xfrm>
          <a:prstGeom prst="rect">
            <a:avLst/>
          </a:prstGeom>
        </p:spPr>
      </p:pic>
      <p:pic>
        <p:nvPicPr>
          <p:cNvPr id="5" name="图片 7">
            <a:extLst>
              <a:ext uri="{FF2B5EF4-FFF2-40B4-BE49-F238E27FC236}">
                <a16:creationId xmlns:a16="http://schemas.microsoft.com/office/drawing/2014/main" id="{A5FA1404-6F5D-1EF7-D865-71312A11C5C3}"/>
              </a:ext>
            </a:extLst>
          </p:cNvPr>
          <p:cNvPicPr>
            <a:picLocks noChangeAspect="1"/>
          </p:cNvPicPr>
          <p:nvPr/>
        </p:nvPicPr>
        <p:blipFill>
          <a:blip r:embed="rId3"/>
          <a:stretch>
            <a:fillRect/>
          </a:stretch>
        </p:blipFill>
        <p:spPr>
          <a:xfrm>
            <a:off x="4570743" y="1344623"/>
            <a:ext cx="3540484" cy="2084377"/>
          </a:xfrm>
          <a:prstGeom prst="rect">
            <a:avLst/>
          </a:prstGeom>
        </p:spPr>
      </p:pic>
      <p:cxnSp>
        <p:nvCxnSpPr>
          <p:cNvPr id="6" name="直接箭头连接符 13">
            <a:extLst>
              <a:ext uri="{FF2B5EF4-FFF2-40B4-BE49-F238E27FC236}">
                <a16:creationId xmlns:a16="http://schemas.microsoft.com/office/drawing/2014/main" id="{386F7191-7991-8EC7-CFE0-219F6BD4AE93}"/>
              </a:ext>
            </a:extLst>
          </p:cNvPr>
          <p:cNvCxnSpPr>
            <a:cxnSpLocks/>
          </p:cNvCxnSpPr>
          <p:nvPr/>
        </p:nvCxnSpPr>
        <p:spPr>
          <a:xfrm>
            <a:off x="3558227" y="1700062"/>
            <a:ext cx="773412"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图片 10">
            <a:extLst>
              <a:ext uri="{FF2B5EF4-FFF2-40B4-BE49-F238E27FC236}">
                <a16:creationId xmlns:a16="http://schemas.microsoft.com/office/drawing/2014/main" id="{C7922ACB-EEED-18A5-C39D-C35B5EDC342D}"/>
              </a:ext>
            </a:extLst>
          </p:cNvPr>
          <p:cNvPicPr>
            <a:picLocks noChangeAspect="1"/>
          </p:cNvPicPr>
          <p:nvPr/>
        </p:nvPicPr>
        <p:blipFill>
          <a:blip r:embed="rId4"/>
          <a:stretch>
            <a:fillRect/>
          </a:stretch>
        </p:blipFill>
        <p:spPr>
          <a:xfrm>
            <a:off x="702563" y="4241403"/>
            <a:ext cx="2616560" cy="916535"/>
          </a:xfrm>
          <a:prstGeom prst="rect">
            <a:avLst/>
          </a:prstGeom>
        </p:spPr>
      </p:pic>
      <p:pic>
        <p:nvPicPr>
          <p:cNvPr id="8" name="图片 17">
            <a:extLst>
              <a:ext uri="{FF2B5EF4-FFF2-40B4-BE49-F238E27FC236}">
                <a16:creationId xmlns:a16="http://schemas.microsoft.com/office/drawing/2014/main" id="{6868137C-09EE-5D62-8757-D90C29A078DC}"/>
              </a:ext>
            </a:extLst>
          </p:cNvPr>
          <p:cNvPicPr>
            <a:picLocks noChangeAspect="1"/>
          </p:cNvPicPr>
          <p:nvPr/>
        </p:nvPicPr>
        <p:blipFill>
          <a:blip r:embed="rId5"/>
          <a:stretch>
            <a:fillRect/>
          </a:stretch>
        </p:blipFill>
        <p:spPr>
          <a:xfrm>
            <a:off x="4331639" y="4156402"/>
            <a:ext cx="4124407" cy="2003072"/>
          </a:xfrm>
          <a:prstGeom prst="rect">
            <a:avLst/>
          </a:prstGeom>
        </p:spPr>
      </p:pic>
      <p:cxnSp>
        <p:nvCxnSpPr>
          <p:cNvPr id="9" name="直接箭头连接符 18">
            <a:extLst>
              <a:ext uri="{FF2B5EF4-FFF2-40B4-BE49-F238E27FC236}">
                <a16:creationId xmlns:a16="http://schemas.microsoft.com/office/drawing/2014/main" id="{772BB3F3-14DC-2694-CD6B-8B41C073861B}"/>
              </a:ext>
            </a:extLst>
          </p:cNvPr>
          <p:cNvCxnSpPr>
            <a:cxnSpLocks/>
          </p:cNvCxnSpPr>
          <p:nvPr/>
        </p:nvCxnSpPr>
        <p:spPr>
          <a:xfrm>
            <a:off x="3512418" y="4401877"/>
            <a:ext cx="773412"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0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7648-2D39-FB9E-87BE-E74009E288AF}"/>
              </a:ext>
            </a:extLst>
          </p:cNvPr>
          <p:cNvSpPr>
            <a:spLocks noGrp="1"/>
          </p:cNvSpPr>
          <p:nvPr>
            <p:ph type="title"/>
          </p:nvPr>
        </p:nvSpPr>
        <p:spPr/>
        <p:txBody>
          <a:bodyPr/>
          <a:lstStyle/>
          <a:p>
            <a:r>
              <a:rPr lang="en-CN" dirty="0">
                <a:solidFill>
                  <a:srgbClr val="FF0000"/>
                </a:solidFill>
              </a:rPr>
              <a:t>Test-4</a:t>
            </a:r>
          </a:p>
        </p:txBody>
      </p:sp>
      <p:cxnSp>
        <p:nvCxnSpPr>
          <p:cNvPr id="4" name="直接箭头连接符 13">
            <a:extLst>
              <a:ext uri="{FF2B5EF4-FFF2-40B4-BE49-F238E27FC236}">
                <a16:creationId xmlns:a16="http://schemas.microsoft.com/office/drawing/2014/main" id="{5A48EDB7-6A27-9C0E-5197-D085A1377CE9}"/>
              </a:ext>
            </a:extLst>
          </p:cNvPr>
          <p:cNvCxnSpPr>
            <a:cxnSpLocks/>
          </p:cNvCxnSpPr>
          <p:nvPr/>
        </p:nvCxnSpPr>
        <p:spPr>
          <a:xfrm>
            <a:off x="4294245" y="1652013"/>
            <a:ext cx="77279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18">
            <a:extLst>
              <a:ext uri="{FF2B5EF4-FFF2-40B4-BE49-F238E27FC236}">
                <a16:creationId xmlns:a16="http://schemas.microsoft.com/office/drawing/2014/main" id="{63A91DE6-BD48-5499-B209-4A268EADA101}"/>
              </a:ext>
            </a:extLst>
          </p:cNvPr>
          <p:cNvCxnSpPr>
            <a:cxnSpLocks/>
          </p:cNvCxnSpPr>
          <p:nvPr/>
        </p:nvCxnSpPr>
        <p:spPr>
          <a:xfrm>
            <a:off x="4359059" y="4529046"/>
            <a:ext cx="77279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图片 3">
            <a:extLst>
              <a:ext uri="{FF2B5EF4-FFF2-40B4-BE49-F238E27FC236}">
                <a16:creationId xmlns:a16="http://schemas.microsoft.com/office/drawing/2014/main" id="{D607EAF8-22AB-AF79-3AC8-648260C915DC}"/>
              </a:ext>
            </a:extLst>
          </p:cNvPr>
          <p:cNvPicPr>
            <a:picLocks noChangeAspect="1"/>
          </p:cNvPicPr>
          <p:nvPr/>
        </p:nvPicPr>
        <p:blipFill>
          <a:blip r:embed="rId2"/>
          <a:stretch>
            <a:fillRect/>
          </a:stretch>
        </p:blipFill>
        <p:spPr>
          <a:xfrm>
            <a:off x="577914" y="1516988"/>
            <a:ext cx="3716331" cy="1043332"/>
          </a:xfrm>
          <a:prstGeom prst="rect">
            <a:avLst/>
          </a:prstGeom>
        </p:spPr>
      </p:pic>
      <p:pic>
        <p:nvPicPr>
          <p:cNvPr id="7" name="图片 6">
            <a:extLst>
              <a:ext uri="{FF2B5EF4-FFF2-40B4-BE49-F238E27FC236}">
                <a16:creationId xmlns:a16="http://schemas.microsoft.com/office/drawing/2014/main" id="{5494B178-BEE8-3BA5-CB82-4DF1DB7D99CC}"/>
              </a:ext>
            </a:extLst>
          </p:cNvPr>
          <p:cNvPicPr>
            <a:picLocks noChangeAspect="1"/>
          </p:cNvPicPr>
          <p:nvPr/>
        </p:nvPicPr>
        <p:blipFill>
          <a:blip r:embed="rId3"/>
          <a:stretch>
            <a:fillRect/>
          </a:stretch>
        </p:blipFill>
        <p:spPr>
          <a:xfrm>
            <a:off x="5049769" y="1352546"/>
            <a:ext cx="2397077" cy="2190135"/>
          </a:xfrm>
          <a:prstGeom prst="rect">
            <a:avLst/>
          </a:prstGeom>
        </p:spPr>
      </p:pic>
      <p:pic>
        <p:nvPicPr>
          <p:cNvPr id="8" name="图片 9">
            <a:extLst>
              <a:ext uri="{FF2B5EF4-FFF2-40B4-BE49-F238E27FC236}">
                <a16:creationId xmlns:a16="http://schemas.microsoft.com/office/drawing/2014/main" id="{1FCC800D-E3CF-5223-7B91-E85DBA17E722}"/>
              </a:ext>
            </a:extLst>
          </p:cNvPr>
          <p:cNvPicPr>
            <a:picLocks noChangeAspect="1"/>
          </p:cNvPicPr>
          <p:nvPr/>
        </p:nvPicPr>
        <p:blipFill>
          <a:blip r:embed="rId4"/>
          <a:stretch>
            <a:fillRect/>
          </a:stretch>
        </p:blipFill>
        <p:spPr>
          <a:xfrm>
            <a:off x="577914" y="4432741"/>
            <a:ext cx="3690463" cy="1017464"/>
          </a:xfrm>
          <a:prstGeom prst="rect">
            <a:avLst/>
          </a:prstGeom>
        </p:spPr>
      </p:pic>
      <p:sp>
        <p:nvSpPr>
          <p:cNvPr id="9" name="文本框 11">
            <a:extLst>
              <a:ext uri="{FF2B5EF4-FFF2-40B4-BE49-F238E27FC236}">
                <a16:creationId xmlns:a16="http://schemas.microsoft.com/office/drawing/2014/main" id="{2B39EF8C-147F-65F2-5385-99656243D21D}"/>
              </a:ext>
            </a:extLst>
          </p:cNvPr>
          <p:cNvSpPr txBox="1"/>
          <p:nvPr/>
        </p:nvSpPr>
        <p:spPr>
          <a:xfrm>
            <a:off x="5285354" y="4298213"/>
            <a:ext cx="831592" cy="461665"/>
          </a:xfrm>
          <a:prstGeom prst="rect">
            <a:avLst/>
          </a:prstGeom>
          <a:noFill/>
        </p:spPr>
        <p:txBody>
          <a:bodyPr wrap="square" rtlCol="0">
            <a:spAutoFit/>
          </a:bodyPr>
          <a:lstStyle/>
          <a:p>
            <a:r>
              <a:rPr lang="en-US" altLang="zh-CN" sz="2400" dirty="0">
                <a:solidFill>
                  <a:srgbClr val="FF0000"/>
                </a:solidFill>
              </a:rPr>
              <a:t>error</a:t>
            </a:r>
            <a:endParaRPr lang="zh-CN" altLang="en-US" sz="2400" dirty="0">
              <a:solidFill>
                <a:srgbClr val="FF0000"/>
              </a:solidFill>
            </a:endParaRPr>
          </a:p>
        </p:txBody>
      </p:sp>
    </p:spTree>
    <p:extLst>
      <p:ext uri="{BB962C8B-B14F-4D97-AF65-F5344CB8AC3E}">
        <p14:creationId xmlns:p14="http://schemas.microsoft.com/office/powerpoint/2010/main" val="217307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7648-2D39-FB9E-87BE-E74009E288AF}"/>
              </a:ext>
            </a:extLst>
          </p:cNvPr>
          <p:cNvSpPr>
            <a:spLocks noGrp="1"/>
          </p:cNvSpPr>
          <p:nvPr>
            <p:ph type="title"/>
          </p:nvPr>
        </p:nvSpPr>
        <p:spPr/>
        <p:txBody>
          <a:bodyPr/>
          <a:lstStyle/>
          <a:p>
            <a:r>
              <a:rPr lang="en-CN" dirty="0">
                <a:solidFill>
                  <a:srgbClr val="FF0000"/>
                </a:solidFill>
              </a:rPr>
              <a:t>Test-4</a:t>
            </a:r>
          </a:p>
        </p:txBody>
      </p:sp>
      <p:cxnSp>
        <p:nvCxnSpPr>
          <p:cNvPr id="4" name="直接箭头连接符 13">
            <a:extLst>
              <a:ext uri="{FF2B5EF4-FFF2-40B4-BE49-F238E27FC236}">
                <a16:creationId xmlns:a16="http://schemas.microsoft.com/office/drawing/2014/main" id="{DAB63517-25CC-38EB-5F91-EE26D82DE355}"/>
              </a:ext>
            </a:extLst>
          </p:cNvPr>
          <p:cNvCxnSpPr>
            <a:cxnSpLocks/>
          </p:cNvCxnSpPr>
          <p:nvPr/>
        </p:nvCxnSpPr>
        <p:spPr>
          <a:xfrm>
            <a:off x="4785293" y="1672137"/>
            <a:ext cx="142060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图片 3">
            <a:extLst>
              <a:ext uri="{FF2B5EF4-FFF2-40B4-BE49-F238E27FC236}">
                <a16:creationId xmlns:a16="http://schemas.microsoft.com/office/drawing/2014/main" id="{CB301241-405C-04E7-4008-2333BA173AB2}"/>
              </a:ext>
            </a:extLst>
          </p:cNvPr>
          <p:cNvPicPr>
            <a:picLocks noChangeAspect="1"/>
          </p:cNvPicPr>
          <p:nvPr/>
        </p:nvPicPr>
        <p:blipFill>
          <a:blip r:embed="rId2"/>
          <a:stretch>
            <a:fillRect/>
          </a:stretch>
        </p:blipFill>
        <p:spPr>
          <a:xfrm>
            <a:off x="586673" y="1388388"/>
            <a:ext cx="3894522" cy="1091922"/>
          </a:xfrm>
          <a:prstGeom prst="rect">
            <a:avLst/>
          </a:prstGeom>
        </p:spPr>
      </p:pic>
      <p:sp>
        <p:nvSpPr>
          <p:cNvPr id="7" name="文本框 11">
            <a:extLst>
              <a:ext uri="{FF2B5EF4-FFF2-40B4-BE49-F238E27FC236}">
                <a16:creationId xmlns:a16="http://schemas.microsoft.com/office/drawing/2014/main" id="{DEAD2661-D8AB-7CC3-9DFB-22BC24375523}"/>
              </a:ext>
            </a:extLst>
          </p:cNvPr>
          <p:cNvSpPr txBox="1"/>
          <p:nvPr/>
        </p:nvSpPr>
        <p:spPr>
          <a:xfrm>
            <a:off x="6405941" y="1441304"/>
            <a:ext cx="1528691" cy="461665"/>
          </a:xfrm>
          <a:prstGeom prst="rect">
            <a:avLst/>
          </a:prstGeom>
          <a:noFill/>
        </p:spPr>
        <p:txBody>
          <a:bodyPr wrap="square" rtlCol="0">
            <a:spAutoFit/>
          </a:bodyPr>
          <a:lstStyle/>
          <a:p>
            <a:r>
              <a:rPr lang="en-US" altLang="zh-CN" sz="2400" dirty="0">
                <a:solidFill>
                  <a:srgbClr val="FF0000"/>
                </a:solidFill>
              </a:rPr>
              <a:t>error</a:t>
            </a:r>
            <a:endParaRPr lang="zh-CN" altLang="en-US" sz="2400" dirty="0">
              <a:solidFill>
                <a:srgbClr val="FF0000"/>
              </a:solidFill>
            </a:endParaRPr>
          </a:p>
        </p:txBody>
      </p:sp>
      <p:pic>
        <p:nvPicPr>
          <p:cNvPr id="8" name="图片 6">
            <a:extLst>
              <a:ext uri="{FF2B5EF4-FFF2-40B4-BE49-F238E27FC236}">
                <a16:creationId xmlns:a16="http://schemas.microsoft.com/office/drawing/2014/main" id="{F38D3F60-FEE3-1297-3E62-4E2487B145C2}"/>
              </a:ext>
            </a:extLst>
          </p:cNvPr>
          <p:cNvPicPr>
            <a:picLocks noChangeAspect="1"/>
          </p:cNvPicPr>
          <p:nvPr/>
        </p:nvPicPr>
        <p:blipFill>
          <a:blip r:embed="rId3"/>
          <a:stretch>
            <a:fillRect/>
          </a:stretch>
        </p:blipFill>
        <p:spPr>
          <a:xfrm>
            <a:off x="577914" y="4156334"/>
            <a:ext cx="3940019" cy="1437697"/>
          </a:xfrm>
          <a:prstGeom prst="rect">
            <a:avLst/>
          </a:prstGeom>
        </p:spPr>
      </p:pic>
      <p:pic>
        <p:nvPicPr>
          <p:cNvPr id="9" name="图片 9">
            <a:extLst>
              <a:ext uri="{FF2B5EF4-FFF2-40B4-BE49-F238E27FC236}">
                <a16:creationId xmlns:a16="http://schemas.microsoft.com/office/drawing/2014/main" id="{D72EAEA4-9039-9360-0958-952DD0E6D82D}"/>
              </a:ext>
            </a:extLst>
          </p:cNvPr>
          <p:cNvPicPr>
            <a:picLocks noChangeAspect="1"/>
          </p:cNvPicPr>
          <p:nvPr/>
        </p:nvPicPr>
        <p:blipFill>
          <a:blip r:embed="rId4"/>
          <a:stretch>
            <a:fillRect/>
          </a:stretch>
        </p:blipFill>
        <p:spPr>
          <a:xfrm>
            <a:off x="5095634" y="3866093"/>
            <a:ext cx="2620613" cy="2438626"/>
          </a:xfrm>
          <a:prstGeom prst="rect">
            <a:avLst/>
          </a:prstGeom>
        </p:spPr>
      </p:pic>
      <p:cxnSp>
        <p:nvCxnSpPr>
          <p:cNvPr id="5" name="直接箭头连接符 18">
            <a:extLst>
              <a:ext uri="{FF2B5EF4-FFF2-40B4-BE49-F238E27FC236}">
                <a16:creationId xmlns:a16="http://schemas.microsoft.com/office/drawing/2014/main" id="{F761009B-0212-71EE-6D0C-73E3F0DAD97D}"/>
              </a:ext>
            </a:extLst>
          </p:cNvPr>
          <p:cNvCxnSpPr>
            <a:cxnSpLocks/>
          </p:cNvCxnSpPr>
          <p:nvPr/>
        </p:nvCxnSpPr>
        <p:spPr>
          <a:xfrm>
            <a:off x="3509860" y="4281443"/>
            <a:ext cx="142060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94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EACCD-2948-E2C5-6F34-82F7C5259C50}"/>
              </a:ext>
            </a:extLst>
          </p:cNvPr>
          <p:cNvSpPr>
            <a:spLocks noGrp="1"/>
          </p:cNvSpPr>
          <p:nvPr>
            <p:ph type="title"/>
          </p:nvPr>
        </p:nvSpPr>
        <p:spPr/>
        <p:txBody>
          <a:bodyPr/>
          <a:lstStyle/>
          <a:p>
            <a:r>
              <a:rPr lang="en-US" altLang="zh-CN" sz="6000" b="1" i="0" dirty="0">
                <a:solidFill>
                  <a:srgbClr val="000000"/>
                </a:solidFill>
                <a:effectLst/>
                <a:latin typeface="Microsoft YaHei" panose="020B0503020204020204" pitchFamily="34" charset="-122"/>
                <a:ea typeface="Microsoft YaHei" panose="020B0503020204020204" pitchFamily="34" charset="-122"/>
              </a:rPr>
              <a:t>C++ Classes vs</a:t>
            </a:r>
            <a:r>
              <a:rPr lang="en-US" altLang="zh-CN" b="1" dirty="0">
                <a:solidFill>
                  <a:srgbClr val="000000"/>
                </a:solidFill>
                <a:latin typeface="Microsoft YaHei" panose="020B0503020204020204" pitchFamily="34" charset="-122"/>
                <a:ea typeface="Microsoft YaHei" panose="020B0503020204020204" pitchFamily="34" charset="-122"/>
              </a:rPr>
              <a:t>.</a:t>
            </a:r>
            <a:br>
              <a:rPr lang="en-US" altLang="zh-CN" sz="6000" b="1" i="0" dirty="0">
                <a:solidFill>
                  <a:srgbClr val="000000"/>
                </a:solidFill>
                <a:effectLst/>
                <a:latin typeface="Microsoft YaHei" panose="020B0503020204020204" pitchFamily="34" charset="-122"/>
                <a:ea typeface="Microsoft YaHei" panose="020B0503020204020204" pitchFamily="34" charset="-122"/>
              </a:rPr>
            </a:br>
            <a:r>
              <a:rPr lang="en-US" altLang="zh-CN" sz="6000" b="1" i="0" dirty="0">
                <a:solidFill>
                  <a:srgbClr val="000000"/>
                </a:solidFill>
                <a:effectLst/>
                <a:latin typeface="Microsoft YaHei" panose="020B0503020204020204" pitchFamily="34" charset="-122"/>
                <a:ea typeface="Microsoft YaHei" panose="020B0503020204020204" pitchFamily="34" charset="-122"/>
              </a:rPr>
              <a:t>Java Classes</a:t>
            </a:r>
            <a:br>
              <a:rPr lang="en-US" altLang="zh-CN" sz="6000" b="1" i="0" dirty="0">
                <a:solidFill>
                  <a:srgbClr val="000000"/>
                </a:solidFill>
                <a:effectLst/>
                <a:latin typeface="Microsoft YaHei" panose="020B0503020204020204" pitchFamily="34" charset="-122"/>
                <a:ea typeface="Microsoft YaHei" panose="020B0503020204020204" pitchFamily="34" charset="-122"/>
              </a:rPr>
            </a:br>
            <a:endParaRPr lang="en-CN" dirty="0"/>
          </a:p>
        </p:txBody>
      </p:sp>
      <p:sp>
        <p:nvSpPr>
          <p:cNvPr id="3" name="Text Placeholder 2">
            <a:extLst>
              <a:ext uri="{FF2B5EF4-FFF2-40B4-BE49-F238E27FC236}">
                <a16:creationId xmlns:a16="http://schemas.microsoft.com/office/drawing/2014/main" id="{2D7155F7-8D56-4C35-6EC8-40F3E7146340}"/>
              </a:ext>
            </a:extLst>
          </p:cNvPr>
          <p:cNvSpPr>
            <a:spLocks noGrp="1"/>
          </p:cNvSpPr>
          <p:nvPr>
            <p:ph type="body" idx="1"/>
          </p:nvPr>
        </p:nvSpPr>
        <p:spPr/>
        <p:txBody>
          <a:bodyPr/>
          <a:lstStyle/>
          <a:p>
            <a:endParaRPr lang="en-CN"/>
          </a:p>
        </p:txBody>
      </p:sp>
    </p:spTree>
    <p:extLst>
      <p:ext uri="{BB962C8B-B14F-4D97-AF65-F5344CB8AC3E}">
        <p14:creationId xmlns:p14="http://schemas.microsoft.com/office/powerpoint/2010/main" val="234770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46BD9-7833-2194-5EB7-329498CA03BA}"/>
              </a:ext>
            </a:extLst>
          </p:cNvPr>
          <p:cNvSpPr>
            <a:spLocks noGrp="1"/>
          </p:cNvSpPr>
          <p:nvPr>
            <p:ph type="title"/>
          </p:nvPr>
        </p:nvSpPr>
        <p:spPr/>
        <p:txBody>
          <a:bodyPr/>
          <a:lstStyle/>
          <a:p>
            <a:r>
              <a:rPr lang="en-US" dirty="0"/>
              <a:t>C++ Classes </a:t>
            </a:r>
            <a:r>
              <a:rPr lang="en-US" dirty="0" err="1"/>
              <a:t>vs.Java</a:t>
            </a:r>
            <a:r>
              <a:rPr lang="en-US" dirty="0"/>
              <a:t> Classes</a:t>
            </a:r>
            <a:endParaRPr lang="en-CN" dirty="0"/>
          </a:p>
        </p:txBody>
      </p:sp>
      <p:sp>
        <p:nvSpPr>
          <p:cNvPr id="4" name="文本框 2">
            <a:extLst>
              <a:ext uri="{FF2B5EF4-FFF2-40B4-BE49-F238E27FC236}">
                <a16:creationId xmlns:a16="http://schemas.microsoft.com/office/drawing/2014/main" id="{C1E92793-10E2-D74C-35B1-CADEF80E70F6}"/>
              </a:ext>
            </a:extLst>
          </p:cNvPr>
          <p:cNvSpPr txBox="1"/>
          <p:nvPr/>
        </p:nvSpPr>
        <p:spPr>
          <a:xfrm>
            <a:off x="540282" y="2030476"/>
            <a:ext cx="8063435" cy="2797048"/>
          </a:xfrm>
          <a:prstGeom prst="rect">
            <a:avLst/>
          </a:prstGeom>
          <a:noFill/>
        </p:spPr>
        <p:txBody>
          <a:bodyPr wrap="square">
            <a:spAutoFit/>
          </a:bodyPr>
          <a:lstStyle/>
          <a:p>
            <a:pPr>
              <a:lnSpc>
                <a:spcPct val="150000"/>
              </a:lnSpc>
            </a:pPr>
            <a:r>
              <a:rPr lang="en-US" altLang="zh-CN" sz="2400" b="0" i="0" dirty="0">
                <a:solidFill>
                  <a:srgbClr val="000000"/>
                </a:solidFill>
                <a:effectLst/>
                <a:latin typeface="Microsoft YaHei" panose="020B0503020204020204" pitchFamily="34" charset="-122"/>
                <a:ea typeface="Microsoft YaHei" panose="020B0503020204020204" pitchFamily="34" charset="-122"/>
              </a:rPr>
              <a:t>In C++, when you declare a variable whose type is a class, storage is allocated for an object of that class, and the class's constructor function is called to initialize that instance of the class. </a:t>
            </a:r>
          </a:p>
          <a:p>
            <a:pPr>
              <a:lnSpc>
                <a:spcPct val="150000"/>
              </a:lnSpc>
            </a:pPr>
            <a:endParaRPr lang="en-US" altLang="zh-CN" sz="2400" dirty="0">
              <a:solidFill>
                <a:srgbClr val="000000"/>
              </a:solidFill>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03A6B47D-D413-A5F2-2EB1-7EB2D1D627F4}"/>
              </a:ext>
            </a:extLst>
          </p:cNvPr>
          <p:cNvSpPr txBox="1"/>
          <p:nvPr/>
        </p:nvSpPr>
        <p:spPr>
          <a:xfrm>
            <a:off x="540282" y="4402236"/>
            <a:ext cx="8126791" cy="1695336"/>
          </a:xfrm>
          <a:prstGeom prst="rect">
            <a:avLst/>
          </a:prstGeom>
          <a:noFill/>
        </p:spPr>
        <p:txBody>
          <a:bodyPr wrap="square">
            <a:spAutoFit/>
          </a:bodyPr>
          <a:lstStyle/>
          <a:p>
            <a:pPr>
              <a:lnSpc>
                <a:spcPct val="150000"/>
              </a:lnSpc>
            </a:pPr>
            <a:r>
              <a:rPr lang="en-US" altLang="zh-CN" sz="2400" b="0" i="0" dirty="0">
                <a:solidFill>
                  <a:srgbClr val="000000"/>
                </a:solidFill>
                <a:effectLst/>
                <a:latin typeface="Microsoft YaHei" panose="020B0503020204020204" pitchFamily="34" charset="-122"/>
                <a:ea typeface="Microsoft YaHei" panose="020B0503020204020204" pitchFamily="34" charset="-122"/>
              </a:rPr>
              <a:t>In Java, you are really declaring a pointer to a class object; no storage is allocated for the class object, and no constructor function is called until you use "new". </a:t>
            </a:r>
            <a:endParaRPr lang="zh-CN" altLang="en-US" sz="2400" dirty="0"/>
          </a:p>
        </p:txBody>
      </p:sp>
    </p:spTree>
    <p:extLst>
      <p:ext uri="{BB962C8B-B14F-4D97-AF65-F5344CB8AC3E}">
        <p14:creationId xmlns:p14="http://schemas.microsoft.com/office/powerpoint/2010/main" val="253168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7F4E43F6-7EE2-C588-820F-5B36C81AE60F}"/>
              </a:ext>
            </a:extLst>
          </p:cNvPr>
          <p:cNvSpPr txBox="1"/>
          <p:nvPr/>
        </p:nvSpPr>
        <p:spPr>
          <a:xfrm>
            <a:off x="434340" y="350824"/>
            <a:ext cx="8326202" cy="461665"/>
          </a:xfrm>
          <a:prstGeom prst="rect">
            <a:avLst/>
          </a:prstGeom>
          <a:noFill/>
        </p:spPr>
        <p:txBody>
          <a:bodyPr wrap="square">
            <a:spAutoFit/>
          </a:bodyPr>
          <a:lstStyle/>
          <a:p>
            <a:r>
              <a:rPr lang="en-US" altLang="zh-CN" sz="2400" b="0" i="0" dirty="0">
                <a:solidFill>
                  <a:srgbClr val="000000"/>
                </a:solidFill>
                <a:effectLst/>
                <a:latin typeface="Microsoft YaHei" panose="020B0503020204020204" pitchFamily="34" charset="-122"/>
                <a:ea typeface="Microsoft YaHei" panose="020B0503020204020204" pitchFamily="34" charset="-122"/>
              </a:rPr>
              <a:t>Assume that you have defined a List class as follows:</a:t>
            </a:r>
            <a:endParaRPr lang="zh-CN" altLang="en-US" sz="2400" dirty="0"/>
          </a:p>
        </p:txBody>
      </p:sp>
      <p:pic>
        <p:nvPicPr>
          <p:cNvPr id="3" name="图片 4">
            <a:extLst>
              <a:ext uri="{FF2B5EF4-FFF2-40B4-BE49-F238E27FC236}">
                <a16:creationId xmlns:a16="http://schemas.microsoft.com/office/drawing/2014/main" id="{DB2BD990-7E9C-840C-94C1-ADB82B740EDD}"/>
              </a:ext>
            </a:extLst>
          </p:cNvPr>
          <p:cNvPicPr>
            <a:picLocks noChangeAspect="1"/>
          </p:cNvPicPr>
          <p:nvPr/>
        </p:nvPicPr>
        <p:blipFill>
          <a:blip r:embed="rId2"/>
          <a:stretch>
            <a:fillRect/>
          </a:stretch>
        </p:blipFill>
        <p:spPr>
          <a:xfrm>
            <a:off x="928688" y="1356686"/>
            <a:ext cx="3133404" cy="1356986"/>
          </a:xfrm>
          <a:prstGeom prst="rect">
            <a:avLst/>
          </a:prstGeom>
        </p:spPr>
      </p:pic>
      <p:pic>
        <p:nvPicPr>
          <p:cNvPr id="4" name="图片 6">
            <a:extLst>
              <a:ext uri="{FF2B5EF4-FFF2-40B4-BE49-F238E27FC236}">
                <a16:creationId xmlns:a16="http://schemas.microsoft.com/office/drawing/2014/main" id="{E4EF9557-AEE6-5461-FD13-45821C636EAC}"/>
              </a:ext>
            </a:extLst>
          </p:cNvPr>
          <p:cNvPicPr>
            <a:picLocks noChangeAspect="1"/>
          </p:cNvPicPr>
          <p:nvPr/>
        </p:nvPicPr>
        <p:blipFill>
          <a:blip r:embed="rId3"/>
          <a:stretch>
            <a:fillRect/>
          </a:stretch>
        </p:blipFill>
        <p:spPr>
          <a:xfrm>
            <a:off x="434340" y="3429000"/>
            <a:ext cx="8536675" cy="2878455"/>
          </a:xfrm>
          <a:prstGeom prst="rect">
            <a:avLst/>
          </a:prstGeom>
        </p:spPr>
      </p:pic>
    </p:spTree>
    <p:extLst>
      <p:ext uri="{BB962C8B-B14F-4D97-AF65-F5344CB8AC3E}">
        <p14:creationId xmlns:p14="http://schemas.microsoft.com/office/powerpoint/2010/main" val="49435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7F4E43F6-7EE2-C588-820F-5B36C81AE60F}"/>
              </a:ext>
            </a:extLst>
          </p:cNvPr>
          <p:cNvSpPr txBox="1"/>
          <p:nvPr/>
        </p:nvSpPr>
        <p:spPr>
          <a:xfrm>
            <a:off x="434340" y="350824"/>
            <a:ext cx="8326202" cy="461665"/>
          </a:xfrm>
          <a:prstGeom prst="rect">
            <a:avLst/>
          </a:prstGeom>
          <a:noFill/>
        </p:spPr>
        <p:txBody>
          <a:bodyPr wrap="square">
            <a:spAutoFit/>
          </a:bodyPr>
          <a:lstStyle/>
          <a:p>
            <a:r>
              <a:rPr lang="en-US" altLang="zh-CN" sz="2400" b="0" i="0" dirty="0">
                <a:solidFill>
                  <a:srgbClr val="000000"/>
                </a:solidFill>
                <a:effectLst/>
                <a:latin typeface="Microsoft YaHei" panose="020B0503020204020204" pitchFamily="34" charset="-122"/>
                <a:ea typeface="Microsoft YaHei" panose="020B0503020204020204" pitchFamily="34" charset="-122"/>
              </a:rPr>
              <a:t>Assume that you have defined a List class as follows:</a:t>
            </a:r>
            <a:endParaRPr lang="zh-CN" altLang="en-US" sz="2400" dirty="0"/>
          </a:p>
        </p:txBody>
      </p:sp>
      <p:pic>
        <p:nvPicPr>
          <p:cNvPr id="3" name="图片 4">
            <a:extLst>
              <a:ext uri="{FF2B5EF4-FFF2-40B4-BE49-F238E27FC236}">
                <a16:creationId xmlns:a16="http://schemas.microsoft.com/office/drawing/2014/main" id="{DB2BD990-7E9C-840C-94C1-ADB82B740EDD}"/>
              </a:ext>
            </a:extLst>
          </p:cNvPr>
          <p:cNvPicPr>
            <a:picLocks noChangeAspect="1"/>
          </p:cNvPicPr>
          <p:nvPr/>
        </p:nvPicPr>
        <p:blipFill>
          <a:blip r:embed="rId2"/>
          <a:stretch>
            <a:fillRect/>
          </a:stretch>
        </p:blipFill>
        <p:spPr>
          <a:xfrm>
            <a:off x="928688" y="1356686"/>
            <a:ext cx="3133404" cy="1356986"/>
          </a:xfrm>
          <a:prstGeom prst="rect">
            <a:avLst/>
          </a:prstGeom>
        </p:spPr>
      </p:pic>
      <p:pic>
        <p:nvPicPr>
          <p:cNvPr id="5" name="图片 3">
            <a:extLst>
              <a:ext uri="{FF2B5EF4-FFF2-40B4-BE49-F238E27FC236}">
                <a16:creationId xmlns:a16="http://schemas.microsoft.com/office/drawing/2014/main" id="{7D72D9B7-E7FB-959F-49BB-AEF8F97EBE2C}"/>
              </a:ext>
            </a:extLst>
          </p:cNvPr>
          <p:cNvPicPr>
            <a:picLocks noChangeAspect="1"/>
          </p:cNvPicPr>
          <p:nvPr/>
        </p:nvPicPr>
        <p:blipFill>
          <a:blip r:embed="rId3"/>
          <a:stretch>
            <a:fillRect/>
          </a:stretch>
        </p:blipFill>
        <p:spPr>
          <a:xfrm>
            <a:off x="378584" y="3569110"/>
            <a:ext cx="8490767" cy="2349387"/>
          </a:xfrm>
          <a:prstGeom prst="rect">
            <a:avLst/>
          </a:prstGeom>
        </p:spPr>
      </p:pic>
    </p:spTree>
    <p:extLst>
      <p:ext uri="{BB962C8B-B14F-4D97-AF65-F5344CB8AC3E}">
        <p14:creationId xmlns:p14="http://schemas.microsoft.com/office/powerpoint/2010/main" val="65550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F6E9F-B82D-EC94-10AF-BAA6F3705200}"/>
              </a:ext>
            </a:extLst>
          </p:cNvPr>
          <p:cNvSpPr>
            <a:spLocks noGrp="1"/>
          </p:cNvSpPr>
          <p:nvPr>
            <p:ph type="title"/>
          </p:nvPr>
        </p:nvSpPr>
        <p:spPr/>
        <p:txBody>
          <a:bodyPr/>
          <a:lstStyle/>
          <a:p>
            <a:r>
              <a:rPr lang="en-CN" dirty="0"/>
              <a:t>Get Started</a:t>
            </a:r>
          </a:p>
        </p:txBody>
      </p:sp>
      <p:graphicFrame>
        <p:nvGraphicFramePr>
          <p:cNvPr id="4" name="Content Placeholder 4">
            <a:extLst>
              <a:ext uri="{FF2B5EF4-FFF2-40B4-BE49-F238E27FC236}">
                <a16:creationId xmlns:a16="http://schemas.microsoft.com/office/drawing/2014/main" id="{836A581F-DEDF-7027-C600-919B53606C6B}"/>
              </a:ext>
            </a:extLst>
          </p:cNvPr>
          <p:cNvGraphicFramePr>
            <a:graphicFrameLocks noGrp="1"/>
          </p:cNvGraphicFramePr>
          <p:nvPr>
            <p:ph idx="1"/>
            <p:extLst>
              <p:ext uri="{D42A27DB-BD31-4B8C-83A1-F6EECF244321}">
                <p14:modId xmlns:p14="http://schemas.microsoft.com/office/powerpoint/2010/main" val="300224009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0175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171A030-0C9A-CE95-2ACD-2AAA464DE176}"/>
              </a:ext>
            </a:extLst>
          </p:cNvPr>
          <p:cNvSpPr txBox="1"/>
          <p:nvPr/>
        </p:nvSpPr>
        <p:spPr>
          <a:xfrm>
            <a:off x="592059" y="302606"/>
            <a:ext cx="5975889" cy="584775"/>
          </a:xfrm>
          <a:prstGeom prst="rect">
            <a:avLst/>
          </a:prstGeom>
          <a:noFill/>
        </p:spPr>
        <p:txBody>
          <a:bodyPr wrap="square" rtlCol="0">
            <a:spAutoFit/>
          </a:bodyPr>
          <a:lstStyle/>
          <a:p>
            <a:r>
              <a:rPr lang="en-US" altLang="zh-CN" sz="3200" b="1" dirty="0"/>
              <a:t>Aliasing Problems in Java</a:t>
            </a:r>
            <a:endParaRPr lang="zh-CN" altLang="en-US" sz="3200" b="1" dirty="0"/>
          </a:p>
        </p:txBody>
      </p:sp>
      <p:sp>
        <p:nvSpPr>
          <p:cNvPr id="3" name="文本框 3">
            <a:extLst>
              <a:ext uri="{FF2B5EF4-FFF2-40B4-BE49-F238E27FC236}">
                <a16:creationId xmlns:a16="http://schemas.microsoft.com/office/drawing/2014/main" id="{D27B1DE9-AABE-48D6-115F-D4D820B72664}"/>
              </a:ext>
            </a:extLst>
          </p:cNvPr>
          <p:cNvSpPr txBox="1"/>
          <p:nvPr/>
        </p:nvSpPr>
        <p:spPr>
          <a:xfrm>
            <a:off x="592059" y="1173550"/>
            <a:ext cx="7843684" cy="1141338"/>
          </a:xfrm>
          <a:prstGeom prst="rect">
            <a:avLst/>
          </a:prstGeom>
          <a:noFill/>
        </p:spPr>
        <p:txBody>
          <a:bodyPr wrap="square">
            <a:spAutoFit/>
          </a:bodyPr>
          <a:lstStyle/>
          <a:p>
            <a:pPr>
              <a:lnSpc>
                <a:spcPct val="150000"/>
              </a:lnSpc>
            </a:pPr>
            <a:r>
              <a:rPr lang="en-US" altLang="zh-CN" sz="2400" b="0" i="0" dirty="0">
                <a:solidFill>
                  <a:srgbClr val="000000"/>
                </a:solidFill>
                <a:effectLst/>
                <a:latin typeface="Microsoft YaHei" panose="020B0503020204020204" pitchFamily="34" charset="-122"/>
                <a:ea typeface="Microsoft YaHei" panose="020B0503020204020204" pitchFamily="34" charset="-122"/>
              </a:rPr>
              <a:t>The fact that arrays and classes are really pointers in Java can lead to some problems:</a:t>
            </a:r>
            <a:endParaRPr lang="zh-CN" altLang="en-US" sz="2400" dirty="0"/>
          </a:p>
        </p:txBody>
      </p:sp>
    </p:spTree>
    <p:extLst>
      <p:ext uri="{BB962C8B-B14F-4D97-AF65-F5344CB8AC3E}">
        <p14:creationId xmlns:p14="http://schemas.microsoft.com/office/powerpoint/2010/main" val="326542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
            <a:extLst>
              <a:ext uri="{FF2B5EF4-FFF2-40B4-BE49-F238E27FC236}">
                <a16:creationId xmlns:a16="http://schemas.microsoft.com/office/drawing/2014/main" id="{B3C86D73-1DE0-C018-12FD-40B1C47C7D50}"/>
              </a:ext>
            </a:extLst>
          </p:cNvPr>
          <p:cNvPicPr>
            <a:picLocks noChangeAspect="1"/>
          </p:cNvPicPr>
          <p:nvPr/>
        </p:nvPicPr>
        <p:blipFill>
          <a:blip r:embed="rId2"/>
          <a:stretch>
            <a:fillRect/>
          </a:stretch>
        </p:blipFill>
        <p:spPr>
          <a:xfrm>
            <a:off x="906780" y="357360"/>
            <a:ext cx="7051474" cy="6005340"/>
          </a:xfrm>
          <a:prstGeom prst="rect">
            <a:avLst/>
          </a:prstGeom>
        </p:spPr>
      </p:pic>
    </p:spTree>
    <p:extLst>
      <p:ext uri="{BB962C8B-B14F-4D97-AF65-F5344CB8AC3E}">
        <p14:creationId xmlns:p14="http://schemas.microsoft.com/office/powerpoint/2010/main" val="191916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
            <a:extLst>
              <a:ext uri="{FF2B5EF4-FFF2-40B4-BE49-F238E27FC236}">
                <a16:creationId xmlns:a16="http://schemas.microsoft.com/office/drawing/2014/main" id="{1239350E-1EED-D623-63A5-5526F52589D9}"/>
              </a:ext>
            </a:extLst>
          </p:cNvPr>
          <p:cNvPicPr>
            <a:picLocks noChangeAspect="1"/>
          </p:cNvPicPr>
          <p:nvPr/>
        </p:nvPicPr>
        <p:blipFill>
          <a:blip r:embed="rId2"/>
          <a:stretch>
            <a:fillRect/>
          </a:stretch>
        </p:blipFill>
        <p:spPr>
          <a:xfrm>
            <a:off x="286825" y="1072147"/>
            <a:ext cx="8570350" cy="4324350"/>
          </a:xfrm>
          <a:prstGeom prst="rect">
            <a:avLst/>
          </a:prstGeom>
        </p:spPr>
      </p:pic>
    </p:spTree>
    <p:extLst>
      <p:ext uri="{BB962C8B-B14F-4D97-AF65-F5344CB8AC3E}">
        <p14:creationId xmlns:p14="http://schemas.microsoft.com/office/powerpoint/2010/main" val="129293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53A0C7C-1EE5-24B0-D5A7-32CA848D3CF3}"/>
              </a:ext>
            </a:extLst>
          </p:cNvPr>
          <p:cNvSpPr txBox="1"/>
          <p:nvPr/>
        </p:nvSpPr>
        <p:spPr>
          <a:xfrm>
            <a:off x="592059" y="302606"/>
            <a:ext cx="5115321" cy="584775"/>
          </a:xfrm>
          <a:prstGeom prst="rect">
            <a:avLst/>
          </a:prstGeom>
          <a:noFill/>
        </p:spPr>
        <p:txBody>
          <a:bodyPr wrap="square" rtlCol="0">
            <a:spAutoFit/>
          </a:bodyPr>
          <a:lstStyle/>
          <a:p>
            <a:r>
              <a:rPr lang="en-US" altLang="zh-CN" sz="3200" b="1" dirty="0"/>
              <a:t>Aliasing Problems in Java</a:t>
            </a:r>
            <a:endParaRPr lang="zh-CN" altLang="en-US" sz="3200" b="1" dirty="0"/>
          </a:p>
        </p:txBody>
      </p:sp>
      <p:sp>
        <p:nvSpPr>
          <p:cNvPr id="3" name="文本框 2">
            <a:extLst>
              <a:ext uri="{FF2B5EF4-FFF2-40B4-BE49-F238E27FC236}">
                <a16:creationId xmlns:a16="http://schemas.microsoft.com/office/drawing/2014/main" id="{835BD436-4885-B4CE-0E87-2974A8A0F1DC}"/>
              </a:ext>
            </a:extLst>
          </p:cNvPr>
          <p:cNvSpPr txBox="1"/>
          <p:nvPr/>
        </p:nvSpPr>
        <p:spPr>
          <a:xfrm>
            <a:off x="1325880" y="1463040"/>
            <a:ext cx="7696200" cy="461665"/>
          </a:xfrm>
          <a:prstGeom prst="rect">
            <a:avLst/>
          </a:prstGeom>
          <a:noFill/>
        </p:spPr>
        <p:txBody>
          <a:bodyPr wrap="square" rtlCol="0">
            <a:spAutoFit/>
          </a:bodyPr>
          <a:lstStyle/>
          <a:p>
            <a:r>
              <a:rPr lang="en-US" altLang="zh-CN" sz="2400" b="1" dirty="0"/>
              <a:t>Solution</a:t>
            </a:r>
            <a:r>
              <a:rPr lang="en-US" altLang="zh-CN" sz="2400" dirty="0"/>
              <a:t>: </a:t>
            </a:r>
            <a:r>
              <a:rPr lang="en-US" altLang="zh-CN" sz="2400" i="1" dirty="0" err="1">
                <a:solidFill>
                  <a:srgbClr val="FF0000"/>
                </a:solidFill>
              </a:rPr>
              <a:t>arraycopy</a:t>
            </a:r>
            <a:r>
              <a:rPr lang="en-US" altLang="zh-CN" sz="2400" dirty="0"/>
              <a:t> or class’s </a:t>
            </a:r>
            <a:r>
              <a:rPr lang="en-US" altLang="zh-CN" sz="2400" i="1" dirty="0">
                <a:solidFill>
                  <a:srgbClr val="FF0000"/>
                </a:solidFill>
              </a:rPr>
              <a:t>clone</a:t>
            </a:r>
            <a:r>
              <a:rPr lang="en-US" altLang="zh-CN" sz="2400" dirty="0"/>
              <a:t> operation </a:t>
            </a:r>
            <a:endParaRPr lang="zh-CN" altLang="en-US" sz="2400" dirty="0"/>
          </a:p>
        </p:txBody>
      </p:sp>
    </p:spTree>
    <p:extLst>
      <p:ext uri="{BB962C8B-B14F-4D97-AF65-F5344CB8AC3E}">
        <p14:creationId xmlns:p14="http://schemas.microsoft.com/office/powerpoint/2010/main" val="261182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8D2718-0526-22FC-2164-B6AA5A8A7860}"/>
              </a:ext>
            </a:extLst>
          </p:cNvPr>
          <p:cNvSpPr txBox="1"/>
          <p:nvPr/>
        </p:nvSpPr>
        <p:spPr>
          <a:xfrm>
            <a:off x="577914" y="333086"/>
            <a:ext cx="1205166" cy="584775"/>
          </a:xfrm>
          <a:prstGeom prst="rect">
            <a:avLst/>
          </a:prstGeom>
          <a:noFill/>
        </p:spPr>
        <p:txBody>
          <a:bodyPr wrap="square" rtlCol="0">
            <a:spAutoFit/>
          </a:bodyPr>
          <a:lstStyle/>
          <a:p>
            <a:r>
              <a:rPr lang="en-US" altLang="zh-CN" sz="3200" b="1" dirty="0">
                <a:solidFill>
                  <a:srgbClr val="FF0000"/>
                </a:solidFill>
              </a:rPr>
              <a:t>Test 5</a:t>
            </a:r>
            <a:endParaRPr lang="zh-CN" altLang="en-US" sz="3200" b="1" dirty="0">
              <a:solidFill>
                <a:srgbClr val="FF0000"/>
              </a:solidFill>
            </a:endParaRPr>
          </a:p>
        </p:txBody>
      </p:sp>
      <p:sp>
        <p:nvSpPr>
          <p:cNvPr id="3" name="文本框 9">
            <a:extLst>
              <a:ext uri="{FF2B5EF4-FFF2-40B4-BE49-F238E27FC236}">
                <a16:creationId xmlns:a16="http://schemas.microsoft.com/office/drawing/2014/main" id="{45E939DA-3193-4628-5DB4-56AFC4C42328}"/>
              </a:ext>
            </a:extLst>
          </p:cNvPr>
          <p:cNvSpPr txBox="1"/>
          <p:nvPr/>
        </p:nvSpPr>
        <p:spPr>
          <a:xfrm>
            <a:off x="1057974" y="1473336"/>
            <a:ext cx="4055046" cy="3911327"/>
          </a:xfrm>
          <a:prstGeom prst="rect">
            <a:avLst/>
          </a:prstGeom>
          <a:noFill/>
        </p:spPr>
        <p:txBody>
          <a:bodyPr wrap="square">
            <a:spAutoFit/>
          </a:bodyPr>
          <a:lstStyle/>
          <a:p>
            <a:pPr>
              <a:lnSpc>
                <a:spcPct val="150000"/>
              </a:lnSpc>
            </a:pPr>
            <a:r>
              <a:rPr lang="en-US" altLang="zh-CN" sz="2400" b="0" i="0" dirty="0">
                <a:solidFill>
                  <a:srgbClr val="000000"/>
                </a:solidFill>
                <a:effectLst/>
                <a:latin typeface="Microsoft YaHei" panose="020B0503020204020204" pitchFamily="34" charset="-122"/>
                <a:ea typeface="Microsoft YaHei" panose="020B0503020204020204" pitchFamily="34" charset="-122"/>
              </a:rPr>
              <a:t>For each of the following Java code fragments, say whether it causes a compile-time error, a run-time error, or no error. If there is an error, explain why.</a:t>
            </a:r>
            <a:endParaRPr lang="zh-CN" altLang="en-US" sz="2400" dirty="0"/>
          </a:p>
        </p:txBody>
      </p:sp>
      <p:pic>
        <p:nvPicPr>
          <p:cNvPr id="4" name="图片 4">
            <a:extLst>
              <a:ext uri="{FF2B5EF4-FFF2-40B4-BE49-F238E27FC236}">
                <a16:creationId xmlns:a16="http://schemas.microsoft.com/office/drawing/2014/main" id="{C8B0520E-9D86-DE1D-9685-70E39E3F8985}"/>
              </a:ext>
            </a:extLst>
          </p:cNvPr>
          <p:cNvPicPr>
            <a:picLocks noChangeAspect="1"/>
          </p:cNvPicPr>
          <p:nvPr/>
        </p:nvPicPr>
        <p:blipFill>
          <a:blip r:embed="rId2"/>
          <a:stretch>
            <a:fillRect/>
          </a:stretch>
        </p:blipFill>
        <p:spPr>
          <a:xfrm>
            <a:off x="5406390" y="1109661"/>
            <a:ext cx="3314700" cy="4638675"/>
          </a:xfrm>
          <a:prstGeom prst="rect">
            <a:avLst/>
          </a:prstGeom>
        </p:spPr>
      </p:pic>
    </p:spTree>
    <p:extLst>
      <p:ext uri="{BB962C8B-B14F-4D97-AF65-F5344CB8AC3E}">
        <p14:creationId xmlns:p14="http://schemas.microsoft.com/office/powerpoint/2010/main" val="21963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32F1C2C-0950-7F8B-1D4E-2D49EACB7CB0}"/>
              </a:ext>
            </a:extLst>
          </p:cNvPr>
          <p:cNvSpPr txBox="1"/>
          <p:nvPr/>
        </p:nvSpPr>
        <p:spPr>
          <a:xfrm>
            <a:off x="577914" y="333086"/>
            <a:ext cx="1205166" cy="584775"/>
          </a:xfrm>
          <a:prstGeom prst="rect">
            <a:avLst/>
          </a:prstGeom>
          <a:noFill/>
        </p:spPr>
        <p:txBody>
          <a:bodyPr wrap="square" rtlCol="0">
            <a:spAutoFit/>
          </a:bodyPr>
          <a:lstStyle/>
          <a:p>
            <a:r>
              <a:rPr lang="en-US" altLang="zh-CN" sz="3200" b="1" dirty="0">
                <a:solidFill>
                  <a:srgbClr val="FF0000"/>
                </a:solidFill>
              </a:rPr>
              <a:t>Test 5</a:t>
            </a:r>
            <a:endParaRPr lang="zh-CN" altLang="en-US" sz="3200" b="1" dirty="0">
              <a:solidFill>
                <a:srgbClr val="FF0000"/>
              </a:solidFill>
            </a:endParaRPr>
          </a:p>
        </p:txBody>
      </p:sp>
      <p:pic>
        <p:nvPicPr>
          <p:cNvPr id="3" name="图片 6">
            <a:extLst>
              <a:ext uri="{FF2B5EF4-FFF2-40B4-BE49-F238E27FC236}">
                <a16:creationId xmlns:a16="http://schemas.microsoft.com/office/drawing/2014/main" id="{8017A3BF-A579-9FA6-4C52-1E6D9BC568DD}"/>
              </a:ext>
            </a:extLst>
          </p:cNvPr>
          <p:cNvPicPr>
            <a:picLocks noChangeAspect="1"/>
          </p:cNvPicPr>
          <p:nvPr/>
        </p:nvPicPr>
        <p:blipFill>
          <a:blip r:embed="rId2"/>
          <a:stretch>
            <a:fillRect/>
          </a:stretch>
        </p:blipFill>
        <p:spPr>
          <a:xfrm>
            <a:off x="114300" y="1165491"/>
            <a:ext cx="9029700" cy="1028700"/>
          </a:xfrm>
          <a:prstGeom prst="rect">
            <a:avLst/>
          </a:prstGeom>
        </p:spPr>
      </p:pic>
      <p:pic>
        <p:nvPicPr>
          <p:cNvPr id="4" name="图片 8">
            <a:extLst>
              <a:ext uri="{FF2B5EF4-FFF2-40B4-BE49-F238E27FC236}">
                <a16:creationId xmlns:a16="http://schemas.microsoft.com/office/drawing/2014/main" id="{3632C530-4CDB-5158-D3CC-2A9C24C448F7}"/>
              </a:ext>
            </a:extLst>
          </p:cNvPr>
          <p:cNvPicPr>
            <a:picLocks noChangeAspect="1"/>
          </p:cNvPicPr>
          <p:nvPr/>
        </p:nvPicPr>
        <p:blipFill>
          <a:blip r:embed="rId3"/>
          <a:stretch>
            <a:fillRect/>
          </a:stretch>
        </p:blipFill>
        <p:spPr>
          <a:xfrm>
            <a:off x="114300" y="2628900"/>
            <a:ext cx="9029700" cy="1600200"/>
          </a:xfrm>
          <a:prstGeom prst="rect">
            <a:avLst/>
          </a:prstGeom>
        </p:spPr>
      </p:pic>
      <p:pic>
        <p:nvPicPr>
          <p:cNvPr id="5" name="图片 11">
            <a:extLst>
              <a:ext uri="{FF2B5EF4-FFF2-40B4-BE49-F238E27FC236}">
                <a16:creationId xmlns:a16="http://schemas.microsoft.com/office/drawing/2014/main" id="{593477FA-AF1C-9135-3B53-9A5F73EEEBB4}"/>
              </a:ext>
            </a:extLst>
          </p:cNvPr>
          <p:cNvPicPr>
            <a:picLocks noChangeAspect="1"/>
          </p:cNvPicPr>
          <p:nvPr/>
        </p:nvPicPr>
        <p:blipFill>
          <a:blip r:embed="rId4"/>
          <a:stretch>
            <a:fillRect/>
          </a:stretch>
        </p:blipFill>
        <p:spPr>
          <a:xfrm>
            <a:off x="114300" y="4663809"/>
            <a:ext cx="2819400" cy="1314450"/>
          </a:xfrm>
          <a:prstGeom prst="rect">
            <a:avLst/>
          </a:prstGeom>
        </p:spPr>
      </p:pic>
    </p:spTree>
    <p:extLst>
      <p:ext uri="{BB962C8B-B14F-4D97-AF65-F5344CB8AC3E}">
        <p14:creationId xmlns:p14="http://schemas.microsoft.com/office/powerpoint/2010/main" val="212563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90FFBBF-6E9F-45D8-B41D-103BF6269B6A}"/>
              </a:ext>
            </a:extLst>
          </p:cNvPr>
          <p:cNvSpPr txBox="1"/>
          <p:nvPr/>
        </p:nvSpPr>
        <p:spPr>
          <a:xfrm>
            <a:off x="577914" y="333086"/>
            <a:ext cx="1205166" cy="584775"/>
          </a:xfrm>
          <a:prstGeom prst="rect">
            <a:avLst/>
          </a:prstGeom>
          <a:noFill/>
        </p:spPr>
        <p:txBody>
          <a:bodyPr wrap="square" rtlCol="0">
            <a:spAutoFit/>
          </a:bodyPr>
          <a:lstStyle/>
          <a:p>
            <a:r>
              <a:rPr lang="en-US" altLang="zh-CN" sz="3200" b="1" dirty="0">
                <a:solidFill>
                  <a:srgbClr val="FF0000"/>
                </a:solidFill>
              </a:rPr>
              <a:t>Test 5</a:t>
            </a:r>
            <a:endParaRPr lang="zh-CN" altLang="en-US" sz="3200" b="1" dirty="0">
              <a:solidFill>
                <a:srgbClr val="FF0000"/>
              </a:solidFill>
            </a:endParaRPr>
          </a:p>
        </p:txBody>
      </p:sp>
      <p:pic>
        <p:nvPicPr>
          <p:cNvPr id="3" name="图片 3">
            <a:extLst>
              <a:ext uri="{FF2B5EF4-FFF2-40B4-BE49-F238E27FC236}">
                <a16:creationId xmlns:a16="http://schemas.microsoft.com/office/drawing/2014/main" id="{9DBC31D1-41B6-DAFD-64A7-B93965E119D7}"/>
              </a:ext>
            </a:extLst>
          </p:cNvPr>
          <p:cNvPicPr>
            <a:picLocks noChangeAspect="1"/>
          </p:cNvPicPr>
          <p:nvPr/>
        </p:nvPicPr>
        <p:blipFill>
          <a:blip r:embed="rId2"/>
          <a:stretch>
            <a:fillRect/>
          </a:stretch>
        </p:blipFill>
        <p:spPr>
          <a:xfrm>
            <a:off x="577914" y="1392217"/>
            <a:ext cx="8391525" cy="1323975"/>
          </a:xfrm>
          <a:prstGeom prst="rect">
            <a:avLst/>
          </a:prstGeom>
        </p:spPr>
      </p:pic>
      <p:pic>
        <p:nvPicPr>
          <p:cNvPr id="4" name="图片 5">
            <a:extLst>
              <a:ext uri="{FF2B5EF4-FFF2-40B4-BE49-F238E27FC236}">
                <a16:creationId xmlns:a16="http://schemas.microsoft.com/office/drawing/2014/main" id="{D24D9293-B63A-ED88-7C7A-135AC75911F7}"/>
              </a:ext>
            </a:extLst>
          </p:cNvPr>
          <p:cNvPicPr>
            <a:picLocks noChangeAspect="1"/>
          </p:cNvPicPr>
          <p:nvPr/>
        </p:nvPicPr>
        <p:blipFill>
          <a:blip r:embed="rId3"/>
          <a:stretch>
            <a:fillRect/>
          </a:stretch>
        </p:blipFill>
        <p:spPr>
          <a:xfrm>
            <a:off x="577914" y="3749008"/>
            <a:ext cx="8448675" cy="1933575"/>
          </a:xfrm>
          <a:prstGeom prst="rect">
            <a:avLst/>
          </a:prstGeom>
        </p:spPr>
      </p:pic>
    </p:spTree>
    <p:extLst>
      <p:ext uri="{BB962C8B-B14F-4D97-AF65-F5344CB8AC3E}">
        <p14:creationId xmlns:p14="http://schemas.microsoft.com/office/powerpoint/2010/main" val="188226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7844-7C0C-A637-8F60-BCAB858A4D6E}"/>
              </a:ext>
            </a:extLst>
          </p:cNvPr>
          <p:cNvSpPr>
            <a:spLocks noGrp="1"/>
          </p:cNvSpPr>
          <p:nvPr>
            <p:ph type="title"/>
          </p:nvPr>
        </p:nvSpPr>
        <p:spPr/>
        <p:txBody>
          <a:bodyPr/>
          <a:lstStyle/>
          <a:p>
            <a:r>
              <a:rPr lang="en-US" altLang="zh-CN" sz="6000" b="1" i="0" dirty="0">
                <a:solidFill>
                  <a:srgbClr val="000000"/>
                </a:solidFill>
                <a:effectLst/>
                <a:latin typeface="Microsoft YaHei" panose="020B0503020204020204" pitchFamily="34" charset="-122"/>
                <a:ea typeface="Microsoft YaHei" panose="020B0503020204020204" pitchFamily="34" charset="-122"/>
              </a:rPr>
              <a:t>Type Conversion</a:t>
            </a:r>
            <a:endParaRPr lang="en-CN" dirty="0"/>
          </a:p>
        </p:txBody>
      </p:sp>
      <p:sp>
        <p:nvSpPr>
          <p:cNvPr id="3" name="Text Placeholder 2">
            <a:extLst>
              <a:ext uri="{FF2B5EF4-FFF2-40B4-BE49-F238E27FC236}">
                <a16:creationId xmlns:a16="http://schemas.microsoft.com/office/drawing/2014/main" id="{AAE14CA5-6474-01D5-3E17-D1A176A5FD4E}"/>
              </a:ext>
            </a:extLst>
          </p:cNvPr>
          <p:cNvSpPr>
            <a:spLocks noGrp="1"/>
          </p:cNvSpPr>
          <p:nvPr>
            <p:ph type="body" idx="1"/>
          </p:nvPr>
        </p:nvSpPr>
        <p:spPr/>
        <p:txBody>
          <a:bodyPr/>
          <a:lstStyle/>
          <a:p>
            <a:endParaRPr lang="en-CN"/>
          </a:p>
        </p:txBody>
      </p:sp>
    </p:spTree>
    <p:extLst>
      <p:ext uri="{BB962C8B-B14F-4D97-AF65-F5344CB8AC3E}">
        <p14:creationId xmlns:p14="http://schemas.microsoft.com/office/powerpoint/2010/main" val="2114463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a:extLst>
              <a:ext uri="{FF2B5EF4-FFF2-40B4-BE49-F238E27FC236}">
                <a16:creationId xmlns:a16="http://schemas.microsoft.com/office/drawing/2014/main" id="{15D37498-D206-5DE7-ABEF-089A25F63776}"/>
              </a:ext>
            </a:extLst>
          </p:cNvPr>
          <p:cNvSpPr txBox="1"/>
          <p:nvPr/>
        </p:nvSpPr>
        <p:spPr>
          <a:xfrm>
            <a:off x="868680" y="1045756"/>
            <a:ext cx="7803372" cy="1889876"/>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Java is much more limited than C++ in the type conversions that are allowed. Here we discuss conversions among primitive types. Conversions among class objects will be discussed later.</a:t>
            </a:r>
            <a:endParaRPr lang="zh-CN" altLang="en-US" sz="2000" dirty="0"/>
          </a:p>
        </p:txBody>
      </p:sp>
      <p:sp>
        <p:nvSpPr>
          <p:cNvPr id="5" name="文本框 3">
            <a:extLst>
              <a:ext uri="{FF2B5EF4-FFF2-40B4-BE49-F238E27FC236}">
                <a16:creationId xmlns:a16="http://schemas.microsoft.com/office/drawing/2014/main" id="{DAAA9F2A-EA65-6F91-8E97-0900CDAA0515}"/>
              </a:ext>
            </a:extLst>
          </p:cNvPr>
          <p:cNvSpPr txBox="1"/>
          <p:nvPr/>
        </p:nvSpPr>
        <p:spPr>
          <a:xfrm>
            <a:off x="592059" y="302606"/>
            <a:ext cx="5115321" cy="584775"/>
          </a:xfrm>
          <a:prstGeom prst="rect">
            <a:avLst/>
          </a:prstGeom>
          <a:noFill/>
        </p:spPr>
        <p:txBody>
          <a:bodyPr wrap="square" rtlCol="0">
            <a:spAutoFit/>
          </a:bodyPr>
          <a:lstStyle/>
          <a:p>
            <a:r>
              <a:rPr lang="en-US" altLang="zh-CN" sz="3200" b="1" dirty="0"/>
              <a:t>Type conversion</a:t>
            </a:r>
            <a:endParaRPr lang="zh-CN" altLang="en-US" sz="3200" b="1" dirty="0"/>
          </a:p>
        </p:txBody>
      </p:sp>
      <p:sp>
        <p:nvSpPr>
          <p:cNvPr id="6" name="文本框 5">
            <a:extLst>
              <a:ext uri="{FF2B5EF4-FFF2-40B4-BE49-F238E27FC236}">
                <a16:creationId xmlns:a16="http://schemas.microsoft.com/office/drawing/2014/main" id="{F47151D4-C375-C669-8B19-A756F2259B45}"/>
              </a:ext>
            </a:extLst>
          </p:cNvPr>
          <p:cNvSpPr txBox="1"/>
          <p:nvPr/>
        </p:nvSpPr>
        <p:spPr>
          <a:xfrm>
            <a:off x="868680" y="3429000"/>
            <a:ext cx="8153400" cy="400110"/>
          </a:xfrm>
          <a:prstGeom prst="rect">
            <a:avLst/>
          </a:prstGeom>
          <a:noFill/>
        </p:spPr>
        <p:txBody>
          <a:bodyPr wrap="square">
            <a:spAutoFit/>
          </a:bodyPr>
          <a:lstStyle/>
          <a:p>
            <a:r>
              <a:rPr lang="en-US" altLang="zh-CN" sz="2000" b="0" i="0" dirty="0">
                <a:solidFill>
                  <a:srgbClr val="FF0000"/>
                </a:solidFill>
                <a:effectLst/>
                <a:latin typeface="Microsoft YaHei" panose="020B0503020204020204" pitchFamily="34" charset="-122"/>
                <a:ea typeface="Microsoft YaHei" panose="020B0503020204020204" pitchFamily="34" charset="-122"/>
              </a:rPr>
              <a:t>Booleans</a:t>
            </a:r>
            <a:r>
              <a:rPr lang="en-US" altLang="zh-CN" sz="2000" b="0" i="0" dirty="0">
                <a:solidFill>
                  <a:srgbClr val="000000"/>
                </a:solidFill>
                <a:effectLst/>
                <a:latin typeface="Microsoft YaHei" panose="020B0503020204020204" pitchFamily="34" charset="-122"/>
                <a:ea typeface="Microsoft YaHei" panose="020B0503020204020204" pitchFamily="34" charset="-122"/>
              </a:rPr>
              <a:t> cannot be converted to other types.</a:t>
            </a:r>
            <a:endParaRPr lang="zh-CN" altLang="en-US" sz="2000" dirty="0"/>
          </a:p>
        </p:txBody>
      </p:sp>
      <p:sp>
        <p:nvSpPr>
          <p:cNvPr id="7" name="文本框 7">
            <a:extLst>
              <a:ext uri="{FF2B5EF4-FFF2-40B4-BE49-F238E27FC236}">
                <a16:creationId xmlns:a16="http://schemas.microsoft.com/office/drawing/2014/main" id="{FAF22A24-A115-21D9-4402-B0CF2E379670}"/>
              </a:ext>
            </a:extLst>
          </p:cNvPr>
          <p:cNvSpPr txBox="1"/>
          <p:nvPr/>
        </p:nvSpPr>
        <p:spPr>
          <a:xfrm>
            <a:off x="868680" y="4384034"/>
            <a:ext cx="7803372" cy="1428211"/>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For the other primitive types (char, byte, short, int, long, float, and double), there are two kinds of conversion: </a:t>
            </a:r>
            <a:r>
              <a:rPr lang="en-US" altLang="zh-CN" sz="2000" b="0" i="1" dirty="0">
                <a:solidFill>
                  <a:srgbClr val="FF0000"/>
                </a:solidFill>
                <a:effectLst/>
                <a:latin typeface="Microsoft YaHei" panose="020B0503020204020204" pitchFamily="34" charset="-122"/>
                <a:ea typeface="Microsoft YaHei" panose="020B0503020204020204" pitchFamily="34" charset="-122"/>
              </a:rPr>
              <a:t>implicit</a:t>
            </a:r>
            <a:r>
              <a:rPr lang="en-US" altLang="zh-CN" sz="2000" b="0" i="0" dirty="0">
                <a:solidFill>
                  <a:srgbClr val="000000"/>
                </a:solidFill>
                <a:effectLst/>
                <a:latin typeface="Microsoft YaHei" panose="020B0503020204020204" pitchFamily="34" charset="-122"/>
                <a:ea typeface="Microsoft YaHei" panose="020B0503020204020204" pitchFamily="34" charset="-122"/>
              </a:rPr>
              <a:t> and </a:t>
            </a:r>
            <a:r>
              <a:rPr lang="en-US" altLang="zh-CN" sz="2000" b="0" i="1" dirty="0">
                <a:solidFill>
                  <a:srgbClr val="FF0000"/>
                </a:solidFill>
                <a:effectLst/>
                <a:latin typeface="Microsoft YaHei" panose="020B0503020204020204" pitchFamily="34" charset="-122"/>
                <a:ea typeface="Microsoft YaHei" panose="020B0503020204020204" pitchFamily="34" charset="-122"/>
              </a:rPr>
              <a:t>explicit</a:t>
            </a:r>
            <a:r>
              <a:rPr lang="en-US" altLang="zh-CN" sz="2000" b="0" i="0" dirty="0">
                <a:solidFill>
                  <a:srgbClr val="FF0000"/>
                </a:solidFill>
                <a:effectLst/>
                <a:latin typeface="Microsoft YaHei" panose="020B0503020204020204" pitchFamily="34" charset="-122"/>
                <a:ea typeface="Microsoft YaHei" panose="020B0503020204020204" pitchFamily="34" charset="-122"/>
              </a:rPr>
              <a:t>.</a:t>
            </a:r>
            <a:endParaRPr lang="zh-CN" altLang="en-US" sz="2000" dirty="0">
              <a:solidFill>
                <a:srgbClr val="FF0000"/>
              </a:solidFill>
            </a:endParaRPr>
          </a:p>
        </p:txBody>
      </p:sp>
    </p:spTree>
    <p:extLst>
      <p:ext uri="{BB962C8B-B14F-4D97-AF65-F5344CB8AC3E}">
        <p14:creationId xmlns:p14="http://schemas.microsoft.com/office/powerpoint/2010/main" val="422616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873951F-AFFB-829F-A9B9-7A2F9632F423}"/>
              </a:ext>
            </a:extLst>
          </p:cNvPr>
          <p:cNvSpPr txBox="1"/>
          <p:nvPr/>
        </p:nvSpPr>
        <p:spPr>
          <a:xfrm>
            <a:off x="592059" y="302606"/>
            <a:ext cx="5115321" cy="584775"/>
          </a:xfrm>
          <a:prstGeom prst="rect">
            <a:avLst/>
          </a:prstGeom>
          <a:noFill/>
        </p:spPr>
        <p:txBody>
          <a:bodyPr wrap="square" rtlCol="0">
            <a:spAutoFit/>
          </a:bodyPr>
          <a:lstStyle/>
          <a:p>
            <a:r>
              <a:rPr lang="en-US" altLang="zh-CN" sz="3200" b="1" dirty="0"/>
              <a:t>Implicit conversion</a:t>
            </a:r>
            <a:endParaRPr lang="zh-CN" altLang="en-US" sz="3200" b="1" dirty="0"/>
          </a:p>
        </p:txBody>
      </p:sp>
      <p:sp>
        <p:nvSpPr>
          <p:cNvPr id="3" name="文本框 3">
            <a:extLst>
              <a:ext uri="{FF2B5EF4-FFF2-40B4-BE49-F238E27FC236}">
                <a16:creationId xmlns:a16="http://schemas.microsoft.com/office/drawing/2014/main" id="{749976BA-DB76-435C-16A9-F756A316EBD9}"/>
              </a:ext>
            </a:extLst>
          </p:cNvPr>
          <p:cNvSpPr txBox="1"/>
          <p:nvPr/>
        </p:nvSpPr>
        <p:spPr>
          <a:xfrm>
            <a:off x="762000" y="1179666"/>
            <a:ext cx="7841226" cy="1428211"/>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An implicit conversion means that a value of one type is changed to a value of another type without any special directive from the programmer. </a:t>
            </a:r>
            <a:endParaRPr lang="zh-CN" altLang="en-US" sz="2000" dirty="0"/>
          </a:p>
        </p:txBody>
      </p:sp>
      <p:sp>
        <p:nvSpPr>
          <p:cNvPr id="4" name="文本框 5">
            <a:extLst>
              <a:ext uri="{FF2B5EF4-FFF2-40B4-BE49-F238E27FC236}">
                <a16:creationId xmlns:a16="http://schemas.microsoft.com/office/drawing/2014/main" id="{75A6F99E-7771-7209-C8A9-053F0D2D5F99}"/>
              </a:ext>
            </a:extLst>
          </p:cNvPr>
          <p:cNvSpPr txBox="1"/>
          <p:nvPr/>
        </p:nvSpPr>
        <p:spPr>
          <a:xfrm>
            <a:off x="762000" y="2600590"/>
            <a:ext cx="7841226" cy="966547"/>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A </a:t>
            </a:r>
            <a:r>
              <a:rPr lang="en-US" altLang="zh-CN" sz="2000" b="0" i="0" dirty="0">
                <a:solidFill>
                  <a:srgbClr val="FF0000"/>
                </a:solidFill>
                <a:effectLst/>
                <a:latin typeface="Microsoft YaHei" panose="020B0503020204020204" pitchFamily="34" charset="-122"/>
                <a:ea typeface="Microsoft YaHei" panose="020B0503020204020204" pitchFamily="34" charset="-122"/>
              </a:rPr>
              <a:t>char</a:t>
            </a:r>
            <a:r>
              <a:rPr lang="en-US" altLang="zh-CN" sz="2000" b="0" i="0" dirty="0">
                <a:solidFill>
                  <a:srgbClr val="000000"/>
                </a:solidFill>
                <a:effectLst/>
                <a:latin typeface="Microsoft YaHei" panose="020B0503020204020204" pitchFamily="34" charset="-122"/>
                <a:ea typeface="Microsoft YaHei" panose="020B0503020204020204" pitchFamily="34" charset="-122"/>
              </a:rPr>
              <a:t> can be implicitly converted to an int, a long, a float, or a double. </a:t>
            </a:r>
            <a:endParaRPr lang="zh-CN" altLang="en-US" sz="2000" dirty="0"/>
          </a:p>
        </p:txBody>
      </p:sp>
      <p:sp>
        <p:nvSpPr>
          <p:cNvPr id="5" name="文本框 9">
            <a:extLst>
              <a:ext uri="{FF2B5EF4-FFF2-40B4-BE49-F238E27FC236}">
                <a16:creationId xmlns:a16="http://schemas.microsoft.com/office/drawing/2014/main" id="{0FC23C1D-1699-B76D-FC13-3BFE7BFFB066}"/>
              </a:ext>
            </a:extLst>
          </p:cNvPr>
          <p:cNvSpPr txBox="1"/>
          <p:nvPr/>
        </p:nvSpPr>
        <p:spPr>
          <a:xfrm>
            <a:off x="762000" y="3723682"/>
            <a:ext cx="9296400" cy="400110"/>
          </a:xfrm>
          <a:prstGeom prst="rect">
            <a:avLst/>
          </a:prstGeom>
          <a:noFill/>
        </p:spPr>
        <p:txBody>
          <a:bodyPr wrap="square">
            <a:spAutoFit/>
          </a:bodyPr>
          <a:lstStyle/>
          <a:p>
            <a:r>
              <a:rPr lang="en-US" altLang="zh-CN" sz="2000" dirty="0">
                <a:latin typeface="微软雅黑" panose="020B0503020204020204" pitchFamily="34" charset="-122"/>
                <a:ea typeface="微软雅黑" panose="020B0503020204020204" pitchFamily="34" charset="-122"/>
              </a:rPr>
              <a:t>For example, the following will compile without error:</a:t>
            </a:r>
            <a:endParaRPr lang="zh-CN" altLang="en-US" sz="2000" dirty="0">
              <a:latin typeface="微软雅黑" panose="020B0503020204020204" pitchFamily="34" charset="-122"/>
              <a:ea typeface="微软雅黑" panose="020B0503020204020204" pitchFamily="34" charset="-122"/>
            </a:endParaRPr>
          </a:p>
        </p:txBody>
      </p:sp>
      <p:pic>
        <p:nvPicPr>
          <p:cNvPr id="6" name="图片 11">
            <a:extLst>
              <a:ext uri="{FF2B5EF4-FFF2-40B4-BE49-F238E27FC236}">
                <a16:creationId xmlns:a16="http://schemas.microsoft.com/office/drawing/2014/main" id="{A8F38283-FEBB-66AD-1316-B5CB4D7EB5BA}"/>
              </a:ext>
            </a:extLst>
          </p:cNvPr>
          <p:cNvPicPr>
            <a:picLocks noChangeAspect="1"/>
          </p:cNvPicPr>
          <p:nvPr/>
        </p:nvPicPr>
        <p:blipFill>
          <a:blip r:embed="rId2"/>
          <a:stretch>
            <a:fillRect/>
          </a:stretch>
        </p:blipFill>
        <p:spPr>
          <a:xfrm>
            <a:off x="1677352" y="4448656"/>
            <a:ext cx="2147888" cy="1839473"/>
          </a:xfrm>
          <a:prstGeom prst="rect">
            <a:avLst/>
          </a:prstGeom>
        </p:spPr>
      </p:pic>
    </p:spTree>
    <p:extLst>
      <p:ext uri="{BB962C8B-B14F-4D97-AF65-F5344CB8AC3E}">
        <p14:creationId xmlns:p14="http://schemas.microsoft.com/office/powerpoint/2010/main" val="425903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70E4-8F7C-AA9D-B784-410E600E5D69}"/>
              </a:ext>
            </a:extLst>
          </p:cNvPr>
          <p:cNvSpPr>
            <a:spLocks noGrp="1"/>
          </p:cNvSpPr>
          <p:nvPr>
            <p:ph type="title"/>
          </p:nvPr>
        </p:nvSpPr>
        <p:spPr/>
        <p:txBody>
          <a:bodyPr/>
          <a:lstStyle/>
          <a:p>
            <a:r>
              <a:rPr lang="en-CN" dirty="0"/>
              <a:t>Hello World</a:t>
            </a:r>
          </a:p>
        </p:txBody>
      </p:sp>
      <p:pic>
        <p:nvPicPr>
          <p:cNvPr id="4" name="Content Placeholder 3">
            <a:extLst>
              <a:ext uri="{FF2B5EF4-FFF2-40B4-BE49-F238E27FC236}">
                <a16:creationId xmlns:a16="http://schemas.microsoft.com/office/drawing/2014/main" id="{195681CD-B57D-1A46-83AA-8C4C8E8815DA}"/>
              </a:ext>
            </a:extLst>
          </p:cNvPr>
          <p:cNvPicPr>
            <a:picLocks noGrp="1" noChangeAspect="1"/>
          </p:cNvPicPr>
          <p:nvPr>
            <p:ph idx="1"/>
          </p:nvPr>
        </p:nvPicPr>
        <p:blipFill>
          <a:blip r:embed="rId2"/>
          <a:stretch>
            <a:fillRect/>
          </a:stretch>
        </p:blipFill>
        <p:spPr>
          <a:xfrm>
            <a:off x="628650" y="1690689"/>
            <a:ext cx="6299200" cy="1778000"/>
          </a:xfrm>
          <a:prstGeom prst="rect">
            <a:avLst/>
          </a:prstGeom>
        </p:spPr>
      </p:pic>
      <p:pic>
        <p:nvPicPr>
          <p:cNvPr id="5" name="Picture 4">
            <a:extLst>
              <a:ext uri="{FF2B5EF4-FFF2-40B4-BE49-F238E27FC236}">
                <a16:creationId xmlns:a16="http://schemas.microsoft.com/office/drawing/2014/main" id="{E060AA42-2793-77C8-1447-800DF2294D79}"/>
              </a:ext>
            </a:extLst>
          </p:cNvPr>
          <p:cNvPicPr>
            <a:picLocks noChangeAspect="1"/>
          </p:cNvPicPr>
          <p:nvPr/>
        </p:nvPicPr>
        <p:blipFill>
          <a:blip r:embed="rId3"/>
          <a:stretch>
            <a:fillRect/>
          </a:stretch>
        </p:blipFill>
        <p:spPr>
          <a:xfrm>
            <a:off x="628650" y="4081138"/>
            <a:ext cx="5422900" cy="723900"/>
          </a:xfrm>
          <a:prstGeom prst="rect">
            <a:avLst/>
          </a:prstGeom>
        </p:spPr>
      </p:pic>
      <p:sp>
        <p:nvSpPr>
          <p:cNvPr id="6" name="TextBox 5">
            <a:extLst>
              <a:ext uri="{FF2B5EF4-FFF2-40B4-BE49-F238E27FC236}">
                <a16:creationId xmlns:a16="http://schemas.microsoft.com/office/drawing/2014/main" id="{5A34E806-093C-A09E-9AD5-AB42290F5D3E}"/>
              </a:ext>
            </a:extLst>
          </p:cNvPr>
          <p:cNvSpPr txBox="1"/>
          <p:nvPr/>
        </p:nvSpPr>
        <p:spPr>
          <a:xfrm>
            <a:off x="628650" y="5150069"/>
            <a:ext cx="5646026" cy="923330"/>
          </a:xfrm>
          <a:prstGeom prst="rect">
            <a:avLst/>
          </a:prstGeom>
          <a:noFill/>
        </p:spPr>
        <p:txBody>
          <a:bodyPr wrap="square" rtlCol="0">
            <a:spAutoFit/>
          </a:bodyPr>
          <a:lstStyle/>
          <a:p>
            <a:pPr marL="285750" indent="-285750">
              <a:buFont typeface="Wingdings" pitchFamily="2" charset="2"/>
              <a:buChar char="Ø"/>
            </a:pPr>
            <a:r>
              <a:rPr lang="en-CN" dirty="0"/>
              <a:t>”</a:t>
            </a:r>
            <a:r>
              <a:rPr lang="en-CN" dirty="0">
                <a:solidFill>
                  <a:schemeClr val="accent1"/>
                </a:solidFill>
              </a:rPr>
              <a:t>javac</a:t>
            </a:r>
            <a:r>
              <a:rPr lang="en-CN" dirty="0"/>
              <a:t>” is the compiler, get HelloWorld.class</a:t>
            </a:r>
          </a:p>
          <a:p>
            <a:pPr marL="285750" indent="-285750">
              <a:buFont typeface="Wingdings" pitchFamily="2" charset="2"/>
              <a:buChar char="Ø"/>
            </a:pPr>
            <a:r>
              <a:rPr lang="en-CN" dirty="0"/>
              <a:t>“</a:t>
            </a:r>
            <a:r>
              <a:rPr lang="en-CN" dirty="0">
                <a:solidFill>
                  <a:schemeClr val="accent1"/>
                </a:solidFill>
              </a:rPr>
              <a:t>java</a:t>
            </a:r>
            <a:r>
              <a:rPr lang="en-CN" dirty="0"/>
              <a:t>”   is the interpreter, run HelloWorld.class</a:t>
            </a:r>
          </a:p>
          <a:p>
            <a:pPr marL="285750" indent="-285750">
              <a:buFont typeface="Wingdings" pitchFamily="2" charset="2"/>
              <a:buChar char="Ø"/>
            </a:pPr>
            <a:r>
              <a:rPr lang="en-CN" dirty="0"/>
              <a:t>-Xmx128M, -Xms16M limit the Memory, not necessary</a:t>
            </a:r>
          </a:p>
        </p:txBody>
      </p:sp>
    </p:spTree>
    <p:extLst>
      <p:ext uri="{BB962C8B-B14F-4D97-AF65-F5344CB8AC3E}">
        <p14:creationId xmlns:p14="http://schemas.microsoft.com/office/powerpoint/2010/main" val="1903394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3B17C0FB-F470-3D61-4259-BC7F7910CF83}"/>
              </a:ext>
            </a:extLst>
          </p:cNvPr>
          <p:cNvSpPr txBox="1"/>
          <p:nvPr/>
        </p:nvSpPr>
        <p:spPr>
          <a:xfrm>
            <a:off x="592059" y="1354158"/>
            <a:ext cx="7942341" cy="1889876"/>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For the other (numeric) primitive types, the basic rule is that implicit conversions can be done from one type to another if the range of values of the first type is a subset of the range of values of the second type. </a:t>
            </a:r>
            <a:endParaRPr lang="zh-CN" altLang="en-US" sz="2000" dirty="0"/>
          </a:p>
        </p:txBody>
      </p:sp>
      <p:sp>
        <p:nvSpPr>
          <p:cNvPr id="3" name="文本框 3">
            <a:extLst>
              <a:ext uri="{FF2B5EF4-FFF2-40B4-BE49-F238E27FC236}">
                <a16:creationId xmlns:a16="http://schemas.microsoft.com/office/drawing/2014/main" id="{2CBD896B-F0D3-DD41-94A5-CBAE5D5A3101}"/>
              </a:ext>
            </a:extLst>
          </p:cNvPr>
          <p:cNvSpPr txBox="1"/>
          <p:nvPr/>
        </p:nvSpPr>
        <p:spPr>
          <a:xfrm>
            <a:off x="592060" y="302606"/>
            <a:ext cx="3679578" cy="584775"/>
          </a:xfrm>
          <a:prstGeom prst="rect">
            <a:avLst/>
          </a:prstGeom>
          <a:noFill/>
        </p:spPr>
        <p:txBody>
          <a:bodyPr wrap="square" rtlCol="0">
            <a:spAutoFit/>
          </a:bodyPr>
          <a:lstStyle/>
          <a:p>
            <a:r>
              <a:rPr lang="en-US" altLang="zh-CN" sz="3200" b="1" dirty="0"/>
              <a:t>Implicit conversion</a:t>
            </a:r>
            <a:endParaRPr lang="zh-CN" altLang="en-US" sz="3200" b="1" dirty="0"/>
          </a:p>
        </p:txBody>
      </p:sp>
      <p:sp>
        <p:nvSpPr>
          <p:cNvPr id="4" name="文本框 5">
            <a:extLst>
              <a:ext uri="{FF2B5EF4-FFF2-40B4-BE49-F238E27FC236}">
                <a16:creationId xmlns:a16="http://schemas.microsoft.com/office/drawing/2014/main" id="{C1D1D2C4-FC42-AAF6-A535-2C3405E3A595}"/>
              </a:ext>
            </a:extLst>
          </p:cNvPr>
          <p:cNvSpPr txBox="1"/>
          <p:nvPr/>
        </p:nvSpPr>
        <p:spPr>
          <a:xfrm>
            <a:off x="592058" y="3851255"/>
            <a:ext cx="8130359" cy="1428211"/>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For example, </a:t>
            </a:r>
          </a:p>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a </a:t>
            </a:r>
            <a:r>
              <a:rPr lang="en-US" altLang="zh-CN" sz="2000" b="0" i="0" dirty="0">
                <a:solidFill>
                  <a:srgbClr val="FF0000"/>
                </a:solidFill>
                <a:effectLst/>
                <a:latin typeface="Microsoft YaHei" panose="020B0503020204020204" pitchFamily="34" charset="-122"/>
                <a:ea typeface="Microsoft YaHei" panose="020B0503020204020204" pitchFamily="34" charset="-122"/>
              </a:rPr>
              <a:t>byte</a:t>
            </a:r>
            <a:r>
              <a:rPr lang="en-US" altLang="zh-CN" sz="2000" b="0" i="0" dirty="0">
                <a:solidFill>
                  <a:srgbClr val="000000"/>
                </a:solidFill>
                <a:effectLst/>
                <a:latin typeface="Microsoft YaHei" panose="020B0503020204020204" pitchFamily="34" charset="-122"/>
                <a:ea typeface="Microsoft YaHei" panose="020B0503020204020204" pitchFamily="34" charset="-122"/>
              </a:rPr>
              <a:t> can be converted to a short, int, long or float; </a:t>
            </a:r>
          </a:p>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a </a:t>
            </a:r>
            <a:r>
              <a:rPr lang="en-US" altLang="zh-CN" sz="2000" b="0" i="0" dirty="0">
                <a:solidFill>
                  <a:srgbClr val="FF0000"/>
                </a:solidFill>
                <a:effectLst/>
                <a:latin typeface="Microsoft YaHei" panose="020B0503020204020204" pitchFamily="34" charset="-122"/>
                <a:ea typeface="Microsoft YaHei" panose="020B0503020204020204" pitchFamily="34" charset="-122"/>
              </a:rPr>
              <a:t>short</a:t>
            </a:r>
            <a:r>
              <a:rPr lang="en-US" altLang="zh-CN" sz="2000" b="0" i="0" dirty="0">
                <a:solidFill>
                  <a:srgbClr val="000000"/>
                </a:solidFill>
                <a:effectLst/>
                <a:latin typeface="Microsoft YaHei" panose="020B0503020204020204" pitchFamily="34" charset="-122"/>
                <a:ea typeface="Microsoft YaHei" panose="020B0503020204020204" pitchFamily="34" charset="-122"/>
              </a:rPr>
              <a:t> can be converted to an int, long, float, or double, etc.</a:t>
            </a:r>
            <a:endParaRPr lang="zh-CN" altLang="en-US" sz="2000" dirty="0"/>
          </a:p>
        </p:txBody>
      </p:sp>
    </p:spTree>
    <p:extLst>
      <p:ext uri="{BB962C8B-B14F-4D97-AF65-F5344CB8AC3E}">
        <p14:creationId xmlns:p14="http://schemas.microsoft.com/office/powerpoint/2010/main" val="34234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352B9C3-4FF3-85C5-4885-EA7FDB589DD7}"/>
              </a:ext>
            </a:extLst>
          </p:cNvPr>
          <p:cNvSpPr txBox="1"/>
          <p:nvPr/>
        </p:nvSpPr>
        <p:spPr>
          <a:xfrm>
            <a:off x="592060" y="302606"/>
            <a:ext cx="3725498" cy="584775"/>
          </a:xfrm>
          <a:prstGeom prst="rect">
            <a:avLst/>
          </a:prstGeom>
          <a:noFill/>
        </p:spPr>
        <p:txBody>
          <a:bodyPr wrap="square" rtlCol="0">
            <a:spAutoFit/>
          </a:bodyPr>
          <a:lstStyle/>
          <a:p>
            <a:r>
              <a:rPr lang="en-US" altLang="zh-CN" sz="3200" b="1" dirty="0"/>
              <a:t>Explicit conversion</a:t>
            </a:r>
            <a:endParaRPr lang="zh-CN" altLang="en-US" sz="3200" b="1" dirty="0"/>
          </a:p>
        </p:txBody>
      </p:sp>
      <p:sp>
        <p:nvSpPr>
          <p:cNvPr id="3" name="文本框 3">
            <a:extLst>
              <a:ext uri="{FF2B5EF4-FFF2-40B4-BE49-F238E27FC236}">
                <a16:creationId xmlns:a16="http://schemas.microsoft.com/office/drawing/2014/main" id="{7EA3C3D9-2E06-3C8F-2CFB-7ADB806BEA27}"/>
              </a:ext>
            </a:extLst>
          </p:cNvPr>
          <p:cNvSpPr txBox="1"/>
          <p:nvPr/>
        </p:nvSpPr>
        <p:spPr>
          <a:xfrm>
            <a:off x="876300" y="1057785"/>
            <a:ext cx="7353300" cy="1428211"/>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Explicit conversions are done via </a:t>
            </a:r>
            <a:r>
              <a:rPr lang="en-US" altLang="zh-CN" sz="2000" b="1" i="1" dirty="0">
                <a:solidFill>
                  <a:srgbClr val="FF0000"/>
                </a:solidFill>
                <a:effectLst/>
                <a:latin typeface="Microsoft YaHei" panose="020B0503020204020204" pitchFamily="34" charset="-122"/>
                <a:ea typeface="Microsoft YaHei" panose="020B0503020204020204" pitchFamily="34" charset="-122"/>
              </a:rPr>
              <a:t>casting</a:t>
            </a:r>
            <a:r>
              <a:rPr lang="en-US" altLang="zh-CN" sz="2000" b="0" i="0" dirty="0">
                <a:solidFill>
                  <a:srgbClr val="000000"/>
                </a:solidFill>
                <a:effectLst/>
                <a:latin typeface="Microsoft YaHei" panose="020B0503020204020204" pitchFamily="34" charset="-122"/>
                <a:ea typeface="Microsoft YaHei" panose="020B0503020204020204" pitchFamily="34" charset="-122"/>
              </a:rPr>
              <a:t>: the name of the type to which you want a value converted is given, in parentheses, in front of the value. </a:t>
            </a:r>
            <a:endParaRPr lang="zh-CN" altLang="en-US" sz="2000" dirty="0"/>
          </a:p>
        </p:txBody>
      </p:sp>
      <p:pic>
        <p:nvPicPr>
          <p:cNvPr id="4" name="图片 5">
            <a:extLst>
              <a:ext uri="{FF2B5EF4-FFF2-40B4-BE49-F238E27FC236}">
                <a16:creationId xmlns:a16="http://schemas.microsoft.com/office/drawing/2014/main" id="{96EF1A44-FB63-8665-8A69-0D591E3BF8B3}"/>
              </a:ext>
            </a:extLst>
          </p:cNvPr>
          <p:cNvPicPr>
            <a:picLocks noChangeAspect="1"/>
          </p:cNvPicPr>
          <p:nvPr/>
        </p:nvPicPr>
        <p:blipFill>
          <a:blip r:embed="rId2"/>
          <a:stretch>
            <a:fillRect/>
          </a:stretch>
        </p:blipFill>
        <p:spPr>
          <a:xfrm>
            <a:off x="2633939" y="2485996"/>
            <a:ext cx="3838022" cy="1137550"/>
          </a:xfrm>
          <a:prstGeom prst="rect">
            <a:avLst/>
          </a:prstGeom>
        </p:spPr>
      </p:pic>
      <p:sp>
        <p:nvSpPr>
          <p:cNvPr id="5" name="文本框 7">
            <a:extLst>
              <a:ext uri="{FF2B5EF4-FFF2-40B4-BE49-F238E27FC236}">
                <a16:creationId xmlns:a16="http://schemas.microsoft.com/office/drawing/2014/main" id="{7DCF14FD-FE1A-2861-D5AE-2552ADEA1077}"/>
              </a:ext>
            </a:extLst>
          </p:cNvPr>
          <p:cNvSpPr txBox="1"/>
          <p:nvPr/>
        </p:nvSpPr>
        <p:spPr>
          <a:xfrm>
            <a:off x="876300" y="3476578"/>
            <a:ext cx="7852769" cy="966547"/>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Casting can be used to convert among any of the primitive types except </a:t>
            </a:r>
            <a:r>
              <a:rPr lang="en-US" altLang="zh-CN" sz="2000" b="0" i="0" dirty="0" err="1">
                <a:solidFill>
                  <a:srgbClr val="000000"/>
                </a:solidFill>
                <a:effectLst/>
                <a:latin typeface="Microsoft YaHei" panose="020B0503020204020204" pitchFamily="34" charset="-122"/>
                <a:ea typeface="Microsoft YaHei" panose="020B0503020204020204" pitchFamily="34" charset="-122"/>
              </a:rPr>
              <a:t>boolean</a:t>
            </a:r>
            <a:r>
              <a:rPr lang="en-US" altLang="zh-CN" sz="2000" b="0" i="0" dirty="0">
                <a:solidFill>
                  <a:srgbClr val="000000"/>
                </a:solidFill>
                <a:effectLst/>
                <a:latin typeface="Microsoft YaHei" panose="020B0503020204020204" pitchFamily="34" charset="-122"/>
                <a:ea typeface="Microsoft YaHei" panose="020B0503020204020204" pitchFamily="34" charset="-122"/>
              </a:rPr>
              <a:t>.</a:t>
            </a:r>
            <a:endParaRPr lang="zh-CN" altLang="en-US" sz="2000" dirty="0"/>
          </a:p>
        </p:txBody>
      </p:sp>
      <p:sp>
        <p:nvSpPr>
          <p:cNvPr id="6" name="文本框 8">
            <a:extLst>
              <a:ext uri="{FF2B5EF4-FFF2-40B4-BE49-F238E27FC236}">
                <a16:creationId xmlns:a16="http://schemas.microsoft.com/office/drawing/2014/main" id="{9DA4F24A-79BC-F675-02AA-9EB6A8AD2956}"/>
              </a:ext>
            </a:extLst>
          </p:cNvPr>
          <p:cNvSpPr txBox="1"/>
          <p:nvPr/>
        </p:nvSpPr>
        <p:spPr>
          <a:xfrm>
            <a:off x="876300" y="4203148"/>
            <a:ext cx="7852769" cy="1428211"/>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casting can </a:t>
            </a:r>
            <a:r>
              <a:rPr lang="en-US" altLang="zh-CN" sz="2000" b="0" i="0" dirty="0">
                <a:solidFill>
                  <a:srgbClr val="FF0000"/>
                </a:solidFill>
                <a:effectLst/>
                <a:latin typeface="Microsoft YaHei" panose="020B0503020204020204" pitchFamily="34" charset="-122"/>
                <a:ea typeface="Microsoft YaHei" panose="020B0503020204020204" pitchFamily="34" charset="-122"/>
              </a:rPr>
              <a:t>lose information</a:t>
            </a:r>
            <a:r>
              <a:rPr lang="en-US" altLang="zh-CN" sz="2000" b="0" i="0" dirty="0">
                <a:solidFill>
                  <a:srgbClr val="000000"/>
                </a:solidFill>
                <a:effectLst/>
                <a:latin typeface="Microsoft YaHei" panose="020B0503020204020204" pitchFamily="34" charset="-122"/>
                <a:ea typeface="Microsoft YaHei" panose="020B0503020204020204" pitchFamily="34" charset="-122"/>
              </a:rPr>
              <a:t>; for example, floating-point values are truncated when they are cast to integers (e.g., the value of k in the code fragment given above is 5)</a:t>
            </a:r>
            <a:endParaRPr lang="zh-CN" altLang="en-US" sz="2000" dirty="0"/>
          </a:p>
        </p:txBody>
      </p:sp>
      <p:sp>
        <p:nvSpPr>
          <p:cNvPr id="7" name="文本框 10">
            <a:extLst>
              <a:ext uri="{FF2B5EF4-FFF2-40B4-BE49-F238E27FC236}">
                <a16:creationId xmlns:a16="http://schemas.microsoft.com/office/drawing/2014/main" id="{B7167D77-C48D-5375-85CE-B568A021DC5C}"/>
              </a:ext>
            </a:extLst>
          </p:cNvPr>
          <p:cNvSpPr txBox="1"/>
          <p:nvPr/>
        </p:nvSpPr>
        <p:spPr>
          <a:xfrm>
            <a:off x="876300" y="5391383"/>
            <a:ext cx="7852769" cy="1428211"/>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casting among integer types can produce wildly different values (because upper bits, possibly including the sign bit, are lost)</a:t>
            </a:r>
            <a:endParaRPr lang="zh-CN" altLang="en-US" sz="2000" dirty="0"/>
          </a:p>
        </p:txBody>
      </p:sp>
    </p:spTree>
    <p:extLst>
      <p:ext uri="{BB962C8B-B14F-4D97-AF65-F5344CB8AC3E}">
        <p14:creationId xmlns:p14="http://schemas.microsoft.com/office/powerpoint/2010/main" val="209375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713E35-0580-BAF9-A3B3-D79ED4408D26}"/>
              </a:ext>
            </a:extLst>
          </p:cNvPr>
          <p:cNvSpPr txBox="1"/>
          <p:nvPr/>
        </p:nvSpPr>
        <p:spPr>
          <a:xfrm>
            <a:off x="577914" y="333086"/>
            <a:ext cx="2214447" cy="584775"/>
          </a:xfrm>
          <a:prstGeom prst="rect">
            <a:avLst/>
          </a:prstGeom>
          <a:noFill/>
        </p:spPr>
        <p:txBody>
          <a:bodyPr wrap="square" rtlCol="0">
            <a:spAutoFit/>
          </a:bodyPr>
          <a:lstStyle/>
          <a:p>
            <a:r>
              <a:rPr lang="en-US" altLang="zh-CN" sz="3200" b="1" dirty="0">
                <a:solidFill>
                  <a:srgbClr val="FF0000"/>
                </a:solidFill>
              </a:rPr>
              <a:t>Test 6</a:t>
            </a:r>
            <a:endParaRPr lang="zh-CN" altLang="en-US" sz="3200" b="1" dirty="0">
              <a:solidFill>
                <a:srgbClr val="FF0000"/>
              </a:solidFill>
            </a:endParaRPr>
          </a:p>
        </p:txBody>
      </p:sp>
      <p:sp>
        <p:nvSpPr>
          <p:cNvPr id="3" name="文本框 9">
            <a:extLst>
              <a:ext uri="{FF2B5EF4-FFF2-40B4-BE49-F238E27FC236}">
                <a16:creationId xmlns:a16="http://schemas.microsoft.com/office/drawing/2014/main" id="{03E2EB40-2021-7B7A-0B87-4290B8D7BBDD}"/>
              </a:ext>
            </a:extLst>
          </p:cNvPr>
          <p:cNvSpPr txBox="1"/>
          <p:nvPr/>
        </p:nvSpPr>
        <p:spPr>
          <a:xfrm>
            <a:off x="609524" y="1064528"/>
            <a:ext cx="8062528" cy="5577937"/>
          </a:xfrm>
          <a:prstGeom prst="rect">
            <a:avLst/>
          </a:prstGeom>
          <a:noFill/>
        </p:spPr>
        <p:txBody>
          <a:bodyPr wrap="square">
            <a:spAutoFit/>
          </a:bodyPr>
          <a:lstStyle/>
          <a:p>
            <a:pPr algn="l">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Fill in the table below as follows:</a:t>
            </a:r>
          </a:p>
          <a:p>
            <a:pPr lvl="1">
              <a:lnSpc>
                <a:spcPct val="150000"/>
              </a:lnSpc>
              <a:buFont typeface="Arial" panose="020B0604020202020204" pitchFamily="34" charset="0"/>
              <a:buChar char="•"/>
            </a:pPr>
            <a:r>
              <a:rPr lang="en-US" altLang="zh-CN" sz="2000" b="0" i="0" dirty="0">
                <a:solidFill>
                  <a:srgbClr val="000000"/>
                </a:solidFill>
                <a:effectLst/>
                <a:latin typeface="Microsoft YaHei" panose="020B0503020204020204" pitchFamily="34" charset="-122"/>
                <a:ea typeface="Microsoft YaHei" panose="020B0503020204020204" pitchFamily="34" charset="-122"/>
              </a:rPr>
              <a:t> If the declaration will compile as is, put a check in the second column, and write the    value of the declared variable in the last column.</a:t>
            </a:r>
          </a:p>
          <a:p>
            <a:pPr lvl="1">
              <a:lnSpc>
                <a:spcPct val="150000"/>
              </a:lnSpc>
              <a:buFont typeface="Arial" panose="020B0604020202020204" pitchFamily="34" charset="0"/>
              <a:buChar char="•"/>
            </a:pPr>
            <a:endParaRPr lang="en-US" altLang="zh-CN" sz="2000" b="0" i="0" dirty="0">
              <a:solidFill>
                <a:srgbClr val="000000"/>
              </a:solidFill>
              <a:effectLst/>
              <a:latin typeface="Microsoft YaHei" panose="020B0503020204020204" pitchFamily="34" charset="-122"/>
              <a:ea typeface="Microsoft YaHei" panose="020B0503020204020204" pitchFamily="34" charset="-122"/>
            </a:endParaRPr>
          </a:p>
          <a:p>
            <a:pPr lvl="1">
              <a:lnSpc>
                <a:spcPct val="150000"/>
              </a:lnSpc>
              <a:buFont typeface="Arial" panose="020B0604020202020204" pitchFamily="34" charset="0"/>
              <a:buChar char="•"/>
            </a:pPr>
            <a:r>
              <a:rPr lang="en-US" altLang="zh-CN" sz="2000" b="0" i="0" dirty="0">
                <a:solidFill>
                  <a:srgbClr val="000000"/>
                </a:solidFill>
                <a:effectLst/>
                <a:latin typeface="Microsoft YaHei" panose="020B0503020204020204" pitchFamily="34" charset="-122"/>
                <a:ea typeface="Microsoft YaHei" panose="020B0503020204020204" pitchFamily="34" charset="-122"/>
              </a:rPr>
              <a:t> If the declaration will not compile as is, but can be made to compile by adding an explicit cast, rewrite the declaration with the correct explicit cast in the third column, and write the value of the declared variable in the last column.</a:t>
            </a:r>
          </a:p>
          <a:p>
            <a:pPr lvl="1">
              <a:lnSpc>
                <a:spcPct val="150000"/>
              </a:lnSpc>
              <a:buFont typeface="Arial" panose="020B0604020202020204" pitchFamily="34" charset="0"/>
              <a:buChar char="•"/>
            </a:pPr>
            <a:endParaRPr lang="en-US" altLang="zh-CN" sz="2000" b="0" i="0" dirty="0">
              <a:solidFill>
                <a:srgbClr val="000000"/>
              </a:solidFill>
              <a:effectLst/>
              <a:latin typeface="Microsoft YaHei" panose="020B0503020204020204" pitchFamily="34" charset="-122"/>
              <a:ea typeface="Microsoft YaHei" panose="020B0503020204020204" pitchFamily="34" charset="-122"/>
            </a:endParaRPr>
          </a:p>
          <a:p>
            <a:pPr lvl="1">
              <a:lnSpc>
                <a:spcPct val="150000"/>
              </a:lnSpc>
              <a:buFont typeface="Arial" panose="020B0604020202020204" pitchFamily="34" charset="0"/>
              <a:buChar char="•"/>
            </a:pPr>
            <a:r>
              <a:rPr lang="en-US" altLang="zh-CN" sz="2000" b="0" i="0" dirty="0">
                <a:solidFill>
                  <a:srgbClr val="000000"/>
                </a:solidFill>
                <a:effectLst/>
                <a:latin typeface="Microsoft YaHei" panose="020B0503020204020204" pitchFamily="34" charset="-122"/>
                <a:ea typeface="Microsoft YaHei" panose="020B0503020204020204" pitchFamily="34" charset="-122"/>
              </a:rPr>
              <a:t> If the declaration will not compile, and cannot be fixed by adding an explicit cast, put a check in the fourth column.</a:t>
            </a:r>
          </a:p>
        </p:txBody>
      </p:sp>
    </p:spTree>
    <p:extLst>
      <p:ext uri="{BB962C8B-B14F-4D97-AF65-F5344CB8AC3E}">
        <p14:creationId xmlns:p14="http://schemas.microsoft.com/office/powerpoint/2010/main" val="380814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22EF1CC-1B8D-6BEA-F864-D998B482CDBC}"/>
              </a:ext>
            </a:extLst>
          </p:cNvPr>
          <p:cNvSpPr txBox="1"/>
          <p:nvPr/>
        </p:nvSpPr>
        <p:spPr>
          <a:xfrm>
            <a:off x="577913" y="333086"/>
            <a:ext cx="2293105" cy="584775"/>
          </a:xfrm>
          <a:prstGeom prst="rect">
            <a:avLst/>
          </a:prstGeom>
          <a:noFill/>
        </p:spPr>
        <p:txBody>
          <a:bodyPr wrap="square" rtlCol="0">
            <a:spAutoFit/>
          </a:bodyPr>
          <a:lstStyle/>
          <a:p>
            <a:r>
              <a:rPr lang="en-US" altLang="zh-CN" sz="3200" b="1" dirty="0">
                <a:solidFill>
                  <a:srgbClr val="FF0000"/>
                </a:solidFill>
              </a:rPr>
              <a:t>Test 6</a:t>
            </a:r>
            <a:endParaRPr lang="zh-CN" altLang="en-US" sz="3200" b="1" dirty="0">
              <a:solidFill>
                <a:srgbClr val="FF0000"/>
              </a:solidFill>
            </a:endParaRPr>
          </a:p>
        </p:txBody>
      </p:sp>
      <p:pic>
        <p:nvPicPr>
          <p:cNvPr id="3" name="图片 3">
            <a:extLst>
              <a:ext uri="{FF2B5EF4-FFF2-40B4-BE49-F238E27FC236}">
                <a16:creationId xmlns:a16="http://schemas.microsoft.com/office/drawing/2014/main" id="{54CECACE-C6F4-6FBC-64A8-F57F030E7530}"/>
              </a:ext>
            </a:extLst>
          </p:cNvPr>
          <p:cNvPicPr>
            <a:picLocks noChangeAspect="1"/>
          </p:cNvPicPr>
          <p:nvPr/>
        </p:nvPicPr>
        <p:blipFill>
          <a:blip r:embed="rId2"/>
          <a:stretch>
            <a:fillRect/>
          </a:stretch>
        </p:blipFill>
        <p:spPr>
          <a:xfrm>
            <a:off x="457181" y="1712534"/>
            <a:ext cx="7988729" cy="2249865"/>
          </a:xfrm>
          <a:prstGeom prst="rect">
            <a:avLst/>
          </a:prstGeom>
        </p:spPr>
      </p:pic>
    </p:spTree>
    <p:extLst>
      <p:ext uri="{BB962C8B-B14F-4D97-AF65-F5344CB8AC3E}">
        <p14:creationId xmlns:p14="http://schemas.microsoft.com/office/powerpoint/2010/main" val="407344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4F5073-592D-ABD2-C673-56DEACCAB901}"/>
              </a:ext>
            </a:extLst>
          </p:cNvPr>
          <p:cNvSpPr txBox="1"/>
          <p:nvPr/>
        </p:nvSpPr>
        <p:spPr>
          <a:xfrm>
            <a:off x="430429" y="342918"/>
            <a:ext cx="1978473" cy="584775"/>
          </a:xfrm>
          <a:prstGeom prst="rect">
            <a:avLst/>
          </a:prstGeom>
          <a:noFill/>
        </p:spPr>
        <p:txBody>
          <a:bodyPr wrap="square" rtlCol="0">
            <a:spAutoFit/>
          </a:bodyPr>
          <a:lstStyle/>
          <a:p>
            <a:r>
              <a:rPr lang="en-US" altLang="zh-CN" sz="3200" b="1" dirty="0">
                <a:solidFill>
                  <a:srgbClr val="FF0000"/>
                </a:solidFill>
              </a:rPr>
              <a:t>Test 6</a:t>
            </a:r>
            <a:endParaRPr lang="zh-CN" altLang="en-US" sz="3200" b="1" dirty="0">
              <a:solidFill>
                <a:srgbClr val="FF0000"/>
              </a:solidFill>
            </a:endParaRPr>
          </a:p>
        </p:txBody>
      </p:sp>
      <p:pic>
        <p:nvPicPr>
          <p:cNvPr id="3" name="图片 4">
            <a:extLst>
              <a:ext uri="{FF2B5EF4-FFF2-40B4-BE49-F238E27FC236}">
                <a16:creationId xmlns:a16="http://schemas.microsoft.com/office/drawing/2014/main" id="{F20313E6-AE4D-9FC5-B4A5-8D847ECACB84}"/>
              </a:ext>
            </a:extLst>
          </p:cNvPr>
          <p:cNvPicPr>
            <a:picLocks noChangeAspect="1"/>
          </p:cNvPicPr>
          <p:nvPr/>
        </p:nvPicPr>
        <p:blipFill>
          <a:blip r:embed="rId2"/>
          <a:stretch>
            <a:fillRect/>
          </a:stretch>
        </p:blipFill>
        <p:spPr>
          <a:xfrm>
            <a:off x="0" y="1904016"/>
            <a:ext cx="9055510" cy="2743200"/>
          </a:xfrm>
          <a:prstGeom prst="rect">
            <a:avLst/>
          </a:prstGeom>
        </p:spPr>
      </p:pic>
    </p:spTree>
    <p:extLst>
      <p:ext uri="{BB962C8B-B14F-4D97-AF65-F5344CB8AC3E}">
        <p14:creationId xmlns:p14="http://schemas.microsoft.com/office/powerpoint/2010/main" val="370136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7094624E-1BFF-0CA2-69B3-7A12BEEC9282}"/>
              </a:ext>
            </a:extLst>
          </p:cNvPr>
          <p:cNvSpPr txBox="1"/>
          <p:nvPr/>
        </p:nvSpPr>
        <p:spPr>
          <a:xfrm>
            <a:off x="1516380" y="1263134"/>
            <a:ext cx="7283491" cy="461665"/>
          </a:xfrm>
          <a:prstGeom prst="rect">
            <a:avLst/>
          </a:prstGeom>
          <a:noFill/>
        </p:spPr>
        <p:txBody>
          <a:bodyPr wrap="square">
            <a:spAutoFit/>
          </a:bodyPr>
          <a:lstStyle/>
          <a:p>
            <a:r>
              <a:rPr lang="zh-CN" altLang="en-US" sz="2400" dirty="0"/>
              <a:t>https://pages.cs.wisc.edu/~hasti/cs368/JavaTutorial/</a:t>
            </a:r>
          </a:p>
        </p:txBody>
      </p:sp>
      <p:sp>
        <p:nvSpPr>
          <p:cNvPr id="3" name="文本框 3">
            <a:extLst>
              <a:ext uri="{FF2B5EF4-FFF2-40B4-BE49-F238E27FC236}">
                <a16:creationId xmlns:a16="http://schemas.microsoft.com/office/drawing/2014/main" id="{FC2009C7-EFA4-A2C7-91D7-E6B3FF86E671}"/>
              </a:ext>
            </a:extLst>
          </p:cNvPr>
          <p:cNvSpPr txBox="1"/>
          <p:nvPr/>
        </p:nvSpPr>
        <p:spPr>
          <a:xfrm>
            <a:off x="577914" y="333086"/>
            <a:ext cx="2349279" cy="584775"/>
          </a:xfrm>
          <a:prstGeom prst="rect">
            <a:avLst/>
          </a:prstGeom>
          <a:noFill/>
        </p:spPr>
        <p:txBody>
          <a:bodyPr wrap="square" rtlCol="0">
            <a:spAutoFit/>
          </a:bodyPr>
          <a:lstStyle/>
          <a:p>
            <a:r>
              <a:rPr lang="en-US" altLang="zh-CN" sz="3200" b="1" dirty="0"/>
              <a:t>Reference</a:t>
            </a:r>
            <a:endParaRPr lang="zh-CN" altLang="en-US" sz="3200" b="1" dirty="0"/>
          </a:p>
        </p:txBody>
      </p:sp>
    </p:spTree>
    <p:extLst>
      <p:ext uri="{BB962C8B-B14F-4D97-AF65-F5344CB8AC3E}">
        <p14:creationId xmlns:p14="http://schemas.microsoft.com/office/powerpoint/2010/main" val="25630048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A5CC-3F72-7AF3-1AFE-9CBB3957363D}"/>
              </a:ext>
            </a:extLst>
          </p:cNvPr>
          <p:cNvSpPr>
            <a:spLocks noGrp="1"/>
          </p:cNvSpPr>
          <p:nvPr>
            <p:ph type="title"/>
          </p:nvPr>
        </p:nvSpPr>
        <p:spPr/>
        <p:txBody>
          <a:bodyPr/>
          <a:lstStyle/>
          <a:p>
            <a:br>
              <a:rPr lang="en-CN" dirty="0"/>
            </a:br>
            <a:r>
              <a:rPr lang="en-CN" dirty="0"/>
              <a:t>Final Project</a:t>
            </a:r>
          </a:p>
        </p:txBody>
      </p:sp>
      <p:sp>
        <p:nvSpPr>
          <p:cNvPr id="3" name="Text Placeholder 2">
            <a:extLst>
              <a:ext uri="{FF2B5EF4-FFF2-40B4-BE49-F238E27FC236}">
                <a16:creationId xmlns:a16="http://schemas.microsoft.com/office/drawing/2014/main" id="{52A85341-44C8-D09C-1576-8EFC9CA2A3D7}"/>
              </a:ext>
            </a:extLst>
          </p:cNvPr>
          <p:cNvSpPr>
            <a:spLocks noGrp="1"/>
          </p:cNvSpPr>
          <p:nvPr>
            <p:ph type="body" idx="1"/>
          </p:nvPr>
        </p:nvSpPr>
        <p:spPr/>
        <p:txBody>
          <a:bodyPr/>
          <a:lstStyle/>
          <a:p>
            <a:endParaRPr lang="en-CN"/>
          </a:p>
        </p:txBody>
      </p:sp>
    </p:spTree>
    <p:extLst>
      <p:ext uri="{BB962C8B-B14F-4D97-AF65-F5344CB8AC3E}">
        <p14:creationId xmlns:p14="http://schemas.microsoft.com/office/powerpoint/2010/main" val="2143110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64FAED-4818-81B9-D53F-F1DEC671DC81}"/>
              </a:ext>
            </a:extLst>
          </p:cNvPr>
          <p:cNvSpPr txBox="1"/>
          <p:nvPr/>
        </p:nvSpPr>
        <p:spPr>
          <a:xfrm>
            <a:off x="519342" y="437212"/>
            <a:ext cx="1997476" cy="584775"/>
          </a:xfrm>
          <a:prstGeom prst="rect">
            <a:avLst/>
          </a:prstGeom>
          <a:noFill/>
        </p:spPr>
        <p:txBody>
          <a:bodyPr wrap="square" rtlCol="0">
            <a:spAutoFit/>
          </a:bodyPr>
          <a:lstStyle/>
          <a:p>
            <a:r>
              <a:rPr lang="en-US" altLang="zh-CN" sz="3200" b="1" dirty="0"/>
              <a:t>Goal</a:t>
            </a:r>
            <a:endParaRPr lang="zh-CN" altLang="en-US" sz="3200" b="1" dirty="0"/>
          </a:p>
        </p:txBody>
      </p:sp>
      <p:sp>
        <p:nvSpPr>
          <p:cNvPr id="3" name="文本框 2">
            <a:extLst>
              <a:ext uri="{FF2B5EF4-FFF2-40B4-BE49-F238E27FC236}">
                <a16:creationId xmlns:a16="http://schemas.microsoft.com/office/drawing/2014/main" id="{8BA434F1-5034-4DFF-30FF-8FB7665B0D8F}"/>
              </a:ext>
            </a:extLst>
          </p:cNvPr>
          <p:cNvSpPr txBox="1"/>
          <p:nvPr/>
        </p:nvSpPr>
        <p:spPr>
          <a:xfrm>
            <a:off x="519342" y="1177935"/>
            <a:ext cx="8753383" cy="2251065"/>
          </a:xfrm>
          <a:prstGeom prst="rect">
            <a:avLst/>
          </a:prstGeom>
          <a:noFill/>
        </p:spPr>
        <p:txBody>
          <a:bodyPr wrap="square" rtlCol="0">
            <a:spAutoFit/>
          </a:bodyPr>
          <a:lstStyle/>
          <a:p>
            <a:pPr>
              <a:lnSpc>
                <a:spcPct val="150000"/>
              </a:lnSpc>
            </a:pPr>
            <a:r>
              <a:rPr lang="en-US" altLang="zh-CN" sz="2400" dirty="0"/>
              <a:t>In this project, you are required to implement an </a:t>
            </a:r>
            <a:r>
              <a:rPr lang="en-US" altLang="zh-CN" sz="2400" b="1" dirty="0">
                <a:solidFill>
                  <a:srgbClr val="FF0000"/>
                </a:solidFill>
              </a:rPr>
              <a:t>interpreter</a:t>
            </a:r>
            <a:r>
              <a:rPr lang="en-US" altLang="zh-CN" sz="2400" dirty="0"/>
              <a:t> for the programming language </a:t>
            </a:r>
            <a:r>
              <a:rPr lang="en-US" altLang="zh-CN" sz="2400" b="1" i="1" dirty="0">
                <a:solidFill>
                  <a:srgbClr val="FF0000"/>
                </a:solidFill>
              </a:rPr>
              <a:t>SimPL</a:t>
            </a:r>
            <a:r>
              <a:rPr lang="en-US" altLang="zh-CN" sz="2400" dirty="0"/>
              <a:t>(pronounced simple). </a:t>
            </a:r>
            <a:r>
              <a:rPr lang="en-US" altLang="zh-CN" sz="2400" b="1" i="1" dirty="0">
                <a:solidFill>
                  <a:srgbClr val="FF0000"/>
                </a:solidFill>
              </a:rPr>
              <a:t>SimPL</a:t>
            </a:r>
            <a:r>
              <a:rPr lang="en-US" altLang="zh-CN" sz="2400" dirty="0"/>
              <a:t> is a simplified dialect of ML, which can be used for both </a:t>
            </a:r>
            <a:r>
              <a:rPr lang="en-US" altLang="zh-CN" sz="2400" b="1" dirty="0">
                <a:solidFill>
                  <a:srgbClr val="FF0000"/>
                </a:solidFill>
              </a:rPr>
              <a:t>functional</a:t>
            </a:r>
            <a:r>
              <a:rPr lang="en-US" altLang="zh-CN" sz="2400" dirty="0"/>
              <a:t> and </a:t>
            </a:r>
            <a:r>
              <a:rPr lang="en-US" altLang="zh-CN" sz="2400" b="1" dirty="0">
                <a:solidFill>
                  <a:srgbClr val="FF0000"/>
                </a:solidFill>
              </a:rPr>
              <a:t>imperative</a:t>
            </a:r>
            <a:r>
              <a:rPr lang="en-US" altLang="zh-CN" sz="2400" dirty="0"/>
              <a:t> programming.</a:t>
            </a:r>
            <a:endParaRPr lang="zh-CN" altLang="en-US" sz="2400" dirty="0"/>
          </a:p>
        </p:txBody>
      </p:sp>
      <p:sp>
        <p:nvSpPr>
          <p:cNvPr id="4" name="文本框 6">
            <a:extLst>
              <a:ext uri="{FF2B5EF4-FFF2-40B4-BE49-F238E27FC236}">
                <a16:creationId xmlns:a16="http://schemas.microsoft.com/office/drawing/2014/main" id="{B48D8535-1CE7-A842-60FE-2C7F6A1EF17F}"/>
              </a:ext>
            </a:extLst>
          </p:cNvPr>
          <p:cNvSpPr txBox="1"/>
          <p:nvPr/>
        </p:nvSpPr>
        <p:spPr>
          <a:xfrm>
            <a:off x="519342" y="3821524"/>
            <a:ext cx="1997476" cy="584775"/>
          </a:xfrm>
          <a:prstGeom prst="rect">
            <a:avLst/>
          </a:prstGeom>
          <a:noFill/>
        </p:spPr>
        <p:txBody>
          <a:bodyPr wrap="square" rtlCol="0">
            <a:spAutoFit/>
          </a:bodyPr>
          <a:lstStyle/>
          <a:p>
            <a:r>
              <a:rPr lang="en-US" altLang="zh-CN" sz="3200" b="1" dirty="0"/>
              <a:t>Principles</a:t>
            </a:r>
            <a:endParaRPr lang="zh-CN" altLang="en-US" sz="3200" b="1" dirty="0"/>
          </a:p>
        </p:txBody>
      </p:sp>
      <p:sp>
        <p:nvSpPr>
          <p:cNvPr id="5" name="文本框 7">
            <a:extLst>
              <a:ext uri="{FF2B5EF4-FFF2-40B4-BE49-F238E27FC236}">
                <a16:creationId xmlns:a16="http://schemas.microsoft.com/office/drawing/2014/main" id="{8DFDFA7A-EF07-57EA-277F-7476743470DA}"/>
              </a:ext>
            </a:extLst>
          </p:cNvPr>
          <p:cNvSpPr txBox="1"/>
          <p:nvPr/>
        </p:nvSpPr>
        <p:spPr>
          <a:xfrm>
            <a:off x="519342" y="4752497"/>
            <a:ext cx="5954138" cy="461665"/>
          </a:xfrm>
          <a:prstGeom prst="rect">
            <a:avLst/>
          </a:prstGeom>
          <a:noFill/>
        </p:spPr>
        <p:txBody>
          <a:bodyPr wrap="square" rtlCol="0">
            <a:spAutoFit/>
          </a:bodyPr>
          <a:lstStyle/>
          <a:p>
            <a:r>
              <a:rPr lang="en-US" altLang="zh-CN" sz="2400" dirty="0"/>
              <a:t>Syntax, Names, Types, Semantics</a:t>
            </a:r>
            <a:endParaRPr lang="zh-CN" altLang="en-US" sz="2400" dirty="0"/>
          </a:p>
        </p:txBody>
      </p:sp>
    </p:spTree>
    <p:extLst>
      <p:ext uri="{BB962C8B-B14F-4D97-AF65-F5344CB8AC3E}">
        <p14:creationId xmlns:p14="http://schemas.microsoft.com/office/powerpoint/2010/main" val="412807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
            <a:extLst>
              <a:ext uri="{FF2B5EF4-FFF2-40B4-BE49-F238E27FC236}">
                <a16:creationId xmlns:a16="http://schemas.microsoft.com/office/drawing/2014/main" id="{A846F626-65DF-7F4E-391E-82621429B7AC}"/>
              </a:ext>
            </a:extLst>
          </p:cNvPr>
          <p:cNvPicPr>
            <a:picLocks noChangeAspect="1"/>
          </p:cNvPicPr>
          <p:nvPr/>
        </p:nvPicPr>
        <p:blipFill>
          <a:blip r:embed="rId3"/>
          <a:stretch>
            <a:fillRect/>
          </a:stretch>
        </p:blipFill>
        <p:spPr>
          <a:xfrm>
            <a:off x="766855" y="1771097"/>
            <a:ext cx="7753350" cy="1924050"/>
          </a:xfrm>
          <a:prstGeom prst="rect">
            <a:avLst/>
          </a:prstGeom>
        </p:spPr>
      </p:pic>
    </p:spTree>
    <p:extLst>
      <p:ext uri="{BB962C8B-B14F-4D97-AF65-F5344CB8AC3E}">
        <p14:creationId xmlns:p14="http://schemas.microsoft.com/office/powerpoint/2010/main" val="5809569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0942A5-4C32-FC58-22AD-EA84D0F065A2}"/>
              </a:ext>
            </a:extLst>
          </p:cNvPr>
          <p:cNvSpPr/>
          <p:nvPr/>
        </p:nvSpPr>
        <p:spPr>
          <a:xfrm>
            <a:off x="3445407" y="2967335"/>
            <a:ext cx="2253182"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Thanks</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949200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96B4-E763-D9AA-ECEC-B97EE07D7FD9}"/>
              </a:ext>
            </a:extLst>
          </p:cNvPr>
          <p:cNvSpPr>
            <a:spLocks noGrp="1"/>
          </p:cNvSpPr>
          <p:nvPr>
            <p:ph type="title"/>
          </p:nvPr>
        </p:nvSpPr>
        <p:spPr/>
        <p:txBody>
          <a:bodyPr/>
          <a:lstStyle/>
          <a:p>
            <a:r>
              <a:rPr lang="en-CN" dirty="0"/>
              <a:t>Java vs. C++</a:t>
            </a:r>
          </a:p>
        </p:txBody>
      </p:sp>
      <p:sp>
        <p:nvSpPr>
          <p:cNvPr id="3" name="Text Placeholder 2">
            <a:extLst>
              <a:ext uri="{FF2B5EF4-FFF2-40B4-BE49-F238E27FC236}">
                <a16:creationId xmlns:a16="http://schemas.microsoft.com/office/drawing/2014/main" id="{E4209696-5776-16FF-4579-D2C1A4CDDE0F}"/>
              </a:ext>
            </a:extLst>
          </p:cNvPr>
          <p:cNvSpPr>
            <a:spLocks noGrp="1"/>
          </p:cNvSpPr>
          <p:nvPr>
            <p:ph type="body" idx="1"/>
          </p:nvPr>
        </p:nvSpPr>
        <p:spPr/>
        <p:txBody>
          <a:bodyPr/>
          <a:lstStyle/>
          <a:p>
            <a:endParaRPr lang="en-CN"/>
          </a:p>
        </p:txBody>
      </p:sp>
    </p:spTree>
    <p:extLst>
      <p:ext uri="{BB962C8B-B14F-4D97-AF65-F5344CB8AC3E}">
        <p14:creationId xmlns:p14="http://schemas.microsoft.com/office/powerpoint/2010/main" val="2521249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25D98C0-19A7-D17C-2913-C28BC7D036B5}"/>
              </a:ext>
            </a:extLst>
          </p:cNvPr>
          <p:cNvPicPr>
            <a:picLocks noGrp="1" noChangeAspect="1"/>
          </p:cNvPicPr>
          <p:nvPr>
            <p:ph idx="1"/>
          </p:nvPr>
        </p:nvPicPr>
        <p:blipFill>
          <a:blip r:embed="rId3"/>
          <a:stretch>
            <a:fillRect/>
          </a:stretch>
        </p:blipFill>
        <p:spPr>
          <a:xfrm>
            <a:off x="3715417" y="921984"/>
            <a:ext cx="5416331" cy="1528803"/>
          </a:xfrm>
          <a:prstGeom prst="rect">
            <a:avLst/>
          </a:prstGeom>
        </p:spPr>
      </p:pic>
      <p:sp>
        <p:nvSpPr>
          <p:cNvPr id="2" name="Title 1">
            <a:extLst>
              <a:ext uri="{FF2B5EF4-FFF2-40B4-BE49-F238E27FC236}">
                <a16:creationId xmlns:a16="http://schemas.microsoft.com/office/drawing/2014/main" id="{7317DA93-A348-311A-1B28-56FE2B23BE95}"/>
              </a:ext>
            </a:extLst>
          </p:cNvPr>
          <p:cNvSpPr>
            <a:spLocks noGrp="1"/>
          </p:cNvSpPr>
          <p:nvPr>
            <p:ph type="title"/>
          </p:nvPr>
        </p:nvSpPr>
        <p:spPr/>
        <p:txBody>
          <a:bodyPr/>
          <a:lstStyle/>
          <a:p>
            <a:r>
              <a:rPr lang="en-CN" dirty="0"/>
              <a:t>Basic Syntax</a:t>
            </a:r>
          </a:p>
        </p:txBody>
      </p:sp>
      <p:sp>
        <p:nvSpPr>
          <p:cNvPr id="9" name="文本框 3">
            <a:extLst>
              <a:ext uri="{FF2B5EF4-FFF2-40B4-BE49-F238E27FC236}">
                <a16:creationId xmlns:a16="http://schemas.microsoft.com/office/drawing/2014/main" id="{F464D9AA-B7DA-1B0D-3760-8065CD8F2D5B}"/>
              </a:ext>
            </a:extLst>
          </p:cNvPr>
          <p:cNvSpPr txBox="1"/>
          <p:nvPr/>
        </p:nvSpPr>
        <p:spPr>
          <a:xfrm>
            <a:off x="140643" y="2589927"/>
            <a:ext cx="8991106" cy="646331"/>
          </a:xfrm>
          <a:prstGeom prst="rect">
            <a:avLst/>
          </a:prstGeom>
          <a:noFill/>
        </p:spPr>
        <p:txBody>
          <a:bodyPr wrap="square">
            <a:spAutoFit/>
          </a:bodyPr>
          <a:lstStyle/>
          <a:p>
            <a:r>
              <a:rPr lang="en-US" altLang="zh-CN" b="0" i="0" dirty="0">
                <a:solidFill>
                  <a:srgbClr val="000000"/>
                </a:solidFill>
                <a:effectLst/>
                <a:latin typeface="Microsoft YaHei" panose="020B0503020204020204" pitchFamily="34" charset="-122"/>
                <a:ea typeface="Microsoft YaHei" panose="020B0503020204020204" pitchFamily="34" charset="-122"/>
              </a:rPr>
              <a:t>In Java, every variable, constant, and function (including </a:t>
            </a:r>
            <a:r>
              <a:rPr lang="en-US" altLang="zh-CN" b="0" i="1" dirty="0">
                <a:solidFill>
                  <a:srgbClr val="000000"/>
                </a:solidFill>
                <a:effectLst/>
                <a:latin typeface="Microsoft YaHei" panose="020B0503020204020204" pitchFamily="34" charset="-122"/>
                <a:ea typeface="Microsoft YaHei" panose="020B0503020204020204" pitchFamily="34" charset="-122"/>
              </a:rPr>
              <a:t>main</a:t>
            </a:r>
            <a:r>
              <a:rPr lang="en-US" altLang="zh-CN" b="0" i="0" dirty="0">
                <a:solidFill>
                  <a:srgbClr val="000000"/>
                </a:solidFill>
                <a:effectLst/>
                <a:latin typeface="Microsoft YaHei" panose="020B0503020204020204" pitchFamily="34" charset="-122"/>
                <a:ea typeface="Microsoft YaHei" panose="020B0503020204020204" pitchFamily="34" charset="-122"/>
              </a:rPr>
              <a:t>) must be inside some class.</a:t>
            </a:r>
            <a:endParaRPr lang="zh-CN" altLang="en-US" dirty="0"/>
          </a:p>
        </p:txBody>
      </p:sp>
      <p:sp>
        <p:nvSpPr>
          <p:cNvPr id="10" name="文本框 5">
            <a:extLst>
              <a:ext uri="{FF2B5EF4-FFF2-40B4-BE49-F238E27FC236}">
                <a16:creationId xmlns:a16="http://schemas.microsoft.com/office/drawing/2014/main" id="{E3BFE1A1-8299-2057-81C4-00A0538EC04B}"/>
              </a:ext>
            </a:extLst>
          </p:cNvPr>
          <p:cNvSpPr txBox="1"/>
          <p:nvPr/>
        </p:nvSpPr>
        <p:spPr>
          <a:xfrm>
            <a:off x="108462" y="3211915"/>
            <a:ext cx="9194981" cy="369332"/>
          </a:xfrm>
          <a:prstGeom prst="rect">
            <a:avLst/>
          </a:prstGeom>
          <a:noFill/>
        </p:spPr>
        <p:txBody>
          <a:bodyPr wrap="square">
            <a:spAutoFit/>
          </a:bodyPr>
          <a:lstStyle/>
          <a:p>
            <a:pPr algn="l">
              <a:buFont typeface="+mj-lt"/>
              <a:buAutoNum type="arabicPeriod"/>
            </a:pPr>
            <a:r>
              <a:rPr lang="en-US" altLang="zh-CN" b="0" i="0" dirty="0">
                <a:solidFill>
                  <a:srgbClr val="000000"/>
                </a:solidFill>
                <a:effectLst/>
                <a:latin typeface="Microsoft YaHei" panose="020B0503020204020204" pitchFamily="34" charset="-122"/>
                <a:ea typeface="Microsoft YaHei" panose="020B0503020204020204" pitchFamily="34" charset="-122"/>
              </a:rPr>
              <a:t>There is no final </a:t>
            </a:r>
            <a:r>
              <a:rPr lang="en-US" altLang="zh-CN" b="0" i="0" dirty="0">
                <a:solidFill>
                  <a:srgbClr val="00B050"/>
                </a:solidFill>
                <a:effectLst/>
                <a:latin typeface="Microsoft YaHei" panose="020B0503020204020204" pitchFamily="34" charset="-122"/>
                <a:ea typeface="Microsoft YaHei" panose="020B0503020204020204" pitchFamily="34" charset="-122"/>
              </a:rPr>
              <a:t>semi-colon</a:t>
            </a:r>
            <a:r>
              <a:rPr lang="en-US" altLang="zh-CN" b="0" i="0" dirty="0">
                <a:solidFill>
                  <a:srgbClr val="000000"/>
                </a:solidFill>
                <a:effectLst/>
                <a:latin typeface="Microsoft YaHei" panose="020B0503020204020204" pitchFamily="34" charset="-122"/>
                <a:ea typeface="Microsoft YaHei" panose="020B0503020204020204" pitchFamily="34" charset="-122"/>
              </a:rPr>
              <a:t> at the end of the class definition.</a:t>
            </a:r>
          </a:p>
        </p:txBody>
      </p:sp>
      <p:sp>
        <p:nvSpPr>
          <p:cNvPr id="11" name="文本框 7">
            <a:extLst>
              <a:ext uri="{FF2B5EF4-FFF2-40B4-BE49-F238E27FC236}">
                <a16:creationId xmlns:a16="http://schemas.microsoft.com/office/drawing/2014/main" id="{B8C10773-8976-04E8-7617-03608AE50BE0}"/>
              </a:ext>
            </a:extLst>
          </p:cNvPr>
          <p:cNvSpPr txBox="1"/>
          <p:nvPr/>
        </p:nvSpPr>
        <p:spPr>
          <a:xfrm>
            <a:off x="108462" y="3748171"/>
            <a:ext cx="9023286" cy="874407"/>
          </a:xfrm>
          <a:prstGeom prst="rect">
            <a:avLst/>
          </a:prstGeom>
          <a:noFill/>
        </p:spPr>
        <p:txBody>
          <a:bodyPr wrap="square">
            <a:spAutoFit/>
          </a:bodyPr>
          <a:lstStyle/>
          <a:p>
            <a:pPr>
              <a:lnSpc>
                <a:spcPct val="150000"/>
              </a:lnSpc>
            </a:pPr>
            <a:r>
              <a:rPr lang="en-US" altLang="zh-CN" b="0" i="0" dirty="0">
                <a:solidFill>
                  <a:srgbClr val="000000"/>
                </a:solidFill>
                <a:effectLst/>
                <a:latin typeface="Microsoft YaHei" panose="020B0503020204020204" pitchFamily="34" charset="-122"/>
                <a:ea typeface="Microsoft YaHei" panose="020B0503020204020204" pitchFamily="34" charset="-122"/>
              </a:rPr>
              <a:t>2.Function </a:t>
            </a:r>
            <a:r>
              <a:rPr lang="en-US" altLang="zh-CN" b="0" i="1" dirty="0">
                <a:solidFill>
                  <a:srgbClr val="00B050"/>
                </a:solidFill>
                <a:effectLst/>
                <a:latin typeface="Microsoft YaHei" panose="020B0503020204020204" pitchFamily="34" charset="-122"/>
                <a:ea typeface="Microsoft YaHei" panose="020B0503020204020204" pitchFamily="34" charset="-122"/>
              </a:rPr>
              <a:t>main</a:t>
            </a:r>
            <a:r>
              <a:rPr lang="en-US" altLang="zh-CN" b="0" i="0" dirty="0">
                <a:solidFill>
                  <a:srgbClr val="000000"/>
                </a:solidFill>
                <a:effectLst/>
                <a:latin typeface="Microsoft YaHei" panose="020B0503020204020204" pitchFamily="34" charset="-122"/>
                <a:ea typeface="Microsoft YaHei" panose="020B0503020204020204" pitchFamily="34" charset="-122"/>
              </a:rPr>
              <a:t> is a member of class “HelloWorld”(</a:t>
            </a:r>
            <a:r>
              <a:rPr lang="en-US" altLang="zh-CN" b="0" i="0" dirty="0">
                <a:solidFill>
                  <a:srgbClr val="00B050"/>
                </a:solidFill>
                <a:effectLst/>
                <a:latin typeface="Microsoft YaHei" panose="020B0503020204020204" pitchFamily="34" charset="-122"/>
                <a:ea typeface="Microsoft YaHei" panose="020B0503020204020204" pitchFamily="34" charset="-122"/>
              </a:rPr>
              <a:t>main </a:t>
            </a:r>
            <a:r>
              <a:rPr lang="en-US" altLang="zh-CN" b="0" i="0" dirty="0">
                <a:solidFill>
                  <a:srgbClr val="000000"/>
                </a:solidFill>
                <a:effectLst/>
                <a:latin typeface="Microsoft YaHei" panose="020B0503020204020204" pitchFamily="34" charset="-122"/>
                <a:ea typeface="Microsoft YaHei" panose="020B0503020204020204" pitchFamily="34" charset="-122"/>
              </a:rPr>
              <a:t>is the function where the whole program starts, which is similar to C++)</a:t>
            </a:r>
          </a:p>
        </p:txBody>
      </p:sp>
      <p:sp>
        <p:nvSpPr>
          <p:cNvPr id="12" name="文本框 9">
            <a:extLst>
              <a:ext uri="{FF2B5EF4-FFF2-40B4-BE49-F238E27FC236}">
                <a16:creationId xmlns:a16="http://schemas.microsoft.com/office/drawing/2014/main" id="{B8AFE812-48EC-622E-8E90-E5B38DFA06B1}"/>
              </a:ext>
            </a:extLst>
          </p:cNvPr>
          <p:cNvSpPr txBox="1"/>
          <p:nvPr/>
        </p:nvSpPr>
        <p:spPr>
          <a:xfrm>
            <a:off x="108462" y="4729621"/>
            <a:ext cx="4365932" cy="458908"/>
          </a:xfrm>
          <a:prstGeom prst="rect">
            <a:avLst/>
          </a:prstGeom>
          <a:noFill/>
        </p:spPr>
        <p:txBody>
          <a:bodyPr wrap="square">
            <a:spAutoFit/>
          </a:bodyPr>
          <a:lstStyle/>
          <a:p>
            <a:pPr>
              <a:lnSpc>
                <a:spcPct val="150000"/>
              </a:lnSpc>
            </a:pPr>
            <a:r>
              <a:rPr lang="en-US" altLang="zh-CN" dirty="0">
                <a:solidFill>
                  <a:srgbClr val="000000"/>
                </a:solidFill>
                <a:latin typeface="Microsoft YaHei" panose="020B0503020204020204" pitchFamily="34" charset="-122"/>
                <a:ea typeface="Microsoft YaHei" panose="020B0503020204020204" pitchFamily="34" charset="-122"/>
              </a:rPr>
              <a:t>3.</a:t>
            </a:r>
            <a:r>
              <a:rPr lang="en-US" altLang="zh-CN" dirty="0">
                <a:solidFill>
                  <a:srgbClr val="00B050"/>
                </a:solidFill>
                <a:latin typeface="Microsoft YaHei" panose="020B0503020204020204" pitchFamily="34" charset="-122"/>
                <a:ea typeface="Microsoft YaHei" panose="020B0503020204020204" pitchFamily="34" charset="-122"/>
              </a:rPr>
              <a:t>main</a:t>
            </a:r>
            <a:r>
              <a:rPr lang="en-US" altLang="zh-CN" dirty="0">
                <a:solidFill>
                  <a:srgbClr val="000000"/>
                </a:solidFill>
                <a:latin typeface="Microsoft YaHei" panose="020B0503020204020204" pitchFamily="34" charset="-122"/>
                <a:ea typeface="Microsoft YaHei" panose="020B0503020204020204" pitchFamily="34" charset="-122"/>
              </a:rPr>
              <a:t> must: (1) be inside some class. </a:t>
            </a:r>
          </a:p>
        </p:txBody>
      </p:sp>
      <p:sp>
        <p:nvSpPr>
          <p:cNvPr id="13" name="文本框 11">
            <a:extLst>
              <a:ext uri="{FF2B5EF4-FFF2-40B4-BE49-F238E27FC236}">
                <a16:creationId xmlns:a16="http://schemas.microsoft.com/office/drawing/2014/main" id="{5781732F-74C6-6298-B3F3-DC793DFC2F34}"/>
              </a:ext>
            </a:extLst>
          </p:cNvPr>
          <p:cNvSpPr txBox="1"/>
          <p:nvPr/>
        </p:nvSpPr>
        <p:spPr>
          <a:xfrm>
            <a:off x="140642" y="5325461"/>
            <a:ext cx="9023286" cy="1289905"/>
          </a:xfrm>
          <a:prstGeom prst="rect">
            <a:avLst/>
          </a:prstGeom>
          <a:noFill/>
        </p:spPr>
        <p:txBody>
          <a:bodyPr wrap="square">
            <a:spAutoFit/>
          </a:bodyPr>
          <a:lstStyle/>
          <a:p>
            <a:pPr algn="l">
              <a:lnSpc>
                <a:spcPct val="150000"/>
              </a:lnSpc>
            </a:pPr>
            <a:r>
              <a:rPr lang="en-US" altLang="zh-CN" b="0" i="0" dirty="0">
                <a:solidFill>
                  <a:srgbClr val="000000"/>
                </a:solidFill>
                <a:effectLst/>
                <a:latin typeface="Microsoft YaHei" panose="020B0503020204020204" pitchFamily="34" charset="-122"/>
                <a:ea typeface="Microsoft YaHei" panose="020B0503020204020204" pitchFamily="34" charset="-122"/>
              </a:rPr>
              <a:t>(3) Have one argument: an array of String. This array contains the command-line arguments. You can use </a:t>
            </a:r>
            <a:r>
              <a:rPr lang="en-US" altLang="zh-CN" b="0" i="1" dirty="0" err="1">
                <a:solidFill>
                  <a:srgbClr val="000000"/>
                </a:solidFill>
                <a:effectLst/>
                <a:latin typeface="Microsoft YaHei" panose="020B0503020204020204" pitchFamily="34" charset="-122"/>
                <a:ea typeface="Microsoft YaHei" panose="020B0503020204020204" pitchFamily="34" charset="-122"/>
              </a:rPr>
              <a:t>args.length</a:t>
            </a:r>
            <a:r>
              <a:rPr lang="en-US" altLang="zh-CN" b="0" i="0" dirty="0">
                <a:solidFill>
                  <a:srgbClr val="000000"/>
                </a:solidFill>
                <a:effectLst/>
                <a:latin typeface="Microsoft YaHei" panose="020B0503020204020204" pitchFamily="34" charset="-122"/>
                <a:ea typeface="Microsoft YaHei" panose="020B0503020204020204" pitchFamily="34" charset="-122"/>
              </a:rPr>
              <a:t> to determine the number of arguments (the number of Strings in the array).</a:t>
            </a:r>
          </a:p>
        </p:txBody>
      </p:sp>
      <p:sp>
        <p:nvSpPr>
          <p:cNvPr id="14" name="文本框 13">
            <a:extLst>
              <a:ext uri="{FF2B5EF4-FFF2-40B4-BE49-F238E27FC236}">
                <a16:creationId xmlns:a16="http://schemas.microsoft.com/office/drawing/2014/main" id="{D86AB9DF-7CF0-C4C6-0B8D-2404D5B89941}"/>
              </a:ext>
            </a:extLst>
          </p:cNvPr>
          <p:cNvSpPr txBox="1"/>
          <p:nvPr/>
        </p:nvSpPr>
        <p:spPr>
          <a:xfrm>
            <a:off x="4474394" y="4729621"/>
            <a:ext cx="3032759" cy="458908"/>
          </a:xfrm>
          <a:prstGeom prst="rect">
            <a:avLst/>
          </a:prstGeom>
          <a:noFill/>
        </p:spPr>
        <p:txBody>
          <a:bodyPr wrap="square">
            <a:spAutoFit/>
          </a:bodyPr>
          <a:lstStyle/>
          <a:p>
            <a:pPr>
              <a:lnSpc>
                <a:spcPct val="150000"/>
              </a:lnSpc>
            </a:pPr>
            <a:r>
              <a:rPr lang="en-US" altLang="zh-CN" dirty="0">
                <a:solidFill>
                  <a:srgbClr val="000000"/>
                </a:solidFill>
                <a:latin typeface="Microsoft YaHei" panose="020B0503020204020204" pitchFamily="34" charset="-122"/>
                <a:ea typeface="Microsoft YaHei" panose="020B0503020204020204" pitchFamily="34" charset="-122"/>
              </a:rPr>
              <a:t>(2) </a:t>
            </a:r>
            <a:r>
              <a:rPr lang="en-US" altLang="zh-CN" b="0" i="0" dirty="0">
                <a:solidFill>
                  <a:srgbClr val="000000"/>
                </a:solidFill>
                <a:effectLst/>
                <a:latin typeface="Microsoft YaHei" panose="020B0503020204020204" pitchFamily="34" charset="-122"/>
                <a:ea typeface="Microsoft YaHei" panose="020B0503020204020204" pitchFamily="34" charset="-122"/>
              </a:rPr>
              <a:t>Be </a:t>
            </a:r>
            <a:r>
              <a:rPr lang="en-US" altLang="zh-CN" b="0" i="0" dirty="0">
                <a:solidFill>
                  <a:srgbClr val="FF0000"/>
                </a:solidFill>
                <a:effectLst/>
                <a:latin typeface="Microsoft YaHei" panose="020B0503020204020204" pitchFamily="34" charset="-122"/>
                <a:ea typeface="Microsoft YaHei" panose="020B0503020204020204" pitchFamily="34" charset="-122"/>
              </a:rPr>
              <a:t>public static void</a:t>
            </a:r>
            <a:r>
              <a:rPr lang="en-US" altLang="zh-CN" b="0" i="0" dirty="0">
                <a:solidFill>
                  <a:srgbClr val="000000"/>
                </a:solidFill>
                <a:effectLst/>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359578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81BE-18A7-1043-3012-1D7525AFE1D8}"/>
              </a:ext>
            </a:extLst>
          </p:cNvPr>
          <p:cNvSpPr>
            <a:spLocks noGrp="1"/>
          </p:cNvSpPr>
          <p:nvPr>
            <p:ph type="title"/>
          </p:nvPr>
        </p:nvSpPr>
        <p:spPr/>
        <p:txBody>
          <a:bodyPr/>
          <a:lstStyle/>
          <a:p>
            <a:r>
              <a:rPr lang="en-CN" dirty="0"/>
              <a:t>Output function</a:t>
            </a:r>
          </a:p>
        </p:txBody>
      </p:sp>
      <p:sp>
        <p:nvSpPr>
          <p:cNvPr id="5" name="TextBox 4">
            <a:extLst>
              <a:ext uri="{FF2B5EF4-FFF2-40B4-BE49-F238E27FC236}">
                <a16:creationId xmlns:a16="http://schemas.microsoft.com/office/drawing/2014/main" id="{9D1A50E6-1D9A-C2A6-E470-E604E7247222}"/>
              </a:ext>
            </a:extLst>
          </p:cNvPr>
          <p:cNvSpPr txBox="1"/>
          <p:nvPr/>
        </p:nvSpPr>
        <p:spPr>
          <a:xfrm>
            <a:off x="628650" y="2074606"/>
            <a:ext cx="7886700" cy="646331"/>
          </a:xfrm>
          <a:prstGeom prst="rect">
            <a:avLst/>
          </a:prstGeom>
          <a:noFill/>
        </p:spPr>
        <p:txBody>
          <a:bodyPr wrap="square" rtlCol="0">
            <a:spAutoFit/>
          </a:bodyPr>
          <a:lstStyle/>
          <a:p>
            <a:r>
              <a:rPr lang="en-CN" dirty="0"/>
              <a:t>System.out.println(…)</a:t>
            </a:r>
          </a:p>
          <a:p>
            <a:r>
              <a:rPr lang="en-CN" dirty="0"/>
              <a:t>System.out.print(…)</a:t>
            </a:r>
          </a:p>
        </p:txBody>
      </p:sp>
      <p:pic>
        <p:nvPicPr>
          <p:cNvPr id="9" name="Content Placeholder 8">
            <a:extLst>
              <a:ext uri="{FF2B5EF4-FFF2-40B4-BE49-F238E27FC236}">
                <a16:creationId xmlns:a16="http://schemas.microsoft.com/office/drawing/2014/main" id="{07F61F59-11C4-2663-C785-7B2D20CF75ED}"/>
              </a:ext>
            </a:extLst>
          </p:cNvPr>
          <p:cNvPicPr>
            <a:picLocks noGrp="1" noChangeAspect="1"/>
          </p:cNvPicPr>
          <p:nvPr>
            <p:ph idx="1"/>
          </p:nvPr>
        </p:nvPicPr>
        <p:blipFill>
          <a:blip r:embed="rId2"/>
          <a:stretch>
            <a:fillRect/>
          </a:stretch>
        </p:blipFill>
        <p:spPr>
          <a:xfrm>
            <a:off x="628650" y="2964349"/>
            <a:ext cx="7886700" cy="1660936"/>
          </a:xfrm>
          <a:prstGeom prst="rect">
            <a:avLst/>
          </a:prstGeom>
        </p:spPr>
      </p:pic>
      <p:pic>
        <p:nvPicPr>
          <p:cNvPr id="10" name="Picture 9">
            <a:extLst>
              <a:ext uri="{FF2B5EF4-FFF2-40B4-BE49-F238E27FC236}">
                <a16:creationId xmlns:a16="http://schemas.microsoft.com/office/drawing/2014/main" id="{EA92297C-25D2-370E-CE6C-2CCDC57F73D3}"/>
              </a:ext>
            </a:extLst>
          </p:cNvPr>
          <p:cNvPicPr>
            <a:picLocks noChangeAspect="1"/>
          </p:cNvPicPr>
          <p:nvPr/>
        </p:nvPicPr>
        <p:blipFill>
          <a:blip r:embed="rId3"/>
          <a:stretch>
            <a:fillRect/>
          </a:stretch>
        </p:blipFill>
        <p:spPr>
          <a:xfrm>
            <a:off x="628650" y="5161526"/>
            <a:ext cx="5359400" cy="939800"/>
          </a:xfrm>
          <a:prstGeom prst="rect">
            <a:avLst/>
          </a:prstGeom>
        </p:spPr>
      </p:pic>
    </p:spTree>
    <p:extLst>
      <p:ext uri="{BB962C8B-B14F-4D97-AF65-F5344CB8AC3E}">
        <p14:creationId xmlns:p14="http://schemas.microsoft.com/office/powerpoint/2010/main" val="361089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D07B5-6252-EB04-E52C-68110B39834B}"/>
              </a:ext>
            </a:extLst>
          </p:cNvPr>
          <p:cNvSpPr>
            <a:spLocks noGrp="1"/>
          </p:cNvSpPr>
          <p:nvPr>
            <p:ph type="title"/>
          </p:nvPr>
        </p:nvSpPr>
        <p:spPr/>
        <p:txBody>
          <a:bodyPr/>
          <a:lstStyle/>
          <a:p>
            <a:r>
              <a:rPr lang="en-CN" dirty="0"/>
              <a:t>+ Operator</a:t>
            </a:r>
          </a:p>
        </p:txBody>
      </p:sp>
      <p:pic>
        <p:nvPicPr>
          <p:cNvPr id="6" name="Content Placeholder 5">
            <a:extLst>
              <a:ext uri="{FF2B5EF4-FFF2-40B4-BE49-F238E27FC236}">
                <a16:creationId xmlns:a16="http://schemas.microsoft.com/office/drawing/2014/main" id="{017DA1D0-E773-297C-ECED-0F725B518A87}"/>
              </a:ext>
            </a:extLst>
          </p:cNvPr>
          <p:cNvPicPr>
            <a:picLocks noGrp="1" noChangeAspect="1"/>
          </p:cNvPicPr>
          <p:nvPr>
            <p:ph idx="1"/>
          </p:nvPr>
        </p:nvPicPr>
        <p:blipFill>
          <a:blip r:embed="rId2"/>
          <a:stretch>
            <a:fillRect/>
          </a:stretch>
        </p:blipFill>
        <p:spPr>
          <a:xfrm>
            <a:off x="628650" y="4057215"/>
            <a:ext cx="6654800" cy="1638300"/>
          </a:xfrm>
          <a:prstGeom prst="rect">
            <a:avLst/>
          </a:prstGeom>
        </p:spPr>
      </p:pic>
      <p:sp>
        <p:nvSpPr>
          <p:cNvPr id="4" name="文本框 4">
            <a:extLst>
              <a:ext uri="{FF2B5EF4-FFF2-40B4-BE49-F238E27FC236}">
                <a16:creationId xmlns:a16="http://schemas.microsoft.com/office/drawing/2014/main" id="{316F1CF7-6800-03B6-E1BB-921F3B55F7EE}"/>
              </a:ext>
            </a:extLst>
          </p:cNvPr>
          <p:cNvSpPr txBox="1"/>
          <p:nvPr/>
        </p:nvSpPr>
        <p:spPr>
          <a:xfrm>
            <a:off x="628650" y="1494910"/>
            <a:ext cx="7124700" cy="966547"/>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The + operator can be useful when printing. </a:t>
            </a:r>
          </a:p>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It is overloaded to work on Strings as follows:</a:t>
            </a:r>
            <a:endParaRPr lang="zh-CN" altLang="en-US" sz="2000" dirty="0"/>
          </a:p>
        </p:txBody>
      </p:sp>
      <p:sp>
        <p:nvSpPr>
          <p:cNvPr id="5" name="文本框 6">
            <a:extLst>
              <a:ext uri="{FF2B5EF4-FFF2-40B4-BE49-F238E27FC236}">
                <a16:creationId xmlns:a16="http://schemas.microsoft.com/office/drawing/2014/main" id="{A2F2D39E-ECE4-1B35-7342-2AB7BB47EC7B}"/>
              </a:ext>
            </a:extLst>
          </p:cNvPr>
          <p:cNvSpPr txBox="1"/>
          <p:nvPr/>
        </p:nvSpPr>
        <p:spPr>
          <a:xfrm>
            <a:off x="628650" y="2461457"/>
            <a:ext cx="8145780" cy="1422954"/>
          </a:xfrm>
          <a:prstGeom prst="rect">
            <a:avLst/>
          </a:prstGeom>
          <a:noFill/>
        </p:spPr>
        <p:txBody>
          <a:bodyPr wrap="square">
            <a:spAutoFit/>
          </a:bodyPr>
          <a:lstStyle/>
          <a:p>
            <a:pPr algn="l">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If either operand is a String, it</a:t>
            </a:r>
          </a:p>
          <a:p>
            <a:pPr lvl="1">
              <a:lnSpc>
                <a:spcPct val="150000"/>
              </a:lnSpc>
              <a:buFont typeface="+mj-lt"/>
              <a:buAutoNum type="arabicPeriod"/>
            </a:pPr>
            <a:r>
              <a:rPr lang="en-US" altLang="zh-CN" sz="2000" b="1" i="0" dirty="0">
                <a:solidFill>
                  <a:srgbClr val="000000"/>
                </a:solidFill>
                <a:effectLst/>
                <a:latin typeface="Microsoft YaHei" panose="020B0503020204020204" pitchFamily="34" charset="-122"/>
                <a:ea typeface="Microsoft YaHei" panose="020B0503020204020204" pitchFamily="34" charset="-122"/>
              </a:rPr>
              <a:t>converts the other operand to a String (if necessary)</a:t>
            </a:r>
          </a:p>
          <a:p>
            <a:pPr lvl="1">
              <a:lnSpc>
                <a:spcPct val="150000"/>
              </a:lnSpc>
              <a:buFont typeface="+mj-lt"/>
              <a:buAutoNum type="arabicPeriod"/>
            </a:pPr>
            <a:r>
              <a:rPr lang="en-US" altLang="zh-CN" sz="2000" b="1" i="0" dirty="0">
                <a:solidFill>
                  <a:srgbClr val="000000"/>
                </a:solidFill>
                <a:effectLst/>
                <a:latin typeface="Microsoft YaHei" panose="020B0503020204020204" pitchFamily="34" charset="-122"/>
                <a:ea typeface="Microsoft YaHei" panose="020B0503020204020204" pitchFamily="34" charset="-122"/>
              </a:rPr>
              <a:t>creates a new String by concatenating both operands</a:t>
            </a:r>
          </a:p>
        </p:txBody>
      </p:sp>
      <p:pic>
        <p:nvPicPr>
          <p:cNvPr id="7" name="Picture 6">
            <a:extLst>
              <a:ext uri="{FF2B5EF4-FFF2-40B4-BE49-F238E27FC236}">
                <a16:creationId xmlns:a16="http://schemas.microsoft.com/office/drawing/2014/main" id="{FA1B4F7E-292A-5D7F-68B9-406634D8BB30}"/>
              </a:ext>
            </a:extLst>
          </p:cNvPr>
          <p:cNvPicPr>
            <a:picLocks noChangeAspect="1"/>
          </p:cNvPicPr>
          <p:nvPr/>
        </p:nvPicPr>
        <p:blipFill>
          <a:blip r:embed="rId3"/>
          <a:stretch>
            <a:fillRect/>
          </a:stretch>
        </p:blipFill>
        <p:spPr>
          <a:xfrm>
            <a:off x="628650" y="5797755"/>
            <a:ext cx="5410200" cy="965200"/>
          </a:xfrm>
          <a:prstGeom prst="rect">
            <a:avLst/>
          </a:prstGeom>
        </p:spPr>
      </p:pic>
    </p:spTree>
    <p:extLst>
      <p:ext uri="{BB962C8B-B14F-4D97-AF65-F5344CB8AC3E}">
        <p14:creationId xmlns:p14="http://schemas.microsoft.com/office/powerpoint/2010/main" val="421466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1095</TotalTime>
  <Words>1726</Words>
  <Application>Microsoft Macintosh PowerPoint</Application>
  <PresentationFormat>On-screen Show (4:3)</PresentationFormat>
  <Paragraphs>157</Paragraphs>
  <Slides>59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Microsoft YaHei</vt:lpstr>
      <vt:lpstr>Microsoft YaHei</vt:lpstr>
      <vt:lpstr>Arial</vt:lpstr>
      <vt:lpstr>Calibri</vt:lpstr>
      <vt:lpstr>Calibri Light</vt:lpstr>
      <vt:lpstr>Wingdings</vt:lpstr>
      <vt:lpstr>Office Theme</vt:lpstr>
      <vt:lpstr>Tutorial– Week1</vt:lpstr>
      <vt:lpstr>Arrangement</vt:lpstr>
      <vt:lpstr>Java in this course</vt:lpstr>
      <vt:lpstr>Get Started</vt:lpstr>
      <vt:lpstr>Hello World</vt:lpstr>
      <vt:lpstr>Java vs. C++</vt:lpstr>
      <vt:lpstr>Basic Syntax</vt:lpstr>
      <vt:lpstr>Output function</vt:lpstr>
      <vt:lpstr>+ Operator</vt:lpstr>
      <vt:lpstr>Test 1</vt:lpstr>
      <vt:lpstr>C++ Files  vs. Java Files </vt:lpstr>
      <vt:lpstr>C++ Files</vt:lpstr>
      <vt:lpstr>C++ Files</vt:lpstr>
      <vt:lpstr>C++ Files</vt:lpstr>
      <vt:lpstr>Java Files</vt:lpstr>
      <vt:lpstr>Java Files</vt:lpstr>
      <vt:lpstr>Test-2</vt:lpstr>
      <vt:lpstr>Test-2</vt:lpstr>
      <vt:lpstr>Java Types</vt:lpstr>
      <vt:lpstr>PowerPoint Presentation</vt:lpstr>
      <vt:lpstr>C++ Arrays vs Java Arrays</vt:lpstr>
      <vt:lpstr>C++ Arrays vs Java Arrays</vt:lpstr>
      <vt:lpstr>C++ Arrays vs Java Arrays</vt:lpstr>
      <vt:lpstr>C++ Arrays vs Java Arrays</vt:lpstr>
      <vt:lpstr>Test-3</vt:lpstr>
      <vt:lpstr>Test-3</vt:lpstr>
      <vt:lpstr>Arraycopy</vt:lpstr>
      <vt:lpstr>Arraycopy</vt:lpstr>
      <vt:lpstr>Arraycopy</vt:lpstr>
      <vt:lpstr>Arraycopy</vt:lpstr>
      <vt:lpstr>Multidimensional</vt:lpstr>
      <vt:lpstr>Test-4</vt:lpstr>
      <vt:lpstr>Test-4</vt:lpstr>
      <vt:lpstr>Test-4</vt:lpstr>
      <vt:lpstr>Test-4</vt:lpstr>
      <vt:lpstr>C++ Classes vs. Java Classes </vt:lpstr>
      <vt:lpstr>C++ Classes vs.Java 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 Conversion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Final Project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Week1</dc:title>
  <dc:creator>Sinong Wang</dc:creator>
  <cp:lastModifiedBy>Sinong Wang</cp:lastModifiedBy>
  <cp:revision>3</cp:revision>
  <dcterms:created xsi:type="dcterms:W3CDTF">2023-08-22T19:40:53Z</dcterms:created>
  <dcterms:modified xsi:type="dcterms:W3CDTF">2023-08-23T13:56:26Z</dcterms:modified>
</cp:coreProperties>
</file>