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6" r:id="rId2"/>
    <p:sldId id="338" r:id="rId3"/>
    <p:sldId id="280" r:id="rId4"/>
    <p:sldId id="281" r:id="rId5"/>
    <p:sldId id="282" r:id="rId6"/>
    <p:sldId id="283" r:id="rId7"/>
    <p:sldId id="335" r:id="rId8"/>
    <p:sldId id="272" r:id="rId9"/>
    <p:sldId id="336" r:id="rId10"/>
    <p:sldId id="339" r:id="rId11"/>
    <p:sldId id="340" r:id="rId12"/>
    <p:sldId id="341" r:id="rId13"/>
    <p:sldId id="342" r:id="rId14"/>
    <p:sldId id="343" r:id="rId15"/>
    <p:sldId id="344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/>
    <p:restoredTop sz="94703"/>
  </p:normalViewPr>
  <p:slideViewPr>
    <p:cSldViewPr snapToGrid="0">
      <p:cViewPr varScale="1">
        <p:scale>
          <a:sx n="128" d="100"/>
          <a:sy n="128" d="100"/>
        </p:scale>
        <p:origin x="15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92DAF-B82F-5246-A900-8494D5808AB7}" type="datetimeFigureOut">
              <a:rPr lang="en-US" smtClean="0"/>
              <a:t>9/10/23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E98D2-82B7-9345-89F4-DD9C5EA481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820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4C3E7A19-DEB2-793F-557C-327803C42E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6A6F75E7-C337-C243-0E3F-CB10CE78D3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CA" altLang="fr-FR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B5E507C6-AEC7-5092-22C1-D35F19F032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9pPr>
          </a:lstStyle>
          <a:p>
            <a:fld id="{023BE48B-FC62-8047-8B8E-EDDD246D5014}" type="slidenum">
              <a:rPr lang="fr-CA" altLang="fr-FR" sz="1200"/>
              <a:pPr/>
              <a:t>3</a:t>
            </a:fld>
            <a:endParaRPr lang="fr-CA" altLang="fr-FR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75E8-E09C-9748-85F2-C8B5F60ED375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8B4F-2989-4F43-A81B-51560EB6C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66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75E8-E09C-9748-85F2-C8B5F60ED375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8B4F-2989-4F43-A81B-51560EB6C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271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75E8-E09C-9748-85F2-C8B5F60ED375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8B4F-2989-4F43-A81B-51560EB6C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11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75E8-E09C-9748-85F2-C8B5F60ED375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8B4F-2989-4F43-A81B-51560EB6C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9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75E8-E09C-9748-85F2-C8B5F60ED375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8B4F-2989-4F43-A81B-51560EB6C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4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75E8-E09C-9748-85F2-C8B5F60ED375}" type="datetimeFigureOut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8B4F-2989-4F43-A81B-51560EB6C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90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75E8-E09C-9748-85F2-C8B5F60ED375}" type="datetimeFigureOut">
              <a:rPr lang="en-US" smtClean="0"/>
              <a:t>9/10/23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8B4F-2989-4F43-A81B-51560EB6C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67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75E8-E09C-9748-85F2-C8B5F60ED375}" type="datetimeFigureOut">
              <a:rPr lang="en-US" smtClean="0"/>
              <a:t>9/10/23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8B4F-2989-4F43-A81B-51560EB6C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6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75E8-E09C-9748-85F2-C8B5F60ED375}" type="datetimeFigureOut">
              <a:rPr lang="en-US" smtClean="0"/>
              <a:t>9/10/23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8B4F-2989-4F43-A81B-51560EB6C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5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75E8-E09C-9748-85F2-C8B5F60ED375}" type="datetimeFigureOut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8B4F-2989-4F43-A81B-51560EB6C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14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75E8-E09C-9748-85F2-C8B5F60ED375}" type="datetimeFigureOut">
              <a:rPr lang="en-US" smtClean="0"/>
              <a:t>9/10/23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78B4F-2989-4F43-A81B-51560EB6C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181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A75E8-E09C-9748-85F2-C8B5F60ED375}" type="datetimeFigureOut">
              <a:rPr lang="en-US" smtClean="0"/>
              <a:t>9/10/23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78B4F-2989-4F43-A81B-51560EB6C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58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72A31-EC84-5337-AB9C-C043EF0C8D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Tutorial-3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16FF4-D389-8671-EB68-027097CC5C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 Sinong</a:t>
            </a:r>
          </a:p>
        </p:txBody>
      </p:sp>
    </p:spTree>
    <p:extLst>
      <p:ext uri="{BB962C8B-B14F-4D97-AF65-F5344CB8AC3E}">
        <p14:creationId xmlns:p14="http://schemas.microsoft.com/office/powerpoint/2010/main" val="1099100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5097-BB63-09B1-D80E-A952DF871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Homework-2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3D4E7-178C-8D07-8782-045706046D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219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528E979-5E19-E8C0-E63A-31B4DF68A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5" y="1558377"/>
            <a:ext cx="9043975" cy="10456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23AE95F-6FD4-A9DE-730D-BFBBEF58A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25" y="2708858"/>
            <a:ext cx="9043975" cy="9394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28F4D2-D33D-97CF-DFA2-6AA34485B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25" y="3802847"/>
            <a:ext cx="7772400" cy="16412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8A328A-29F2-E9DA-7B9E-49E26A194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25" y="5576504"/>
            <a:ext cx="7772400" cy="69961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84B25D1-F6B8-7BF6-F821-A29CD5BD5278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Problem-1</a:t>
            </a:r>
          </a:p>
        </p:txBody>
      </p:sp>
    </p:spTree>
    <p:extLst>
      <p:ext uri="{BB962C8B-B14F-4D97-AF65-F5344CB8AC3E}">
        <p14:creationId xmlns:p14="http://schemas.microsoft.com/office/powerpoint/2010/main" val="759215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52F699-087A-8E06-934A-ECDB9E20E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14110"/>
            <a:ext cx="7772400" cy="169631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3B7E3A1-2705-B0BA-EE4E-A9DD0902A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383810"/>
            <a:ext cx="7772400" cy="129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53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B0F8C-54A5-58C5-D7DA-4BAE81B8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D41B93-391E-2975-E2D9-27D5545FF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930512"/>
            <a:ext cx="7772400" cy="258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61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B0F8C-54A5-58C5-D7DA-4BAE81B8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C1CAA7-7D6F-11AD-F297-40170FA04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51914"/>
            <a:ext cx="7772400" cy="41196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9979CB-0CF8-6EFA-ADC2-6F732AD71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90689"/>
            <a:ext cx="7772400" cy="59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8995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B0F8C-54A5-58C5-D7DA-4BAE81B8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8465B9-04FE-8E9D-1C4D-E8D1E03D2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22738"/>
            <a:ext cx="7772400" cy="971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24165B-B2EF-48DB-B464-BC8FAD6FD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52" y="1507085"/>
            <a:ext cx="7504043" cy="125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01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B0F8C-54A5-58C5-D7DA-4BAE81B8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8465B9-04FE-8E9D-1C4D-E8D1E03D2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22738"/>
            <a:ext cx="7772400" cy="971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24165B-B2EF-48DB-B464-BC8FAD6FD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52" y="1507085"/>
            <a:ext cx="7504043" cy="125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09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B0F8C-54A5-58C5-D7DA-4BAE81B8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8465B9-04FE-8E9D-1C4D-E8D1E03D2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022738"/>
            <a:ext cx="7772400" cy="971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24165B-B2EF-48DB-B464-BC8FAD6FDA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52" y="1507085"/>
            <a:ext cx="7504043" cy="12582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348333-DE39-63D2-3CCE-17599F1A6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50" y="2136200"/>
            <a:ext cx="7772400" cy="430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93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B0F8C-54A5-58C5-D7DA-4BAE81B8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1BBC82-23AF-B91D-B995-0121A0749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90689"/>
            <a:ext cx="7772400" cy="4647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727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B0F8C-54A5-58C5-D7DA-4BAE81B8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CDD521-6A51-730F-51C6-ED53B128A1F5}"/>
              </a:ext>
            </a:extLst>
          </p:cNvPr>
          <p:cNvGrpSpPr/>
          <p:nvPr/>
        </p:nvGrpSpPr>
        <p:grpSpPr>
          <a:xfrm>
            <a:off x="867779" y="1690689"/>
            <a:ext cx="7408441" cy="4621696"/>
            <a:chOff x="1288295" y="1789043"/>
            <a:chExt cx="6567407" cy="4144618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99FADCC-E168-46B8-35AD-42EA376900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5797"/>
            <a:stretch/>
          </p:blipFill>
          <p:spPr>
            <a:xfrm>
              <a:off x="1288295" y="1789043"/>
              <a:ext cx="6567407" cy="974035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6603597-E6B8-BCD1-E52C-96515BC524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3768"/>
            <a:stretch/>
          </p:blipFill>
          <p:spPr>
            <a:xfrm>
              <a:off x="1288295" y="2763078"/>
              <a:ext cx="6567407" cy="31705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8442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FD142-5639-9DD7-8C90-013E008A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1E29D-47C9-63CB-5697-5C749415E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73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B0F8C-54A5-58C5-D7DA-4BAE81B8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6C033-808B-726C-D25F-576102AAE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960350"/>
            <a:ext cx="7772400" cy="293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26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B0F8C-54A5-58C5-D7DA-4BAE81B8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0ACF1C-C1AA-5B8B-B1DB-567EA20F4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335856"/>
            <a:ext cx="7772400" cy="21862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EFEED6A-C8AE-9344-CE3A-8EEB32800D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621880"/>
            <a:ext cx="7772400" cy="10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67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B0F8C-54A5-58C5-D7DA-4BAE81B8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A7D06C-0C60-5466-EEA1-69FFDFEDC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41325"/>
            <a:ext cx="7772400" cy="561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68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B0F8C-54A5-58C5-D7DA-4BAE81B8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Remark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D6A8C-094D-A0F8-D6DA-749880275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upload .pdf file</a:t>
            </a:r>
          </a:p>
          <a:p>
            <a:r>
              <a:rPr lang="en-US" dirty="0"/>
              <a:t>Please rename your file</a:t>
            </a:r>
          </a:p>
          <a:p>
            <a:pPr lvl="1"/>
            <a:r>
              <a:rPr lang="en-US" dirty="0" err="1"/>
              <a:t>Format:</a:t>
            </a:r>
            <a:r>
              <a:rPr lang="en-US" dirty="0" err="1">
                <a:solidFill>
                  <a:srgbClr val="FF0000"/>
                </a:solidFill>
              </a:rPr>
              <a:t>HW</a:t>
            </a:r>
            <a:r>
              <a:rPr lang="en-US" dirty="0">
                <a:solidFill>
                  <a:srgbClr val="FF0000"/>
                </a:solidFill>
              </a:rPr>
              <a:t>_{x}_{</a:t>
            </a:r>
            <a:r>
              <a:rPr lang="en-US" dirty="0" err="1">
                <a:solidFill>
                  <a:srgbClr val="FF0000"/>
                </a:solidFill>
              </a:rPr>
              <a:t>firstname</a:t>
            </a:r>
            <a:r>
              <a:rPr lang="en-US" dirty="0">
                <a:solidFill>
                  <a:srgbClr val="FF0000"/>
                </a:solidFill>
              </a:rPr>
              <a:t>}_{10digitID}.pdf</a:t>
            </a:r>
          </a:p>
          <a:p>
            <a:pPr lvl="1"/>
            <a:r>
              <a:rPr lang="en-US" dirty="0"/>
              <a:t>Example:</a:t>
            </a:r>
            <a:r>
              <a:rPr lang="en-US" dirty="0">
                <a:solidFill>
                  <a:srgbClr val="0070C0"/>
                </a:solidFill>
              </a:rPr>
              <a:t>HW_3_Sinong_1001001000.pdf</a:t>
            </a:r>
          </a:p>
        </p:txBody>
      </p:sp>
    </p:spTree>
    <p:extLst>
      <p:ext uri="{BB962C8B-B14F-4D97-AF65-F5344CB8AC3E}">
        <p14:creationId xmlns:p14="http://schemas.microsoft.com/office/powerpoint/2010/main" val="2970867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>
            <a:extLst>
              <a:ext uri="{FF2B5EF4-FFF2-40B4-BE49-F238E27FC236}">
                <a16:creationId xmlns:a16="http://schemas.microsoft.com/office/drawing/2014/main" id="{1AD77A6C-E0B3-DFC1-EF16-938A13D575F2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892969" y="-13395"/>
            <a:ext cx="7358063" cy="2321719"/>
          </a:xfrm>
        </p:spPr>
        <p:txBody>
          <a:bodyPr anchor="ctr"/>
          <a:lstStyle/>
          <a:p>
            <a:pPr algn="l" eaLnBrk="1" hangingPunct="1"/>
            <a:r>
              <a:rPr lang="en-US" altLang="zh-CN" sz="3375">
                <a:solidFill>
                  <a:srgbClr val="FF0000"/>
                </a:solidFill>
                <a:ea typeface="宋体" panose="02010600030101010101" pitchFamily="2" charset="-122"/>
              </a:rPr>
              <a:t>1. </a:t>
            </a:r>
            <a:r>
              <a:rPr lang="en-US" altLang="zh-CN" sz="3375">
                <a:ea typeface="宋体" panose="02010600030101010101" pitchFamily="2" charset="-122"/>
              </a:rPr>
              <a:t>“succ(n) nat” is a judgement or judgement form ?</a:t>
            </a: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EBB2CB10-F342-6554-7E28-5181564FE144}"/>
              </a:ext>
            </a:extLst>
          </p:cNvPr>
          <p:cNvSpPr>
            <a:spLocks noChangeArrowheads="1"/>
          </p:cNvSpPr>
          <p:nvPr>
            <p:ph idx="1"/>
          </p:nvPr>
        </p:nvSpPr>
        <p:spPr>
          <a:xfrm>
            <a:off x="876226" y="1859607"/>
            <a:ext cx="7358063" cy="1260203"/>
          </a:xfrm>
        </p:spPr>
        <p:txBody>
          <a:bodyPr anchor="ctr">
            <a:normAutofit fontScale="92500" lnSpcReduction="20000"/>
          </a:bodyPr>
          <a:lstStyle/>
          <a:p>
            <a:pPr algn="l" eaLnBrk="1" hangingPunct="1">
              <a:lnSpc>
                <a:spcPct val="150000"/>
              </a:lnSpc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a. judgement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b. Judgement form</a:t>
            </a:r>
          </a:p>
        </p:txBody>
      </p:sp>
      <p:sp>
        <p:nvSpPr>
          <p:cNvPr id="21508" name="文本框 1">
            <a:extLst>
              <a:ext uri="{FF2B5EF4-FFF2-40B4-BE49-F238E27FC236}">
                <a16:creationId xmlns:a16="http://schemas.microsoft.com/office/drawing/2014/main" id="{0351BE44-6CF5-EFE5-2F9D-3BF742D2BA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020" y="3327425"/>
            <a:ext cx="8285025" cy="2364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571500" indent="-571500" algn="ctr">
              <a:defRPr sz="3600">
                <a:solidFill>
                  <a:schemeClr val="tx1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9pPr>
          </a:lstStyle>
          <a:p>
            <a:pPr algn="l">
              <a:buFontTx/>
              <a:buChar char="•"/>
            </a:pPr>
            <a:r>
              <a:rPr lang="en-US" altLang="fr-FR" sz="2953">
                <a:solidFill>
                  <a:srgbClr val="0070C0"/>
                </a:solidFill>
              </a:rPr>
              <a:t>Whether sth is a natural number</a:t>
            </a:r>
          </a:p>
          <a:p>
            <a:pPr algn="l">
              <a:buFontTx/>
              <a:buChar char="•"/>
            </a:pPr>
            <a:r>
              <a:rPr lang="fr-CA" altLang="fr-FR" sz="2953">
                <a:solidFill>
                  <a:srgbClr val="0070C0"/>
                </a:solidFill>
              </a:rPr>
              <a:t>Judgement=</a:t>
            </a:r>
            <a:r>
              <a:rPr lang="en-US" altLang="fr-FR" sz="2953">
                <a:solidFill>
                  <a:srgbClr val="0070C0"/>
                </a:solidFill>
              </a:rPr>
              <a:t> instance,</a:t>
            </a:r>
          </a:p>
          <a:p>
            <a:pPr algn="l"/>
            <a:r>
              <a:rPr lang="en-US" altLang="fr-FR" sz="2953">
                <a:solidFill>
                  <a:srgbClr val="0070C0"/>
                </a:solidFill>
              </a:rPr>
              <a:t>	particular object or objects having that property </a:t>
            </a:r>
          </a:p>
          <a:p>
            <a:pPr algn="l">
              <a:buFontTx/>
              <a:buChar char="•"/>
            </a:pPr>
            <a:r>
              <a:rPr lang="fr-CA" altLang="fr-FR" sz="2953">
                <a:solidFill>
                  <a:srgbClr val="0070C0"/>
                </a:solidFill>
              </a:rPr>
              <a:t>Judgement form=abstract structure (schema) </a:t>
            </a:r>
          </a:p>
          <a:p>
            <a:pPr algn="l"/>
            <a:r>
              <a:rPr lang="fr-CA" altLang="fr-FR" sz="2953">
                <a:solidFill>
                  <a:srgbClr val="0070C0"/>
                </a:solidFill>
              </a:rPr>
              <a:t>	</a:t>
            </a:r>
            <a:r>
              <a:rPr lang="zh-CN" altLang="fr-FR" sz="2953">
                <a:solidFill>
                  <a:srgbClr val="0070C0"/>
                </a:solidFill>
                <a:ea typeface="宋体" panose="02010600030101010101" pitchFamily="2" charset="-122"/>
              </a:rPr>
              <a:t>（</a:t>
            </a:r>
            <a:r>
              <a:rPr lang="fr-FR" altLang="zh-CN" sz="2953">
                <a:solidFill>
                  <a:srgbClr val="0070C0"/>
                </a:solidFill>
                <a:ea typeface="宋体" panose="02010600030101010101" pitchFamily="2" charset="-122"/>
              </a:rPr>
              <a:t>can’t be ‘more abstract’</a:t>
            </a:r>
            <a:r>
              <a:rPr lang="zh-CN" altLang="fr-FR" sz="2953">
                <a:solidFill>
                  <a:srgbClr val="0070C0"/>
                </a:solidFill>
                <a:ea typeface="宋体" panose="02010600030101010101" pitchFamily="2" charset="-122"/>
              </a:rPr>
              <a:t>）</a:t>
            </a:r>
            <a:endParaRPr lang="fr-CA" altLang="fr-FR" sz="2953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>
            <a:extLst>
              <a:ext uri="{FF2B5EF4-FFF2-40B4-BE49-F238E27FC236}">
                <a16:creationId xmlns:a16="http://schemas.microsoft.com/office/drawing/2014/main" id="{8D3D7D4C-E981-D652-86F9-002DE0FBE0A1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774651" y="178594"/>
            <a:ext cx="7476381" cy="1782589"/>
          </a:xfrm>
        </p:spPr>
        <p:txBody>
          <a:bodyPr/>
          <a:lstStyle/>
          <a:p>
            <a:pPr algn="l" eaLnBrk="1" hangingPunct="1"/>
            <a:r>
              <a:rPr lang="en-US" altLang="zh-CN" sz="3375">
                <a:solidFill>
                  <a:srgbClr val="FF0000"/>
                </a:solidFill>
                <a:ea typeface="宋体" panose="02010600030101010101" pitchFamily="2" charset="-122"/>
              </a:rPr>
              <a:t>2. </a:t>
            </a:r>
            <a:r>
              <a:rPr lang="en-US" altLang="zh-CN" sz="3375">
                <a:ea typeface="宋体" panose="02010600030101010101" pitchFamily="2" charset="-122"/>
              </a:rPr>
              <a:t>Which one of the following is </a:t>
            </a:r>
            <a:r>
              <a:rPr lang="en-US" altLang="zh-CN" sz="3375">
                <a:solidFill>
                  <a:srgbClr val="FF0000"/>
                </a:solidFill>
                <a:ea typeface="宋体" panose="02010600030101010101" pitchFamily="2" charset="-122"/>
              </a:rPr>
              <a:t>NOT </a:t>
            </a:r>
            <a:r>
              <a:rPr lang="en-US" altLang="zh-CN" sz="3375">
                <a:ea typeface="宋体" panose="02010600030101010101" pitchFamily="2" charset="-122"/>
              </a:rPr>
              <a:t>a rule of definition of judgement form </a:t>
            </a:r>
            <a:br>
              <a:rPr lang="en-US" altLang="zh-CN" sz="3375">
                <a:ea typeface="宋体" panose="02010600030101010101" pitchFamily="2" charset="-122"/>
              </a:rPr>
            </a:br>
            <a:r>
              <a:rPr lang="en-US" altLang="zh-CN" sz="3375">
                <a:ea typeface="宋体" panose="02010600030101010101" pitchFamily="2" charset="-122"/>
              </a:rPr>
              <a:t>a = b + c?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151DD668-59AD-2BBE-99ED-A47C41F0A8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pPr>
              <a:buFont typeface="Gill Sans" charset="0"/>
              <a:buChar char="•"/>
              <a:defRPr/>
            </a:pPr>
            <a:r>
              <a:rPr lang="zh-CN" altLang="en-US" dirty="0">
                <a:noFill/>
                <a:latin typeface="+mj-lt"/>
                <a:sym typeface="Gill Sans" charset="0"/>
              </a:rPr>
              <a:t> </a:t>
            </a:r>
          </a:p>
        </p:txBody>
      </p:sp>
      <p:pic>
        <p:nvPicPr>
          <p:cNvPr id="23556" name="图片 2">
            <a:extLst>
              <a:ext uri="{FF2B5EF4-FFF2-40B4-BE49-F238E27FC236}">
                <a16:creationId xmlns:a16="http://schemas.microsoft.com/office/drawing/2014/main" id="{23B9BAC0-E8E2-955C-4C31-A4E702E49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106" b="-6602"/>
          <a:stretch>
            <a:fillRect/>
          </a:stretch>
        </p:blipFill>
        <p:spPr bwMode="auto">
          <a:xfrm>
            <a:off x="5397996" y="2136428"/>
            <a:ext cx="2186658" cy="8605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图片 4">
            <a:extLst>
              <a:ext uri="{FF2B5EF4-FFF2-40B4-BE49-F238E27FC236}">
                <a16:creationId xmlns:a16="http://schemas.microsoft.com/office/drawing/2014/main" id="{C11E70F6-F2EC-8842-8297-5680D7A14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34" r="37367" b="-6602"/>
          <a:stretch>
            <a:fillRect/>
          </a:stretch>
        </p:blipFill>
        <p:spPr bwMode="auto">
          <a:xfrm>
            <a:off x="5331024" y="3985990"/>
            <a:ext cx="3153296" cy="78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8" name="图片 6">
            <a:extLst>
              <a:ext uri="{FF2B5EF4-FFF2-40B4-BE49-F238E27FC236}">
                <a16:creationId xmlns:a16="http://schemas.microsoft.com/office/drawing/2014/main" id="{B6DC1371-D647-C1CC-1794-E043158E4A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633" b="-6602"/>
          <a:stretch>
            <a:fillRect/>
          </a:stretch>
        </p:blipFill>
        <p:spPr bwMode="auto">
          <a:xfrm>
            <a:off x="5397996" y="5048623"/>
            <a:ext cx="3108648" cy="78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9" name="矩形: 圆角 7">
            <a:extLst>
              <a:ext uri="{FF2B5EF4-FFF2-40B4-BE49-F238E27FC236}">
                <a16:creationId xmlns:a16="http://schemas.microsoft.com/office/drawing/2014/main" id="{A9CD11A7-8C2A-1161-22C0-EB1F28FA4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260" y="2213447"/>
            <a:ext cx="3038326" cy="860598"/>
          </a:xfrm>
          <a:prstGeom prst="roundRect">
            <a:avLst>
              <a:gd name="adj" fmla="val 16667"/>
            </a:avLst>
          </a:prstGeom>
          <a:noFill/>
          <a:ln w="254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9pPr>
          </a:lstStyle>
          <a:p>
            <a:pPr algn="ctr" eaLnBrk="1" hangingPunct="1"/>
            <a:endParaRPr lang="fr-FR" altLang="fr-FR" sz="2953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2D72D719-2FB7-CE9A-86C1-BA00993AAE41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774651" y="178594"/>
            <a:ext cx="8101459" cy="1782589"/>
          </a:xfrm>
        </p:spPr>
        <p:txBody>
          <a:bodyPr/>
          <a:lstStyle/>
          <a:p>
            <a:pPr algn="l" eaLnBrk="1" hangingPunct="1"/>
            <a:r>
              <a:rPr lang="en-US" altLang="zh-CN" sz="3375">
                <a:ea typeface="宋体" panose="02010600030101010101" pitchFamily="2" charset="-122"/>
              </a:rPr>
              <a:t>3. A top-down derivation of a judgement starts from ?</a:t>
            </a: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0E950D8F-9A7B-6FFD-52AE-90FB0A9D9961}"/>
              </a:ext>
            </a:extLst>
          </p:cNvPr>
          <p:cNvSpPr>
            <a:spLocks noChangeArrowheads="1"/>
          </p:cNvSpPr>
          <p:nvPr>
            <p:ph idx="1"/>
          </p:nvPr>
        </p:nvSpPr>
        <p:spPr/>
        <p:txBody>
          <a:bodyPr/>
          <a:lstStyle/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ea typeface="宋体" panose="02010600030101010101" pitchFamily="2" charset="-122"/>
              </a:rPr>
              <a:t>Proper rules</a:t>
            </a:r>
          </a:p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ea typeface="宋体" panose="02010600030101010101" pitchFamily="2" charset="-122"/>
              </a:rPr>
              <a:t>Axioms</a:t>
            </a:r>
          </a:p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ea typeface="宋体" panose="02010600030101010101" pitchFamily="2" charset="-122"/>
              </a:rPr>
              <a:t>Premises</a:t>
            </a:r>
          </a:p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Conclusion</a:t>
            </a:r>
          </a:p>
        </p:txBody>
      </p:sp>
      <p:sp>
        <p:nvSpPr>
          <p:cNvPr id="24580" name="文本框 3">
            <a:extLst>
              <a:ext uri="{FF2B5EF4-FFF2-40B4-BE49-F238E27FC236}">
                <a16:creationId xmlns:a16="http://schemas.microsoft.com/office/drawing/2014/main" id="{86A40608-78CA-80C2-6E3A-B81DCAF38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8260" y="5507385"/>
            <a:ext cx="6537111" cy="546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571500" indent="-571500"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fr-CA" altLang="fr-FR" sz="2953">
                <a:solidFill>
                  <a:srgbClr val="0070C0"/>
                </a:solidFill>
              </a:rPr>
              <a:t>Opposite(due to tree representation)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>
            <a:extLst>
              <a:ext uri="{FF2B5EF4-FFF2-40B4-BE49-F238E27FC236}">
                <a16:creationId xmlns:a16="http://schemas.microsoft.com/office/drawing/2014/main" id="{5F4B73C0-6DF2-7C9D-EE64-374D0E511614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774651" y="178594"/>
            <a:ext cx="7476381" cy="1782589"/>
          </a:xfrm>
        </p:spPr>
        <p:txBody>
          <a:bodyPr/>
          <a:lstStyle/>
          <a:p>
            <a:pPr algn="l" eaLnBrk="1" hangingPunct="1"/>
            <a:r>
              <a:rPr lang="en-US" altLang="zh-CN" sz="3375">
                <a:solidFill>
                  <a:srgbClr val="FF0000"/>
                </a:solidFill>
                <a:ea typeface="宋体" panose="02010600030101010101" pitchFamily="2" charset="-122"/>
              </a:rPr>
              <a:t>4. </a:t>
            </a:r>
            <a:r>
              <a:rPr lang="en-US" altLang="zh-CN" sz="3375">
                <a:ea typeface="宋体" panose="02010600030101010101" pitchFamily="2" charset="-122"/>
              </a:rPr>
              <a:t>Which one of the following is </a:t>
            </a:r>
            <a:r>
              <a:rPr lang="en-US" altLang="zh-CN" sz="3375">
                <a:solidFill>
                  <a:srgbClr val="FF0000"/>
                </a:solidFill>
                <a:ea typeface="宋体" panose="02010600030101010101" pitchFamily="2" charset="-122"/>
              </a:rPr>
              <a:t>NOT </a:t>
            </a:r>
            <a:r>
              <a:rPr lang="en-US" altLang="zh-CN" sz="3375">
                <a:ea typeface="宋体" panose="02010600030101010101" pitchFamily="2" charset="-122"/>
              </a:rPr>
              <a:t>a part of doing an inductive proof?</a:t>
            </a: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230B6C97-4B94-3D57-5AFF-48DE7D783B0C}"/>
              </a:ext>
            </a:extLst>
          </p:cNvPr>
          <p:cNvSpPr>
            <a:spLocks noChangeArrowheads="1"/>
          </p:cNvSpPr>
          <p:nvPr>
            <p:ph idx="1"/>
          </p:nvPr>
        </p:nvSpPr>
        <p:spPr/>
        <p:txBody>
          <a:bodyPr/>
          <a:lstStyle/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ea typeface="宋体" panose="02010600030101010101" pitchFamily="2" charset="-122"/>
              </a:rPr>
              <a:t>Clearly state the induction hypothesis.</a:t>
            </a:r>
          </a:p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Make a proper inductive definition.</a:t>
            </a:r>
          </a:p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ea typeface="宋体" panose="02010600030101010101" pitchFamily="2" charset="-122"/>
              </a:rPr>
              <a:t>Clearly state what you are doing induction on.</a:t>
            </a:r>
          </a:p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ea typeface="宋体" panose="02010600030101010101" pitchFamily="2" charset="-122"/>
              </a:rPr>
              <a:t>Show one case for each rule in the inductive definition.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BD1E8-F3FD-A55D-AF09-5609F4546DE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46944" y="383204"/>
            <a:ext cx="7772177" cy="616929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  <a:defRPr/>
            </a:pPr>
            <a:r>
              <a:rPr lang="en-US" sz="2000" dirty="0"/>
              <a:t>Theorem 2: If n </a:t>
            </a:r>
            <a:r>
              <a:rPr lang="en-US" sz="2000" dirty="0" err="1"/>
              <a:t>nat</a:t>
            </a:r>
            <a:r>
              <a:rPr lang="en-US" sz="2000" dirty="0"/>
              <a:t>, then either even n or odd n.</a:t>
            </a:r>
          </a:p>
          <a:p>
            <a:pPr marL="0" indent="0">
              <a:spcBef>
                <a:spcPts val="600"/>
              </a:spcBef>
              <a:buNone/>
              <a:defRPr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en-US" sz="2000" dirty="0"/>
              <a:t>Proof: </a:t>
            </a:r>
            <a:r>
              <a:rPr lang="en-US" sz="2000" u="sng" dirty="0"/>
              <a:t>By induction on the derivation of </a:t>
            </a:r>
            <a:r>
              <a:rPr lang="en-US" sz="2000" dirty="0"/>
              <a:t>n nat.</a:t>
            </a:r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en-US" sz="2000" dirty="0"/>
              <a:t>Case: </a:t>
            </a:r>
          </a:p>
          <a:p>
            <a:pPr marL="0" indent="0">
              <a:spcBef>
                <a:spcPts val="600"/>
              </a:spcBef>
              <a:buNone/>
              <a:defRPr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en-US" sz="2000" dirty="0"/>
              <a:t>even Z				(By rule </a:t>
            </a:r>
            <a:r>
              <a:rPr lang="en-US" sz="2000" dirty="0" err="1"/>
              <a:t>evenZ</a:t>
            </a:r>
            <a:r>
              <a:rPr lang="en-US" sz="2000" dirty="0"/>
              <a:t>)</a:t>
            </a:r>
          </a:p>
          <a:p>
            <a:pPr marL="0" indent="0">
              <a:spcBef>
                <a:spcPts val="600"/>
              </a:spcBef>
              <a:buNone/>
              <a:defRPr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en-US" sz="2000" u="sng" dirty="0"/>
              <a:t>Case: </a:t>
            </a:r>
          </a:p>
          <a:p>
            <a:pPr marL="0" indent="0">
              <a:spcBef>
                <a:spcPts val="600"/>
              </a:spcBef>
              <a:buNone/>
              <a:defRPr/>
            </a:pPr>
            <a:endParaRPr lang="en-US" sz="2000" dirty="0"/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en-US" sz="2000" dirty="0"/>
              <a:t>(1) even n or (2) odd n	(By I.H.)</a:t>
            </a:r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en-US" sz="2000" u="sng" dirty="0"/>
              <a:t>Need to prove:  even (S n) or odd (S n)</a:t>
            </a:r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en-US" sz="2000" dirty="0"/>
              <a:t>Assuming (1):</a:t>
            </a:r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en-US" sz="2000" dirty="0"/>
              <a:t>odd (S n)			(By (1) and rule </a:t>
            </a:r>
            <a:r>
              <a:rPr lang="en-US" sz="2000" dirty="0" err="1"/>
              <a:t>oddS</a:t>
            </a:r>
            <a:r>
              <a:rPr lang="en-US" sz="2000" dirty="0"/>
              <a:t>)</a:t>
            </a:r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en-US" sz="2000" dirty="0"/>
              <a:t>Assuming (2):</a:t>
            </a:r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en-US" sz="2000" dirty="0"/>
              <a:t>even (S n)			(By (2) and rule </a:t>
            </a:r>
            <a:r>
              <a:rPr lang="en-US" sz="2000" dirty="0" err="1"/>
              <a:t>evenS</a:t>
            </a:r>
            <a:r>
              <a:rPr lang="en-US" sz="2000" dirty="0"/>
              <a:t>)</a:t>
            </a:r>
          </a:p>
          <a:p>
            <a:pPr marL="0" indent="0">
              <a:spcBef>
                <a:spcPts val="600"/>
              </a:spcBef>
              <a:buNone/>
              <a:defRPr/>
            </a:pPr>
            <a:r>
              <a:rPr lang="en-US" sz="2000" dirty="0"/>
              <a:t>QED.</a:t>
            </a: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6E81704B-1451-6D63-A94A-1E55F988FB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145">
              <a:defRPr sz="2953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1pPr>
            <a:lvl2pPr marL="522368" indent="-200911" defTabSz="914145">
              <a:defRPr sz="2953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2pPr>
            <a:lvl3pPr marL="803643" indent="-160729" defTabSz="914145">
              <a:defRPr sz="2953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3pPr>
            <a:lvl4pPr marL="1125101" indent="-160729" defTabSz="914145">
              <a:defRPr sz="2953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4pPr>
            <a:lvl5pPr marL="1446558" indent="-160729" defTabSz="914145">
              <a:defRPr sz="2953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5pPr>
            <a:lvl6pPr marL="1768015" indent="-160729" defTabSz="914145" eaLnBrk="0" fontAlgn="base" hangingPunct="0">
              <a:spcBef>
                <a:spcPct val="0"/>
              </a:spcBef>
              <a:spcAft>
                <a:spcPct val="0"/>
              </a:spcAft>
              <a:defRPr sz="2953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6pPr>
            <a:lvl7pPr marL="2089473" indent="-160729" defTabSz="914145" eaLnBrk="0" fontAlgn="base" hangingPunct="0">
              <a:spcBef>
                <a:spcPct val="0"/>
              </a:spcBef>
              <a:spcAft>
                <a:spcPct val="0"/>
              </a:spcAft>
              <a:defRPr sz="2953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7pPr>
            <a:lvl8pPr marL="2410930" indent="-160729" defTabSz="914145" eaLnBrk="0" fontAlgn="base" hangingPunct="0">
              <a:spcBef>
                <a:spcPct val="0"/>
              </a:spcBef>
              <a:spcAft>
                <a:spcPct val="0"/>
              </a:spcAft>
              <a:defRPr sz="2953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8pPr>
            <a:lvl9pPr marL="2732387" indent="-160729" defTabSz="914145" eaLnBrk="0" fontAlgn="base" hangingPunct="0">
              <a:spcBef>
                <a:spcPct val="0"/>
              </a:spcBef>
              <a:spcAft>
                <a:spcPct val="0"/>
              </a:spcAft>
              <a:defRPr sz="2953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9pPr>
          </a:lstStyle>
          <a:p>
            <a:fld id="{64BB252D-442F-1D4F-ADE3-E29B83158E2F}" type="slidenum">
              <a:rPr lang="en-US" altLang="fr-FR" sz="1336">
                <a:solidFill>
                  <a:srgbClr val="FFFFFF"/>
                </a:solidFill>
                <a:latin typeface="Century Schoolbook" panose="02040604050505020304" pitchFamily="18" charset="0"/>
              </a:rPr>
              <a:pPr/>
              <a:t>7</a:t>
            </a:fld>
            <a:endParaRPr lang="en-US" altLang="fr-FR" sz="1336">
              <a:solidFill>
                <a:srgbClr val="FFFFFF"/>
              </a:solidFill>
              <a:latin typeface="Century Schoolbook" panose="02040604050505020304" pitchFamily="18" charset="0"/>
            </a:endParaRPr>
          </a:p>
        </p:txBody>
      </p:sp>
      <p:graphicFrame>
        <p:nvGraphicFramePr>
          <p:cNvPr id="26628" name="Object 4">
            <a:extLst>
              <a:ext uri="{FF2B5EF4-FFF2-40B4-BE49-F238E27FC236}">
                <a16:creationId xmlns:a16="http://schemas.microsoft.com/office/drawing/2014/main" id="{EA2027D1-E04C-2079-FE26-952A12ACB4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647" y="1371824"/>
          <a:ext cx="1370707" cy="7768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800" imgH="457200" progId="Equation.3">
                  <p:embed/>
                </p:oleObj>
              </mc:Choice>
              <mc:Fallback>
                <p:oleObj name="Equation" r:id="rId2" imgW="812800" imgH="457200" progId="Equation.3">
                  <p:embed/>
                  <p:pic>
                    <p:nvPicPr>
                      <p:cNvPr id="26628" name="Object 4">
                        <a:extLst>
                          <a:ext uri="{FF2B5EF4-FFF2-40B4-BE49-F238E27FC236}">
                            <a16:creationId xmlns:a16="http://schemas.microsoft.com/office/drawing/2014/main" id="{EA2027D1-E04C-2079-FE26-952A12ACB4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647" y="1371824"/>
                        <a:ext cx="1370707" cy="7768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5">
            <a:extLst>
              <a:ext uri="{FF2B5EF4-FFF2-40B4-BE49-F238E27FC236}">
                <a16:creationId xmlns:a16="http://schemas.microsoft.com/office/drawing/2014/main" id="{B44B07D8-63DE-080B-A956-2422FF171D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3629" y="2743647"/>
          <a:ext cx="1676549" cy="10380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89000" imgH="546100" progId="Equation.3">
                  <p:embed/>
                </p:oleObj>
              </mc:Choice>
              <mc:Fallback>
                <p:oleObj name="Equation" r:id="rId4" imgW="889000" imgH="546100" progId="Equation.3">
                  <p:embed/>
                  <p:pic>
                    <p:nvPicPr>
                      <p:cNvPr id="26629" name="Object 5">
                        <a:extLst>
                          <a:ext uri="{FF2B5EF4-FFF2-40B4-BE49-F238E27FC236}">
                            <a16:creationId xmlns:a16="http://schemas.microsoft.com/office/drawing/2014/main" id="{B44B07D8-63DE-080B-A956-2422FF171D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3629" y="2743647"/>
                        <a:ext cx="1676549" cy="10380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文本框 4">
            <a:extLst>
              <a:ext uri="{FF2B5EF4-FFF2-40B4-BE49-F238E27FC236}">
                <a16:creationId xmlns:a16="http://schemas.microsoft.com/office/drawing/2014/main" id="{A239F613-A0D3-D556-0CE8-D7D07FB6E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178" y="1371824"/>
            <a:ext cx="5118943" cy="39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9pPr>
          </a:lstStyle>
          <a:p>
            <a:r>
              <a:rPr lang="en-US" altLang="zh-CN" sz="1969">
                <a:solidFill>
                  <a:srgbClr val="0070C0"/>
                </a:solidFill>
                <a:ea typeface="宋体" panose="02010600030101010101" pitchFamily="2" charset="-122"/>
              </a:rPr>
              <a:t>Clearly state what you are doing induction on.</a:t>
            </a:r>
          </a:p>
        </p:txBody>
      </p:sp>
      <p:sp>
        <p:nvSpPr>
          <p:cNvPr id="26631" name="文本框 5">
            <a:extLst>
              <a:ext uri="{FF2B5EF4-FFF2-40B4-BE49-F238E27FC236}">
                <a16:creationId xmlns:a16="http://schemas.microsoft.com/office/drawing/2014/main" id="{6D45D3AE-CFDE-FBC6-1D84-C5DD26926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6217" y="3053953"/>
            <a:ext cx="6042936" cy="698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9pPr>
          </a:lstStyle>
          <a:p>
            <a:r>
              <a:rPr lang="en-US" altLang="zh-CN" sz="1969">
                <a:solidFill>
                  <a:srgbClr val="0070C0"/>
                </a:solidFill>
                <a:ea typeface="宋体" panose="02010600030101010101" pitchFamily="2" charset="-122"/>
              </a:rPr>
              <a:t>Show one case for </a:t>
            </a:r>
            <a:r>
              <a:rPr lang="en-US" altLang="zh-CN" sz="1969" b="1">
                <a:solidFill>
                  <a:srgbClr val="0070C0"/>
                </a:solidFill>
                <a:ea typeface="宋体" panose="02010600030101010101" pitchFamily="2" charset="-122"/>
              </a:rPr>
              <a:t>each rule </a:t>
            </a:r>
            <a:r>
              <a:rPr lang="en-US" altLang="zh-CN" sz="1969">
                <a:solidFill>
                  <a:srgbClr val="0070C0"/>
                </a:solidFill>
                <a:ea typeface="宋体" panose="02010600030101010101" pitchFamily="2" charset="-122"/>
              </a:rPr>
              <a:t>in the inductive definition.</a:t>
            </a:r>
          </a:p>
          <a:p>
            <a:endParaRPr lang="en-US" altLang="fr-FR" sz="1969">
              <a:solidFill>
                <a:srgbClr val="0070C0"/>
              </a:solidFill>
            </a:endParaRPr>
          </a:p>
        </p:txBody>
      </p:sp>
      <p:sp>
        <p:nvSpPr>
          <p:cNvPr id="26632" name="文本框 6">
            <a:extLst>
              <a:ext uri="{FF2B5EF4-FFF2-40B4-BE49-F238E27FC236}">
                <a16:creationId xmlns:a16="http://schemas.microsoft.com/office/drawing/2014/main" id="{AB0DF724-27FA-D3F4-B1CE-5011F0154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400" y="4173508"/>
            <a:ext cx="7199600" cy="39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266700"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1pPr>
            <a:lvl2pPr marL="742950" indent="-285750"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2pPr>
            <a:lvl3pPr marL="1143000" indent="-228600"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3pPr>
            <a:lvl4pPr marL="1600200" indent="-228600"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4pPr>
            <a:lvl5pPr marL="2057400" indent="-228600"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 panose="020B0502020104020203" pitchFamily="34" charset="-79"/>
                <a:ea typeface="ヒラギノ角ゴ ProN W3" charset="0"/>
                <a:cs typeface="ヒラギノ角ゴ ProN W3" charset="0"/>
                <a:sym typeface="Gill Sans" panose="020B0502020104020203" pitchFamily="34" charset="-79"/>
              </a:defRPr>
            </a:lvl9pPr>
          </a:lstStyle>
          <a:p>
            <a:pPr eaLnBrk="1" hangingPunct="1">
              <a:buSzPct val="100000"/>
            </a:pPr>
            <a:r>
              <a:rPr lang="en-US" altLang="zh-CN" sz="1969" dirty="0">
                <a:solidFill>
                  <a:srgbClr val="0070C0"/>
                </a:solidFill>
                <a:ea typeface="宋体" panose="02010600030101010101" pitchFamily="2" charset="-122"/>
              </a:rPr>
              <a:t>Clearly state the induction hypothesis.</a:t>
            </a:r>
            <a:r>
              <a:rPr lang="fr-CA" altLang="zh-CN" sz="1969" dirty="0">
                <a:solidFill>
                  <a:srgbClr val="0070C0"/>
                </a:solidFill>
                <a:ea typeface="宋体" panose="02010600030101010101" pitchFamily="2" charset="-122"/>
              </a:rPr>
              <a:t>(</a:t>
            </a:r>
            <a:r>
              <a:rPr lang="fr-CA" altLang="zh-CN" sz="1969" dirty="0" err="1">
                <a:solidFill>
                  <a:srgbClr val="0070C0"/>
                </a:solidFill>
                <a:ea typeface="宋体" panose="02010600030101010101" pitchFamily="2" charset="-122"/>
              </a:rPr>
              <a:t>property</a:t>
            </a:r>
            <a:r>
              <a:rPr lang="fr-CA" altLang="zh-CN" sz="1969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fr-CA" altLang="zh-CN" sz="1969" dirty="0" err="1">
                <a:solidFill>
                  <a:srgbClr val="0070C0"/>
                </a:solidFill>
                <a:ea typeface="宋体" panose="02010600030101010101" pitchFamily="2" charset="-122"/>
              </a:rPr>
              <a:t>you</a:t>
            </a:r>
            <a:r>
              <a:rPr lang="fr-CA" altLang="zh-CN" sz="1969" dirty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r>
              <a:rPr lang="fr-CA" altLang="zh-CN" sz="1969" dirty="0" err="1">
                <a:solidFill>
                  <a:srgbClr val="0070C0"/>
                </a:solidFill>
                <a:ea typeface="宋体" panose="02010600030101010101" pitchFamily="2" charset="-122"/>
              </a:rPr>
              <a:t>try</a:t>
            </a:r>
            <a:r>
              <a:rPr lang="fr-CA" altLang="zh-CN" sz="1969" dirty="0">
                <a:solidFill>
                  <a:srgbClr val="0070C0"/>
                </a:solidFill>
                <a:ea typeface="宋体" panose="02010600030101010101" pitchFamily="2" charset="-122"/>
              </a:rPr>
              <a:t> to </a:t>
            </a:r>
            <a:r>
              <a:rPr lang="fr-CA" altLang="zh-CN" sz="1969" dirty="0" err="1">
                <a:solidFill>
                  <a:srgbClr val="0070C0"/>
                </a:solidFill>
                <a:ea typeface="宋体" panose="02010600030101010101" pitchFamily="2" charset="-122"/>
              </a:rPr>
              <a:t>prove</a:t>
            </a:r>
            <a:r>
              <a:rPr lang="fr-CA" altLang="zh-CN" sz="1969" dirty="0">
                <a:solidFill>
                  <a:srgbClr val="0070C0"/>
                </a:solidFill>
                <a:ea typeface="宋体" panose="02010600030101010101" pitchFamily="2" charset="-122"/>
              </a:rPr>
              <a:t>)</a:t>
            </a:r>
            <a:endParaRPr lang="en-US" altLang="zh-CN" sz="1969" dirty="0">
              <a:solidFill>
                <a:srgbClr val="0070C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>
            <a:extLst>
              <a:ext uri="{FF2B5EF4-FFF2-40B4-BE49-F238E27FC236}">
                <a16:creationId xmlns:a16="http://schemas.microsoft.com/office/drawing/2014/main" id="{56D2CCD0-992F-AA6E-8F3F-0823DC989D80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724421" y="650751"/>
            <a:ext cx="7358063" cy="17145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3375">
                <a:solidFill>
                  <a:srgbClr val="FF0000"/>
                </a:solidFill>
                <a:ea typeface="宋体" panose="02010600030101010101" pitchFamily="2" charset="-122"/>
              </a:rPr>
              <a:t>5. </a:t>
            </a:r>
            <a:r>
              <a:rPr lang="en-US" altLang="zh-CN" sz="3375">
                <a:ea typeface="宋体" panose="02010600030101010101" pitchFamily="2" charset="-122"/>
              </a:rPr>
              <a:t>If the structure of your induction hypothesis is “</a:t>
            </a:r>
            <a:r>
              <a:rPr lang="en-US" altLang="zh-CN" sz="3375" b="1" i="1">
                <a:ea typeface="宋体" panose="02010600030101010101" pitchFamily="2" charset="-122"/>
              </a:rPr>
              <a:t>If X </a:t>
            </a:r>
            <a:r>
              <a:rPr lang="en-US" altLang="zh-CN" sz="3375" b="1" i="1">
                <a:solidFill>
                  <a:srgbClr val="FF0000"/>
                </a:solidFill>
                <a:ea typeface="宋体" panose="02010600030101010101" pitchFamily="2" charset="-122"/>
              </a:rPr>
              <a:t>or </a:t>
            </a:r>
            <a:r>
              <a:rPr lang="en-US" altLang="zh-CN" sz="3375" b="1" i="1">
                <a:ea typeface="宋体" panose="02010600030101010101" pitchFamily="2" charset="-122"/>
              </a:rPr>
              <a:t>Y then A</a:t>
            </a:r>
            <a:r>
              <a:rPr lang="en-US" altLang="zh-CN" sz="3375">
                <a:ea typeface="宋体" panose="02010600030101010101" pitchFamily="2" charset="-122"/>
              </a:rPr>
              <a:t>”, which of the following things is </a:t>
            </a:r>
            <a:r>
              <a:rPr lang="en-US" altLang="zh-CN" sz="3375">
                <a:solidFill>
                  <a:srgbClr val="FF0000"/>
                </a:solidFill>
                <a:ea typeface="宋体" panose="02010600030101010101" pitchFamily="2" charset="-122"/>
              </a:rPr>
              <a:t>proper</a:t>
            </a:r>
            <a:r>
              <a:rPr lang="en-US" altLang="zh-CN" sz="3375">
                <a:ea typeface="宋体" panose="02010600030101010101" pitchFamily="2" charset="-122"/>
              </a:rPr>
              <a:t> for you to assume and prove?</a:t>
            </a: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D9223E53-A9FA-7234-4742-586950694A47}"/>
              </a:ext>
            </a:extLst>
          </p:cNvPr>
          <p:cNvSpPr>
            <a:spLocks noChangeArrowheads="1"/>
          </p:cNvSpPr>
          <p:nvPr>
            <p:ph idx="1"/>
          </p:nvPr>
        </p:nvSpPr>
        <p:spPr>
          <a:xfrm>
            <a:off x="496715" y="2447851"/>
            <a:ext cx="8150572" cy="3107531"/>
          </a:xfrm>
        </p:spPr>
        <p:txBody>
          <a:bodyPr/>
          <a:lstStyle/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solidFill>
                  <a:srgbClr val="0070C0"/>
                </a:solidFill>
                <a:ea typeface="宋体" panose="02010600030101010101" pitchFamily="2" charset="-122"/>
              </a:rPr>
              <a:t>Assume X or Y, prove A</a:t>
            </a:r>
          </a:p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ea typeface="宋体" panose="02010600030101010101" pitchFamily="2" charset="-122"/>
              </a:rPr>
              <a:t>Assume X and Y, prove A</a:t>
            </a:r>
          </a:p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ea typeface="宋体" panose="02010600030101010101" pitchFamily="2" charset="-122"/>
              </a:rPr>
              <a:t>Assume X prove A, or Assume Y prove A</a:t>
            </a:r>
          </a:p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Assume X prove A, and Assume Y prove 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2EF0CDDA-3FDF-4D24-9DC3-96D9C1DC1660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724421" y="650751"/>
            <a:ext cx="7358063" cy="17145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3375">
                <a:ea typeface="宋体" panose="02010600030101010101" pitchFamily="2" charset="-122"/>
              </a:rPr>
              <a:t>6. If the structure of your induction hypothesis is “</a:t>
            </a:r>
            <a:r>
              <a:rPr lang="en-US" altLang="zh-CN" sz="3375" b="1" i="1">
                <a:ea typeface="宋体" panose="02010600030101010101" pitchFamily="2" charset="-122"/>
              </a:rPr>
              <a:t>If X </a:t>
            </a:r>
            <a:r>
              <a:rPr lang="en-US" altLang="zh-CN" sz="3375" b="1" i="1">
                <a:solidFill>
                  <a:srgbClr val="FF0000"/>
                </a:solidFill>
                <a:ea typeface="宋体" panose="02010600030101010101" pitchFamily="2" charset="-122"/>
              </a:rPr>
              <a:t>and </a:t>
            </a:r>
            <a:r>
              <a:rPr lang="en-US" altLang="zh-CN" sz="3375" b="1" i="1">
                <a:ea typeface="宋体" panose="02010600030101010101" pitchFamily="2" charset="-122"/>
              </a:rPr>
              <a:t>Y then A</a:t>
            </a:r>
            <a:r>
              <a:rPr lang="en-US" altLang="zh-CN" sz="3375">
                <a:ea typeface="宋体" panose="02010600030101010101" pitchFamily="2" charset="-122"/>
              </a:rPr>
              <a:t>”, which of the following things is </a:t>
            </a:r>
            <a:r>
              <a:rPr lang="en-US" altLang="zh-CN" sz="3375">
                <a:solidFill>
                  <a:srgbClr val="FF0000"/>
                </a:solidFill>
                <a:ea typeface="宋体" panose="02010600030101010101" pitchFamily="2" charset="-122"/>
              </a:rPr>
              <a:t>proper</a:t>
            </a:r>
            <a:r>
              <a:rPr lang="en-US" altLang="zh-CN" sz="3375">
                <a:ea typeface="宋体" panose="02010600030101010101" pitchFamily="2" charset="-122"/>
              </a:rPr>
              <a:t> for you to assume and prove?</a:t>
            </a: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CCCAB0CC-18CA-D31D-012E-D5A830AD96B0}"/>
              </a:ext>
            </a:extLst>
          </p:cNvPr>
          <p:cNvSpPr>
            <a:spLocks noChangeArrowheads="1"/>
          </p:cNvSpPr>
          <p:nvPr>
            <p:ph idx="1"/>
          </p:nvPr>
        </p:nvSpPr>
        <p:spPr>
          <a:xfrm>
            <a:off x="572617" y="2245817"/>
            <a:ext cx="8150572" cy="4018359"/>
          </a:xfrm>
        </p:spPr>
        <p:txBody>
          <a:bodyPr/>
          <a:lstStyle/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ea typeface="宋体" panose="02010600030101010101" pitchFamily="2" charset="-122"/>
              </a:rPr>
              <a:t>Assume X or Y, prove A</a:t>
            </a:r>
          </a:p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Assume X and Y, prove A</a:t>
            </a:r>
          </a:p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ea typeface="宋体" panose="02010600030101010101" pitchFamily="2" charset="-122"/>
              </a:rPr>
              <a:t>Assume X prove A, or Assume Y prove A</a:t>
            </a:r>
          </a:p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ea typeface="宋体" panose="02010600030101010101" pitchFamily="2" charset="-122"/>
              </a:rPr>
              <a:t>Assume X prove A, and Assume Y prove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</TotalTime>
  <Words>487</Words>
  <Application>Microsoft Macintosh PowerPoint</Application>
  <PresentationFormat>On-screen Show (4:3)</PresentationFormat>
  <Paragraphs>72</Paragraphs>
  <Slides>23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Century Schoolbook</vt:lpstr>
      <vt:lpstr>Gill Sans</vt:lpstr>
      <vt:lpstr>Office Theme</vt:lpstr>
      <vt:lpstr>Equation</vt:lpstr>
      <vt:lpstr>Tutorial-3</vt:lpstr>
      <vt:lpstr>Quiz2</vt:lpstr>
      <vt:lpstr>1. “succ(n) nat” is a judgement or judgement form ?</vt:lpstr>
      <vt:lpstr>2. Which one of the following is NOT a rule of definition of judgement form  a = b + c?</vt:lpstr>
      <vt:lpstr>3. A top-down derivation of a judgement starts from ?</vt:lpstr>
      <vt:lpstr>4. Which one of the following is NOT a part of doing an inductive proof?</vt:lpstr>
      <vt:lpstr>PowerPoint Presentation</vt:lpstr>
      <vt:lpstr>5. If the structure of your induction hypothesis is “If X or Y then A”, which of the following things is proper for you to assume and prove?</vt:lpstr>
      <vt:lpstr>6. If the structure of your induction hypothesis is “If X and Y then A”, which of the following things is proper for you to assume and prove?</vt:lpstr>
      <vt:lpstr>Homework-2</vt:lpstr>
      <vt:lpstr>PowerPoint Presentation</vt:lpstr>
      <vt:lpstr>PowerPoint Presentation</vt:lpstr>
      <vt:lpstr>Problem-2</vt:lpstr>
      <vt:lpstr>Problem-2</vt:lpstr>
      <vt:lpstr>Problem-3</vt:lpstr>
      <vt:lpstr>Problem-3</vt:lpstr>
      <vt:lpstr>Problem-3</vt:lpstr>
      <vt:lpstr>Problem-3</vt:lpstr>
      <vt:lpstr>Problem-3</vt:lpstr>
      <vt:lpstr>Problem-4</vt:lpstr>
      <vt:lpstr>Problem-4</vt:lpstr>
      <vt:lpstr>Problem-4</vt:lpstr>
      <vt:lpstr>Remark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Tutorial-3</dc:title>
  <dc:creator>Wang, Sinong</dc:creator>
  <cp:lastModifiedBy>Wang, Sinong</cp:lastModifiedBy>
  <cp:revision>1</cp:revision>
  <dcterms:created xsi:type="dcterms:W3CDTF">2023-09-10T15:14:29Z</dcterms:created>
  <dcterms:modified xsi:type="dcterms:W3CDTF">2023-09-10T15:45:34Z</dcterms:modified>
</cp:coreProperties>
</file>