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7" r:id="rId26"/>
    <p:sldId id="265" r:id="rId27"/>
    <p:sldId id="266" r:id="rId28"/>
    <p:sldId id="284" r:id="rId29"/>
    <p:sldId id="285" r:id="rId30"/>
    <p:sldId id="26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D3C3A-2FD4-5B40-A363-A788118D1906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18018-900C-3A44-8951-6F991E902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95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18018-900C-3A44-8951-6F991E9026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57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8E45-F78B-9243-83AF-E20BCBC6EC0C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BD46-1769-BB42-9B93-BCA66045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6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8E45-F78B-9243-83AF-E20BCBC6EC0C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BD46-1769-BB42-9B93-BCA66045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2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8E45-F78B-9243-83AF-E20BCBC6EC0C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BD46-1769-BB42-9B93-BCA66045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8E45-F78B-9243-83AF-E20BCBC6EC0C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BD46-1769-BB42-9B93-BCA66045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9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8E45-F78B-9243-83AF-E20BCBC6EC0C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BD46-1769-BB42-9B93-BCA66045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8E45-F78B-9243-83AF-E20BCBC6EC0C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BD46-1769-BB42-9B93-BCA66045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7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8E45-F78B-9243-83AF-E20BCBC6EC0C}" type="datetimeFigureOut">
              <a:rPr lang="en-US" smtClean="0"/>
              <a:t>10/2/23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BD46-1769-BB42-9B93-BCA66045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6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8E45-F78B-9243-83AF-E20BCBC6EC0C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BD46-1769-BB42-9B93-BCA66045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2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8E45-F78B-9243-83AF-E20BCBC6EC0C}" type="datetimeFigureOut">
              <a:rPr lang="en-US" smtClean="0"/>
              <a:t>10/2/23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BD46-1769-BB42-9B93-BCA66045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2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8E45-F78B-9243-83AF-E20BCBC6EC0C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BD46-1769-BB42-9B93-BCA66045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5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8E45-F78B-9243-83AF-E20BCBC6EC0C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BD46-1769-BB42-9B93-BCA66045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F8E45-F78B-9243-83AF-E20BCBC6EC0C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5BD46-1769-BB42-9B93-BCA66045A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6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kenzhu2000.github.io/cse3302/web/project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kenzhu2000.github.io/cse3302/web/static/skeleton.rar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12A5-AB43-19F2-4BE8-2CC614EF3A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Tutorial-6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4155F-EEC2-979D-04FA-F2C85C967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 Sinong</a:t>
            </a:r>
          </a:p>
        </p:txBody>
      </p:sp>
    </p:spTree>
    <p:extLst>
      <p:ext uri="{BB962C8B-B14F-4D97-AF65-F5344CB8AC3E}">
        <p14:creationId xmlns:p14="http://schemas.microsoft.com/office/powerpoint/2010/main" val="4050478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C9B2-1EFD-3252-BB3E-6DCA70F5D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62843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Q5.</a:t>
            </a:r>
            <a:r>
              <a:rPr lang="en-US" altLang="zh-CN" sz="4400" dirty="0">
                <a:ea typeface="宋体" panose="02010600030101010101" pitchFamily="2" charset="-122"/>
              </a:rPr>
              <a:t> 5. For the following strings, which one </a:t>
            </a:r>
            <a:r>
              <a:rPr lang="en-US" altLang="zh-CN" sz="4400" dirty="0">
                <a:solidFill>
                  <a:srgbClr val="FF0000"/>
                </a:solidFill>
                <a:ea typeface="宋体" panose="02010600030101010101" pitchFamily="2" charset="-122"/>
              </a:rPr>
              <a:t>doesn’t</a:t>
            </a:r>
            <a:r>
              <a:rPr lang="en-US" altLang="zh-CN" sz="4400" dirty="0">
                <a:ea typeface="宋体" panose="02010600030101010101" pitchFamily="2" charset="-122"/>
              </a:rPr>
              <a:t> belong to the language GINT?</a:t>
            </a:r>
            <a:br>
              <a:rPr lang="en-US" altLang="zh-CN" sz="4400" dirty="0">
                <a:ea typeface="宋体" panose="02010600030101010101" pitchFamily="2" charset="-122"/>
              </a:rPr>
            </a:br>
            <a:r>
              <a:rPr lang="en-US" altLang="zh-CN" sz="4400" dirty="0">
                <a:ea typeface="宋体" panose="02010600030101010101" pitchFamily="2" charset="-122"/>
              </a:rPr>
              <a:t>GINT: </a:t>
            </a:r>
            <a:br>
              <a:rPr lang="en-US" altLang="zh-CN" sz="4400" dirty="0">
                <a:ea typeface="宋体" panose="02010600030101010101" pitchFamily="2" charset="-122"/>
              </a:rPr>
            </a:br>
            <a:r>
              <a:rPr lang="en-US" altLang="zh-CN" sz="4400" dirty="0">
                <a:ea typeface="宋体" panose="02010600030101010101" pitchFamily="2" charset="-122"/>
              </a:rPr>
              <a:t>	 Integer -&gt; Integer Digit | Digit</a:t>
            </a:r>
            <a:br>
              <a:rPr lang="en-US" altLang="zh-CN" sz="4400" dirty="0">
                <a:ea typeface="宋体" panose="02010600030101010101" pitchFamily="2" charset="-122"/>
              </a:rPr>
            </a:br>
            <a:r>
              <a:rPr lang="en-US" altLang="zh-CN" sz="4400" dirty="0">
                <a:ea typeface="宋体" panose="02010600030101010101" pitchFamily="2" charset="-122"/>
              </a:rPr>
              <a:t>	 Digit -&gt; 0|1|2|3|45|6|7|8|9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0ADB4-7AD6-FCEE-A4DD-E0A392E11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31171"/>
            <a:ext cx="7886700" cy="2445791"/>
          </a:xfrm>
        </p:spPr>
        <p:txBody>
          <a:bodyPr/>
          <a:lstStyle/>
          <a:p>
            <a:pPr marL="1009650" indent="-742950" eaLnBrk="1" hangingPunct="1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 dirty="0">
                <a:ea typeface="宋体" panose="02010600030101010101" pitchFamily="2" charset="-122"/>
              </a:rPr>
              <a:t> 345</a:t>
            </a:r>
          </a:p>
          <a:p>
            <a:pPr marL="1009650" indent="-742950" eaLnBrk="1" hangingPunct="1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 dirty="0">
                <a:ea typeface="宋体" panose="02010600030101010101" pitchFamily="2" charset="-122"/>
              </a:rPr>
              <a:t> 1245</a:t>
            </a:r>
            <a:endParaRPr lang="pl-PL" altLang="zh-CN" dirty="0">
              <a:ea typeface="宋体" panose="02010600030101010101" pitchFamily="2" charset="-122"/>
            </a:endParaRPr>
          </a:p>
          <a:p>
            <a:pPr marL="1009650" indent="-742950" eaLnBrk="1" hangingPunct="1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 dirty="0">
                <a:ea typeface="宋体" panose="02010600030101010101" pitchFamily="2" charset="-122"/>
              </a:rPr>
              <a:t> 405</a:t>
            </a:r>
            <a:endParaRPr lang="pl-PL" altLang="zh-CN" dirty="0">
              <a:ea typeface="宋体" panose="02010600030101010101" pitchFamily="2" charset="-122"/>
            </a:endParaRPr>
          </a:p>
          <a:p>
            <a:pPr marL="1009650" indent="-742950" eaLnBrk="1" hangingPunct="1">
              <a:buSzPct val="100000"/>
              <a:buFont typeface="Gill Sans" panose="020B0502020104020203" pitchFamily="34" charset="-79"/>
              <a:buAutoNum type="alphaLcPeriod"/>
            </a:pPr>
            <a:r>
              <a:rPr lang="pl-PL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4510</a:t>
            </a:r>
            <a:endParaRPr lang="pl-PL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3712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FC9B2-1EFD-3252-BB3E-6DCA70F5D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62843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Q5.</a:t>
            </a:r>
            <a:r>
              <a:rPr lang="en-US" altLang="zh-CN" sz="4400" dirty="0">
                <a:ea typeface="宋体" panose="02010600030101010101" pitchFamily="2" charset="-122"/>
              </a:rPr>
              <a:t> 5. For the following strings, which one </a:t>
            </a:r>
            <a:r>
              <a:rPr lang="en-US" altLang="zh-CN" sz="4400" dirty="0">
                <a:solidFill>
                  <a:srgbClr val="FF0000"/>
                </a:solidFill>
                <a:ea typeface="宋体" panose="02010600030101010101" pitchFamily="2" charset="-122"/>
              </a:rPr>
              <a:t>doesn’t</a:t>
            </a:r>
            <a:r>
              <a:rPr lang="en-US" altLang="zh-CN" sz="4400" dirty="0">
                <a:ea typeface="宋体" panose="02010600030101010101" pitchFamily="2" charset="-122"/>
              </a:rPr>
              <a:t> belong to the language GINT?</a:t>
            </a:r>
            <a:br>
              <a:rPr lang="en-US" altLang="zh-CN" sz="4400" dirty="0">
                <a:ea typeface="宋体" panose="02010600030101010101" pitchFamily="2" charset="-122"/>
              </a:rPr>
            </a:br>
            <a:r>
              <a:rPr lang="en-US" altLang="zh-CN" sz="4400" dirty="0">
                <a:ea typeface="宋体" panose="02010600030101010101" pitchFamily="2" charset="-122"/>
              </a:rPr>
              <a:t>GINT: </a:t>
            </a:r>
            <a:br>
              <a:rPr lang="en-US" altLang="zh-CN" sz="4400" dirty="0">
                <a:ea typeface="宋体" panose="02010600030101010101" pitchFamily="2" charset="-122"/>
              </a:rPr>
            </a:br>
            <a:r>
              <a:rPr lang="en-US" altLang="zh-CN" sz="4400" dirty="0">
                <a:ea typeface="宋体" panose="02010600030101010101" pitchFamily="2" charset="-122"/>
              </a:rPr>
              <a:t>	 Integer -&gt; Integer Digit | Digit</a:t>
            </a:r>
            <a:br>
              <a:rPr lang="en-US" altLang="zh-CN" sz="4400" dirty="0">
                <a:ea typeface="宋体" panose="02010600030101010101" pitchFamily="2" charset="-122"/>
              </a:rPr>
            </a:br>
            <a:r>
              <a:rPr lang="en-US" altLang="zh-CN" sz="4400" dirty="0">
                <a:ea typeface="宋体" panose="02010600030101010101" pitchFamily="2" charset="-122"/>
              </a:rPr>
              <a:t>	 Digit -&gt; 0|1|2|3|45|6|7|8|9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0ADB4-7AD6-FCEE-A4DD-E0A392E11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31171"/>
            <a:ext cx="7886700" cy="2445791"/>
          </a:xfrm>
        </p:spPr>
        <p:txBody>
          <a:bodyPr/>
          <a:lstStyle/>
          <a:p>
            <a:pPr marL="1009650" indent="-742950" eaLnBrk="1" hangingPunct="1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 dirty="0">
                <a:ea typeface="宋体" panose="02010600030101010101" pitchFamily="2" charset="-122"/>
              </a:rPr>
              <a:t> 345</a:t>
            </a:r>
          </a:p>
          <a:p>
            <a:pPr marL="1009650" indent="-742950" eaLnBrk="1" hangingPunct="1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 dirty="0">
                <a:ea typeface="宋体" panose="02010600030101010101" pitchFamily="2" charset="-122"/>
              </a:rPr>
              <a:t> 1245</a:t>
            </a:r>
            <a:endParaRPr lang="pl-PL" altLang="zh-CN" dirty="0">
              <a:ea typeface="宋体" panose="02010600030101010101" pitchFamily="2" charset="-122"/>
            </a:endParaRPr>
          </a:p>
          <a:p>
            <a:pPr marL="1009650" indent="-742950" eaLnBrk="1" hangingPunct="1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 dirty="0">
                <a:ea typeface="宋体" panose="02010600030101010101" pitchFamily="2" charset="-122"/>
              </a:rPr>
              <a:t> 405</a:t>
            </a:r>
            <a:endParaRPr lang="pl-PL" altLang="zh-CN" dirty="0">
              <a:ea typeface="宋体" panose="02010600030101010101" pitchFamily="2" charset="-122"/>
            </a:endParaRPr>
          </a:p>
          <a:p>
            <a:pPr marL="1009650" indent="-742950" eaLnBrk="1" hangingPunct="1">
              <a:buSzPct val="100000"/>
              <a:buFont typeface="Gill Sans" panose="020B0502020104020203" pitchFamily="34" charset="-79"/>
              <a:buAutoNum type="alphaLcPeriod"/>
            </a:pPr>
            <a:r>
              <a:rPr lang="pl-PL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4510</a:t>
            </a:r>
            <a:endParaRPr lang="pl-PL" altLang="zh-CN" dirty="0">
              <a:ea typeface="宋体" panose="02010600030101010101" pitchFamily="2" charset="-122"/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B584D400-7653-4D7C-1A2A-F585F43C7F38}"/>
              </a:ext>
            </a:extLst>
          </p:cNvPr>
          <p:cNvSpPr/>
          <p:nvPr/>
        </p:nvSpPr>
        <p:spPr>
          <a:xfrm>
            <a:off x="735724" y="4601969"/>
            <a:ext cx="714704" cy="704193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81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24F21-A1C6-3A2B-5499-ECAD0153C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62843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Q6.</a:t>
            </a:r>
            <a:r>
              <a:rPr lang="en-US" altLang="zh-CN" sz="4400" dirty="0">
                <a:ea typeface="宋体" panose="02010600030101010101" pitchFamily="2" charset="-122"/>
              </a:rPr>
              <a:t> What does the following expression evaluate to using static scoping?</a:t>
            </a:r>
            <a:br>
              <a:rPr lang="en-US" altLang="zh-CN" sz="4400" dirty="0">
                <a:ea typeface="宋体" panose="02010600030101010101" pitchFamily="2" charset="-122"/>
              </a:rPr>
            </a:br>
            <a:br>
              <a:rPr lang="en-US" altLang="zh-CN" sz="4400" dirty="0">
                <a:ea typeface="宋体" panose="02010600030101010101" pitchFamily="2" charset="-122"/>
              </a:rPr>
            </a:br>
            <a:r>
              <a:rPr lang="es-ES_tradnl" altLang="zh-CN" sz="4400" dirty="0" err="1">
                <a:ea typeface="宋体" panose="02010600030101010101" pitchFamily="2" charset="-122"/>
              </a:rPr>
              <a:t>let</a:t>
            </a:r>
            <a:r>
              <a:rPr lang="es-ES_tradnl" altLang="zh-CN" sz="4400" dirty="0">
                <a:ea typeface="宋体" panose="02010600030101010101" pitchFamily="2" charset="-122"/>
              </a:rPr>
              <a:t> x = 3 in</a:t>
            </a:r>
            <a:br>
              <a:rPr lang="es-ES_tradnl" altLang="zh-CN" sz="4400" dirty="0">
                <a:ea typeface="宋体" panose="02010600030101010101" pitchFamily="2" charset="-122"/>
              </a:rPr>
            </a:br>
            <a:r>
              <a:rPr lang="es-ES_tradnl" altLang="zh-CN" sz="4400" dirty="0" err="1">
                <a:ea typeface="宋体" panose="02010600030101010101" pitchFamily="2" charset="-122"/>
              </a:rPr>
              <a:t>let</a:t>
            </a:r>
            <a:r>
              <a:rPr lang="es-ES_tradnl" altLang="zh-CN" sz="4400" dirty="0">
                <a:ea typeface="宋体" panose="02010600030101010101" pitchFamily="2" charset="-122"/>
              </a:rPr>
              <a:t> y = (</a:t>
            </a:r>
            <a:r>
              <a:rPr lang="es-ES_tradnl" altLang="zh-CN" sz="4400" dirty="0" err="1">
                <a:ea typeface="宋体" panose="02010600030101010101" pitchFamily="2" charset="-122"/>
              </a:rPr>
              <a:t>let</a:t>
            </a:r>
            <a:r>
              <a:rPr lang="es-ES_tradnl" altLang="zh-CN" sz="4400" dirty="0">
                <a:ea typeface="宋体" panose="02010600030101010101" pitchFamily="2" charset="-122"/>
              </a:rPr>
              <a:t> x = 4 in 2 * x ) in x + 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5219D-04A7-7310-1264-F9EBCCB70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20055"/>
            <a:ext cx="7886700" cy="2056908"/>
          </a:xfrm>
        </p:spPr>
        <p:txBody>
          <a:bodyPr/>
          <a:lstStyle/>
          <a:p>
            <a:pPr marL="1009650" indent="-742950" eaLnBrk="1" hangingPunct="1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 dirty="0">
                <a:ea typeface="宋体" panose="02010600030101010101" pitchFamily="2" charset="-122"/>
              </a:rPr>
              <a:t>9</a:t>
            </a:r>
            <a:endParaRPr lang="pl-PL" altLang="zh-CN" dirty="0">
              <a:ea typeface="宋体" panose="02010600030101010101" pitchFamily="2" charset="-122"/>
            </a:endParaRPr>
          </a:p>
          <a:p>
            <a:pPr marL="1009650" indent="-742950" eaLnBrk="1" hangingPunct="1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 dirty="0">
                <a:ea typeface="宋体" panose="02010600030101010101" pitchFamily="2" charset="-122"/>
              </a:rPr>
              <a:t>10</a:t>
            </a:r>
            <a:endParaRPr lang="pl-PL" altLang="zh-CN" dirty="0">
              <a:ea typeface="宋体" panose="02010600030101010101" pitchFamily="2" charset="-122"/>
            </a:endParaRPr>
          </a:p>
          <a:p>
            <a:pPr marL="1009650" indent="-742950" eaLnBrk="1" hangingPunct="1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 dirty="0">
                <a:ea typeface="宋体" panose="02010600030101010101" pitchFamily="2" charset="-122"/>
              </a:rPr>
              <a:t>11</a:t>
            </a:r>
            <a:endParaRPr lang="pl-PL" altLang="zh-CN" dirty="0">
              <a:ea typeface="宋体" panose="02010600030101010101" pitchFamily="2" charset="-122"/>
            </a:endParaRPr>
          </a:p>
          <a:p>
            <a:pPr marL="1009650" indent="-742950" eaLnBrk="1" hangingPunct="1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 dirty="0">
                <a:ea typeface="宋体" panose="02010600030101010101" pitchFamily="2" charset="-122"/>
              </a:rPr>
              <a:t>12</a:t>
            </a:r>
            <a:endParaRPr lang="pl-PL" altLang="zh-CN" dirty="0">
              <a:ea typeface="宋体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442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24F21-A1C6-3A2B-5499-ECAD0153C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62843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Q6.</a:t>
            </a:r>
            <a:r>
              <a:rPr lang="en-US" altLang="zh-CN" sz="4400" dirty="0">
                <a:ea typeface="宋体" panose="02010600030101010101" pitchFamily="2" charset="-122"/>
              </a:rPr>
              <a:t> What does the following expression evaluate to using static scoping?</a:t>
            </a:r>
            <a:br>
              <a:rPr lang="en-US" altLang="zh-CN" sz="4400" dirty="0">
                <a:ea typeface="宋体" panose="02010600030101010101" pitchFamily="2" charset="-122"/>
              </a:rPr>
            </a:br>
            <a:br>
              <a:rPr lang="en-US" altLang="zh-CN" sz="4400" dirty="0">
                <a:ea typeface="宋体" panose="02010600030101010101" pitchFamily="2" charset="-122"/>
              </a:rPr>
            </a:br>
            <a:r>
              <a:rPr lang="es-ES_tradnl" altLang="zh-CN" sz="4400" dirty="0" err="1">
                <a:ea typeface="宋体" panose="02010600030101010101" pitchFamily="2" charset="-122"/>
              </a:rPr>
              <a:t>let</a:t>
            </a:r>
            <a:r>
              <a:rPr lang="es-ES_tradnl" altLang="zh-CN" sz="4400" dirty="0">
                <a:ea typeface="宋体" panose="02010600030101010101" pitchFamily="2" charset="-122"/>
              </a:rPr>
              <a:t> x = 3 in</a:t>
            </a:r>
            <a:br>
              <a:rPr lang="es-ES_tradnl" altLang="zh-CN" sz="4400" dirty="0">
                <a:ea typeface="宋体" panose="02010600030101010101" pitchFamily="2" charset="-122"/>
              </a:rPr>
            </a:br>
            <a:r>
              <a:rPr lang="es-ES_tradnl" altLang="zh-CN" sz="4400" dirty="0" err="1">
                <a:ea typeface="宋体" panose="02010600030101010101" pitchFamily="2" charset="-122"/>
              </a:rPr>
              <a:t>let</a:t>
            </a:r>
            <a:r>
              <a:rPr lang="es-ES_tradnl" altLang="zh-CN" sz="4400" dirty="0">
                <a:ea typeface="宋体" panose="02010600030101010101" pitchFamily="2" charset="-122"/>
              </a:rPr>
              <a:t> y = (</a:t>
            </a:r>
            <a:r>
              <a:rPr lang="es-ES_tradnl" altLang="zh-CN" sz="4400" dirty="0" err="1">
                <a:ea typeface="宋体" panose="02010600030101010101" pitchFamily="2" charset="-122"/>
              </a:rPr>
              <a:t>let</a:t>
            </a:r>
            <a:r>
              <a:rPr lang="es-ES_tradnl" altLang="zh-CN" sz="4400" dirty="0">
                <a:ea typeface="宋体" panose="02010600030101010101" pitchFamily="2" charset="-122"/>
              </a:rPr>
              <a:t> x = 4 in 2 * x ) in x + 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5219D-04A7-7310-1264-F9EBCCB70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20055"/>
            <a:ext cx="7886700" cy="2056908"/>
          </a:xfrm>
        </p:spPr>
        <p:txBody>
          <a:bodyPr/>
          <a:lstStyle/>
          <a:p>
            <a:pPr marL="1009650" indent="-742950" eaLnBrk="1" hangingPunct="1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 dirty="0">
                <a:ea typeface="宋体" panose="02010600030101010101" pitchFamily="2" charset="-122"/>
              </a:rPr>
              <a:t>9</a:t>
            </a:r>
            <a:endParaRPr lang="pl-PL" altLang="zh-CN" dirty="0">
              <a:ea typeface="宋体" panose="02010600030101010101" pitchFamily="2" charset="-122"/>
            </a:endParaRPr>
          </a:p>
          <a:p>
            <a:pPr marL="1009650" indent="-742950" eaLnBrk="1" hangingPunct="1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 dirty="0">
                <a:ea typeface="宋体" panose="02010600030101010101" pitchFamily="2" charset="-122"/>
              </a:rPr>
              <a:t>10</a:t>
            </a:r>
            <a:endParaRPr lang="pl-PL" altLang="zh-CN" dirty="0">
              <a:ea typeface="宋体" panose="02010600030101010101" pitchFamily="2" charset="-122"/>
            </a:endParaRPr>
          </a:p>
          <a:p>
            <a:pPr marL="1009650" indent="-742950" eaLnBrk="1" hangingPunct="1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 dirty="0">
                <a:ea typeface="宋体" panose="02010600030101010101" pitchFamily="2" charset="-122"/>
              </a:rPr>
              <a:t>11</a:t>
            </a:r>
            <a:endParaRPr lang="pl-PL" altLang="zh-CN" dirty="0">
              <a:ea typeface="宋体" panose="02010600030101010101" pitchFamily="2" charset="-122"/>
            </a:endParaRPr>
          </a:p>
          <a:p>
            <a:pPr marL="1009650" indent="-742950" eaLnBrk="1" hangingPunct="1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 dirty="0">
                <a:ea typeface="宋体" panose="02010600030101010101" pitchFamily="2" charset="-122"/>
              </a:rPr>
              <a:t>12</a:t>
            </a:r>
            <a:endParaRPr lang="pl-PL" altLang="zh-CN" dirty="0">
              <a:ea typeface="宋体" panose="02010600030101010101" pitchFamily="2" charset="-122"/>
            </a:endParaRPr>
          </a:p>
          <a:p>
            <a:endParaRPr lang="en-US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A71B9A90-B940-5B85-2191-40DBF3146626}"/>
              </a:ext>
            </a:extLst>
          </p:cNvPr>
          <p:cNvSpPr/>
          <p:nvPr/>
        </p:nvSpPr>
        <p:spPr>
          <a:xfrm>
            <a:off x="714703" y="4990964"/>
            <a:ext cx="714704" cy="704193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009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C42F-D613-48DB-1836-0C61B414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Q7. </a:t>
            </a:r>
            <a:r>
              <a:rPr lang="en-US" altLang="zh-CN" sz="4400" dirty="0">
                <a:ea typeface="宋体" panose="02010600030101010101" pitchFamily="2" charset="-122"/>
              </a:rPr>
              <a:t>Write down the type of pair:</a:t>
            </a:r>
            <a:br>
              <a:rPr lang="en-US" altLang="zh-CN" sz="4400" dirty="0">
                <a:ea typeface="宋体" panose="02010600030101010101" pitchFamily="2" charset="-122"/>
              </a:rPr>
            </a:br>
            <a:br>
              <a:rPr lang="en-US" altLang="zh-CN" sz="4400" dirty="0">
                <a:ea typeface="宋体" panose="02010600030101010101" pitchFamily="2" charset="-122"/>
              </a:rPr>
            </a:br>
            <a:r>
              <a:rPr lang="en-US" altLang="zh-CN" sz="4400" dirty="0">
                <a:ea typeface="宋体" panose="02010600030101010101" pitchFamily="2" charset="-122"/>
              </a:rPr>
              <a:t>{true, {0, 1}}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82946-0C5B-FAD8-2D54-1624270B5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90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C42F-D613-48DB-1836-0C61B4142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Q7. </a:t>
            </a:r>
            <a:r>
              <a:rPr lang="en-US" altLang="zh-CN" sz="4400" dirty="0">
                <a:ea typeface="宋体" panose="02010600030101010101" pitchFamily="2" charset="-122"/>
              </a:rPr>
              <a:t>Write down the type of pair:</a:t>
            </a:r>
            <a:br>
              <a:rPr lang="en-US" altLang="zh-CN" sz="4400" dirty="0">
                <a:ea typeface="宋体" panose="02010600030101010101" pitchFamily="2" charset="-122"/>
              </a:rPr>
            </a:br>
            <a:br>
              <a:rPr lang="en-US" altLang="zh-CN" sz="4400" dirty="0">
                <a:ea typeface="宋体" panose="02010600030101010101" pitchFamily="2" charset="-122"/>
              </a:rPr>
            </a:br>
            <a:r>
              <a:rPr lang="en-US" altLang="zh-CN" sz="4400" dirty="0">
                <a:ea typeface="宋体" panose="02010600030101010101" pitchFamily="2" charset="-122"/>
              </a:rPr>
              <a:t>{true, {0, 1}}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82946-0C5B-FAD8-2D54-1624270B5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Bool*(int*int)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28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6B73-3435-5880-DCD5-54411E6E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21568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Q8.</a:t>
            </a:r>
            <a:r>
              <a:rPr lang="en-US" altLang="zh-CN" sz="4400" dirty="0">
                <a:ea typeface="宋体" panose="02010600030101010101" pitchFamily="2" charset="-122"/>
              </a:rPr>
              <a:t> Translate </a:t>
            </a:r>
            <a:br>
              <a:rPr lang="en-US" altLang="zh-CN" sz="4400" dirty="0">
                <a:ea typeface="宋体" panose="02010600030101010101" pitchFamily="2" charset="-122"/>
              </a:rPr>
            </a:br>
            <a:r>
              <a:rPr lang="en-US" altLang="zh-CN" sz="4400" dirty="0">
                <a:ea typeface="宋体" panose="02010600030101010101" pitchFamily="2" charset="-122"/>
              </a:rPr>
              <a:t>let x = e1 in</a:t>
            </a:r>
            <a:br>
              <a:rPr lang="en-US" altLang="zh-CN" sz="4400" dirty="0">
                <a:ea typeface="宋体" panose="02010600030101010101" pitchFamily="2" charset="-122"/>
              </a:rPr>
            </a:br>
            <a:r>
              <a:rPr lang="en-US" altLang="zh-CN" sz="4400" dirty="0">
                <a:ea typeface="宋体" panose="02010600030101010101" pitchFamily="2" charset="-122"/>
              </a:rPr>
              <a:t>	let y=e2 in e3</a:t>
            </a:r>
            <a:br>
              <a:rPr lang="en-US" altLang="zh-CN" sz="4400" dirty="0">
                <a:ea typeface="宋体" panose="02010600030101010101" pitchFamily="2" charset="-122"/>
              </a:rPr>
            </a:br>
            <a:r>
              <a:rPr lang="en-US" altLang="zh-CN" sz="4400" dirty="0">
                <a:ea typeface="宋体" panose="02010600030101010101" pitchFamily="2" charset="-122"/>
              </a:rPr>
              <a:t>into lambda calculus (suppose e1,e2,e3 are translated to e1’,e2’ and e3’)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DE1CFF-0DCB-5B09-A68B-98539D04D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716843"/>
            <a:ext cx="7886700" cy="294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23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6B73-3435-5880-DCD5-54411E6E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21568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Q8.</a:t>
            </a:r>
            <a:r>
              <a:rPr lang="en-US" altLang="zh-CN" sz="4400" dirty="0">
                <a:ea typeface="宋体" panose="02010600030101010101" pitchFamily="2" charset="-122"/>
              </a:rPr>
              <a:t> Translate </a:t>
            </a:r>
            <a:br>
              <a:rPr lang="en-US" altLang="zh-CN" sz="4400" dirty="0">
                <a:ea typeface="宋体" panose="02010600030101010101" pitchFamily="2" charset="-122"/>
              </a:rPr>
            </a:br>
            <a:r>
              <a:rPr lang="en-US" altLang="zh-CN" sz="4400" dirty="0">
                <a:ea typeface="宋体" panose="02010600030101010101" pitchFamily="2" charset="-122"/>
              </a:rPr>
              <a:t>let x = e1 in</a:t>
            </a:r>
            <a:br>
              <a:rPr lang="en-US" altLang="zh-CN" sz="4400" dirty="0">
                <a:ea typeface="宋体" panose="02010600030101010101" pitchFamily="2" charset="-122"/>
              </a:rPr>
            </a:br>
            <a:r>
              <a:rPr lang="en-US" altLang="zh-CN" sz="4400" dirty="0">
                <a:ea typeface="宋体" panose="02010600030101010101" pitchFamily="2" charset="-122"/>
              </a:rPr>
              <a:t>	let y=e2 in e3</a:t>
            </a:r>
            <a:br>
              <a:rPr lang="en-US" altLang="zh-CN" sz="4400" dirty="0">
                <a:ea typeface="宋体" panose="02010600030101010101" pitchFamily="2" charset="-122"/>
              </a:rPr>
            </a:br>
            <a:r>
              <a:rPr lang="en-US" altLang="zh-CN" sz="4400" dirty="0">
                <a:ea typeface="宋体" panose="02010600030101010101" pitchFamily="2" charset="-122"/>
              </a:rPr>
              <a:t>into lambda calculus (suppose e1,e2,e3 are translated to e1’,e2’ and e3’)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EA5EF-1FEF-2544-030B-F237CDFA4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83723"/>
            <a:ext cx="7886700" cy="2393239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(\x.(\y.e3’) e2’)  e1’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21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0A54-71EC-CD9A-D1BB-58DE92767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Homework-5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96CFB-6891-FFFA-AFE8-B04CFD4A5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74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56495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3E72A9-76CA-1499-D4B5-500B08435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5" y="609600"/>
            <a:ext cx="3588597" cy="1330840"/>
          </a:xfrm>
        </p:spPr>
        <p:txBody>
          <a:bodyPr>
            <a:normAutofit/>
          </a:bodyPr>
          <a:lstStyle/>
          <a:p>
            <a:r>
              <a:rPr lang="en-US" dirty="0"/>
              <a:t>Problem-1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440ED0-CAE0-6D75-A88B-B267B0AE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193" y="2194102"/>
            <a:ext cx="3737179" cy="3908585"/>
          </a:xfrm>
        </p:spPr>
        <p:txBody>
          <a:bodyPr>
            <a:normAutofit/>
          </a:bodyPr>
          <a:lstStyle/>
          <a:p>
            <a:r>
              <a:rPr lang="en-US" sz="3600" dirty="0"/>
              <a:t>What will be printed after running main() when it uses </a:t>
            </a:r>
          </a:p>
          <a:p>
            <a:r>
              <a:rPr lang="en-US" sz="3600" dirty="0"/>
              <a:t>static scoping? </a:t>
            </a:r>
          </a:p>
          <a:p>
            <a:r>
              <a:rPr lang="en-US" sz="3600" dirty="0"/>
              <a:t>dynamic scoping?</a:t>
            </a:r>
            <a:endParaRPr lang="en-US" sz="4400" dirty="0"/>
          </a:p>
        </p:txBody>
      </p:sp>
      <p:pic>
        <p:nvPicPr>
          <p:cNvPr id="4" name="Content Placeholder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E4510606-88CD-B5D1-4261-419764B5D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262" y="717012"/>
            <a:ext cx="2427627" cy="54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8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A5FE-0D85-05AC-4E71-DA45848F0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Quiz-5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5DF2E-041A-1432-33CA-2C971E02A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71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716F-8A94-0A38-78F4-11BA5132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AC8FEE-B281-4D59-6D3C-E5518079A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501" y="1516668"/>
            <a:ext cx="7394997" cy="534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92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DD4F-F546-9947-DF92-8899EEFD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227BD8-BB59-14EA-77FA-8E0BEB467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9156" y="1825625"/>
            <a:ext cx="64056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32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FC5C-6080-CF9A-D11A-C1629EB2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D32812-3677-3648-6C52-DD98C0C78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800" y="3175794"/>
            <a:ext cx="75184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55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FC5C-6080-CF9A-D11A-C1629EB2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571C44-3470-BF27-696C-050EA9C84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971" y="1572710"/>
            <a:ext cx="7610058" cy="528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7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FC5C-6080-CF9A-D11A-C1629EB2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D4EE73-AE49-E3F3-6D94-41D685D02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32" y="2180300"/>
            <a:ext cx="8829736" cy="384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30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FC5C-6080-CF9A-D11A-C1629EB2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DAC7A6-0059-4F24-C853-997E0E7C1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726" y="1931768"/>
            <a:ext cx="8783838" cy="86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52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FC5C-6080-CF9A-D11A-C1629EB2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F1455B-2E4F-34D8-5103-7F2E904EE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5" y="2212477"/>
            <a:ext cx="9106350" cy="29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31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FC5C-6080-CF9A-D11A-C1629EB2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183AF-7DA3-BE0D-97C6-F7554D361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4"/>
            <a:ext cx="8105447" cy="4890485"/>
          </a:xfrm>
        </p:spPr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https://kenzhu2000.github.io/cse3302/web/project.html</a:t>
            </a:r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In this project, you are required to implement an interpreter in Java for the programming language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-apple-system"/>
              </a:rPr>
              <a:t>SimPL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(pronounced simple).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SimPL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is a simplified dialect of ML*, which can be used for both functional and imperative programming. </a:t>
            </a:r>
          </a:p>
          <a:p>
            <a:endParaRPr lang="en-US" dirty="0">
              <a:solidFill>
                <a:srgbClr val="000000"/>
              </a:solidFill>
              <a:latin typeface="-apple-system"/>
            </a:endParaRPr>
          </a:p>
          <a:p>
            <a:endParaRPr lang="en-US" sz="2400" i="1" dirty="0">
              <a:solidFill>
                <a:srgbClr val="000000"/>
              </a:solidFill>
              <a:latin typeface="-apple-system"/>
            </a:endParaRPr>
          </a:p>
          <a:p>
            <a:r>
              <a:rPr lang="en-US" sz="2400" i="1" dirty="0">
                <a:solidFill>
                  <a:srgbClr val="000000"/>
                </a:solidFill>
                <a:latin typeface="-apple-system"/>
              </a:rPr>
              <a:t>*</a:t>
            </a:r>
            <a:r>
              <a:rPr lang="en-US" sz="2400" i="1" dirty="0"/>
              <a:t>Robin Milner, Mads </a:t>
            </a:r>
            <a:r>
              <a:rPr lang="en-US" sz="2400" i="1" dirty="0" err="1"/>
              <a:t>Tofte</a:t>
            </a:r>
            <a:r>
              <a:rPr lang="en-US" sz="2400" i="1" dirty="0"/>
              <a:t>, Robert Harper, and David MacQueen. The Definition of Standard ML: Revised 1997. The MIT Press, 1997.</a:t>
            </a:r>
          </a:p>
        </p:txBody>
      </p:sp>
    </p:spTree>
    <p:extLst>
      <p:ext uri="{BB962C8B-B14F-4D97-AF65-F5344CB8AC3E}">
        <p14:creationId xmlns:p14="http://schemas.microsoft.com/office/powerpoint/2010/main" val="1711003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FC5C-6080-CF9A-D11A-C1629EB2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183AF-7DA3-BE0D-97C6-F7554D361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59" y="1825624"/>
            <a:ext cx="8471337" cy="4890485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 project 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skeleton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is provided at </a:t>
            </a:r>
            <a:r>
              <a:rPr lang="en-US" b="0" i="0" u="none" strike="noStrike" dirty="0">
                <a:effectLst/>
                <a:latin typeface="-apple-system"/>
                <a:hlinkClick r:id="rId2"/>
              </a:rPr>
              <a:t>skeleton.rar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 . You can start writing your interpreter using the provided skeleton. It includes a ready-to-import 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Eclipse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project, a source code formatter style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formatter.xml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), a full-featured parser for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SimPL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, and skeleton files for abstract syntax tree (AST) nodes, types,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-apple-system"/>
              </a:rPr>
              <a:t>values.Given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the project skeleton, you may finish coding the course project within 24 hours, if you fully understand the specification and the lectures.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409553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FC5C-6080-CF9A-D11A-C1629EB2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183AF-7DA3-BE0D-97C6-F7554D361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59" y="1825624"/>
            <a:ext cx="8471337" cy="4890485"/>
          </a:xfrm>
        </p:spPr>
        <p:txBody>
          <a:bodyPr>
            <a:normAutofit/>
          </a:bodyPr>
          <a:lstStyle/>
          <a:p>
            <a:pPr algn="just"/>
            <a:r>
              <a:rPr lang="en-US" b="1" i="0" dirty="0">
                <a:solidFill>
                  <a:srgbClr val="FF0000"/>
                </a:solidFill>
                <a:effectLst/>
                <a:latin typeface="-apple-system"/>
              </a:rPr>
              <a:t>Deadline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: 2023/12/01 23:59:59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Send your exported 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-apple-system"/>
              </a:rPr>
              <a:t>JAR file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, the 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-apple-system"/>
              </a:rPr>
              <a:t>source code file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-apple-system"/>
              </a:rPr>
              <a:t>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and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-apple-system"/>
              </a:rPr>
              <a:t>a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-apple-system"/>
              </a:rPr>
              <a:t>project document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, to 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-apple-system"/>
              </a:rPr>
              <a:t>Canvas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 before deadline. Your filename MUST like "CSE3302_project_Name_StudentID", e.g. "CSE3302_project_JohnSmith_5140309117".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You should package the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-apple-system"/>
              </a:rPr>
              <a:t>JAR file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, the source code file and the project document into a compressed file with your name and student number as file name, e.g. "JohSmith_5140309117.rar".</a:t>
            </a:r>
            <a:endParaRPr lang="en-US" sz="2400" dirty="0">
              <a:solidFill>
                <a:srgbClr val="000000"/>
              </a:solidFill>
              <a:latin typeface="-apple-system"/>
            </a:endParaRP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The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-apple-system"/>
              </a:rPr>
              <a:t>document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 should include your implementation method and explanation. The structure of your document is as the specification.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07507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59E1B5-5D71-DA36-05DD-B378674D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</a:t>
            </a:r>
            <a:r>
              <a:rPr lang="en-US" altLang="zh-CN" sz="4400" dirty="0">
                <a:ea typeface="宋体" panose="02010600030101010101" pitchFamily="2" charset="-122"/>
              </a:rPr>
              <a:t>Which is not right for let?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555678A-CB30-F658-49A9-2C6CD8FD79B7}"/>
              </a:ext>
            </a:extLst>
          </p:cNvPr>
          <p:cNvSpPr>
            <a:spLocks noGrp="1"/>
          </p:cNvSpPr>
          <p:nvPr>
            <p:ph idx="1"/>
          </p:nvPr>
        </p:nvSpPr>
        <p:spPr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  <a:sym typeface="Gill Sans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77655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8349-67E5-B4F1-9A78-22EE5A67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18DC7-E70B-410F-0154-97AFA417F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 homework on </a:t>
            </a:r>
            <a:r>
              <a:rPr lang="en-US" dirty="0">
                <a:solidFill>
                  <a:srgbClr val="FF0000"/>
                </a:solidFill>
              </a:rPr>
              <a:t>Canvas</a:t>
            </a:r>
          </a:p>
          <a:p>
            <a:r>
              <a:rPr lang="en-US" dirty="0"/>
              <a:t>Grade</a:t>
            </a:r>
            <a:r>
              <a:rPr lang="zh-CN" altLang="en-US" dirty="0"/>
              <a:t> </a:t>
            </a:r>
            <a:r>
              <a:rPr lang="en-US" altLang="zh-CN" dirty="0"/>
              <a:t>of </a:t>
            </a:r>
            <a:r>
              <a:rPr lang="en-US" dirty="0"/>
              <a:t>HW-1,2,3</a:t>
            </a:r>
            <a:r>
              <a:rPr lang="zh-CN" altLang="en-US" dirty="0"/>
              <a:t> </a:t>
            </a:r>
            <a:r>
              <a:rPr lang="en-US" altLang="zh-CN" dirty="0"/>
              <a:t>are Released</a:t>
            </a:r>
          </a:p>
          <a:p>
            <a:pPr lvl="1"/>
            <a:r>
              <a:rPr lang="en-US" dirty="0"/>
              <a:t>Comments include the number of wrong problem</a:t>
            </a:r>
          </a:p>
        </p:txBody>
      </p:sp>
    </p:spTree>
    <p:extLst>
      <p:ext uri="{BB962C8B-B14F-4D97-AF65-F5344CB8AC3E}">
        <p14:creationId xmlns:p14="http://schemas.microsoft.com/office/powerpoint/2010/main" val="410212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59E1B5-5D71-DA36-05DD-B378674D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</a:t>
            </a:r>
            <a:r>
              <a:rPr lang="en-US" altLang="zh-CN" sz="4400" dirty="0">
                <a:ea typeface="宋体" panose="02010600030101010101" pitchFamily="2" charset="-122"/>
              </a:rPr>
              <a:t>Which is not right for let?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555678A-CB30-F658-49A9-2C6CD8FD79B7}"/>
              </a:ext>
            </a:extLst>
          </p:cNvPr>
          <p:cNvSpPr>
            <a:spLocks noGrp="1"/>
          </p:cNvSpPr>
          <p:nvPr>
            <p:ph idx="1"/>
          </p:nvPr>
        </p:nvSpPr>
        <p:spPr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  <a:sym typeface="Gill Sans" charset="0"/>
              </a:rPr>
              <a:t> </a:t>
            </a: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BE737C19-D797-A030-83DF-898500A74A17}"/>
              </a:ext>
            </a:extLst>
          </p:cNvPr>
          <p:cNvSpPr/>
          <p:nvPr/>
        </p:nvSpPr>
        <p:spPr>
          <a:xfrm>
            <a:off x="628650" y="2469932"/>
            <a:ext cx="714704" cy="704193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22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59E1B5-5D71-DA36-05DD-B378674D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</a:t>
            </a:r>
            <a:r>
              <a:rPr lang="en-US" altLang="zh-CN" sz="4400" dirty="0">
                <a:ea typeface="宋体" panose="02010600030101010101" pitchFamily="2" charset="-122"/>
              </a:rPr>
              <a:t>Whose bounding is determined at run time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0A99B-0DBF-1B58-0C44-FE7AA2FE1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09650" indent="-742950" eaLnBrk="1" hangingPunct="1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 sz="2800" dirty="0">
                <a:ea typeface="宋体" panose="02010600030101010101" pitchFamily="2" charset="-122"/>
              </a:rPr>
              <a:t>Static scoping</a:t>
            </a:r>
          </a:p>
          <a:p>
            <a:pPr marL="1009650" indent="-742950" eaLnBrk="1" hangingPunct="1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Dynamic scoping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7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943A-5442-6623-CBAE-A81D6BC4D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11664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Q3 </a:t>
            </a:r>
            <a:r>
              <a:rPr lang="en-US" altLang="zh-CN" sz="4400" dirty="0">
                <a:ea typeface="宋体" panose="02010600030101010101" pitchFamily="2" charset="-122"/>
              </a:rPr>
              <a:t>. Evaluate the following expression with static scoping:</a:t>
            </a:r>
            <a:br>
              <a:rPr lang="en-US" altLang="zh-CN" sz="4400" dirty="0">
                <a:ea typeface="宋体" panose="02010600030101010101" pitchFamily="2" charset="-122"/>
              </a:rPr>
            </a:br>
            <a:r>
              <a:rPr lang="en-US" altLang="zh-CN" sz="4400" dirty="0">
                <a:ea typeface="宋体" panose="02010600030101010101" pitchFamily="2" charset="-122"/>
              </a:rPr>
              <a:t>let x = (let y = 1 in y) in </a:t>
            </a:r>
            <a:br>
              <a:rPr lang="en-US" altLang="zh-CN" sz="4400" dirty="0">
                <a:ea typeface="宋体" panose="02010600030101010101" pitchFamily="2" charset="-122"/>
              </a:rPr>
            </a:br>
            <a:r>
              <a:rPr lang="en-US" altLang="zh-CN" sz="4400" dirty="0">
                <a:ea typeface="宋体" panose="02010600030101010101" pitchFamily="2" charset="-122"/>
              </a:rPr>
              <a:t>	let y = (let x = 2 in x) in 2x + 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045D3-7668-B969-125F-BBE30865F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428999"/>
            <a:ext cx="7886700" cy="2747963"/>
          </a:xfrm>
        </p:spPr>
        <p:txBody>
          <a:bodyPr/>
          <a:lstStyle/>
          <a:p>
            <a:pPr marL="1009650" indent="-742950" eaLnBrk="1" hangingPunct="1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 sz="2800" dirty="0">
                <a:ea typeface="宋体" panose="02010600030101010101" pitchFamily="2" charset="-122"/>
              </a:rPr>
              <a:t>3</a:t>
            </a:r>
          </a:p>
          <a:p>
            <a:pPr marL="1009650" indent="-742950" eaLnBrk="1" hangingPunct="1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 sz="2800" dirty="0">
                <a:ea typeface="宋体" panose="02010600030101010101" pitchFamily="2" charset="-122"/>
              </a:rPr>
              <a:t>4</a:t>
            </a:r>
          </a:p>
          <a:p>
            <a:pPr marL="1009650" indent="-742950" eaLnBrk="1" hangingPunct="1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 sz="2800" dirty="0">
                <a:ea typeface="宋体" panose="02010600030101010101" pitchFamily="2" charset="-122"/>
              </a:rPr>
              <a:t>5 </a:t>
            </a:r>
          </a:p>
          <a:p>
            <a:pPr marL="1009650" indent="-742950" eaLnBrk="1" hangingPunct="1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 sz="2800" dirty="0">
                <a:ea typeface="宋体" panose="02010600030101010101" pitchFamily="2" charset="-122"/>
              </a:rPr>
              <a:t>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0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943A-5442-6623-CBAE-A81D6BC4D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11664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Q3 </a:t>
            </a:r>
            <a:r>
              <a:rPr lang="en-US" altLang="zh-CN" sz="4400" dirty="0">
                <a:ea typeface="宋体" panose="02010600030101010101" pitchFamily="2" charset="-122"/>
              </a:rPr>
              <a:t>. Evaluate the following expression with static scoping:</a:t>
            </a:r>
            <a:br>
              <a:rPr lang="en-US" altLang="zh-CN" sz="4400" dirty="0">
                <a:ea typeface="宋体" panose="02010600030101010101" pitchFamily="2" charset="-122"/>
              </a:rPr>
            </a:br>
            <a:r>
              <a:rPr lang="en-US" altLang="zh-CN" sz="4400" dirty="0">
                <a:ea typeface="宋体" panose="02010600030101010101" pitchFamily="2" charset="-122"/>
              </a:rPr>
              <a:t>let x = (let y = 1 in y) in </a:t>
            </a:r>
            <a:br>
              <a:rPr lang="en-US" altLang="zh-CN" sz="4400" dirty="0">
                <a:ea typeface="宋体" panose="02010600030101010101" pitchFamily="2" charset="-122"/>
              </a:rPr>
            </a:br>
            <a:r>
              <a:rPr lang="en-US" altLang="zh-CN" sz="4400" dirty="0">
                <a:ea typeface="宋体" panose="02010600030101010101" pitchFamily="2" charset="-122"/>
              </a:rPr>
              <a:t>	let y = (let x = 2 in x) in 2x + 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045D3-7668-B969-125F-BBE30865F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428999"/>
            <a:ext cx="7886700" cy="2747963"/>
          </a:xfrm>
        </p:spPr>
        <p:txBody>
          <a:bodyPr/>
          <a:lstStyle/>
          <a:p>
            <a:pPr marL="1009650" indent="-742950" eaLnBrk="1" hangingPunct="1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 sz="2800" dirty="0">
                <a:ea typeface="宋体" panose="02010600030101010101" pitchFamily="2" charset="-122"/>
              </a:rPr>
              <a:t>3</a:t>
            </a:r>
          </a:p>
          <a:p>
            <a:pPr marL="1009650" indent="-742950" eaLnBrk="1" hangingPunct="1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 sz="2800" dirty="0">
                <a:ea typeface="宋体" panose="02010600030101010101" pitchFamily="2" charset="-122"/>
              </a:rPr>
              <a:t>4</a:t>
            </a:r>
          </a:p>
          <a:p>
            <a:pPr marL="1009650" indent="-742950" eaLnBrk="1" hangingPunct="1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 sz="2800" dirty="0">
                <a:ea typeface="宋体" panose="02010600030101010101" pitchFamily="2" charset="-122"/>
              </a:rPr>
              <a:t>5 </a:t>
            </a:r>
          </a:p>
          <a:p>
            <a:pPr marL="1009650" indent="-742950" eaLnBrk="1" hangingPunct="1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 sz="2800" dirty="0">
                <a:ea typeface="宋体" panose="02010600030101010101" pitchFamily="2" charset="-122"/>
              </a:rPr>
              <a:t>6</a:t>
            </a:r>
          </a:p>
          <a:p>
            <a:endParaRPr lang="en-US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31FFB20E-33AF-0541-A108-1306B5FC180A}"/>
              </a:ext>
            </a:extLst>
          </p:cNvPr>
          <p:cNvSpPr/>
          <p:nvPr/>
        </p:nvSpPr>
        <p:spPr>
          <a:xfrm>
            <a:off x="744264" y="3815256"/>
            <a:ext cx="714704" cy="704193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205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57C8-548B-75B6-09C9-8E86C384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Q4.</a:t>
            </a:r>
            <a:r>
              <a:rPr lang="en-US" altLang="zh-CN" sz="4400" dirty="0">
                <a:ea typeface="宋体" panose="02010600030101010101" pitchFamily="2" charset="-122"/>
              </a:rPr>
              <a:t> Which one of the following three languages’ syntax is </a:t>
            </a:r>
            <a:r>
              <a:rPr lang="en-US" altLang="zh-CN" sz="4400" dirty="0">
                <a:solidFill>
                  <a:srgbClr val="FF0000"/>
                </a:solidFill>
                <a:ea typeface="宋体" panose="02010600030101010101" pitchFamily="2" charset="-122"/>
              </a:rPr>
              <a:t>different</a:t>
            </a:r>
            <a:r>
              <a:rPr lang="en-US" altLang="zh-CN" sz="4400" dirty="0">
                <a:ea typeface="宋体" panose="02010600030101010101" pitchFamily="2" charset="-122"/>
              </a:rPr>
              <a:t> from the others?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0398A-90FE-F7E0-5649-3712B1E7D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753" y="1794094"/>
            <a:ext cx="7886700" cy="4351338"/>
          </a:xfrm>
        </p:spPr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  <a:sym typeface="Arial" panose="020B0604020202020204" pitchFamily="34" charset="0"/>
              </a:rPr>
              <a:t>L1: 	Expr </a:t>
            </a:r>
            <a:r>
              <a:rPr lang="en-US" altLang="zh-CN" sz="2800" dirty="0">
                <a:ea typeface="宋体" panose="02010600030101010101" pitchFamily="2" charset="-122"/>
                <a:sym typeface="Wingdings" pitchFamily="2" charset="2"/>
              </a:rPr>
              <a:t></a:t>
            </a:r>
            <a:r>
              <a:rPr lang="en-US" altLang="zh-CN" sz="2800" dirty="0">
                <a:ea typeface="宋体" panose="02010600030101010101" pitchFamily="2" charset="-122"/>
                <a:sym typeface="Arial" panose="020B0604020202020204" pitchFamily="34" charset="0"/>
              </a:rPr>
              <a:t> Expr + Term | Expr – Term| Term</a:t>
            </a:r>
            <a:br>
              <a:rPr lang="zh-CN" altLang="zh-CN" sz="2800" dirty="0"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>
                <a:ea typeface="宋体" panose="02010600030101010101" pitchFamily="2" charset="-122"/>
                <a:sym typeface="Arial" panose="020B0604020202020204" pitchFamily="34" charset="0"/>
              </a:rPr>
              <a:t>	Term </a:t>
            </a:r>
            <a:r>
              <a:rPr lang="en-US" altLang="zh-CN" sz="2800" dirty="0">
                <a:ea typeface="宋体" panose="02010600030101010101" pitchFamily="2" charset="-122"/>
                <a:sym typeface="Wingdings" pitchFamily="2" charset="2"/>
              </a:rPr>
              <a:t></a:t>
            </a:r>
            <a:r>
              <a:rPr lang="en-US" altLang="zh-CN" sz="2800" dirty="0">
                <a:ea typeface="宋体" panose="02010600030101010101" pitchFamily="2" charset="-122"/>
                <a:sym typeface="Arial" panose="020B0604020202020204" pitchFamily="34" charset="0"/>
              </a:rPr>
              <a:t> 0|1|2|3|4|5|6|7|8|9|(Expr)</a:t>
            </a:r>
            <a:br>
              <a:rPr lang="en-US" altLang="zh-CN" sz="2800" dirty="0"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>
                <a:ea typeface="宋体" panose="02010600030101010101" pitchFamily="2" charset="-122"/>
                <a:sym typeface="Arial" panose="020B0604020202020204" pitchFamily="34" charset="0"/>
              </a:rPr>
              <a:t>L2:	Expr </a:t>
            </a:r>
            <a:r>
              <a:rPr lang="en-US" altLang="zh-CN" sz="2800" dirty="0">
                <a:ea typeface="宋体" panose="02010600030101010101" pitchFamily="2" charset="-122"/>
                <a:sym typeface="Wingdings" pitchFamily="2" charset="2"/>
              </a:rPr>
              <a:t></a:t>
            </a:r>
            <a:r>
              <a:rPr lang="en-US" altLang="zh-CN" sz="2800" dirty="0">
                <a:ea typeface="宋体" panose="02010600030101010101" pitchFamily="2" charset="-122"/>
                <a:sym typeface="Arial" panose="020B0604020202020204" pitchFamily="34" charset="0"/>
              </a:rPr>
              <a:t>Expr Op </a:t>
            </a:r>
            <a:r>
              <a:rPr lang="en-US" altLang="zh-CN" sz="2800" dirty="0" err="1">
                <a:ea typeface="宋体" panose="02010600030101010101" pitchFamily="2" charset="-122"/>
                <a:sym typeface="Arial" panose="020B0604020202020204" pitchFamily="34" charset="0"/>
              </a:rPr>
              <a:t>Expr|Term</a:t>
            </a:r>
            <a:br>
              <a:rPr lang="zh-CN" altLang="zh-CN" sz="2800" dirty="0"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>
                <a:ea typeface="宋体" panose="02010600030101010101" pitchFamily="2" charset="-122"/>
                <a:sym typeface="Arial" panose="020B0604020202020204" pitchFamily="34" charset="0"/>
              </a:rPr>
              <a:t>	Term </a:t>
            </a:r>
            <a:r>
              <a:rPr lang="en-US" altLang="zh-CN" sz="2800" dirty="0">
                <a:ea typeface="宋体" panose="02010600030101010101" pitchFamily="2" charset="-122"/>
                <a:sym typeface="Wingdings" pitchFamily="2" charset="2"/>
              </a:rPr>
              <a:t></a:t>
            </a:r>
            <a:r>
              <a:rPr lang="en-US" altLang="zh-CN" sz="2800" dirty="0">
                <a:ea typeface="宋体" panose="02010600030101010101" pitchFamily="2" charset="-122"/>
                <a:sym typeface="Arial" panose="020B0604020202020204" pitchFamily="34" charset="0"/>
              </a:rPr>
              <a:t> 0|1|2|3|4|5|6|7|8|9|(Expr)</a:t>
            </a:r>
            <a:br>
              <a:rPr lang="zh-CN" altLang="zh-CN" sz="2800" dirty="0"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>
                <a:ea typeface="宋体" panose="02010600030101010101" pitchFamily="2" charset="-122"/>
                <a:sym typeface="Arial" panose="020B0604020202020204" pitchFamily="34" charset="0"/>
              </a:rPr>
              <a:t>	Op </a:t>
            </a:r>
            <a:r>
              <a:rPr lang="en-US" altLang="zh-CN" sz="2800" dirty="0">
                <a:ea typeface="宋体" panose="02010600030101010101" pitchFamily="2" charset="-122"/>
                <a:sym typeface="Wingdings" pitchFamily="2" charset="2"/>
              </a:rPr>
              <a:t></a:t>
            </a:r>
            <a:r>
              <a:rPr lang="en-US" altLang="zh-CN" sz="2800" dirty="0">
                <a:ea typeface="宋体" panose="02010600030101010101" pitchFamily="2" charset="-122"/>
                <a:sym typeface="Arial" panose="020B0604020202020204" pitchFamily="34" charset="0"/>
              </a:rPr>
              <a:t> + | -</a:t>
            </a:r>
            <a:br>
              <a:rPr lang="en-US" altLang="zh-CN" sz="2800" dirty="0"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>
                <a:ea typeface="宋体" panose="02010600030101010101" pitchFamily="2" charset="-122"/>
                <a:sym typeface="Arial" panose="020B0604020202020204" pitchFamily="34" charset="0"/>
              </a:rPr>
              <a:t>L3:	Expr </a:t>
            </a:r>
            <a:r>
              <a:rPr lang="en-US" altLang="zh-CN" sz="2800" dirty="0">
                <a:ea typeface="宋体" panose="02010600030101010101" pitchFamily="2" charset="-122"/>
                <a:sym typeface="Wingdings" pitchFamily="2" charset="2"/>
              </a:rPr>
              <a:t></a:t>
            </a:r>
            <a:r>
              <a:rPr lang="en-US" altLang="zh-CN" sz="2800" dirty="0">
                <a:ea typeface="宋体" panose="02010600030101010101" pitchFamily="2" charset="-122"/>
                <a:sym typeface="Arial" panose="020B0604020202020204" pitchFamily="34" charset="0"/>
              </a:rPr>
              <a:t> Expr + Expr | Expr – Expr| Term</a:t>
            </a:r>
            <a:br>
              <a:rPr lang="zh-CN" altLang="zh-CN" sz="2800" dirty="0"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>
                <a:ea typeface="宋体" panose="02010600030101010101" pitchFamily="2" charset="-122"/>
                <a:sym typeface="Arial" panose="020B0604020202020204" pitchFamily="34" charset="0"/>
              </a:rPr>
              <a:t>	Term </a:t>
            </a:r>
            <a:r>
              <a:rPr lang="en-US" altLang="zh-CN" sz="2800" dirty="0">
                <a:ea typeface="宋体" panose="02010600030101010101" pitchFamily="2" charset="-122"/>
                <a:sym typeface="Wingdings" pitchFamily="2" charset="2"/>
              </a:rPr>
              <a:t></a:t>
            </a:r>
            <a:r>
              <a:rPr lang="en-US" altLang="zh-CN" sz="2800" dirty="0">
                <a:ea typeface="宋体" panose="02010600030101010101" pitchFamily="2" charset="-122"/>
                <a:sym typeface="Arial" panose="020B0604020202020204" pitchFamily="34" charset="0"/>
              </a:rPr>
              <a:t> 0|1|2|3|4|5|6|7|8|9|(Expr)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D8F89E-DE8D-2A70-4BA4-4B153187D7BC}"/>
              </a:ext>
            </a:extLst>
          </p:cNvPr>
          <p:cNvSpPr txBox="1">
            <a:spLocks noChangeArrowheads="1"/>
          </p:cNvSpPr>
          <p:nvPr/>
        </p:nvSpPr>
        <p:spPr>
          <a:xfrm>
            <a:off x="330528" y="4866290"/>
            <a:ext cx="7993665" cy="19917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09650" indent="-742950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 sz="3200" dirty="0">
                <a:ea typeface="宋体" panose="02010600030101010101" pitchFamily="2" charset="-122"/>
              </a:rPr>
              <a:t>L1</a:t>
            </a:r>
          </a:p>
          <a:p>
            <a:pPr marL="1009650" indent="-742950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 sz="3200" dirty="0">
                <a:ea typeface="宋体" panose="02010600030101010101" pitchFamily="2" charset="-122"/>
              </a:rPr>
              <a:t>L2</a:t>
            </a:r>
            <a:endParaRPr lang="zh-CN" altLang="zh-CN" sz="3200" dirty="0">
              <a:ea typeface="宋体" panose="02010600030101010101" pitchFamily="2" charset="-122"/>
            </a:endParaRPr>
          </a:p>
          <a:p>
            <a:pPr marL="1009650" indent="-742950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 sz="3200" dirty="0">
                <a:ea typeface="宋体" panose="02010600030101010101" pitchFamily="2" charset="-122"/>
              </a:rPr>
              <a:t>L3</a:t>
            </a:r>
          </a:p>
          <a:p>
            <a:pPr marL="1009650" indent="-742950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 sz="3200" dirty="0">
                <a:ea typeface="宋体" panose="02010600030101010101" pitchFamily="2" charset="-122"/>
              </a:rPr>
              <a:t>They are all equal</a:t>
            </a:r>
          </a:p>
        </p:txBody>
      </p:sp>
    </p:spTree>
    <p:extLst>
      <p:ext uri="{BB962C8B-B14F-4D97-AF65-F5344CB8AC3E}">
        <p14:creationId xmlns:p14="http://schemas.microsoft.com/office/powerpoint/2010/main" val="442447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57C8-548B-75B6-09C9-8E86C384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Q4.</a:t>
            </a:r>
            <a:r>
              <a:rPr lang="en-US" altLang="zh-CN" sz="4400" dirty="0">
                <a:ea typeface="宋体" panose="02010600030101010101" pitchFamily="2" charset="-122"/>
              </a:rPr>
              <a:t> Which one of the following three languages’ syntax is </a:t>
            </a:r>
            <a:r>
              <a:rPr lang="en-US" altLang="zh-CN" sz="4400" dirty="0">
                <a:solidFill>
                  <a:srgbClr val="FF0000"/>
                </a:solidFill>
                <a:ea typeface="宋体" panose="02010600030101010101" pitchFamily="2" charset="-122"/>
              </a:rPr>
              <a:t>different</a:t>
            </a:r>
            <a:r>
              <a:rPr lang="en-US" altLang="zh-CN" sz="4400" dirty="0">
                <a:ea typeface="宋体" panose="02010600030101010101" pitchFamily="2" charset="-122"/>
              </a:rPr>
              <a:t> from the others?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0398A-90FE-F7E0-5649-3712B1E7D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753" y="1794094"/>
            <a:ext cx="7886700" cy="4351338"/>
          </a:xfrm>
        </p:spPr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  <a:sym typeface="Arial" panose="020B0604020202020204" pitchFamily="34" charset="0"/>
              </a:rPr>
              <a:t>L1: 	Expr </a:t>
            </a:r>
            <a:r>
              <a:rPr lang="en-US" altLang="zh-CN" sz="2800" dirty="0">
                <a:ea typeface="宋体" panose="02010600030101010101" pitchFamily="2" charset="-122"/>
                <a:sym typeface="Wingdings" pitchFamily="2" charset="2"/>
              </a:rPr>
              <a:t></a:t>
            </a:r>
            <a:r>
              <a:rPr lang="en-US" altLang="zh-CN" sz="2800" dirty="0">
                <a:ea typeface="宋体" panose="02010600030101010101" pitchFamily="2" charset="-122"/>
                <a:sym typeface="Arial" panose="020B0604020202020204" pitchFamily="34" charset="0"/>
              </a:rPr>
              <a:t> Expr + Term | Expr – Term| Term</a:t>
            </a:r>
            <a:br>
              <a:rPr lang="zh-CN" altLang="zh-CN" sz="2800" dirty="0"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>
                <a:ea typeface="宋体" panose="02010600030101010101" pitchFamily="2" charset="-122"/>
                <a:sym typeface="Arial" panose="020B0604020202020204" pitchFamily="34" charset="0"/>
              </a:rPr>
              <a:t>	Term </a:t>
            </a:r>
            <a:r>
              <a:rPr lang="en-US" altLang="zh-CN" sz="2800" dirty="0">
                <a:ea typeface="宋体" panose="02010600030101010101" pitchFamily="2" charset="-122"/>
                <a:sym typeface="Wingdings" pitchFamily="2" charset="2"/>
              </a:rPr>
              <a:t></a:t>
            </a:r>
            <a:r>
              <a:rPr lang="en-US" altLang="zh-CN" sz="2800" dirty="0">
                <a:ea typeface="宋体" panose="02010600030101010101" pitchFamily="2" charset="-122"/>
                <a:sym typeface="Arial" panose="020B0604020202020204" pitchFamily="34" charset="0"/>
              </a:rPr>
              <a:t> 0|1|2|3|4|5|6|7|8|9|(Expr)</a:t>
            </a:r>
            <a:br>
              <a:rPr lang="en-US" altLang="zh-CN" sz="2800" dirty="0"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>
                <a:ea typeface="宋体" panose="02010600030101010101" pitchFamily="2" charset="-122"/>
                <a:sym typeface="Arial" panose="020B0604020202020204" pitchFamily="34" charset="0"/>
              </a:rPr>
              <a:t>L2:	Expr </a:t>
            </a:r>
            <a:r>
              <a:rPr lang="en-US" altLang="zh-CN" sz="2800" dirty="0">
                <a:ea typeface="宋体" panose="02010600030101010101" pitchFamily="2" charset="-122"/>
                <a:sym typeface="Wingdings" pitchFamily="2" charset="2"/>
              </a:rPr>
              <a:t></a:t>
            </a:r>
            <a:r>
              <a:rPr lang="en-US" altLang="zh-CN" sz="2800" dirty="0">
                <a:ea typeface="宋体" panose="02010600030101010101" pitchFamily="2" charset="-122"/>
                <a:sym typeface="Arial" panose="020B0604020202020204" pitchFamily="34" charset="0"/>
              </a:rPr>
              <a:t>Expr Op </a:t>
            </a:r>
            <a:r>
              <a:rPr lang="en-US" altLang="zh-CN" sz="2800" dirty="0" err="1">
                <a:ea typeface="宋体" panose="02010600030101010101" pitchFamily="2" charset="-122"/>
                <a:sym typeface="Arial" panose="020B0604020202020204" pitchFamily="34" charset="0"/>
              </a:rPr>
              <a:t>Expr|Term</a:t>
            </a:r>
            <a:br>
              <a:rPr lang="zh-CN" altLang="zh-CN" sz="2800" dirty="0"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>
                <a:ea typeface="宋体" panose="02010600030101010101" pitchFamily="2" charset="-122"/>
                <a:sym typeface="Arial" panose="020B0604020202020204" pitchFamily="34" charset="0"/>
              </a:rPr>
              <a:t>	Term </a:t>
            </a:r>
            <a:r>
              <a:rPr lang="en-US" altLang="zh-CN" sz="2800" dirty="0">
                <a:ea typeface="宋体" panose="02010600030101010101" pitchFamily="2" charset="-122"/>
                <a:sym typeface="Wingdings" pitchFamily="2" charset="2"/>
              </a:rPr>
              <a:t></a:t>
            </a:r>
            <a:r>
              <a:rPr lang="en-US" altLang="zh-CN" sz="2800" dirty="0">
                <a:ea typeface="宋体" panose="02010600030101010101" pitchFamily="2" charset="-122"/>
                <a:sym typeface="Arial" panose="020B0604020202020204" pitchFamily="34" charset="0"/>
              </a:rPr>
              <a:t> 0|1|2|3|4|5|6|7|8|9|(Expr)</a:t>
            </a:r>
            <a:br>
              <a:rPr lang="zh-CN" altLang="zh-CN" sz="2800" dirty="0"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>
                <a:ea typeface="宋体" panose="02010600030101010101" pitchFamily="2" charset="-122"/>
                <a:sym typeface="Arial" panose="020B0604020202020204" pitchFamily="34" charset="0"/>
              </a:rPr>
              <a:t>	Op </a:t>
            </a:r>
            <a:r>
              <a:rPr lang="en-US" altLang="zh-CN" sz="2800" dirty="0">
                <a:ea typeface="宋体" panose="02010600030101010101" pitchFamily="2" charset="-122"/>
                <a:sym typeface="Wingdings" pitchFamily="2" charset="2"/>
              </a:rPr>
              <a:t></a:t>
            </a:r>
            <a:r>
              <a:rPr lang="en-US" altLang="zh-CN" sz="2800" dirty="0">
                <a:ea typeface="宋体" panose="02010600030101010101" pitchFamily="2" charset="-122"/>
                <a:sym typeface="Arial" panose="020B0604020202020204" pitchFamily="34" charset="0"/>
              </a:rPr>
              <a:t> + | -</a:t>
            </a:r>
            <a:br>
              <a:rPr lang="en-US" altLang="zh-CN" sz="2800" dirty="0"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>
                <a:ea typeface="宋体" panose="02010600030101010101" pitchFamily="2" charset="-122"/>
                <a:sym typeface="Arial" panose="020B0604020202020204" pitchFamily="34" charset="0"/>
              </a:rPr>
              <a:t>L3:	Expr </a:t>
            </a:r>
            <a:r>
              <a:rPr lang="en-US" altLang="zh-CN" sz="2800" dirty="0">
                <a:ea typeface="宋体" panose="02010600030101010101" pitchFamily="2" charset="-122"/>
                <a:sym typeface="Wingdings" pitchFamily="2" charset="2"/>
              </a:rPr>
              <a:t></a:t>
            </a:r>
            <a:r>
              <a:rPr lang="en-US" altLang="zh-CN" sz="2800" dirty="0">
                <a:ea typeface="宋体" panose="02010600030101010101" pitchFamily="2" charset="-122"/>
                <a:sym typeface="Arial" panose="020B0604020202020204" pitchFamily="34" charset="0"/>
              </a:rPr>
              <a:t> Expr + Expr | Expr – Expr| Term</a:t>
            </a:r>
            <a:br>
              <a:rPr lang="zh-CN" altLang="zh-CN" sz="2800" dirty="0">
                <a:ea typeface="宋体" panose="02010600030101010101" pitchFamily="2" charset="-122"/>
                <a:sym typeface="Arial" panose="020B0604020202020204" pitchFamily="34" charset="0"/>
              </a:rPr>
            </a:br>
            <a:r>
              <a:rPr lang="en-US" altLang="zh-CN" sz="2800" dirty="0">
                <a:ea typeface="宋体" panose="02010600030101010101" pitchFamily="2" charset="-122"/>
                <a:sym typeface="Arial" panose="020B0604020202020204" pitchFamily="34" charset="0"/>
              </a:rPr>
              <a:t>	Term </a:t>
            </a:r>
            <a:r>
              <a:rPr lang="en-US" altLang="zh-CN" sz="2800" dirty="0">
                <a:ea typeface="宋体" panose="02010600030101010101" pitchFamily="2" charset="-122"/>
                <a:sym typeface="Wingdings" pitchFamily="2" charset="2"/>
              </a:rPr>
              <a:t></a:t>
            </a:r>
            <a:r>
              <a:rPr lang="en-US" altLang="zh-CN" sz="2800" dirty="0">
                <a:ea typeface="宋体" panose="02010600030101010101" pitchFamily="2" charset="-122"/>
                <a:sym typeface="Arial" panose="020B0604020202020204" pitchFamily="34" charset="0"/>
              </a:rPr>
              <a:t> 0|1|2|3|4|5|6|7|8|9|(Expr)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D8F89E-DE8D-2A70-4BA4-4B153187D7BC}"/>
              </a:ext>
            </a:extLst>
          </p:cNvPr>
          <p:cNvSpPr txBox="1">
            <a:spLocks noChangeArrowheads="1"/>
          </p:cNvSpPr>
          <p:nvPr/>
        </p:nvSpPr>
        <p:spPr>
          <a:xfrm>
            <a:off x="330528" y="4866290"/>
            <a:ext cx="7993665" cy="19917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09650" indent="-742950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 sz="3200" dirty="0">
                <a:ea typeface="宋体" panose="02010600030101010101" pitchFamily="2" charset="-122"/>
              </a:rPr>
              <a:t>L1</a:t>
            </a:r>
          </a:p>
          <a:p>
            <a:pPr marL="1009650" indent="-742950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 sz="3200" dirty="0">
                <a:ea typeface="宋体" panose="02010600030101010101" pitchFamily="2" charset="-122"/>
              </a:rPr>
              <a:t>L2</a:t>
            </a:r>
            <a:endParaRPr lang="zh-CN" altLang="zh-CN" sz="3200" dirty="0">
              <a:ea typeface="宋体" panose="02010600030101010101" pitchFamily="2" charset="-122"/>
            </a:endParaRPr>
          </a:p>
          <a:p>
            <a:pPr marL="1009650" indent="-742950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 sz="3200" dirty="0">
                <a:ea typeface="宋体" panose="02010600030101010101" pitchFamily="2" charset="-122"/>
              </a:rPr>
              <a:t>L3</a:t>
            </a:r>
          </a:p>
          <a:p>
            <a:pPr marL="1009650" indent="-742950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 sz="3200" dirty="0">
                <a:ea typeface="宋体" panose="02010600030101010101" pitchFamily="2" charset="-122"/>
              </a:rPr>
              <a:t>They are all equal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58D1BC60-C200-C09E-7212-CA7F4F928E75}"/>
              </a:ext>
            </a:extLst>
          </p:cNvPr>
          <p:cNvSpPr/>
          <p:nvPr/>
        </p:nvSpPr>
        <p:spPr>
          <a:xfrm>
            <a:off x="462455" y="6153807"/>
            <a:ext cx="714704" cy="704193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83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148</TotalTime>
  <Words>945</Words>
  <Application>Microsoft Macintosh PowerPoint</Application>
  <PresentationFormat>On-screen Show (4:3)</PresentationFormat>
  <Paragraphs>90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-apple-system</vt:lpstr>
      <vt:lpstr>Arial</vt:lpstr>
      <vt:lpstr>Calibri</vt:lpstr>
      <vt:lpstr>Calibri Light</vt:lpstr>
      <vt:lpstr>Gill Sans</vt:lpstr>
      <vt:lpstr>Office Theme</vt:lpstr>
      <vt:lpstr>Tutorial-6</vt:lpstr>
      <vt:lpstr>Quiz-5</vt:lpstr>
      <vt:lpstr>Q1 Which is not right for let?</vt:lpstr>
      <vt:lpstr>Q1 Which is not right for let?</vt:lpstr>
      <vt:lpstr>Q2 Whose bounding is determined at run time ?</vt:lpstr>
      <vt:lpstr>Q3 . Evaluate the following expression with static scoping: let x = (let y = 1 in y) in   let y = (let x = 2 in x) in 2x + y</vt:lpstr>
      <vt:lpstr>Q3 . Evaluate the following expression with static scoping: let x = (let y = 1 in y) in   let y = (let x = 2 in x) in 2x + y</vt:lpstr>
      <vt:lpstr>Q4. Which one of the following three languages’ syntax is different from the others?</vt:lpstr>
      <vt:lpstr>Q4. Which one of the following three languages’ syntax is different from the others?</vt:lpstr>
      <vt:lpstr>Q5. 5. For the following strings, which one doesn’t belong to the language GINT? GINT:    Integer -&gt; Integer Digit | Digit   Digit -&gt; 0|1|2|3|45|6|7|8|9</vt:lpstr>
      <vt:lpstr>Q5. 5. For the following strings, which one doesn’t belong to the language GINT? GINT:    Integer -&gt; Integer Digit | Digit   Digit -&gt; 0|1|2|3|45|6|7|8|9</vt:lpstr>
      <vt:lpstr>Q6. What does the following expression evaluate to using static scoping?  let x = 3 in let y = (let x = 4 in 2 * x ) in x + y </vt:lpstr>
      <vt:lpstr>Q6. What does the following expression evaluate to using static scoping?  let x = 3 in let y = (let x = 4 in 2 * x ) in x + y </vt:lpstr>
      <vt:lpstr>Q7. Write down the type of pair:  {true, {0, 1}}</vt:lpstr>
      <vt:lpstr>Q7. Write down the type of pair:  {true, {0, 1}}</vt:lpstr>
      <vt:lpstr>Q8. Translate  let x = e1 in  let y=e2 in e3 into lambda calculus (suppose e1,e2,e3 are translated to e1’,e2’ and e3’)</vt:lpstr>
      <vt:lpstr>Q8. Translate  let x = e1 in  let y=e2 in e3 into lambda calculus (suppose e1,e2,e3 are translated to e1’,e2’ and e3’)</vt:lpstr>
      <vt:lpstr>Homework-5</vt:lpstr>
      <vt:lpstr>Problem-1</vt:lpstr>
      <vt:lpstr>Problem-2</vt:lpstr>
      <vt:lpstr>Problem-2</vt:lpstr>
      <vt:lpstr>Problem-2</vt:lpstr>
      <vt:lpstr>Problem-2</vt:lpstr>
      <vt:lpstr>Problem-2</vt:lpstr>
      <vt:lpstr>Problem-3</vt:lpstr>
      <vt:lpstr>Problem-3</vt:lpstr>
      <vt:lpstr>Project</vt:lpstr>
      <vt:lpstr>Project</vt:lpstr>
      <vt:lpstr>Project</vt:lpstr>
      <vt:lpstr>Grade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Tutorial-6</dc:title>
  <dc:creator>Wang, Sinong</dc:creator>
  <cp:lastModifiedBy>Wang, Sinong</cp:lastModifiedBy>
  <cp:revision>1</cp:revision>
  <dcterms:created xsi:type="dcterms:W3CDTF">2023-10-02T17:37:41Z</dcterms:created>
  <dcterms:modified xsi:type="dcterms:W3CDTF">2023-10-02T20:06:19Z</dcterms:modified>
</cp:coreProperties>
</file>