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7" r:id="rId3"/>
    <p:sldId id="257" r:id="rId4"/>
    <p:sldId id="308" r:id="rId5"/>
    <p:sldId id="309" r:id="rId6"/>
    <p:sldId id="310" r:id="rId7"/>
    <p:sldId id="334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3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 showGuides="1">
      <p:cViewPr varScale="1">
        <p:scale>
          <a:sx n="116" d="100"/>
          <a:sy n="116" d="100"/>
        </p:scale>
        <p:origin x="8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4774C-2001-2447-8C80-801716BED38F}" type="datetimeFigureOut">
              <a:rPr lang="en-KR" smtClean="0"/>
              <a:t>9/10/25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000-37FB-9848-9C26-A1CB0B8468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974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A8B9-5C32-621E-FFAC-B8FF10D66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FAEDB-0E61-D74C-44A3-ADA0CDFAE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DAE2-A828-9C35-C635-8735319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C486-3FC1-D047-8AAD-775C03B1D46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D897-4B14-F8D7-9B29-3072C994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03F9-B0A9-722F-B2AA-4062D25C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1179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EAD3-9AFD-62DB-72C8-605C3B40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97C8C-BA83-EA20-B154-059B9C086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5986-84B2-DA81-C542-B2E35967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B52-1EE7-7E49-82A9-FAE84E3792EC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76B6-53AF-97BE-665A-85F532E2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304F-415C-0E74-1989-E4D56239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67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61C39-FD12-CCF4-6122-A5C7D6F57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14E29-1E1A-7351-9168-63C0CBDFF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AD27-D8C6-F703-2690-0B4C3EF7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0662-EEAF-0D45-B5FF-93297BDD54C0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A1A3-84F3-6FB6-A9EC-7DDCD0E3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04B29-EF1E-B888-F0C3-D2F13D63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07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619-9B98-0FB4-C25C-D4335A5C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6249-4691-7630-5AD6-296190A2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0156-C9B6-DB5B-B8AF-13A40B1D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9562-5734-F68E-3384-F88C4553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FC42-DD36-16D9-1F81-78579DC4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9346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B4C6-3DE5-E0E5-7562-C4FA090F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E39A4-343B-429B-7CE4-39557BA6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9C57-C27D-0D81-C445-50FEA9F6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F4E2-7DF8-1BA9-B802-42B4DEDD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3876-84A7-CF6B-F8DC-346ABA46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7939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1BE7-923B-8C8D-3955-932F3C37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52B8-D053-E37E-3F54-2A5D91258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CA33A-844B-2713-40D2-5E88EB6A8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C3BF-64B1-DEFD-A2E1-14137B0C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F313-F49C-2040-9962-BF560DDCC7CA}" type="datetime1">
              <a:rPr lang="en-US" smtClean="0"/>
              <a:t>9/10/25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ADEBB-0A5E-0EFE-FAE4-B942A0C4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7D413-C30C-C659-0895-DF7A7AA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66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1BC5-52EE-0D89-BEC4-B014655F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6CBA-44C3-9338-6085-78F787597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7092-5233-17E5-3D08-98EE078D1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F56F1-B52F-FB7C-A460-2595EAB5C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5A295-AB16-465C-B27E-4A8CEEFFD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6501D-03EE-220F-B77B-7D699944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7C72-4FC2-E744-89F6-2196F33FEDFC}" type="datetime1">
              <a:rPr lang="en-US" smtClean="0"/>
              <a:t>9/10/25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62C4D-5885-C553-1167-F9440B00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2D276-276A-1933-4128-29D556D3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382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2DF5-AD5A-EFCE-9CA5-09F5AB81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0BD82-3FFC-C245-0E49-FE28B587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0B36-39CF-3C40-AF2F-273CBE04BEB2}" type="datetime1">
              <a:rPr lang="en-US" smtClean="0"/>
              <a:t>9/10/25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D9F9C-118E-2CFC-ACC4-38080D09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B37BF-673D-26FD-7FC5-5AF4FD2E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171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9038B-A85B-38E8-F405-F8D8153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0A9D-8DFF-B740-A01D-EB2FF93D258C}" type="datetime1">
              <a:rPr lang="en-US" smtClean="0"/>
              <a:t>9/10/25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BAA64-E923-95F3-7C32-C392FAD0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EDC67-94A4-743C-BB52-3DF8DA5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970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F049-BD4E-F2ED-F635-50F3EE44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C4EE-5F43-5EF4-C4B5-8BABB0C5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810D6-8BD5-C43E-C8D8-9CD2C7554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758D3-80C7-65E2-7116-73EB88B2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83C3-29C2-8D4D-9024-3854AFA4D352}" type="datetime1">
              <a:rPr lang="en-US" smtClean="0"/>
              <a:t>9/10/25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50750-DA97-53AC-ECFD-5C89297D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C2564-5288-95ED-0759-7C531195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260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170F-5360-4E09-7EFD-88CC4DF6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ACEC0-BCEB-4160-BDF7-636D1138B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841AE-0EFA-2508-7699-65D8270D5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2804-297B-3A8E-3F6A-86F408F4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F14-B600-2C4D-ABB0-51C5A8D429B0}" type="datetime1">
              <a:rPr lang="en-US" smtClean="0"/>
              <a:t>9/10/25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67707-C75E-016B-189E-2E33AE9A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80B5B-19C5-A575-83D6-6B3B6D01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89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A4A1B-CE80-99CB-D27C-67C45171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0DD7-08B8-819B-927B-86188A40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BB74A-B273-3E57-9117-667359C40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0F38A0-08EA-A847-AADD-5A3F09E1CFA9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17F1-471C-564A-4D92-0C767614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234D-285F-B79D-13F8-9013A6198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11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37C9-2D88-6EE2-255C-709A1BF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487" y="1122363"/>
            <a:ext cx="9379026" cy="2387600"/>
          </a:xfrm>
        </p:spPr>
        <p:txBody>
          <a:bodyPr>
            <a:normAutofit/>
          </a:bodyPr>
          <a:lstStyle/>
          <a:p>
            <a:r>
              <a:rPr lang="en-KR" sz="4800" b="1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CSE 3302 / 5307</a:t>
            </a:r>
            <a:br>
              <a:rPr lang="en-KR" sz="4800" b="1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</a:br>
            <a:r>
              <a:rPr lang="en-KR" sz="4800" b="1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Programming Language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CA8F9-2699-C14D-432C-5FE58B146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Tutorial 04</a:t>
            </a:r>
          </a:p>
          <a:p>
            <a:endParaRPr lang="en-KR" dirty="0">
              <a:latin typeface="Apple SD Gothic Neo" panose="02000300000000000000" pitchFamily="2" charset="-127"/>
              <a:ea typeface="Apple SD Gothic Neo" panose="02000300000000000000" pitchFamily="2" charset="-127"/>
              <a:cs typeface="Apple Symbols" panose="02000000000000000000" pitchFamily="2" charset="-79"/>
            </a:endParaRPr>
          </a:p>
          <a:p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Wonjun Park</a:t>
            </a:r>
          </a:p>
        </p:txBody>
      </p:sp>
    </p:spTree>
    <p:extLst>
      <p:ext uri="{BB962C8B-B14F-4D97-AF65-F5344CB8AC3E}">
        <p14:creationId xmlns:p14="http://schemas.microsoft.com/office/powerpoint/2010/main" val="34035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A4A78-B405-218C-3032-941200E13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660E-695B-40F8-6F84-F70FAB07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CE18F-0F9C-F928-D5BD-D0FC2013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10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C012223-4671-E9BE-D45D-5CCF6DB4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2CC9C-14DA-684E-CA21-BC72FB32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07" y="1496223"/>
            <a:ext cx="10152786" cy="1278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DB28B-70DF-921C-334D-68AD4C72B5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9607" y="3042875"/>
            <a:ext cx="10785931" cy="4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2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C8993-5DA9-C4CA-3CAE-8422788E9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92AF3-D341-1633-A04C-AF51A67A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CD609-E714-262E-2183-65E1CDC9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11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21F65A-F40F-A91B-F46E-55AEB653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9D791DA-2D47-A1C7-3932-544369E78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599" cy="448925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KR" dirty="0"/>
                  <a:t>Prove inductively on the structure of add n1 n2 n3</a:t>
                </a:r>
              </a:p>
              <a:p>
                <a:pPr marL="0" indent="0">
                  <a:buNone/>
                </a:pPr>
                <a:r>
                  <a:rPr lang="en-KR" dirty="0"/>
                  <a:t>Case 1.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𝑛𝑎𝑡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𝑎𝑑𝑑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KR" dirty="0"/>
                  <a:t>		if add Z n n, then add Z S(n) S(n)</a:t>
                </a:r>
              </a:p>
              <a:p>
                <a:pPr marL="0" indent="0">
                  <a:buNone/>
                </a:pPr>
                <a:r>
                  <a:rPr lang="en-KR" dirty="0"/>
                  <a:t>		1) n nat				(by Assumption)</a:t>
                </a:r>
              </a:p>
              <a:p>
                <a:pPr marL="0" indent="0">
                  <a:buNone/>
                </a:pPr>
                <a:r>
                  <a:rPr lang="en-KR" dirty="0"/>
                  <a:t>		2) S(n) nat				(by the given rule 2)</a:t>
                </a:r>
              </a:p>
              <a:p>
                <a:pPr marL="0" indent="0">
                  <a:buNone/>
                </a:pPr>
                <a:r>
                  <a:rPr lang="en-KR" dirty="0"/>
                  <a:t>		3) add Z S(n) S(n)			(by Add Z)</a:t>
                </a:r>
              </a:p>
              <a:p>
                <a:pPr marL="0" indent="0">
                  <a:buNone/>
                </a:pPr>
                <a:r>
                  <a:rPr lang="en-KR" dirty="0"/>
                  <a:t>Case 2.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𝑎𝑑𝑑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𝑎𝑑𝑑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3)</m:t>
                        </m:r>
                      </m:den>
                    </m:f>
                  </m:oMath>
                </a14:m>
                <a:r>
                  <a:rPr lang="en-KR" dirty="0"/>
                  <a:t>	</a:t>
                </a:r>
                <a:r>
                  <a:rPr lang="en-KR" sz="2600" dirty="0"/>
                  <a:t>if add S(n1) n2 S(n3), then add S(n1) S(n2) S(S(n3))</a:t>
                </a:r>
              </a:p>
              <a:p>
                <a:pPr marL="0" indent="0">
                  <a:buNone/>
                </a:pPr>
                <a:r>
                  <a:rPr lang="en-KR" dirty="0"/>
                  <a:t>		1) add n1 n2 n3			(by Assumption)</a:t>
                </a:r>
              </a:p>
              <a:p>
                <a:pPr marL="0" indent="0">
                  <a:buNone/>
                </a:pPr>
                <a:r>
                  <a:rPr lang="en-KR" dirty="0"/>
                  <a:t>		2) add n1 S(n2) S(n3)		(by I.H.)</a:t>
                </a:r>
              </a:p>
              <a:p>
                <a:pPr marL="0" indent="0">
                  <a:buNone/>
                </a:pPr>
                <a:r>
                  <a:rPr lang="en-KR" dirty="0"/>
                  <a:t>		3) add S(n1) S(n2) S(n3)		(by Add S)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9D791DA-2D47-A1C7-3932-544369E78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599" cy="4489253"/>
              </a:xfrm>
              <a:blipFill>
                <a:blip r:embed="rId2"/>
                <a:stretch>
                  <a:fillRect l="-1087" t="-253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96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A657E-38CA-1A15-E77D-0D94D176E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3818-E059-0CF5-4AA5-EFD7B22B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6D76-B6CE-4387-5C45-FB96E6BA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12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4D5F407-27BE-D4CC-1CB7-B0D84095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E129C0-64BE-B904-EA9E-E0EB66D78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07" y="1496223"/>
            <a:ext cx="10152786" cy="1278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1CFEB2-5FD6-DDB7-FFFD-0E2992038E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9607" y="2898197"/>
            <a:ext cx="9986244" cy="6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6A343-6FB6-6AA1-25C3-B16B4862D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7AE55-3562-2417-C7D0-87EAE54A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7FB40-637A-9D06-D3CE-C238D2EE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13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03EC23-D0E1-6ABA-EB5C-9081A3DC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2B7A2FA-CFDE-20FD-3B0D-334AA18F1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KR" dirty="0"/>
                  <a:t>Prove inductively on the structure of add n1 n2 n3</a:t>
                </a:r>
              </a:p>
              <a:p>
                <a:pPr marL="0" indent="0">
                  <a:buNone/>
                </a:pPr>
                <a:r>
                  <a:rPr lang="en-KR" dirty="0"/>
                  <a:t>Case 1.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𝑛𝑎𝑡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KR" dirty="0"/>
                  <a:t>		if add Z n n, then add n Z n</a:t>
                </a:r>
              </a:p>
              <a:p>
                <a:pPr marL="0" indent="0">
                  <a:buNone/>
                </a:pPr>
                <a:r>
                  <a:rPr lang="en-KR" dirty="0"/>
                  <a:t>		1) n nat				(by Assumption)</a:t>
                </a:r>
              </a:p>
              <a:p>
                <a:pPr marL="0" indent="0">
                  <a:buNone/>
                </a:pPr>
                <a:r>
                  <a:rPr lang="en-KR" dirty="0"/>
                  <a:t>		2) add n Z n				(by c.)</a:t>
                </a:r>
              </a:p>
              <a:p>
                <a:pPr marL="0" indent="0">
                  <a:buNone/>
                </a:pPr>
                <a:r>
                  <a:rPr lang="en-KR" dirty="0"/>
                  <a:t>Case 2.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3)</m:t>
                        </m:r>
                      </m:den>
                    </m:f>
                  </m:oMath>
                </a14:m>
                <a:r>
                  <a:rPr lang="en-KR" dirty="0"/>
                  <a:t>	</a:t>
                </a:r>
                <a:r>
                  <a:rPr lang="en-KR" sz="2400" dirty="0"/>
                  <a:t>if add S(n1) n2 S(n3), then add n2 S(n1) S(S(n3))</a:t>
                </a:r>
                <a:endParaRPr lang="en-KR" sz="2600" dirty="0"/>
              </a:p>
              <a:p>
                <a:pPr marL="0" indent="0">
                  <a:buNone/>
                </a:pPr>
                <a:r>
                  <a:rPr lang="en-KR" dirty="0"/>
                  <a:t>		1) add n1 n2 n3			(by Assumption)</a:t>
                </a:r>
              </a:p>
              <a:p>
                <a:pPr marL="0" indent="0">
                  <a:buNone/>
                </a:pPr>
                <a:r>
                  <a:rPr lang="en-KR" dirty="0"/>
                  <a:t>		2) add n2 n1 n3			(by I.H.)</a:t>
                </a:r>
              </a:p>
              <a:p>
                <a:pPr marL="0" indent="0">
                  <a:buNone/>
                </a:pPr>
                <a:r>
                  <a:rPr lang="en-KR" dirty="0"/>
                  <a:t>		3) add n2 S(n1) S(n3)		(by d.)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2B7A2FA-CFDE-20FD-3B0D-334AA18F1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206" t="-2254" b="-253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4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5E801-4C08-5550-B2F5-38E2BAE9E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B7F4-C36B-E0CE-460D-67B487FD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7E614-C506-F045-DD68-82C0D8FA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14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A0B8823-232E-844A-2235-8D2909B2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60BF16-DB8E-B03C-2110-9660686FC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29" y="1418142"/>
            <a:ext cx="37592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BC9C8B-7018-B3C7-738C-5CD9AD7D2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1283"/>
            <a:ext cx="7772400" cy="4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72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E574C-09BB-B41F-77D3-E82073E21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43C2C-8EB3-DDF6-153D-788D5A42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03918-8558-E5DF-086A-D1A001E1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15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8826D0-5BD3-8111-1AE2-8FA09EB2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35905F-96C4-905B-3F88-C1CE189DA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29" y="1418142"/>
            <a:ext cx="37592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46246-2DDE-916E-ADF5-A7675A424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1283"/>
            <a:ext cx="7772400" cy="444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7">
                <a:extLst>
                  <a:ext uri="{FF2B5EF4-FFF2-40B4-BE49-F238E27FC236}">
                    <a16:creationId xmlns:a16="http://schemas.microsoft.com/office/drawing/2014/main" id="{95A1E8A2-DC4E-9C34-F880-6CE78679D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92967"/>
                <a:ext cx="10515600" cy="298399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KR" dirty="0"/>
              </a:p>
              <a:p>
                <a:pPr marL="0" indent="0">
                  <a:buNone/>
                </a:pPr>
                <a:endParaRPr lang="en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2   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" name="Content Placeholder 7">
                <a:extLst>
                  <a:ext uri="{FF2B5EF4-FFF2-40B4-BE49-F238E27FC236}">
                    <a16:creationId xmlns:a16="http://schemas.microsoft.com/office/drawing/2014/main" id="{95A1E8A2-DC4E-9C34-F880-6CE78679D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92967"/>
                <a:ext cx="10515600" cy="298399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44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3A670-6B71-8BBD-16D5-A108B036E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CEBF-3107-6608-69CB-05BCE357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668DA-6718-82E4-B220-760B63AA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16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B79892E-AD4C-CF66-0C3B-741B1474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7A0FD1-2BB4-D210-11EB-073B952B6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29" y="1418142"/>
            <a:ext cx="37592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343C0-AB13-42ED-07E7-737F32F2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199" y="2573713"/>
            <a:ext cx="834717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0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F86FA-F2EC-93AB-35F7-667A250C8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80D78-5577-D925-A9DB-87CD2194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1F15D-688B-A851-6E22-8BAC8AB5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17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2E29C9F-8D27-03A9-DE00-A5104D66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36310D-1AD0-62BE-4E2A-AD9EAEAB6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29" y="1418142"/>
            <a:ext cx="3759200" cy="87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7">
                <a:extLst>
                  <a:ext uri="{FF2B5EF4-FFF2-40B4-BE49-F238E27FC236}">
                    <a16:creationId xmlns:a16="http://schemas.microsoft.com/office/drawing/2014/main" id="{EF4E3510-5F0B-E0F5-A32D-7073DA3FB8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92967"/>
                <a:ext cx="10515600" cy="298399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𝑖𝑧𝑒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KR" dirty="0"/>
              </a:p>
              <a:p>
                <a:pPr marL="0" indent="0">
                  <a:buNone/>
                </a:pPr>
                <a:endParaRPr lang="en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KR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3" name="Content Placeholder 7">
                <a:extLst>
                  <a:ext uri="{FF2B5EF4-FFF2-40B4-BE49-F238E27FC236}">
                    <a16:creationId xmlns:a16="http://schemas.microsoft.com/office/drawing/2014/main" id="{EF4E3510-5F0B-E0F5-A32D-7073DA3FB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92967"/>
                <a:ext cx="10515600" cy="298399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FE61E77-07DD-CA3A-CDDD-90501412FB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8199" y="2573713"/>
            <a:ext cx="834717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0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34DAA-9E8E-FEDF-678C-046CA73EC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8CDA-58EE-E921-1DD2-FF8517EE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658AB-1594-A566-1E35-495154C6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18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62091E0-FE66-6508-1A87-109D4513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E7A763-AF9D-73E7-962E-A8F922325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29" y="1418142"/>
            <a:ext cx="3759200" cy="876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522B4B-102B-7861-6475-E46350561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4370"/>
            <a:ext cx="10284758" cy="6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7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F50C8-6F9D-EFF1-9769-B27917DDE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4572-EA41-0B5B-4717-29D88918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37E1E-7794-C515-F34C-983804EB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19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0AAACD5-0A4F-0D5A-5994-43336A67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4EFACB-C5BE-1BB4-4800-7117A9F77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29" y="1418142"/>
            <a:ext cx="3759200" cy="87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7">
                <a:extLst>
                  <a:ext uri="{FF2B5EF4-FFF2-40B4-BE49-F238E27FC236}">
                    <a16:creationId xmlns:a16="http://schemas.microsoft.com/office/drawing/2014/main" id="{A37FEAAF-D3C8-7775-F014-50D1A18658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28683"/>
                <a:ext cx="10515600" cy="274828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𝑛𝑎𝑡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𝑙𝑒𝑠𝑠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den>
                      </m:f>
                    </m:oMath>
                  </m:oMathPara>
                </a14:m>
                <a:endParaRPr lang="en-KR" dirty="0"/>
              </a:p>
              <a:p>
                <a:pPr marL="0" indent="0">
                  <a:buNone/>
                </a:pPr>
                <a:endParaRPr lang="en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𝑛𝑎𝑡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𝑚𝑎𝑥𝑣𝑎𝑙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𝑚𝑎𝑥𝑣𝑎𝑙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𝑚𝑎𝑥𝑣𝑎𝑙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KR" dirty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𝑛𝑎𝑡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𝑚𝑖𝑛𝑣𝑎𝑙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𝑙𝑒𝑎𝑓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𝑚𝑖𝑛𝑣𝑎𝑙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𝑚𝑖𝑛𝑣𝑎𝑙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𝑛𝑜𝑑𝑒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KR" dirty="0"/>
              </a:p>
              <a:p>
                <a:pPr marL="0" indent="0">
                  <a:buNone/>
                </a:pPr>
                <a:endParaRPr lang="en-KR" dirty="0"/>
              </a:p>
              <a:p>
                <a:pPr marL="0" indent="0">
                  <a:buNone/>
                </a:pPr>
                <a:endParaRPr lang="en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𝑛𝑎𝑡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𝑙𝑒𝑎𝑓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𝑚𝑎𝑥𝑣𝑎𝑙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𝑚𝑖𝑛𝑣𝑎𝑙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den>
                      </m:f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" name="Content Placeholder 7">
                <a:extLst>
                  <a:ext uri="{FF2B5EF4-FFF2-40B4-BE49-F238E27FC236}">
                    <a16:creationId xmlns:a16="http://schemas.microsoft.com/office/drawing/2014/main" id="{A37FEAAF-D3C8-7775-F014-50D1A1865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28683"/>
                <a:ext cx="10515600" cy="2748280"/>
              </a:xfrm>
              <a:blipFill>
                <a:blip r:embed="rId3"/>
                <a:stretch>
                  <a:fillRect t="-1835" b="-229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C77E4AB-6444-3090-0BD7-B3508818E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4370"/>
            <a:ext cx="10284758" cy="6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3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036C-31C6-08FA-A107-E05B577B8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0390-9247-7F1B-8E1E-7CB86D91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Homework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29AC-66CF-E330-FD66-38C7B04A8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6AB5-0B6E-F42F-2F97-61BD8E81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EAFF5-5F7B-E950-66E9-284F339E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9123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FB26A-F74B-7C10-75D4-D93E6624F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3B270-0170-8313-D1B2-CB55916A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69399-7AD6-2FAA-7F73-D7BD8D80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20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FBB092-214D-7681-89F6-FC5B4468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5938EA-058A-B1D1-5192-DE72A1AC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29" y="1418142"/>
            <a:ext cx="3759200" cy="876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57CC2E-E809-DD57-D0AE-9C8AE69EF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09985"/>
            <a:ext cx="9060889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0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7C974-6FB8-5769-FA4A-842FBC881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51C7C-E42F-16B0-A52F-77225DDE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017C3-8E77-A537-EEA1-45EFDB84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21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BA28B5-CCC0-4253-7ADC-30F6FFBD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24D71F-EBDD-5B6F-88ED-724BAAF3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29" y="1418142"/>
            <a:ext cx="3759200" cy="87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7">
                <a:extLst>
                  <a:ext uri="{FF2B5EF4-FFF2-40B4-BE49-F238E27FC236}">
                    <a16:creationId xmlns:a16="http://schemas.microsoft.com/office/drawing/2014/main" id="{16F5338F-AE85-0496-B8A1-1897818AF5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92967"/>
                <a:ext cx="10515600" cy="298399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KR" dirty="0"/>
              </a:p>
              <a:p>
                <a:pPr marL="0" indent="0">
                  <a:buNone/>
                </a:pPr>
                <a:r>
                  <a:rPr lang="en-KR" dirty="0"/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KR" dirty="0"/>
                  <a:t>” Syntax is not defined</a:t>
                </a:r>
              </a:p>
            </p:txBody>
          </p:sp>
        </mc:Choice>
        <mc:Fallback xmlns="">
          <p:sp>
            <p:nvSpPr>
              <p:cNvPr id="3" name="Content Placeholder 7">
                <a:extLst>
                  <a:ext uri="{FF2B5EF4-FFF2-40B4-BE49-F238E27FC236}">
                    <a16:creationId xmlns:a16="http://schemas.microsoft.com/office/drawing/2014/main" id="{16F5338F-AE85-0496-B8A1-1897818AF5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92967"/>
                <a:ext cx="10515600" cy="2983996"/>
              </a:xfrm>
              <a:blipFill>
                <a:blip r:embed="rId3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BDA2C43-55CD-9648-B162-54A0CB92B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509985"/>
            <a:ext cx="9060889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35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7AA82-C3ED-3C8C-F69A-D5C2AF1A1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616A-0251-0BE3-B7F8-D2F4E94F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7B3DF-5363-A8AC-2E1A-DCE647FE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22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71F47D0-CE07-8AEA-F6ED-72445981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7">
                <a:extLst>
                  <a:ext uri="{FF2B5EF4-FFF2-40B4-BE49-F238E27FC236}">
                    <a16:creationId xmlns:a16="http://schemas.microsoft.com/office/drawing/2014/main" id="{B6B9F065-74DC-8A63-3522-92B960EBD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Prove inductively on the structure of a tree, height a h, and size a, n</a:t>
                </a:r>
              </a:p>
              <a:p>
                <a:pPr marL="0" indent="0">
                  <a:buNone/>
                </a:pPr>
                <a:r>
                  <a:rPr lang="en-US" dirty="0"/>
                  <a:t>Case 1.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𝑡𝑟𝑒𝑒</m:t>
                        </m:r>
                      </m:den>
                    </m:f>
                  </m:oMath>
                </a14:m>
                <a:endParaRPr lang="en-KR" dirty="0"/>
              </a:p>
              <a:p>
                <a:pPr marL="0" indent="0">
                  <a:buNone/>
                </a:pPr>
                <a:r>
                  <a:rPr lang="en-KR" dirty="0"/>
                  <a:t>		1) max Z Z Z					(by Assumption)</a:t>
                </a:r>
              </a:p>
              <a:p>
                <a:pPr marL="0" indent="0">
                  <a:buNone/>
                </a:pPr>
                <a:r>
                  <a:rPr lang="en-KR" dirty="0"/>
                  <a:t>Case 2.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𝑡𝑟𝑒𝑒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𝑡𝑟𝑒𝑒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𝑡𝑟𝑒𝑒</m:t>
                        </m:r>
                      </m:den>
                    </m:f>
                  </m:oMath>
                </a14:m>
                <a:endParaRPr lang="en-KR" sz="2000" dirty="0"/>
              </a:p>
              <a:p>
                <a:pPr marL="0" indent="0">
                  <a:buNone/>
                </a:pPr>
                <a:r>
                  <a:rPr lang="en-KR" dirty="0"/>
                  <a:t>		1) t tree					(by Assumption)</a:t>
                </a:r>
              </a:p>
              <a:p>
                <a:pPr marL="0" indent="0">
                  <a:buNone/>
                </a:pPr>
                <a:r>
                  <a:rPr lang="en-KR" dirty="0"/>
                  <a:t>		2) height t h					(by Assumption)</a:t>
                </a:r>
              </a:p>
              <a:p>
                <a:pPr marL="0" indent="0">
                  <a:buNone/>
                </a:pPr>
                <a:r>
                  <a:rPr lang="en-KR" dirty="0"/>
                  <a:t>		3) size t n					(by Assumption)</a:t>
                </a:r>
              </a:p>
              <a:p>
                <a:pPr marL="0" indent="0">
                  <a:buNone/>
                </a:pPr>
                <a:r>
                  <a:rPr lang="en-KR" dirty="0"/>
                  <a:t>		4) max 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KR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KR" dirty="0"/>
                  <a:t>		(by I.H.)</a:t>
                </a:r>
              </a:p>
              <a:p>
                <a:pPr marL="0" indent="0">
                  <a:buNone/>
                </a:pPr>
                <a:r>
                  <a:rPr lang="en-KR" dirty="0"/>
                  <a:t>		5) max S(n)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KR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KR" dirty="0"/>
                  <a:t>	(by max S, 2^h S)</a:t>
                </a:r>
              </a:p>
              <a:p>
                <a:pPr marL="0" indent="0">
                  <a:buNone/>
                </a:pPr>
                <a:endParaRPr lang="en-KR" dirty="0"/>
              </a:p>
            </p:txBody>
          </p:sp>
        </mc:Choice>
        <mc:Fallback xmlns="">
          <p:sp>
            <p:nvSpPr>
              <p:cNvPr id="3" name="Content Placeholder 7">
                <a:extLst>
                  <a:ext uri="{FF2B5EF4-FFF2-40B4-BE49-F238E27FC236}">
                    <a16:creationId xmlns:a16="http://schemas.microsoft.com/office/drawing/2014/main" id="{B6B9F065-74DC-8A63-3522-92B960EBD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086" t="-253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889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1FF5E-49D4-43F7-4290-C97E87F84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6FB7F-2AF4-5CD9-0933-CC538235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EE561-3957-5739-C1DF-32EDC0E5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23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23A8F16-5169-E8F5-1212-A2CA7480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813C72-1B8D-4634-C50D-2BA5CE882A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1809" y="2509985"/>
            <a:ext cx="8833669" cy="36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70A64C-1862-01E9-3AE6-1EAC284C7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1447858"/>
            <a:ext cx="322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93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749B2-9032-B78E-B482-835686FD7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3C745-897C-5E12-D5E4-607C5E4D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95EA1-864A-0487-6374-6FFB6FEC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24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D5AB132-2BC5-92E2-A2DB-75E4F9AC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7">
                <a:extLst>
                  <a:ext uri="{FF2B5EF4-FFF2-40B4-BE49-F238E27FC236}">
                    <a16:creationId xmlns:a16="http://schemas.microsoft.com/office/drawing/2014/main" id="{568EB366-BF27-EEEA-1D1B-BF2A2968F7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92967"/>
                <a:ext cx="10515600" cy="298399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𝑛𝑎𝑡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𝑎𝑝𝑝𝑒𝑛𝑑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∷∈)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𝑎𝑝𝑝𝑒𝑛𝑑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𝑛𝑎𝑡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𝑎𝑝𝑝𝑒𝑛𝑑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∷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" name="Content Placeholder 7">
                <a:extLst>
                  <a:ext uri="{FF2B5EF4-FFF2-40B4-BE49-F238E27FC236}">
                    <a16:creationId xmlns:a16="http://schemas.microsoft.com/office/drawing/2014/main" id="{568EB366-BF27-EEEA-1D1B-BF2A2968F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92967"/>
                <a:ext cx="10515600" cy="2983996"/>
              </a:xfrm>
              <a:blipFill>
                <a:blip r:embed="rId2"/>
                <a:stretch>
                  <a:fillRect t="-423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11D052B-C11F-8F14-E608-2A5176464E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1809" y="2509985"/>
            <a:ext cx="8833669" cy="365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0AFA42-1905-D8D3-6C69-32EECE51E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00" y="1447858"/>
            <a:ext cx="322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66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E0170-D5EC-38F5-3057-9597BF8E7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F9984-B142-F57E-9617-3BAFBF99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573D2-A7D0-40B2-1A84-95FFB782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25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9EF7025-63D5-8A89-B4AD-7CC7D0F0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42982-D5AF-24F4-2800-206BC8B5FB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4203" y="2590858"/>
            <a:ext cx="6654697" cy="36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A8F7C7-CF4E-8892-ACAD-7C01560E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1447858"/>
            <a:ext cx="322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4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5F68B-163B-CFF3-502B-4C0C433EB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A2093-76DD-CDB6-ED27-DC106021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42B06-022D-CB84-7399-2CF7A7EA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26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9E7F77-3E12-D30D-AFE8-BD134FA6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6217F4-AB23-BF0E-C8F0-D761D0D9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00" y="1447858"/>
            <a:ext cx="3225800" cy="838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EB033D9-868C-E463-8AA6-1161541A6A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4203" y="2590858"/>
            <a:ext cx="6654697" cy="365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7">
                <a:extLst>
                  <a:ext uri="{FF2B5EF4-FFF2-40B4-BE49-F238E27FC236}">
                    <a16:creationId xmlns:a16="http://schemas.microsoft.com/office/drawing/2014/main" id="{D3C3631F-D3E5-3789-A485-919E5D6993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92463"/>
                <a:ext cx="10515600" cy="29845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𝑟𝑒𝑣𝑒𝑟𝑠𝑒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 ∈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𝑟𝑒𝑣𝑒𝑟𝑠𝑒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𝑎𝑝𝑝𝑒𝑛𝑑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𝑟𝑒𝑣𝑒𝑟𝑠𝑒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6" name="Content Placeholder 7">
                <a:extLst>
                  <a:ext uri="{FF2B5EF4-FFF2-40B4-BE49-F238E27FC236}">
                    <a16:creationId xmlns:a16="http://schemas.microsoft.com/office/drawing/2014/main" id="{D3C3631F-D3E5-3789-A485-919E5D6993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92463"/>
                <a:ext cx="10515600" cy="29845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D52CA-1866-E229-D2FE-1EEFB3C77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D0F9-399A-72F8-7EB6-39A1DC1D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A9AD6-F04B-5F24-D1F3-770FD246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27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5DBE679-B7E9-1DC7-BAC6-738404C7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EB16FB-34BF-FFF0-ED4F-FFB2DBFF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68343" y="2509985"/>
            <a:ext cx="7109198" cy="36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B762FC-1F6C-837C-EA7C-AF9E2932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1447858"/>
            <a:ext cx="322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77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00F92-87EA-8041-2837-B87C15866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BD84D-CE22-33A0-625B-951B3CE3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522FD-12F0-B38F-9A1F-1D0CDAA0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28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F98ECBB-5292-2A9E-26B6-F5484AFB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55A1A3-1466-0B0C-D751-2F8BF1BFD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00" y="1447858"/>
            <a:ext cx="3225800" cy="838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6DC2B6-FF62-9113-4DE3-4B0A55B147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8343" y="2509985"/>
            <a:ext cx="7109198" cy="365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141587DC-2887-5C6B-48C4-0A50B981E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92463"/>
                <a:ext cx="10515600" cy="29845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7" name="Content Placeholder 7">
                <a:extLst>
                  <a:ext uri="{FF2B5EF4-FFF2-40B4-BE49-F238E27FC236}">
                    <a16:creationId xmlns:a16="http://schemas.microsoft.com/office/drawing/2014/main" id="{141587DC-2887-5C6B-48C4-0A50B981E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92463"/>
                <a:ext cx="10515600" cy="29845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67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0947A-5214-207F-C98B-27855E960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B69A5-DE0B-ABAD-37A8-22E5ED1D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51B1B-E81C-E133-4F3A-6B11EA41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29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B501E1-06C2-472A-21B5-93907CB8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B995A-B016-8371-0301-F6F0C3B9E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00" y="1447858"/>
            <a:ext cx="3225800" cy="838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83DD00-1FF3-01C1-ECA4-827B5A371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86796"/>
            <a:ext cx="7772400" cy="3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2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B8DB-EA24-160D-E42C-6853651A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ECE32-7FFC-1F2B-A131-76CC7A4B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3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13E9D5-8E0A-CB61-98A8-A5841E46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A3F37-6E33-4189-DC54-41A18970B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07" y="1496223"/>
            <a:ext cx="10152786" cy="1278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8ADDE5-78C9-1DEE-08B8-3309FB85E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07" y="2977080"/>
            <a:ext cx="5638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89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D2DED-2700-1D69-8004-69CAD491E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DF803-30F0-EE37-935F-CE7B4E11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CACEE-449E-1855-C108-3C936CDF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30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B7D387-02AE-B603-5B8C-CACC6BFB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7">
                <a:extLst>
                  <a:ext uri="{FF2B5EF4-FFF2-40B4-BE49-F238E27FC236}">
                    <a16:creationId xmlns:a16="http://schemas.microsoft.com/office/drawing/2014/main" id="{9B44369F-90B2-2678-4BC7-38DE84D78F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KR" dirty="0"/>
                  <a:t>Prove inductively on the structure of sum l n, and reverse l l’</a:t>
                </a:r>
              </a:p>
              <a:p>
                <a:pPr marL="0" indent="0">
                  <a:buNone/>
                </a:pPr>
                <a:r>
                  <a:rPr lang="en-KR" dirty="0"/>
                  <a:t>Case 1.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US" dirty="0"/>
                  <a:t>		</a:t>
                </a:r>
              </a:p>
              <a:p>
                <a:pPr marL="0" indent="0">
                  <a:buNone/>
                </a:pPr>
                <a:r>
                  <a:rPr lang="en-KR" dirty="0"/>
                  <a:t>		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KR" dirty="0"/>
                  <a:t>			(by Assumption)</a:t>
                </a:r>
              </a:p>
              <a:p>
                <a:pPr marL="0" indent="0">
                  <a:buNone/>
                </a:pPr>
                <a:r>
                  <a:rPr lang="en-KR" dirty="0"/>
                  <a:t>Case 2.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den>
                    </m:f>
                  </m:oMath>
                </a14:m>
                <a:endParaRPr lang="en-KR" dirty="0"/>
              </a:p>
              <a:p>
                <a:pPr marL="0" indent="0">
                  <a:buNone/>
                </a:pPr>
                <a:r>
                  <a:rPr lang="en-KR" dirty="0"/>
                  <a:t>		1) sum l n’			(by Assumption)</a:t>
                </a:r>
              </a:p>
              <a:p>
                <a:pPr marL="0" indent="0">
                  <a:buNone/>
                </a:pPr>
                <a:r>
                  <a:rPr lang="en-KR" dirty="0"/>
                  <a:t>		2) reverse l l’			(by Assumption)</a:t>
                </a:r>
              </a:p>
              <a:p>
                <a:pPr marL="0" indent="0">
                  <a:buNone/>
                </a:pPr>
                <a:r>
                  <a:rPr lang="en-KR" dirty="0"/>
                  <a:t>		3) sum l’ n’			( by 1), 2) )</a:t>
                </a:r>
              </a:p>
              <a:p>
                <a:pPr marL="0" indent="0">
                  <a:buNone/>
                </a:pPr>
                <a:r>
                  <a:rPr lang="en-KR" dirty="0"/>
                  <a:t>		4) append n l’ l’’		(by Assumption)</a:t>
                </a:r>
              </a:p>
              <a:p>
                <a:pPr marL="0" indent="0">
                  <a:buNone/>
                </a:pPr>
                <a:r>
                  <a:rPr lang="en-KR" dirty="0"/>
                  <a:t>		5) add n n’ n’’			(by Assumption)</a:t>
                </a:r>
              </a:p>
              <a:p>
                <a:pPr marL="0" indent="0">
                  <a:buNone/>
                </a:pPr>
                <a:r>
                  <a:rPr lang="en-KR" dirty="0"/>
                  <a:t>		6) sum (n::l’) n’’		(by 3), Sum N)</a:t>
                </a:r>
              </a:p>
              <a:p>
                <a:pPr marL="0" indent="0">
                  <a:buNone/>
                </a:pPr>
                <a:r>
                  <a:rPr lang="en-KR" dirty="0"/>
                  <a:t>		7) sum l’’ n’’			(by 4) )</a:t>
                </a:r>
              </a:p>
              <a:p>
                <a:pPr marL="0" indent="0">
                  <a:buNone/>
                </a:pPr>
                <a:endParaRPr lang="en-KR" dirty="0"/>
              </a:p>
              <a:p>
                <a:pPr marL="0" indent="0">
                  <a:buNone/>
                </a:pPr>
                <a:endParaRPr lang="en-KR" dirty="0"/>
              </a:p>
            </p:txBody>
          </p:sp>
        </mc:Choice>
        <mc:Fallback xmlns="">
          <p:sp>
            <p:nvSpPr>
              <p:cNvPr id="3" name="Content Placeholder 7">
                <a:extLst>
                  <a:ext uri="{FF2B5EF4-FFF2-40B4-BE49-F238E27FC236}">
                    <a16:creationId xmlns:a16="http://schemas.microsoft.com/office/drawing/2014/main" id="{9B44369F-90B2-2678-4BC7-38DE84D78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965" t="-2817" b="-338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39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5A647-FF5C-588E-B63F-A2D565650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9A31-FF5A-1A94-2831-022F8EA2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069E8-ADCF-7A4F-FCD3-E5D9A57A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4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C287B67-CDA8-1018-77DA-1744CB2C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609DE6-26D4-50FF-055D-89A8056D0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07" y="1496223"/>
            <a:ext cx="10152786" cy="1278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7A5F8-BA4A-B0B3-7676-2FE2C176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07" y="2977080"/>
            <a:ext cx="5638800" cy="48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836FBE-83A2-D8D4-2A7B-354B2C135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376"/>
            <a:ext cx="10498788" cy="10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8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592EA-7E12-4869-E86F-AB9EFF8CC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FA53F-BAE7-16A9-7896-8BB674E0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18F6C-F37A-C4D2-4D61-0308035B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5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C65FA71-D476-89E8-B148-112D80C8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333913-C65C-EBFB-96E1-6B7692A4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07" y="1496223"/>
            <a:ext cx="10152786" cy="1278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4EB9F-7C48-FDA4-5F68-29142E387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07" y="2946400"/>
            <a:ext cx="5638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2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C1EE5-FBF3-9046-2BB3-085EF0262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BC8D9-16BA-FF55-4745-1EFFFBD5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B2CB0-2630-E671-3F71-DCC8FFBC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6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CC939BF-DD71-569A-CE0A-726241A5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D01C7-9107-5B2A-B231-9DFE299D9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07" y="1496223"/>
            <a:ext cx="10152786" cy="12787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4DF4D6-65E6-42EF-0257-BB6F45F7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07" y="2946400"/>
            <a:ext cx="5638800" cy="48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F1EAA-1389-CF80-430C-6D9173E74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96" y="4157716"/>
            <a:ext cx="10890608" cy="81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2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3596D-17D7-6F06-2A9F-DE3C0C9E7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03EC-C5D4-DEFE-2419-63551C4C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BC7EC-4F19-7A73-2995-F0BF05D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7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EB96027-4CB7-B3CA-6411-62B0B023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Explanation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6DD26-3F79-B66A-6854-FAFBC8E2D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07" y="1496223"/>
            <a:ext cx="10152786" cy="12787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8F6A63-FF64-18E8-0641-76FC4AE74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07" y="2946400"/>
            <a:ext cx="5638800" cy="482600"/>
          </a:xfrm>
          <a:prstGeom prst="rect">
            <a:avLst/>
          </a:prstGeom>
        </p:spPr>
      </p:pic>
      <p:pic>
        <p:nvPicPr>
          <p:cNvPr id="1026" name="Picture 2" descr="What Is Pascal's Triangle?">
            <a:extLst>
              <a:ext uri="{FF2B5EF4-FFF2-40B4-BE49-F238E27FC236}">
                <a16:creationId xmlns:a16="http://schemas.microsoft.com/office/drawing/2014/main" id="{D89F9CE5-AA8E-5384-4E81-D449F1E50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532134"/>
            <a:ext cx="28194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10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2EC1B-92B5-5C68-3A21-7FFB0FAED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28BA-D4A2-742C-AC35-96312988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DABAF-A27C-AAAA-7C6A-0DCC8BF4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8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36EF40E-8529-D91C-41A9-CB2E2E77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2FC0A-8D32-9F89-B661-3077C9587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07" y="1496223"/>
            <a:ext cx="10152786" cy="1278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E0DA97-88A9-21FC-DC33-E43BDD21A7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9607" y="2987317"/>
            <a:ext cx="8806266" cy="4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9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91AC6-F0DF-BC0E-4A9B-20892EE10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77F16-B6CB-0386-F7C1-8EE59F5B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9/10/25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9E641-CD1D-8DD1-CCEF-716C12C8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9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ECBACCB-BA28-3F26-5BB3-A42ACFC3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C5AEF92-4F64-CBE9-FB98-18707A7DD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9607" y="1690688"/>
                <a:ext cx="10334193" cy="4486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KR" dirty="0"/>
                  <a:t>Prove inductively on the structure of n</a:t>
                </a:r>
              </a:p>
              <a:p>
                <a:pPr marL="0" indent="0">
                  <a:buNone/>
                </a:pPr>
                <a:r>
                  <a:rPr lang="en-US" dirty="0"/>
                  <a:t>C</a:t>
                </a:r>
                <a:r>
                  <a:rPr lang="en-KR" dirty="0"/>
                  <a:t>ase 1.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 smtClean="0">
                            <a:latin typeface="Cambria Math" panose="02040503050406030204" pitchFamily="18" charset="0"/>
                          </a:rPr>
                        </m:ctrlPr>
                      </m:fPr>
                      <m:num/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𝑛𝑎𝑡</m:t>
                        </m:r>
                      </m:den>
                    </m:f>
                  </m:oMath>
                </a14:m>
                <a:r>
                  <a:rPr lang="en-KR" dirty="0"/>
                  <a:t>		if Z nat, then add Z Z Z</a:t>
                </a:r>
              </a:p>
              <a:p>
                <a:pPr marL="0" indent="0">
                  <a:buNone/>
                </a:pPr>
                <a:r>
                  <a:rPr lang="en-KR" dirty="0"/>
                  <a:t>		1) add Z Z Z			(by Add Z)</a:t>
                </a:r>
              </a:p>
              <a:p>
                <a:pPr marL="0" indent="0">
                  <a:buNone/>
                </a:pPr>
                <a:r>
                  <a:rPr lang="en-KR" dirty="0"/>
                  <a:t>Case 2.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𝑛𝑎𝑡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𝑛𝑎𝑡</m:t>
                        </m:r>
                      </m:den>
                    </m:f>
                  </m:oMath>
                </a14:m>
                <a:r>
                  <a:rPr lang="en-KR" dirty="0"/>
                  <a:t>		if S(n) nat, then add S(n) Z S(n)</a:t>
                </a:r>
              </a:p>
              <a:p>
                <a:pPr marL="0" indent="0">
                  <a:buNone/>
                </a:pPr>
                <a:r>
                  <a:rPr lang="en-KR" dirty="0"/>
                  <a:t>		1) n nat			(by Assumption)</a:t>
                </a:r>
              </a:p>
              <a:p>
                <a:pPr marL="0" indent="0">
                  <a:buNone/>
                </a:pPr>
                <a:r>
                  <a:rPr lang="en-KR" dirty="0"/>
                  <a:t>		2) add n Z n			(by I.H.)</a:t>
                </a:r>
              </a:p>
              <a:p>
                <a:pPr marL="0" indent="0">
                  <a:buNone/>
                </a:pPr>
                <a:r>
                  <a:rPr lang="en-KR" dirty="0"/>
                  <a:t>		3) add S(n) Z S(n)		(by Add S)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C5AEF92-4F64-CBE9-FB98-18707A7DD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9607" y="1690688"/>
                <a:ext cx="10334193" cy="4486275"/>
              </a:xfrm>
              <a:blipFill>
                <a:blip r:embed="rId2"/>
                <a:stretch>
                  <a:fillRect l="-1227" t="-225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24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952</Words>
  <Application>Microsoft Macintosh PowerPoint</Application>
  <PresentationFormat>Widescreen</PresentationFormat>
  <Paragraphs>158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Apple SD Gothic Neo</vt:lpstr>
      <vt:lpstr>Aptos</vt:lpstr>
      <vt:lpstr>Aptos Display</vt:lpstr>
      <vt:lpstr>Arial</vt:lpstr>
      <vt:lpstr>Cambria Math</vt:lpstr>
      <vt:lpstr>Office Theme</vt:lpstr>
      <vt:lpstr>CSE 3302 / 5307 Programming Language Concepts</vt:lpstr>
      <vt:lpstr>Homework 3</vt:lpstr>
      <vt:lpstr>Problem 1 Description</vt:lpstr>
      <vt:lpstr>Problem 1 Solution</vt:lpstr>
      <vt:lpstr>Problem 1 Description</vt:lpstr>
      <vt:lpstr>Problem 1 Solution</vt:lpstr>
      <vt:lpstr>Problem 1 Explanation</vt:lpstr>
      <vt:lpstr>Problem 1 Description</vt:lpstr>
      <vt:lpstr>Problem 1 Solution</vt:lpstr>
      <vt:lpstr>Problem 1 Description</vt:lpstr>
      <vt:lpstr>Problem 1 Solution</vt:lpstr>
      <vt:lpstr>Problem 1 Description</vt:lpstr>
      <vt:lpstr>Problem 1 Solution</vt:lpstr>
      <vt:lpstr>Problem 2 Description</vt:lpstr>
      <vt:lpstr>Problem 2 Solution</vt:lpstr>
      <vt:lpstr>Problem 2 Description</vt:lpstr>
      <vt:lpstr>Problem 2 Solution</vt:lpstr>
      <vt:lpstr>Problem 2 Description</vt:lpstr>
      <vt:lpstr>Problem 2 Solution</vt:lpstr>
      <vt:lpstr>Problem 2 Description</vt:lpstr>
      <vt:lpstr>Problem 2 Solution</vt:lpstr>
      <vt:lpstr>Problem 2 Solution</vt:lpstr>
      <vt:lpstr>Problem 3 Description</vt:lpstr>
      <vt:lpstr>Problem 3 Solution</vt:lpstr>
      <vt:lpstr>Problem 3 Description</vt:lpstr>
      <vt:lpstr>Problem 3 Solution</vt:lpstr>
      <vt:lpstr>Problem 3 Description</vt:lpstr>
      <vt:lpstr>Problem 3 Solution</vt:lpstr>
      <vt:lpstr>Problem 3 Description</vt:lpstr>
      <vt:lpstr>Problem 3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Park, Wonjun</dc:creator>
  <cp:lastModifiedBy>Park, Wonjun</cp:lastModifiedBy>
  <cp:revision>21</cp:revision>
  <dcterms:created xsi:type="dcterms:W3CDTF">2025-08-27T00:41:02Z</dcterms:created>
  <dcterms:modified xsi:type="dcterms:W3CDTF">2025-09-11T02:08:25Z</dcterms:modified>
</cp:coreProperties>
</file>