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7"/>
  </p:notesMasterIdLst>
  <p:sldIdLst>
    <p:sldId id="256" r:id="rId2"/>
    <p:sldId id="257" r:id="rId3"/>
    <p:sldId id="259" r:id="rId4"/>
    <p:sldId id="258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9" r:id="rId23"/>
    <p:sldId id="276" r:id="rId24"/>
    <p:sldId id="281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CDFCE2-01C3-C990-433D-066CE9501922}" v="45" dt="2024-01-22T19:47:15.9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21"/>
    <p:restoredTop sz="94704"/>
  </p:normalViewPr>
  <p:slideViewPr>
    <p:cSldViewPr snapToGrid="0">
      <p:cViewPr varScale="1">
        <p:scale>
          <a:sx n="108" d="100"/>
          <a:sy n="108" d="100"/>
        </p:scale>
        <p:origin x="13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nny Zhu" userId="301dcbd8-cdcf-473a-9733-83b736cf3d42" providerId="ADAL" clId="{74A94F2A-C546-E547-86A8-48C93108592B}"/>
    <pc:docChg chg="custSel delSld modSld">
      <pc:chgData name="Kenny Zhu" userId="301dcbd8-cdcf-473a-9733-83b736cf3d42" providerId="ADAL" clId="{74A94F2A-C546-E547-86A8-48C93108592B}" dt="2024-01-22T05:25:38.840" v="564" actId="20577"/>
      <pc:docMkLst>
        <pc:docMk/>
      </pc:docMkLst>
      <pc:sldChg chg="modSp mod">
        <pc:chgData name="Kenny Zhu" userId="301dcbd8-cdcf-473a-9733-83b736cf3d42" providerId="ADAL" clId="{74A94F2A-C546-E547-86A8-48C93108592B}" dt="2024-01-22T05:24:45.518" v="478" actId="20577"/>
        <pc:sldMkLst>
          <pc:docMk/>
          <pc:sldMk cId="1644364741" sldId="257"/>
        </pc:sldMkLst>
        <pc:spChg chg="mod">
          <ac:chgData name="Kenny Zhu" userId="301dcbd8-cdcf-473a-9733-83b736cf3d42" providerId="ADAL" clId="{74A94F2A-C546-E547-86A8-48C93108592B}" dt="2024-01-22T05:24:45.518" v="478" actId="20577"/>
          <ac:spMkLst>
            <pc:docMk/>
            <pc:sldMk cId="1644364741" sldId="257"/>
            <ac:spMk id="3" creationId="{66975021-B620-0E19-302B-D77C02AC8A99}"/>
          </ac:spMkLst>
        </pc:spChg>
      </pc:sldChg>
      <pc:sldChg chg="modSp mod">
        <pc:chgData name="Kenny Zhu" userId="301dcbd8-cdcf-473a-9733-83b736cf3d42" providerId="ADAL" clId="{74A94F2A-C546-E547-86A8-48C93108592B}" dt="2024-01-22T05:25:14.818" v="527" actId="20577"/>
        <pc:sldMkLst>
          <pc:docMk/>
          <pc:sldMk cId="4251117752" sldId="258"/>
        </pc:sldMkLst>
        <pc:spChg chg="mod">
          <ac:chgData name="Kenny Zhu" userId="301dcbd8-cdcf-473a-9733-83b736cf3d42" providerId="ADAL" clId="{74A94F2A-C546-E547-86A8-48C93108592B}" dt="2024-01-22T05:25:14.818" v="527" actId="20577"/>
          <ac:spMkLst>
            <pc:docMk/>
            <pc:sldMk cId="4251117752" sldId="258"/>
            <ac:spMk id="2" creationId="{2814CC9C-8EF0-ABE2-8AE3-10355932523B}"/>
          </ac:spMkLst>
        </pc:spChg>
      </pc:sldChg>
      <pc:sldChg chg="modSp mod">
        <pc:chgData name="Kenny Zhu" userId="301dcbd8-cdcf-473a-9733-83b736cf3d42" providerId="ADAL" clId="{74A94F2A-C546-E547-86A8-48C93108592B}" dt="2024-01-22T05:25:03.536" v="493" actId="20577"/>
        <pc:sldMkLst>
          <pc:docMk/>
          <pc:sldMk cId="1046400041" sldId="259"/>
        </pc:sldMkLst>
        <pc:spChg chg="mod">
          <ac:chgData name="Kenny Zhu" userId="301dcbd8-cdcf-473a-9733-83b736cf3d42" providerId="ADAL" clId="{74A94F2A-C546-E547-86A8-48C93108592B}" dt="2024-01-22T05:25:03.536" v="493" actId="20577"/>
          <ac:spMkLst>
            <pc:docMk/>
            <pc:sldMk cId="1046400041" sldId="259"/>
            <ac:spMk id="2" creationId="{8984E5DF-93CD-F3FB-D520-477DBC221A52}"/>
          </ac:spMkLst>
        </pc:spChg>
      </pc:sldChg>
      <pc:sldChg chg="modSp mod">
        <pc:chgData name="Kenny Zhu" userId="301dcbd8-cdcf-473a-9733-83b736cf3d42" providerId="ADAL" clId="{74A94F2A-C546-E547-86A8-48C93108592B}" dt="2024-01-22T05:25:38.840" v="564" actId="20577"/>
        <pc:sldMkLst>
          <pc:docMk/>
          <pc:sldMk cId="3866452522" sldId="261"/>
        </pc:sldMkLst>
        <pc:spChg chg="mod">
          <ac:chgData name="Kenny Zhu" userId="301dcbd8-cdcf-473a-9733-83b736cf3d42" providerId="ADAL" clId="{74A94F2A-C546-E547-86A8-48C93108592B}" dt="2024-01-22T05:25:38.840" v="564" actId="20577"/>
          <ac:spMkLst>
            <pc:docMk/>
            <pc:sldMk cId="3866452522" sldId="261"/>
            <ac:spMk id="2" creationId="{77A32AB8-E1F2-5286-BB33-9DBB5F67FD18}"/>
          </ac:spMkLst>
        </pc:spChg>
      </pc:sldChg>
      <pc:sldChg chg="modSp mod">
        <pc:chgData name="Kenny Zhu" userId="301dcbd8-cdcf-473a-9733-83b736cf3d42" providerId="ADAL" clId="{74A94F2A-C546-E547-86A8-48C93108592B}" dt="2024-01-22T05:23:39.531" v="407" actId="20577"/>
        <pc:sldMkLst>
          <pc:docMk/>
          <pc:sldMk cId="333959637" sldId="266"/>
        </pc:sldMkLst>
        <pc:spChg chg="mod">
          <ac:chgData name="Kenny Zhu" userId="301dcbd8-cdcf-473a-9733-83b736cf3d42" providerId="ADAL" clId="{74A94F2A-C546-E547-86A8-48C93108592B}" dt="2024-01-22T05:23:39.531" v="407" actId="20577"/>
          <ac:spMkLst>
            <pc:docMk/>
            <pc:sldMk cId="333959637" sldId="266"/>
            <ac:spMk id="4" creationId="{4A667FBB-28A9-5B9E-8CDF-E5EF081F9064}"/>
          </ac:spMkLst>
        </pc:spChg>
      </pc:sldChg>
      <pc:sldChg chg="modSp mod">
        <pc:chgData name="Kenny Zhu" userId="301dcbd8-cdcf-473a-9733-83b736cf3d42" providerId="ADAL" clId="{74A94F2A-C546-E547-86A8-48C93108592B}" dt="2024-01-22T05:19:47.646" v="128" actId="20577"/>
        <pc:sldMkLst>
          <pc:docMk/>
          <pc:sldMk cId="473305730" sldId="276"/>
        </pc:sldMkLst>
        <pc:spChg chg="mod">
          <ac:chgData name="Kenny Zhu" userId="301dcbd8-cdcf-473a-9733-83b736cf3d42" providerId="ADAL" clId="{74A94F2A-C546-E547-86A8-48C93108592B}" dt="2024-01-22T05:19:01.791" v="27" actId="20577"/>
          <ac:spMkLst>
            <pc:docMk/>
            <pc:sldMk cId="473305730" sldId="276"/>
            <ac:spMk id="2" creationId="{BA661D02-CA13-0531-7430-523B036B74E2}"/>
          </ac:spMkLst>
        </pc:spChg>
        <pc:spChg chg="mod">
          <ac:chgData name="Kenny Zhu" userId="301dcbd8-cdcf-473a-9733-83b736cf3d42" providerId="ADAL" clId="{74A94F2A-C546-E547-86A8-48C93108592B}" dt="2024-01-22T05:19:47.646" v="128" actId="20577"/>
          <ac:spMkLst>
            <pc:docMk/>
            <pc:sldMk cId="473305730" sldId="276"/>
            <ac:spMk id="3" creationId="{889A25F9-385A-0157-92EB-36BE133B8382}"/>
          </ac:spMkLst>
        </pc:spChg>
      </pc:sldChg>
      <pc:sldChg chg="del">
        <pc:chgData name="Kenny Zhu" userId="301dcbd8-cdcf-473a-9733-83b736cf3d42" providerId="ADAL" clId="{74A94F2A-C546-E547-86A8-48C93108592B}" dt="2024-01-22T05:24:58.332" v="479" actId="2696"/>
        <pc:sldMkLst>
          <pc:docMk/>
          <pc:sldMk cId="130194262" sldId="278"/>
        </pc:sldMkLst>
      </pc:sldChg>
      <pc:sldChg chg="modSp mod">
        <pc:chgData name="Kenny Zhu" userId="301dcbd8-cdcf-473a-9733-83b736cf3d42" providerId="ADAL" clId="{74A94F2A-C546-E547-86A8-48C93108592B}" dt="2024-01-22T05:22:39.459" v="381" actId="20577"/>
        <pc:sldMkLst>
          <pc:docMk/>
          <pc:sldMk cId="3351664268" sldId="280"/>
        </pc:sldMkLst>
        <pc:spChg chg="mod">
          <ac:chgData name="Kenny Zhu" userId="301dcbd8-cdcf-473a-9733-83b736cf3d42" providerId="ADAL" clId="{74A94F2A-C546-E547-86A8-48C93108592B}" dt="2024-01-22T05:20:03.141" v="159" actId="20577"/>
          <ac:spMkLst>
            <pc:docMk/>
            <pc:sldMk cId="3351664268" sldId="280"/>
            <ac:spMk id="2" creationId="{12CEF682-29F1-47D2-5685-BE9D5AF0E9DC}"/>
          </ac:spMkLst>
        </pc:spChg>
        <pc:spChg chg="mod">
          <ac:chgData name="Kenny Zhu" userId="301dcbd8-cdcf-473a-9733-83b736cf3d42" providerId="ADAL" clId="{74A94F2A-C546-E547-86A8-48C93108592B}" dt="2024-01-22T05:22:39.459" v="381" actId="20577"/>
          <ac:spMkLst>
            <pc:docMk/>
            <pc:sldMk cId="3351664268" sldId="280"/>
            <ac:spMk id="3" creationId="{A36ABF84-59B4-8F54-E055-9DA121840DA0}"/>
          </ac:spMkLst>
        </pc:spChg>
      </pc:sldChg>
    </pc:docChg>
  </pc:docChgLst>
  <pc:docChgLst>
    <pc:chgData name="Guest User" userId="S::urn:spo:anon#a62b39b67706a1343813da1565fdfe142e2505c5d6535ef10fe593175798a565::" providerId="AD" clId="Web-{07CDFCE2-01C3-C990-433D-066CE9501922}"/>
    <pc:docChg chg="modSld">
      <pc:chgData name="Guest User" userId="S::urn:spo:anon#a62b39b67706a1343813da1565fdfe142e2505c5d6535ef10fe593175798a565::" providerId="AD" clId="Web-{07CDFCE2-01C3-C990-433D-066CE9501922}" dt="2024-01-22T19:47:15.540" v="49" actId="20577"/>
      <pc:docMkLst>
        <pc:docMk/>
      </pc:docMkLst>
      <pc:sldChg chg="modSp">
        <pc:chgData name="Guest User" userId="S::urn:spo:anon#a62b39b67706a1343813da1565fdfe142e2505c5d6535ef10fe593175798a565::" providerId="AD" clId="Web-{07CDFCE2-01C3-C990-433D-066CE9501922}" dt="2024-01-22T19:47:15.540" v="49" actId="20577"/>
        <pc:sldMkLst>
          <pc:docMk/>
          <pc:sldMk cId="333959637" sldId="266"/>
        </pc:sldMkLst>
        <pc:spChg chg="mod">
          <ac:chgData name="Guest User" userId="S::urn:spo:anon#a62b39b67706a1343813da1565fdfe142e2505c5d6535ef10fe593175798a565::" providerId="AD" clId="Web-{07CDFCE2-01C3-C990-433D-066CE9501922}" dt="2024-01-22T19:47:15.540" v="49" actId="20577"/>
          <ac:spMkLst>
            <pc:docMk/>
            <pc:sldMk cId="333959637" sldId="266"/>
            <ac:spMk id="5" creationId="{30DDB44C-081F-1579-87EA-9633906499F5}"/>
          </ac:spMkLst>
        </pc:spChg>
      </pc:sldChg>
      <pc:sldChg chg="modSp">
        <pc:chgData name="Guest User" userId="S::urn:spo:anon#a62b39b67706a1343813da1565fdfe142e2505c5d6535ef10fe593175798a565::" providerId="AD" clId="Web-{07CDFCE2-01C3-C990-433D-066CE9501922}" dt="2024-01-22T19:43:05.783" v="46" actId="20577"/>
        <pc:sldMkLst>
          <pc:docMk/>
          <pc:sldMk cId="1746108853" sldId="277"/>
        </pc:sldMkLst>
        <pc:spChg chg="mod">
          <ac:chgData name="Guest User" userId="S::urn:spo:anon#a62b39b67706a1343813da1565fdfe142e2505c5d6535ef10fe593175798a565::" providerId="AD" clId="Web-{07CDFCE2-01C3-C990-433D-066CE9501922}" dt="2024-01-22T19:42:44.360" v="35" actId="20577"/>
          <ac:spMkLst>
            <pc:docMk/>
            <pc:sldMk cId="1746108853" sldId="277"/>
            <ac:spMk id="2" creationId="{27C52C9A-F00B-3C68-8B5F-C9A46B33F2F0}"/>
          </ac:spMkLst>
        </pc:spChg>
        <pc:spChg chg="mod">
          <ac:chgData name="Guest User" userId="S::urn:spo:anon#a62b39b67706a1343813da1565fdfe142e2505c5d6535ef10fe593175798a565::" providerId="AD" clId="Web-{07CDFCE2-01C3-C990-433D-066CE9501922}" dt="2024-01-22T19:43:05.783" v="46" actId="20577"/>
          <ac:spMkLst>
            <pc:docMk/>
            <pc:sldMk cId="1746108853" sldId="277"/>
            <ac:spMk id="3" creationId="{92264C4B-F306-0B6D-5649-7F0068956FD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45C332-9520-A24A-A63E-D65B1C7CDDE1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AC7552-9808-CB4B-B3E5-E09D7AC6C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65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1/22/24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2024/01/22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857D-EBE8-954D-975C-377C73A12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1/22/24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2024/01/22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857D-EBE8-954D-975C-377C73A12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1/22/24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2024/01/22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857D-EBE8-954D-975C-377C73A12EA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34195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1/22/24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2024/01/22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857D-EBE8-954D-975C-377C73A12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10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1/22/24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2024/01/22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857D-EBE8-954D-975C-377C73A12EA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0176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1/22/24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2024/01/22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857D-EBE8-954D-975C-377C73A12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775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1/22/24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2024/01/22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857D-EBE8-954D-975C-377C73A12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348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1/22/24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2024/01/22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857D-EBE8-954D-975C-377C73A12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41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1/22/24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2024/01/22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857D-EBE8-954D-975C-377C73A12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00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1/22/24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2024/01/22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857D-EBE8-954D-975C-377C73A12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886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1/22/24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2024/01/22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857D-EBE8-954D-975C-377C73A12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626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1/22/24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2024/01/22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857D-EBE8-954D-975C-377C73A12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727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1/22/24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2024/01/22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857D-EBE8-954D-975C-377C73A12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50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1/22/24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2024/01/22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857D-EBE8-954D-975C-377C73A12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75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1/22/24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2024/01/22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857D-EBE8-954D-975C-377C73A12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68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1/22/24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2024/01/22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857D-EBE8-954D-975C-377C73A12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56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1/22/24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2024/01/22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A8857D-EBE8-954D-975C-377C73A12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22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blp.org" TargetMode="External"/><Relationship Id="rId2" Type="http://schemas.openxmlformats.org/officeDocument/2006/relationships/hyperlink" Target="https://scholar.googl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l.acm.org/" TargetMode="External"/><Relationship Id="rId5" Type="http://schemas.openxmlformats.org/officeDocument/2006/relationships/hyperlink" Target="https://ieeexplore.ieee.org/" TargetMode="External"/><Relationship Id="rId4" Type="http://schemas.openxmlformats.org/officeDocument/2006/relationships/hyperlink" Target="https://aclanthology.org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latex-projec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numpy.org/learn/" TargetMode="External"/><Relationship Id="rId2" Type="http://schemas.openxmlformats.org/officeDocument/2006/relationships/hyperlink" Target="https://www.learnpython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torch.org/tutorials/beginner/deep_learning_60min_blitz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969B4-4566-10FA-4839-42EF6D93D1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Tutorial-1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357B90-E814-B7E5-F081-C2EEA5B6CF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Theron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41793A-E646-F1BD-5D96-A12B8B965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857D-EBE8-954D-975C-377C73A12EAF}" type="slidenum">
              <a:rPr lang="en-US" smtClean="0"/>
              <a:t>1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198C1D8-95A0-EC6A-896B-C122D334E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1/22/24</a:t>
            </a:r>
          </a:p>
        </p:txBody>
      </p:sp>
    </p:spTree>
    <p:extLst>
      <p:ext uri="{BB962C8B-B14F-4D97-AF65-F5344CB8AC3E}">
        <p14:creationId xmlns:p14="http://schemas.microsoft.com/office/powerpoint/2010/main" val="933074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7" name="Picture 6" descr="Magnifying glass showing decling performance">
            <a:extLst>
              <a:ext uri="{FF2B5EF4-FFF2-40B4-BE49-F238E27FC236}">
                <a16:creationId xmlns:a16="http://schemas.microsoft.com/office/drawing/2014/main" id="{B3DBE627-FAF6-D733-4CE9-B25DAF16B2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158" r="44460" b="-2"/>
          <a:stretch/>
        </p:blipFill>
        <p:spPr>
          <a:xfrm>
            <a:off x="20" y="-1"/>
            <a:ext cx="404620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BE55B1E-D620-D0A7-7599-D3E5E98A0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5422" y="1678665"/>
            <a:ext cx="2915879" cy="237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5000"/>
              <a:t>Project Overview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3732C7-2D41-0D96-14AD-82275C7D2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5422" y="4050833"/>
            <a:ext cx="2920080" cy="10968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1800"/>
              <a:t>First Step to a complete Research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B5703BD-853F-373E-69C9-F36C36A0A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857D-EBE8-954D-975C-377C73A12EAF}" type="slidenum">
              <a:rPr lang="en-US" smtClean="0"/>
              <a:t>10</a:t>
            </a:fld>
            <a:endParaRPr 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E79B030-708B-4534-67CF-510B96B07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1/22/24</a:t>
            </a:r>
          </a:p>
        </p:txBody>
      </p:sp>
    </p:spTree>
    <p:extLst>
      <p:ext uri="{BB962C8B-B14F-4D97-AF65-F5344CB8AC3E}">
        <p14:creationId xmlns:p14="http://schemas.microsoft.com/office/powerpoint/2010/main" val="3456783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667FBB-28A9-5B9E-8CDF-E5EF081F9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Topics (non-exclusive)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DDB44C-081F-1579-87EA-963390649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160590"/>
            <a:ext cx="6347714" cy="3880773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sz="2400" dirty="0"/>
              <a:t>Text Classification</a:t>
            </a:r>
          </a:p>
          <a:p>
            <a:r>
              <a:rPr lang="en-US" sz="2400" dirty="0"/>
              <a:t>Named entity Recognition(NER)</a:t>
            </a:r>
          </a:p>
          <a:p>
            <a:r>
              <a:rPr lang="en-US" sz="2400" dirty="0"/>
              <a:t>Machine Translation</a:t>
            </a:r>
          </a:p>
          <a:p>
            <a:r>
              <a:rPr lang="en-US" sz="2400" dirty="0"/>
              <a:t>Text Generation</a:t>
            </a:r>
          </a:p>
          <a:p>
            <a:r>
              <a:rPr lang="en-US" sz="2400" dirty="0"/>
              <a:t>Question-Answering </a:t>
            </a:r>
          </a:p>
          <a:p>
            <a:r>
              <a:rPr lang="en-US" sz="2400" dirty="0"/>
              <a:t>Speech Recognition</a:t>
            </a:r>
          </a:p>
          <a:p>
            <a:r>
              <a:rPr lang="en-US" sz="2400" dirty="0"/>
              <a:t>Text Summarization</a:t>
            </a:r>
          </a:p>
          <a:p>
            <a:r>
              <a:rPr lang="en-US" sz="2400" dirty="0"/>
              <a:t>Sentiment Analysis</a:t>
            </a:r>
          </a:p>
          <a:p>
            <a:r>
              <a:rPr lang="en-US" sz="2400" dirty="0"/>
              <a:t>Language Understanding (Modeling)</a:t>
            </a:r>
          </a:p>
          <a:p>
            <a:r>
              <a:rPr lang="en-US" sz="2400" dirty="0"/>
              <a:t>...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9D147-695B-A262-5CBB-7DBE72307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857D-EBE8-954D-975C-377C73A12EAF}" type="slidenum">
              <a:rPr lang="en-US" smtClean="0"/>
              <a:t>11</a:t>
            </a:fld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6BB9BBC-5B76-5E63-2F5B-5BBBC54ED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1/22/24</a:t>
            </a:r>
          </a:p>
        </p:txBody>
      </p:sp>
    </p:spTree>
    <p:extLst>
      <p:ext uri="{BB962C8B-B14F-4D97-AF65-F5344CB8AC3E}">
        <p14:creationId xmlns:p14="http://schemas.microsoft.com/office/powerpoint/2010/main" val="333959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DBC49-8285-2E11-2402-C35EF5BCC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022D7-32F5-4453-BAB8-D6A4C55A5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-apple-system"/>
              </a:rPr>
              <a:t>Compare the performance of different classification algorithms or models on specific datasets or domains.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-apple-system"/>
              </a:rPr>
              <a:t>Investigate the impact of different feature engineering techniques (e.g., n-grams, TF-IDF) on text classification accuracy.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-apple-system"/>
              </a:rPr>
              <a:t>Explore techniques to handle imbalanced datasets in text classification, such as sampling methods or class weighting.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098BF-E0AC-0BE2-D7CB-871FA720A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1/22/24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09E89A-8A15-7237-23A3-57974AB0A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857D-EBE8-954D-975C-377C73A12EA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92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90E7A-47EB-A813-16CC-81DE71C77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Entity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A1687-87C1-F911-044A-1F98A56C0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-apple-system"/>
              </a:rPr>
              <a:t>Explore the performance of various NER models on different types of named entities (e.g., people, organizations, locations) or specific domains.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-apple-system"/>
              </a:rPr>
              <a:t>Investigate the transferability of NER models trained on one language to another language.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-apple-system"/>
              </a:rPr>
              <a:t>Address the challenge of overlapping or nested named entities and propose novel approaches to handle them.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03E5C-1C0D-5807-3E81-136114056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1/22/24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D68924-5678-9D40-4E2A-CABD19885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857D-EBE8-954D-975C-377C73A12EA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201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E314C-BF3A-E747-15D1-A8172C561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BA021-CBD3-9176-4039-36071993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-apple-system"/>
              </a:rPr>
              <a:t>Investigate the effectiveness of different neural machine translation architectures (e.g., Transformers) on specific language pairs.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-apple-system"/>
              </a:rPr>
              <a:t>Explore techniques to improve translation quality for low-resource languages.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-apple-system"/>
              </a:rPr>
              <a:t>Evaluate the impact of pre-training techniques or transfer learning in machine translation tasks.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DF686-CA9A-20D2-B125-B608C2AA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1/22/24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09C616-0375-D5C7-F6C9-D8F2076B6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857D-EBE8-954D-975C-377C73A12EA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807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586CB-133C-E322-6402-20FD8160D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E3524-4627-AE82-4BD5-77FDFE9D5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-apple-system"/>
              </a:rPr>
              <a:t>Investigate techniques to improve the fluency and coherence of generated text.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-apple-system"/>
              </a:rPr>
              <a:t>Explore methods to control the style or tone of generated language.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-apple-system"/>
              </a:rPr>
              <a:t>Address the challenge of generating diverse and creative outputs in language generation tasks.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CE5B5-D7B5-0E4F-AB63-5D083093B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1/22/24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AA1AAF-EC4B-D264-1579-15D2B19A3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857D-EBE8-954D-975C-377C73A12EA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575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FF5EA-C300-E571-FC66-5F69D8A8B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Question-Answering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0DDE4-ED06-E181-67C0-6D5B12256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-apple-system"/>
              </a:rPr>
              <a:t>Compare the performance of different question answering models (e.g., retrieval-based, reading comprehension-based) on specific question types or datasets.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-apple-system"/>
              </a:rPr>
              <a:t>Investigate techniques to handle multi-hop or complex questions in question answering systems.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-apple-system"/>
              </a:rPr>
              <a:t>Explore methods to improve the </a:t>
            </a:r>
            <a:r>
              <a:rPr lang="en-US" sz="2400" b="0" i="0" dirty="0" err="1">
                <a:solidFill>
                  <a:srgbClr val="000000"/>
                </a:solidFill>
                <a:effectLst/>
                <a:latin typeface="-apple-system"/>
              </a:rPr>
              <a:t>explainability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-apple-system"/>
              </a:rPr>
              <a:t> and interpretability of question answering models.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727FA-BA94-D63E-9B47-DB63F4656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1/22/24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8CD520-7B6A-8D29-4496-487F49B65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857D-EBE8-954D-975C-377C73A12EA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234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BBB56-D499-D89D-35C9-276AD338C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Speech Recognition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A586F-C4E4-46CA-993D-05F22A87C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Investigate end-to-end speech recognition architectures (e.g., Listen-Attend-Spell, Connectionist Temporal Classification) and compare their performance with traditional hybrid models.</a:t>
            </a:r>
          </a:p>
          <a:p>
            <a:r>
              <a:rPr lang="en-US" sz="2400" dirty="0"/>
              <a:t>Explore techniques to handle long-form or continuous speech recognition using end-to-end approaches.</a:t>
            </a:r>
          </a:p>
          <a:p>
            <a:r>
              <a:rPr lang="en-US" sz="2400" dirty="0"/>
              <a:t>Investigate methods to improve the robustness and accuracy of end-to-end speech recognition systems.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289E3-7BC0-4D2A-79EB-4DC124B36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1/22/24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B8E39-962E-323F-416B-42E53D88E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857D-EBE8-954D-975C-377C73A12EA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235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1AB3C-A41F-05D1-D543-4744D130B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Summarization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92C31-C2D2-CCDF-000F-5A6D4A998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-apple-system"/>
              </a:rPr>
              <a:t>Compare different text summarization algorithms or models (e.g., extractive, abstractive) on specific document types or domains.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-apple-system"/>
              </a:rPr>
              <a:t>Investigate techniques to incorporate user preferences or constraints into the summarization process.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-apple-system"/>
              </a:rPr>
              <a:t>Explore methods to evaluate the quality and coherence of generated summaries.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C89CD-CFEC-1C8F-3163-B22FF2632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1/22/24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87096C-0D03-9255-0B43-10AE2A047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857D-EBE8-954D-975C-377C73A12EA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273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7A96F-F767-B6BD-7C51-51F9318B3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2288A-3974-4EA1-E69D-226964BCE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-apple-system"/>
              </a:rPr>
              <a:t>Investigate the effectiveness of different sentiment analysis algorithms or models on specific domains or languages.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-apple-system"/>
              </a:rPr>
              <a:t>Explore the impact of different pre-processing techniques (e.g., stemming, lemmatization) on sentiment classification performance.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-apple-system"/>
              </a:rPr>
              <a:t>Analyze the influence of different feature representations (e.g., bag-of-words, word embeddings) on sentiment analysis accuracy.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D8CB0-A82D-C440-3434-0D4461C8F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1/22/24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5BBEE2-397E-BC49-5766-7554ABC05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857D-EBE8-954D-975C-377C73A12EA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340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0D8B0-CA3A-A8D9-26CD-4FB1C7B3A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75021-B620-0E19-302B-D77C02AC8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340286"/>
            <a:ext cx="6347714" cy="4701078"/>
          </a:xfrm>
        </p:spPr>
        <p:txBody>
          <a:bodyPr>
            <a:normAutofit/>
          </a:bodyPr>
          <a:lstStyle/>
          <a:p>
            <a:r>
              <a:rPr lang="en-US" dirty="0"/>
              <a:t>Administrative Info </a:t>
            </a:r>
          </a:p>
          <a:p>
            <a:pPr lvl="1"/>
            <a:r>
              <a:rPr lang="en-US" dirty="0"/>
              <a:t>Deadlines for grade disputes</a:t>
            </a:r>
          </a:p>
          <a:p>
            <a:pPr lvl="1"/>
            <a:r>
              <a:rPr lang="en-US" dirty="0"/>
              <a:t>Assignments Format</a:t>
            </a:r>
          </a:p>
          <a:p>
            <a:pPr lvl="1"/>
            <a:r>
              <a:rPr lang="en-US" dirty="0"/>
              <a:t>Latex</a:t>
            </a:r>
          </a:p>
          <a:p>
            <a:r>
              <a:rPr lang="en-US" dirty="0"/>
              <a:t>Coding Skill Requirements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 err="1"/>
              <a:t>PyTorch</a:t>
            </a:r>
            <a:endParaRPr lang="en-US" dirty="0"/>
          </a:p>
          <a:p>
            <a:r>
              <a:rPr lang="en-US" dirty="0"/>
              <a:t>Project Overview</a:t>
            </a:r>
          </a:p>
          <a:p>
            <a:pPr lvl="1"/>
            <a:r>
              <a:rPr lang="en-US" dirty="0"/>
              <a:t>Topics</a:t>
            </a:r>
          </a:p>
          <a:p>
            <a:pPr lvl="1"/>
            <a:r>
              <a:rPr lang="en-US" dirty="0"/>
              <a:t>Methodology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E4E663-3077-C81B-010E-8183956B9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857D-EBE8-954D-975C-377C73A12EAF}" type="slidenum">
              <a:rPr lang="en-US" smtClean="0"/>
              <a:t>2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E3ACD89-BD1F-091A-5A97-165C8A638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1/22/24</a:t>
            </a:r>
          </a:p>
        </p:txBody>
      </p:sp>
    </p:spTree>
    <p:extLst>
      <p:ext uri="{BB962C8B-B14F-4D97-AF65-F5344CB8AC3E}">
        <p14:creationId xmlns:p14="http://schemas.microsoft.com/office/powerpoint/2010/main" val="1644364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FF50-D186-2E14-37F9-4B34D7509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A25D6-EC04-3851-3B27-1F63D4A89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-apple-system"/>
              </a:rPr>
              <a:t>Compare the performance of different models for specific language understanding tasks (e.g., semantic role labeling, coreference resolution).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-apple-system"/>
              </a:rPr>
              <a:t>Investigate techniques to handle challenges like ambiguity, context dependency, or domain adaptation in language understanding tasks.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-apple-system"/>
              </a:rPr>
              <a:t>Explore methods to incorporate linguistic knowledge or syntactic structures into language understanding models.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A27ED-3D7A-2B9B-358E-233646981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1/22/24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555056-C981-C8AC-B618-0BAA4F7D5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857D-EBE8-954D-975C-377C73A12EA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62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52C9A-F00B-3C68-8B5F-C9A46B33F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you can find a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64C4B-F306-0B6D-5649-7F0068956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sz="2400" dirty="0"/>
              <a:t>Google Scholar </a:t>
            </a:r>
          </a:p>
          <a:p>
            <a:pPr lvl="1"/>
            <a:r>
              <a:rPr lang="en-US" sz="2200" dirty="0">
                <a:hlinkClick r:id="rId2"/>
              </a:rPr>
              <a:t>https://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-apple-system"/>
                <a:hlinkClick r:id="rId2"/>
              </a:rPr>
              <a:t>scholar.google.com</a:t>
            </a:r>
            <a:endParaRPr lang="en-US" sz="22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en-US" sz="2400" dirty="0">
                <a:solidFill>
                  <a:srgbClr val="000000"/>
                </a:solidFill>
                <a:latin typeface="-apple-system"/>
              </a:rPr>
              <a:t>DBLP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  <a:latin typeface="-apple-system"/>
                <a:hlinkClick r:id="rId3"/>
              </a:rPr>
              <a:t>https://dblp.org</a:t>
            </a:r>
            <a:endParaRPr lang="en-US" sz="2200" dirty="0">
              <a:solidFill>
                <a:srgbClr val="000000"/>
              </a:solidFill>
              <a:latin typeface="-apple-system"/>
            </a:endParaRPr>
          </a:p>
          <a:p>
            <a:r>
              <a:rPr lang="en-US" sz="2400" dirty="0">
                <a:solidFill>
                  <a:srgbClr val="000000"/>
                </a:solidFill>
                <a:latin typeface="-apple-system"/>
              </a:rPr>
              <a:t>ACL anthology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  <a:latin typeface="-apple-system"/>
                <a:hlinkClick r:id="rId4"/>
              </a:rPr>
              <a:t>https://aclanthology.org</a:t>
            </a:r>
          </a:p>
          <a:p>
            <a:r>
              <a:rPr lang="en-US" sz="2400" dirty="0"/>
              <a:t>IEEE Xplore </a:t>
            </a:r>
          </a:p>
          <a:p>
            <a:pPr lvl="1"/>
            <a:r>
              <a:rPr lang="en-US" sz="2200" dirty="0">
                <a:hlinkClick r:id="rId5"/>
              </a:rPr>
              <a:t>https://ieeexplore.ieee.org</a:t>
            </a:r>
            <a:endParaRPr lang="en-US" sz="2200" dirty="0"/>
          </a:p>
          <a:p>
            <a:r>
              <a:rPr lang="en-US" sz="2400" dirty="0"/>
              <a:t>ACM Digital Library </a:t>
            </a:r>
          </a:p>
          <a:p>
            <a:pPr lvl="1"/>
            <a:r>
              <a:rPr lang="en-US" sz="2200" dirty="0">
                <a:hlinkClick r:id="rId6"/>
              </a:rPr>
              <a:t>https://dl.acm.org</a:t>
            </a:r>
            <a:endParaRPr lang="en-US" sz="22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297B0-BEE6-7DF5-27F9-68D682530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1/22/24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C1789-FC05-DC40-273B-1D956442C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857D-EBE8-954D-975C-377C73A12EA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1088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336C1-38E2-FBCB-BDCE-4698C5027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Citation,</a:t>
            </a:r>
            <a:br>
              <a:rPr lang="en-US" dirty="0"/>
            </a:br>
            <a:r>
              <a:rPr lang="en-US" dirty="0"/>
              <a:t>&amp;Cited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055BD-1BCC-EBFC-0BD6-716293572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1/22/24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C3B897-1042-A1F6-9B3C-298CD7148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857D-EBE8-954D-975C-377C73A12EAF}" type="slidenum">
              <a:rPr lang="en-US" smtClean="0"/>
              <a:t>22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26DF9F-ABAC-2053-E18F-E6E166351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703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61D02-CA13-0531-7430-523B036B7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General Structure</a:t>
            </a:r>
            <a:r>
              <a:rPr lang="zh-CN" altLang="en-US" dirty="0"/>
              <a:t> </a:t>
            </a:r>
            <a:r>
              <a:rPr lang="en-US" altLang="zh-CN" dirty="0"/>
              <a:t>for </a:t>
            </a:r>
            <a:br>
              <a:rPr lang="en-US" altLang="zh-CN" dirty="0"/>
            </a:br>
            <a:r>
              <a:rPr lang="en-US" altLang="zh-CN" dirty="0"/>
              <a:t>Research paper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A25F9-385A-0157-92EB-36BE133B8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Introduction</a:t>
            </a:r>
          </a:p>
          <a:p>
            <a:r>
              <a:rPr lang="en-US" sz="2400" dirty="0"/>
              <a:t>Problem Definition (Optional)</a:t>
            </a:r>
          </a:p>
          <a:p>
            <a:r>
              <a:rPr lang="en-US" sz="2400" dirty="0"/>
              <a:t>Approach</a:t>
            </a:r>
          </a:p>
          <a:p>
            <a:r>
              <a:rPr lang="en-US" sz="2400" dirty="0"/>
              <a:t>Evaluation</a:t>
            </a:r>
          </a:p>
          <a:p>
            <a:r>
              <a:rPr lang="en-US" sz="2400" dirty="0"/>
              <a:t>Relation Work</a:t>
            </a:r>
          </a:p>
          <a:p>
            <a:r>
              <a:rPr lang="en-US" sz="2400" dirty="0"/>
              <a:t>Conclusion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B2C2D-67C3-FFD8-59B8-9F264D4D2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1/22/24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B5D3FA-883B-04E5-AF4F-84F450A9E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857D-EBE8-954D-975C-377C73A12EA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057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D57DE-A4FD-CB88-828E-B6D1F5A6F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B56AA-5DD0-E2F9-17D9-9925A1516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 Computing Platforms</a:t>
            </a:r>
          </a:p>
          <a:p>
            <a:pPr lvl="1"/>
            <a:r>
              <a:rPr lang="en-US" dirty="0"/>
              <a:t>Google </a:t>
            </a:r>
            <a:r>
              <a:rPr lang="en-US" dirty="0" err="1"/>
              <a:t>Colab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https://colab.research.google.com</a:t>
            </a:r>
            <a:r>
              <a:rPr lang="en-US">
                <a:hlinkClick r:id="rId2"/>
              </a:rPr>
              <a:t>/</a:t>
            </a:r>
            <a:endParaRPr lang="en-US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1F98F-73E4-E922-17A9-4BA4C137F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1/22/24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0724F6-435F-EFA6-4A56-6E4E0E284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857D-EBE8-954D-975C-377C73A12EA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080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DE4782-D6C2-18DF-F932-AC060D97D6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EF682-29F1-47D2-5685-BE9D5AF0E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Structure</a:t>
            </a:r>
            <a:r>
              <a:rPr lang="zh-CN" altLang="en-US" dirty="0"/>
              <a:t> </a:t>
            </a:r>
            <a:r>
              <a:rPr lang="en-US" altLang="zh-CN" dirty="0"/>
              <a:t>for a Research </a:t>
            </a:r>
            <a:br>
              <a:rPr lang="en-US" altLang="zh-CN" dirty="0"/>
            </a:br>
            <a:r>
              <a:rPr lang="en-US" altLang="zh-CN" dirty="0"/>
              <a:t>Proposal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ABF84-59B4-8F54-E055-9DA121840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Motivation (background)</a:t>
            </a:r>
          </a:p>
          <a:p>
            <a:r>
              <a:rPr lang="en-US" sz="2400" dirty="0"/>
              <a:t>Problem (why it’s interesting and important)</a:t>
            </a:r>
          </a:p>
          <a:p>
            <a:r>
              <a:rPr lang="en-US" sz="2400" dirty="0"/>
              <a:t>Proposed solutions</a:t>
            </a:r>
          </a:p>
          <a:p>
            <a:pPr lvl="1"/>
            <a:r>
              <a:rPr lang="en-US" sz="2200" dirty="0"/>
              <a:t>Designs/models</a:t>
            </a:r>
          </a:p>
          <a:p>
            <a:pPr lvl="1"/>
            <a:r>
              <a:rPr lang="en-US" sz="2200" dirty="0"/>
              <a:t>Data Collection &amp; Analysis</a:t>
            </a:r>
          </a:p>
          <a:p>
            <a:pPr lvl="1"/>
            <a:r>
              <a:rPr lang="en-US" sz="2200" dirty="0"/>
              <a:t>Evaluation methods</a:t>
            </a:r>
          </a:p>
          <a:p>
            <a:r>
              <a:rPr lang="en-US" sz="2400" dirty="0"/>
              <a:t>Expected Outcomes</a:t>
            </a:r>
          </a:p>
          <a:p>
            <a:r>
              <a:rPr lang="en-US" sz="2400" dirty="0"/>
              <a:t>Milestones (timeline)</a:t>
            </a:r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360D6-9B68-130E-1763-741BDF74A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1/22/24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F6AA-9882-549F-5903-2186BFC51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857D-EBE8-954D-975C-377C73A12EA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664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4E5DF-93CD-F3FB-D520-477DBC221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Administrative Info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11EF2-3763-CD58-978B-A573EC4F90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sure a smooth workflow in our class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2586D8-DE60-E2E4-A1BD-8694979FD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857D-EBE8-954D-975C-377C73A12EAF}" type="slidenum">
              <a:rPr lang="en-US" smtClean="0"/>
              <a:t>3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DBF5CAC-EE70-C7DD-A0E1-4163EAC5F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1/22/24</a:t>
            </a:r>
          </a:p>
        </p:txBody>
      </p:sp>
    </p:spTree>
    <p:extLst>
      <p:ext uri="{BB962C8B-B14F-4D97-AF65-F5344CB8AC3E}">
        <p14:creationId xmlns:p14="http://schemas.microsoft.com/office/powerpoint/2010/main" val="1046400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pinion: Letter Grades Are Failing Students and Schools">
            <a:extLst>
              <a:ext uri="{FF2B5EF4-FFF2-40B4-BE49-F238E27FC236}">
                <a16:creationId xmlns:a16="http://schemas.microsoft.com/office/drawing/2014/main" id="{BCCC6A3E-310D-B48D-FF9E-EAF5CF85D0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06" r="21225" b="-1"/>
          <a:stretch/>
        </p:blipFill>
        <p:spPr bwMode="auto">
          <a:xfrm>
            <a:off x="3202390" y="-1"/>
            <a:ext cx="5941610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14CC9C-8EF0-ABE2-8AE3-103559325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999" y="609600"/>
            <a:ext cx="2888343" cy="1320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Deadlines for grade disputes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7DEBA-D431-5281-1D4A-0529E1607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2160589"/>
            <a:ext cx="2888342" cy="3880773"/>
          </a:xfrm>
        </p:spPr>
        <p:txBody>
          <a:bodyPr>
            <a:normAutofit/>
          </a:bodyPr>
          <a:lstStyle/>
          <a:p>
            <a:r>
              <a:rPr lang="en-US" dirty="0"/>
              <a:t>Your grade will be released on Canvas before the tutorial.</a:t>
            </a:r>
          </a:p>
          <a:p>
            <a:r>
              <a:rPr lang="en-US" dirty="0"/>
              <a:t>If you have any doubt about your grade, please find me in one week.</a:t>
            </a:r>
          </a:p>
          <a:p>
            <a:r>
              <a:rPr lang="en-US" dirty="0"/>
              <a:t>This ‘week’ will be counted from the next tutorial.</a:t>
            </a:r>
          </a:p>
        </p:txBody>
      </p:sp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28259" y="0"/>
            <a:ext cx="9144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68950" y="3681413"/>
            <a:ext cx="357266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5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107" y="-8467"/>
            <a:ext cx="2255511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37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02581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39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9249" y="3048000"/>
            <a:ext cx="2444751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41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00875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43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4047" y="-8467"/>
            <a:ext cx="967571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45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4249" y="-8467"/>
            <a:ext cx="937369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47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78749" y="3589867"/>
            <a:ext cx="136286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B87993-C542-09F1-64F8-7A6032318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857D-EBE8-954D-975C-377C73A12EAF}" type="slidenum">
              <a:rPr lang="en-US" smtClean="0"/>
              <a:t>4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C9E6638-BDE6-E189-C28B-2FD88C1AD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1/22/24</a:t>
            </a:r>
          </a:p>
        </p:txBody>
      </p:sp>
    </p:spTree>
    <p:extLst>
      <p:ext uri="{BB962C8B-B14F-4D97-AF65-F5344CB8AC3E}">
        <p14:creationId xmlns:p14="http://schemas.microsoft.com/office/powerpoint/2010/main" val="4251117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6B3A1F-9066-A628-E1C6-3569107CD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676848-157D-FED8-4A8A-7772F444A0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25" r="59638" b="1"/>
          <a:stretch/>
        </p:blipFill>
        <p:spPr>
          <a:xfrm>
            <a:off x="3202390" y="-1"/>
            <a:ext cx="5941610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A32AB8-E1F2-5286-BB33-9DBB5F67F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999" y="609600"/>
            <a:ext cx="2888343" cy="1320800"/>
          </a:xfrm>
        </p:spPr>
        <p:txBody>
          <a:bodyPr>
            <a:normAutofit/>
          </a:bodyPr>
          <a:lstStyle/>
          <a:p>
            <a:r>
              <a:rPr lang="en-US" sz="2800" dirty="0"/>
              <a:t>Deadlines for grade disputes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B0AB-1464-EF0F-439C-BF4DA28E8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2160589"/>
            <a:ext cx="2888342" cy="3880773"/>
          </a:xfrm>
        </p:spPr>
        <p:txBody>
          <a:bodyPr>
            <a:normAutofit/>
          </a:bodyPr>
          <a:lstStyle/>
          <a:p>
            <a:r>
              <a:rPr lang="en-US" dirty="0"/>
              <a:t>Only </a:t>
            </a:r>
            <a:r>
              <a:rPr lang="en-US" b="1" dirty="0"/>
              <a:t>paper proof </a:t>
            </a:r>
            <a:r>
              <a:rPr lang="en-US" dirty="0"/>
              <a:t>related to medical and academic matters can be used as evidence to exempt grades.</a:t>
            </a:r>
          </a:p>
          <a:p>
            <a:r>
              <a:rPr lang="en-US" dirty="0"/>
              <a:t>There is no make up for any quizzes.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28259" y="0"/>
            <a:ext cx="9144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68950" y="3681413"/>
            <a:ext cx="357266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107" y="-8467"/>
            <a:ext cx="2255511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02581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9249" y="3048000"/>
            <a:ext cx="2444751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00875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4047" y="-8467"/>
            <a:ext cx="967571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4249" y="-8467"/>
            <a:ext cx="937369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78749" y="3589867"/>
            <a:ext cx="136286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F724E-8363-D8B9-C72B-402D7DACC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857D-EBE8-954D-975C-377C73A12EAF}" type="slidenum">
              <a:rPr lang="en-US" smtClean="0"/>
              <a:t>5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4FBDFE-7B8A-8BA5-5F72-0D035915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1/22/24</a:t>
            </a:r>
          </a:p>
        </p:txBody>
      </p:sp>
    </p:spTree>
    <p:extLst>
      <p:ext uri="{BB962C8B-B14F-4D97-AF65-F5344CB8AC3E}">
        <p14:creationId xmlns:p14="http://schemas.microsoft.com/office/powerpoint/2010/main" val="3866452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0D8F7-1E25-640E-2368-28EFB475A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2550" y="609600"/>
            <a:ext cx="2802951" cy="1320800"/>
          </a:xfrm>
        </p:spPr>
        <p:txBody>
          <a:bodyPr>
            <a:normAutofit/>
          </a:bodyPr>
          <a:lstStyle/>
          <a:p>
            <a:r>
              <a:rPr lang="en-US" dirty="0"/>
              <a:t>Assignments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D564A-7C9A-2A6A-E491-07BC7B639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7172" y="2160589"/>
            <a:ext cx="3048329" cy="3880773"/>
          </a:xfrm>
        </p:spPr>
        <p:txBody>
          <a:bodyPr>
            <a:normAutofit/>
          </a:bodyPr>
          <a:lstStyle/>
          <a:p>
            <a:r>
              <a:rPr lang="en-US" dirty="0"/>
              <a:t>Only </a:t>
            </a:r>
            <a:r>
              <a:rPr lang="en-US" b="1" dirty="0"/>
              <a:t>pdf</a:t>
            </a:r>
            <a:r>
              <a:rPr lang="en-US" dirty="0"/>
              <a:t> and </a:t>
            </a:r>
            <a:r>
              <a:rPr lang="en-US" b="1" dirty="0"/>
              <a:t>zip</a:t>
            </a:r>
            <a:r>
              <a:rPr lang="en-US" dirty="0"/>
              <a:t> format are accepted.</a:t>
            </a:r>
          </a:p>
          <a:p>
            <a:r>
              <a:rPr lang="en-US" dirty="0"/>
              <a:t>Submitting through </a:t>
            </a:r>
            <a:r>
              <a:rPr lang="en-US" b="1" dirty="0"/>
              <a:t>Canvas</a:t>
            </a:r>
            <a:r>
              <a:rPr lang="en-US" dirty="0"/>
              <a:t> is the only way to submit your assignments and the project.</a:t>
            </a:r>
          </a:p>
          <a:p>
            <a:r>
              <a:rPr lang="en-US" dirty="0"/>
              <a:t>Codes should be separated from the pdf you submit.</a:t>
            </a:r>
          </a:p>
          <a:p>
            <a:endParaRPr lang="en-US" dirty="0"/>
          </a:p>
        </p:txBody>
      </p:sp>
      <p:pic>
        <p:nvPicPr>
          <p:cNvPr id="5" name="Picture 4" descr="Piles of paperwork">
            <a:extLst>
              <a:ext uri="{FF2B5EF4-FFF2-40B4-BE49-F238E27FC236}">
                <a16:creationId xmlns:a16="http://schemas.microsoft.com/office/drawing/2014/main" id="{31CFE0C2-665E-1A4D-53E1-9BED04A90A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23" r="25327"/>
          <a:stretch/>
        </p:blipFill>
        <p:spPr>
          <a:xfrm>
            <a:off x="20" y="-1"/>
            <a:ext cx="404620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73EA7-F61D-6C37-4087-5F3324446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857D-EBE8-954D-975C-377C73A12EAF}" type="slidenum">
              <a:rPr lang="en-US" smtClean="0"/>
              <a:t>6</a:t>
            </a:fld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BAF33E-1395-1D99-1451-00DAFB565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1/22/24</a:t>
            </a:r>
          </a:p>
        </p:txBody>
      </p:sp>
    </p:spTree>
    <p:extLst>
      <p:ext uri="{BB962C8B-B14F-4D97-AF65-F5344CB8AC3E}">
        <p14:creationId xmlns:p14="http://schemas.microsoft.com/office/powerpoint/2010/main" val="2663723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3CDF6-E0DB-A0EF-DAA5-808C8657F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38E45-F84B-6B4D-0122-7445F819A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614052"/>
            <a:ext cx="6347714" cy="3880773"/>
          </a:xfrm>
        </p:spPr>
        <p:txBody>
          <a:bodyPr/>
          <a:lstStyle/>
          <a:p>
            <a:r>
              <a:rPr lang="en-US" dirty="0"/>
              <a:t>Assignments will be released after one lecture.</a:t>
            </a:r>
          </a:p>
          <a:p>
            <a:r>
              <a:rPr lang="en-US" dirty="0"/>
              <a:t>The formats of Assignments are provided on the website are .</a:t>
            </a:r>
            <a:r>
              <a:rPr lang="en-US" dirty="0" err="1"/>
              <a:t>tex</a:t>
            </a:r>
            <a:r>
              <a:rPr lang="en-US" dirty="0"/>
              <a:t> and .pdf</a:t>
            </a:r>
          </a:p>
          <a:p>
            <a:r>
              <a:rPr lang="en-US" dirty="0"/>
              <a:t>We highly recommend you learning Latex which is a programming language for the production of technical and scientific documentation.</a:t>
            </a:r>
          </a:p>
          <a:p>
            <a:r>
              <a:rPr lang="en-US" dirty="0"/>
              <a:t>You can learn LaTeX: </a:t>
            </a:r>
            <a:r>
              <a:rPr lang="en-US" dirty="0">
                <a:hlinkClick r:id="rId2"/>
              </a:rPr>
              <a:t>https://www.latex-project.org/</a:t>
            </a:r>
            <a:endParaRPr lang="en-US" dirty="0"/>
          </a:p>
          <a:p>
            <a:r>
              <a:rPr lang="en-US" dirty="0"/>
              <a:t>Or use Overleaf: https://</a:t>
            </a:r>
            <a:r>
              <a:rPr lang="en-US" dirty="0" err="1"/>
              <a:t>www.overleaf.com</a:t>
            </a:r>
            <a:r>
              <a:rPr lang="en-US" dirty="0"/>
              <a:t>/</a:t>
            </a:r>
          </a:p>
        </p:txBody>
      </p:sp>
      <p:pic>
        <p:nvPicPr>
          <p:cNvPr id="4102" name="Picture 6" descr="The LaTeX Project logo">
            <a:extLst>
              <a:ext uri="{FF2B5EF4-FFF2-40B4-BE49-F238E27FC236}">
                <a16:creationId xmlns:a16="http://schemas.microsoft.com/office/drawing/2014/main" id="{76ECE911-5DA8-CE68-36DF-66CDB775D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25" y="4674126"/>
            <a:ext cx="5759668" cy="2183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Overleaf Official Logos - Overleaf, Online LaTeX Editor">
            <a:extLst>
              <a:ext uri="{FF2B5EF4-FFF2-40B4-BE49-F238E27FC236}">
                <a16:creationId xmlns:a16="http://schemas.microsoft.com/office/drawing/2014/main" id="{0DCCABAA-AF7F-95ED-BCC1-66178623C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523" y="4443112"/>
            <a:ext cx="2926750" cy="96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F07B91-644E-BDA2-0E1D-2180FC126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857D-EBE8-954D-975C-377C73A12EAF}" type="slidenum">
              <a:rPr lang="en-US" smtClean="0"/>
              <a:t>7</a:t>
            </a:fld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ACB86C9-2C9E-0F59-0F29-98A2FE5F5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1/22/24</a:t>
            </a:r>
          </a:p>
        </p:txBody>
      </p:sp>
    </p:spTree>
    <p:extLst>
      <p:ext uri="{BB962C8B-B14F-4D97-AF65-F5344CB8AC3E}">
        <p14:creationId xmlns:p14="http://schemas.microsoft.com/office/powerpoint/2010/main" val="3775714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59859F-7D13-54D0-EF17-A3087F38E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Skill Requirements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0C67C5-7C3E-6900-8CFB-6F21A42015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cornerstone of your Research Project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41841-7B75-BAF4-5104-C8955CC37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857D-EBE8-954D-975C-377C73A12EAF}" type="slidenum">
              <a:rPr lang="en-US" smtClean="0"/>
              <a:t>8</a:t>
            </a:fld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A02D925-DB1B-68A7-B714-CC9E608B6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1/22/24</a:t>
            </a:r>
          </a:p>
        </p:txBody>
      </p:sp>
    </p:spTree>
    <p:extLst>
      <p:ext uri="{BB962C8B-B14F-4D97-AF65-F5344CB8AC3E}">
        <p14:creationId xmlns:p14="http://schemas.microsoft.com/office/powerpoint/2010/main" val="3673588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1025B-6479-5599-2124-3B9F361D2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E0D8B-AE7B-7188-070C-443395F4C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Python: </a:t>
            </a:r>
            <a:r>
              <a:rPr lang="en-US" dirty="0">
                <a:hlinkClick r:id="rId2"/>
              </a:rPr>
              <a:t>https://www.learnpython.org/</a:t>
            </a:r>
            <a:endParaRPr lang="en-US" dirty="0"/>
          </a:p>
          <a:p>
            <a:r>
              <a:rPr lang="en-US" dirty="0" err="1"/>
              <a:t>Numpy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https://numpy.org/learn/</a:t>
            </a:r>
            <a:endParaRPr lang="en-US" dirty="0"/>
          </a:p>
          <a:p>
            <a:r>
              <a:rPr lang="en-US" dirty="0" err="1"/>
              <a:t>Pytorch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https://pytorch.org/tutorials/beginner/deep_learning_60min_blitz.html</a:t>
            </a: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657CC7-3B85-FE40-31A9-621D80DC5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8857D-EBE8-954D-975C-377C73A12EAF}" type="slidenum">
              <a:rPr lang="en-US" smtClean="0"/>
              <a:t>9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D3A3567-AF11-04BD-6C2C-7601348BD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1/22/24</a:t>
            </a:r>
          </a:p>
        </p:txBody>
      </p:sp>
    </p:spTree>
    <p:extLst>
      <p:ext uri="{BB962C8B-B14F-4D97-AF65-F5344CB8AC3E}">
        <p14:creationId xmlns:p14="http://schemas.microsoft.com/office/powerpoint/2010/main" val="24795955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{AAEA881D-4360-BB48-A862-EFDC9DE0A343}tf10001060</Template>
  <TotalTime>4428</TotalTime>
  <Words>955</Words>
  <Application>Microsoft Office PowerPoint</Application>
  <PresentationFormat>On-screen Show (4:3)</PresentationFormat>
  <Paragraphs>169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-apple-system</vt:lpstr>
      <vt:lpstr>Arial</vt:lpstr>
      <vt:lpstr>Calibri</vt:lpstr>
      <vt:lpstr>Trebuchet MS</vt:lpstr>
      <vt:lpstr>Wingdings 3</vt:lpstr>
      <vt:lpstr>Facet</vt:lpstr>
      <vt:lpstr>Tutorial-1</vt:lpstr>
      <vt:lpstr>Outline</vt:lpstr>
      <vt:lpstr>Administrative Info</vt:lpstr>
      <vt:lpstr>Deadlines for grade disputes</vt:lpstr>
      <vt:lpstr>Deadlines for grade disputes</vt:lpstr>
      <vt:lpstr>Assignments Format</vt:lpstr>
      <vt:lpstr>Assignments Format</vt:lpstr>
      <vt:lpstr>Coding Skill Requirements</vt:lpstr>
      <vt:lpstr>Related Library</vt:lpstr>
      <vt:lpstr>Project Overview</vt:lpstr>
      <vt:lpstr>Potential Topics (non-exclusive)</vt:lpstr>
      <vt:lpstr>Text Classification</vt:lpstr>
      <vt:lpstr>Named Entity Recognition</vt:lpstr>
      <vt:lpstr>Machine Translation</vt:lpstr>
      <vt:lpstr>Text Generation</vt:lpstr>
      <vt:lpstr>Question-Answering</vt:lpstr>
      <vt:lpstr>Speech Recognition</vt:lpstr>
      <vt:lpstr>Text Summarization</vt:lpstr>
      <vt:lpstr>Sentiment Analysis</vt:lpstr>
      <vt:lpstr>Language Understanding</vt:lpstr>
      <vt:lpstr>Where you can find a paper</vt:lpstr>
      <vt:lpstr>Citation, &amp;Cited</vt:lpstr>
      <vt:lpstr>General Structure for  Research paper</vt:lpstr>
      <vt:lpstr>Experiment</vt:lpstr>
      <vt:lpstr>Structure for a Research  Proposal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Tutorial-1</dc:title>
  <dc:creator>Wang, Sinong</dc:creator>
  <cp:lastModifiedBy>Kenny Zhu</cp:lastModifiedBy>
  <cp:revision>13</cp:revision>
  <dcterms:created xsi:type="dcterms:W3CDTF">2024-01-17T16:49:26Z</dcterms:created>
  <dcterms:modified xsi:type="dcterms:W3CDTF">2024-01-22T19:47:43Z</dcterms:modified>
</cp:coreProperties>
</file>