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B94A4-AA13-8EDF-3275-E7EFCA6BBE40}" v="6" dt="2025-08-27T19:32:03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8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Wonjun" userId="S::wxp7177@mavs.uta.edu::b7ccadb5-266d-4b52-a139-568b916a9101" providerId="AD" clId="Web-{684B94A4-AA13-8EDF-3275-E7EFCA6BBE40}"/>
    <pc:docChg chg="addSld modSld">
      <pc:chgData name="Park, Wonjun" userId="S::wxp7177@mavs.uta.edu::b7ccadb5-266d-4b52-a139-568b916a9101" providerId="AD" clId="Web-{684B94A4-AA13-8EDF-3275-E7EFCA6BBE40}" dt="2025-08-27T19:32:03.430" v="5"/>
      <pc:docMkLst>
        <pc:docMk/>
      </pc:docMkLst>
      <pc:sldChg chg="addSp delSp modSp">
        <pc:chgData name="Park, Wonjun" userId="S::wxp7177@mavs.uta.edu::b7ccadb5-266d-4b52-a139-568b916a9101" providerId="AD" clId="Web-{684B94A4-AA13-8EDF-3275-E7EFCA6BBE40}" dt="2025-08-27T19:32:03.430" v="5"/>
        <pc:sldMkLst>
          <pc:docMk/>
          <pc:sldMk cId="95077657" sldId="269"/>
        </pc:sldMkLst>
        <pc:spChg chg="del">
          <ac:chgData name="Park, Wonjun" userId="S::wxp7177@mavs.uta.edu::b7ccadb5-266d-4b52-a139-568b916a9101" providerId="AD" clId="Web-{684B94A4-AA13-8EDF-3275-E7EFCA6BBE40}" dt="2025-08-27T19:32:00.414" v="4"/>
          <ac:spMkLst>
            <pc:docMk/>
            <pc:sldMk cId="95077657" sldId="269"/>
            <ac:spMk id="2" creationId="{C5919426-CE27-976C-DDCB-6455FFAA22E8}"/>
          </ac:spMkLst>
        </pc:spChg>
        <pc:spChg chg="del mod">
          <ac:chgData name="Park, Wonjun" userId="S::wxp7177@mavs.uta.edu::b7ccadb5-266d-4b52-a139-568b916a9101" providerId="AD" clId="Web-{684B94A4-AA13-8EDF-3275-E7EFCA6BBE40}" dt="2025-08-27T19:31:59.054" v="2"/>
          <ac:spMkLst>
            <pc:docMk/>
            <pc:sldMk cId="95077657" sldId="269"/>
            <ac:spMk id="3" creationId="{B5AE2A4B-B0BC-43BA-F033-DDF78D1C28CD}"/>
          </ac:spMkLst>
        </pc:spChg>
        <pc:spChg chg="del">
          <ac:chgData name="Park, Wonjun" userId="S::wxp7177@mavs.uta.edu::b7ccadb5-266d-4b52-a139-568b916a9101" providerId="AD" clId="Web-{684B94A4-AA13-8EDF-3275-E7EFCA6BBE40}" dt="2025-08-27T19:32:00.383" v="3"/>
          <ac:spMkLst>
            <pc:docMk/>
            <pc:sldMk cId="95077657" sldId="269"/>
            <ac:spMk id="5" creationId="{6DDF8DAD-A3F3-88A8-4C28-166CD8CD1D75}"/>
          </ac:spMkLst>
        </pc:spChg>
        <pc:spChg chg="add del mod">
          <ac:chgData name="Park, Wonjun" userId="S::wxp7177@mavs.uta.edu::b7ccadb5-266d-4b52-a139-568b916a9101" providerId="AD" clId="Web-{684B94A4-AA13-8EDF-3275-E7EFCA6BBE40}" dt="2025-08-27T19:32:03.430" v="5"/>
          <ac:spMkLst>
            <pc:docMk/>
            <pc:sldMk cId="95077657" sldId="269"/>
            <ac:spMk id="7" creationId="{8B3D4C3F-463F-4A92-B2C4-C32DC908C07F}"/>
          </ac:spMkLst>
        </pc:spChg>
      </pc:sldChg>
      <pc:sldChg chg="add replId">
        <pc:chgData name="Park, Wonjun" userId="S::wxp7177@mavs.uta.edu::b7ccadb5-266d-4b52-a139-568b916a9101" providerId="AD" clId="Web-{684B94A4-AA13-8EDF-3275-E7EFCA6BBE40}" dt="2025-08-27T19:31:56.211" v="0"/>
        <pc:sldMkLst>
          <pc:docMk/>
          <pc:sldMk cId="819675549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08/27/2025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8/27/2025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8/27/2025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8/27/2025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8/27/2025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8/27/2025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8/27/2025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</a:t>
            </a:r>
            <a:br>
              <a:rPr lang="en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</a:br>
            <a:r>
              <a:rPr lang="en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02</a:t>
            </a:r>
          </a:p>
          <a:p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8762-836D-FD1C-07BC-52BCFE312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6B1E-09F4-5827-DAEC-C6BA9E9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3F079-B3F1-6B9C-418C-DB7AA71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F9C916-E44B-3946-A70D-44472FDE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xample 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191DB-199C-7C2E-962D-858519F7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60677"/>
            <a:ext cx="5182692" cy="1295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A4F688-65C6-F803-2A2F-1FF6AC66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176" b="27138"/>
          <a:stretch>
            <a:fillRect/>
          </a:stretch>
        </p:blipFill>
        <p:spPr>
          <a:xfrm>
            <a:off x="913308" y="1582607"/>
            <a:ext cx="4818632" cy="4773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53056-075C-778D-AE5A-FAED5A34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504"/>
          <a:stretch>
            <a:fillRect/>
          </a:stretch>
        </p:blipFill>
        <p:spPr>
          <a:xfrm>
            <a:off x="5807048" y="1582607"/>
            <a:ext cx="5922069" cy="12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F4AD4-093E-00F7-E721-901F2BDD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F4EA-6483-9018-031E-C18F20A1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B144A-61A4-0E99-0DA8-D192677D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40E0F4-D57D-485B-E318-D67D2056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4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E2629D-6F6A-C7FE-7F0E-70838F53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42456" cy="11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3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6E09-50D5-5BF1-3923-7928DC37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57EE-C496-A21F-FD1F-F15C4EC7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6D017-99AB-A762-4491-0F5DE132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C32025-24E5-C2EC-EAA3-93B1D8E9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4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xample 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E0D9D-C3E1-9A69-E028-2B11FA6B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42456" cy="1171184"/>
          </a:xfrm>
          <a:prstGeom prst="rect">
            <a:avLst/>
          </a:prstGeom>
        </p:spPr>
      </p:pic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D499E15D-119A-8B8E-11F9-E1CA1732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1"/>
            <a:ext cx="10515600" cy="3422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Compiled Languages </a:t>
            </a:r>
            <a:r>
              <a:rPr lang="en-KR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(C/C++, Rust, Go)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Pros: 1) speed, 2) no interpreter dependency, 3) error catching at compile time (early), and 4) predictable performance</a:t>
            </a:r>
          </a:p>
          <a:p>
            <a:pPr marL="0" indent="0">
              <a:buNone/>
            </a:pP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Cons: 1) Slower edit-build-run cycle, 2) Portability costs (recompile at each platform/arch), ..</a:t>
            </a:r>
          </a:p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Interpreted Languages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KR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(Python, Ruby, Javascript)</a:t>
            </a:r>
          </a:p>
          <a:p>
            <a:pPr marL="0" indent="0">
              <a:buNone/>
            </a:pP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Pros: 1) Portability, 2) Faster Pipeline, …</a:t>
            </a:r>
          </a:p>
          <a:p>
            <a:pPr marL="0" indent="0">
              <a:buNone/>
            </a:pP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Cons: 1) Slower execution, 2) Runtime dependencies (interpreter, libraries, packages, versions)</a:t>
            </a:r>
          </a:p>
        </p:txBody>
      </p:sp>
    </p:spTree>
    <p:extLst>
      <p:ext uri="{BB962C8B-B14F-4D97-AF65-F5344CB8AC3E}">
        <p14:creationId xmlns:p14="http://schemas.microsoft.com/office/powerpoint/2010/main" val="411080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F645-D755-E332-0339-F215453A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07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A1F90-64D0-354A-67DA-7A420CEE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A700-25C1-CBB8-48C7-CD75C558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21E5-D48A-7A8C-7F79-70E62D74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Please note that</a:t>
            </a:r>
          </a:p>
          <a:p>
            <a:pPr marL="0" indent="0">
              <a:buNone/>
            </a:pPr>
            <a:endParaRPr 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additional credits</a:t>
            </a:r>
            <a:r>
              <a:rPr 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could be given,</a:t>
            </a:r>
          </a:p>
          <a:p>
            <a:pPr marL="0" indent="0">
              <a:buNone/>
            </a:pPr>
            <a:r>
              <a:rPr 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 someone can present own work</a:t>
            </a:r>
          </a:p>
          <a:p>
            <a:pPr marL="0" indent="0">
              <a:buNone/>
            </a:pPr>
            <a:endParaRPr 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from the next week.</a:t>
            </a:r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FEB7-18F3-2303-D97C-E308F746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969CE-A167-11A7-6D71-BA62161A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96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96298-65EA-57A0-EE15-9E0613E4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8" y="1690688"/>
            <a:ext cx="10680344" cy="95296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37BED-BF22-ED51-2E51-E333CE4E4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F01C-ABAB-5042-2577-00B35BBC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Wrap-up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9DF64C-30A1-5339-ED87-E6778B84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4217"/>
            <a:ext cx="10515600" cy="3422746"/>
          </a:xfrm>
        </p:spPr>
        <p:txBody>
          <a:bodyPr/>
          <a:lstStyle/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Orthogonal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 small set of features that work independently and combine freely. If you can use feature </a:t>
            </a:r>
            <a:r>
              <a:rPr lang="en-KR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anywhere feature </a:t>
            </a:r>
            <a:r>
              <a:rPr lang="en-KR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 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expects it, and the meaning doesn’t change, that is orthogonal</a:t>
            </a:r>
          </a:p>
          <a:p>
            <a:pPr marL="0" indent="0">
              <a:buNone/>
            </a:pP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ex. </a:t>
            </a:r>
            <a:r>
              <a:rPr 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</a:t>
            </a: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hile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and </a:t>
            </a: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 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loop in C</a:t>
            </a:r>
          </a:p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Non-orthogonality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Features interact in ad-hoc ways so that the meaning of code depends on specific combinations, contexts, or types.</a:t>
            </a:r>
          </a:p>
          <a:p>
            <a:pPr marL="0" indent="0">
              <a:buNone/>
            </a:pPr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60CA-12A7-AA67-C8DE-407D5511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BF658-4BD6-BC24-20C2-516FB56C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</a:t>
            </a:fld>
            <a:endParaRPr lang="en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89709-3B27-B4C7-7E08-F60DB526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8" y="1690688"/>
            <a:ext cx="10680344" cy="9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7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D4B87-6BCE-53F1-3445-02B74AC2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00843C-B08D-5376-B364-D96351B1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4217"/>
            <a:ext cx="10515600" cy="3422746"/>
          </a:xfrm>
        </p:spPr>
        <p:txBody>
          <a:bodyPr/>
          <a:lstStyle/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Orthogonality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`void*` (generic pointers). You can form a pointer to any object type and pass/store it uniformly, then cast when using it</a:t>
            </a:r>
          </a:p>
          <a:p>
            <a:pPr marL="0" indent="0">
              <a:buNone/>
            </a:pPr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Non-orthogonality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Arrays decay to pointers; arrays can’t be assigned/returned by value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461A-F91F-555F-8707-E516F57D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4340E-2831-8C8A-76B6-6EF59F9E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4</a:t>
            </a:fld>
            <a:endParaRPr lang="en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06165-20D3-7D05-9932-C787297B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8" y="1690688"/>
            <a:ext cx="10680344" cy="9529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FB61E27-0A17-6857-7FD3-9C81FA89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BDA49-CC7A-9ADC-6C5A-612E5627F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10A972-F57C-8E60-23F6-3A4791C0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4217"/>
            <a:ext cx="10515600" cy="3422746"/>
          </a:xfrm>
        </p:spPr>
        <p:txBody>
          <a:bodyPr/>
          <a:lstStyle/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Orthogonality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en-KR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templates apply uniformly</a:t>
            </a:r>
          </a:p>
          <a:p>
            <a:pPr marL="0" indent="0">
              <a:buNone/>
            </a:pP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ex. `</a:t>
            </a:r>
            <a:r>
              <a:rPr 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</a:t>
            </a: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td::sort()` works with both vector&lt;int&gt; and vector&lt;std::string&gt;</a:t>
            </a:r>
          </a:p>
          <a:p>
            <a:pPr marL="0" indent="0">
              <a:buNone/>
            </a:pP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Non-orthogonality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`new` and `delete` mistmatch</a:t>
            </a:r>
          </a:p>
          <a:p>
            <a:pPr marL="0" indent="0">
              <a:buNone/>
            </a:pP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</a:t>
            </a: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ex. </a:t>
            </a:r>
            <a:r>
              <a:rPr 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nt* p = new int[3];	-&gt;	delete[] p; // not delete p;</a:t>
            </a:r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92F2-C24E-1F52-777C-897B66AD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EC7D2-AB58-31DB-5571-D6B3F505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5</a:t>
            </a:fld>
            <a:endParaRPr lang="en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9067D-526D-DC1F-9980-6A42601B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8" y="1690688"/>
            <a:ext cx="10680344" cy="952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4324B3-C70B-C0C1-9C38-CE8F9BB7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5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FD13B-BE7D-3A11-A60E-CDFA3C68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0E1E02-EFE1-8571-BFB4-5452F8C9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4217"/>
            <a:ext cx="10515600" cy="3422746"/>
          </a:xfrm>
        </p:spPr>
        <p:txBody>
          <a:bodyPr/>
          <a:lstStyle/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Orthogonality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KR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Interfaces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Any class can implement any number of interfaces; calls through an interface reference work uniformly regardless of the class’s place in the hierarchy.</a:t>
            </a:r>
          </a:p>
          <a:p>
            <a:pPr marL="0" indent="0">
              <a:buNone/>
            </a:pPr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Non-orthogonality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KR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Generic and primitives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Generics only accept reference types.</a:t>
            </a:r>
          </a:p>
          <a:p>
            <a:pPr marL="0" indent="0">
              <a:buNone/>
            </a:pPr>
            <a:r>
              <a:rPr lang="en-KR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ex. List&lt;int&gt; xs = new ArrayList&lt;&gt;(); // error</a:t>
            </a:r>
          </a:p>
          <a:p>
            <a:pPr marL="0" indent="0">
              <a:buNone/>
            </a:pPr>
            <a:r>
              <a:rPr lang="en-KR" i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      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List&lt;Integer&gt; xs2 = new ArrayList&lt;&gt;();</a:t>
            </a:r>
            <a:endParaRPr lang="en-KR" i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F134-65CA-8334-595D-F0BB25C1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D1A99-540F-1FE9-55BF-35ABB191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6</a:t>
            </a:fld>
            <a:endParaRPr lang="en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5EDA73-D416-DE15-73E4-D4473DD5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8" y="1690688"/>
            <a:ext cx="10680344" cy="9529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6206742-6597-9F3F-3398-9D3C1D52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JAVA</a:t>
            </a:r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35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8E6D7-5F4B-3C14-D31F-AB9B830F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1236-DC05-CCD4-A485-3E63460B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7ADBA-B5E9-FA7C-F3FF-C7546809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C074764-FBB1-EC0E-157C-6597EFF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7D1A6-A465-888F-C9C1-C8899399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6" y="1690688"/>
            <a:ext cx="10680344" cy="9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8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BB711-D652-B137-D9F0-ACF07AB3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892B-073A-44FD-8254-F8068332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BAF8A-161B-F1F9-B7DB-56E4339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CA523D0-93CF-4B8C-EAEA-0745F8F0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7CFAD3-5DE2-0264-31D7-FDBCA568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6" y="1690688"/>
            <a:ext cx="10680344" cy="952960"/>
          </a:xfrm>
          <a:prstGeom prst="rect">
            <a:avLst/>
          </a:prstGeom>
        </p:spPr>
      </p:pic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C6CD0C14-38B5-4B80-EC48-412B7C5CE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4217"/>
            <a:ext cx="10515600" cy="342274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(signed, unsigned)</a:t>
            </a:r>
          </a:p>
          <a:p>
            <a:r>
              <a:rPr 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char</a:t>
            </a:r>
          </a:p>
          <a:p>
            <a:r>
              <a:rPr 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short, int, long, long long</a:t>
            </a:r>
          </a:p>
          <a:p>
            <a:r>
              <a:rPr 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bool</a:t>
            </a:r>
          </a:p>
          <a:p>
            <a:r>
              <a:rPr 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loat, double, long double</a:t>
            </a:r>
          </a:p>
          <a:p>
            <a:r>
              <a:rPr 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</a:t>
            </a:r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oid</a:t>
            </a:r>
          </a:p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67418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C7E73-796E-00F4-4343-4B0AF9BA0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6AA5-4726-62FE-D66B-7ED30ECC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8/27/2025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7D9CD-32FE-CC87-1843-554A40E2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87B044-CC32-C227-3554-2BAF82A8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D3253-EE2E-7742-269E-1E7BA20C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514925" cy="244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CSE 3302 / 5307 Programming Language Concepts</vt:lpstr>
      <vt:lpstr>Problem 1 Description</vt:lpstr>
      <vt:lpstr>Problem 1 Wrap-up</vt:lpstr>
      <vt:lpstr>Problem 1 C</vt:lpstr>
      <vt:lpstr>Problem 1 C++</vt:lpstr>
      <vt:lpstr>Problem 1 JAVA</vt:lpstr>
      <vt:lpstr>Problem 2 Description</vt:lpstr>
      <vt:lpstr>Problem 2 C</vt:lpstr>
      <vt:lpstr>Problem 3 Description</vt:lpstr>
      <vt:lpstr>Problem 3 Example Solution</vt:lpstr>
      <vt:lpstr>Problem 4 Description</vt:lpstr>
      <vt:lpstr>Problem 4 Example Solution</vt:lpstr>
      <vt:lpstr>PowerPoint Presentation</vt:lpstr>
      <vt:lpstr>Announcement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Park, Wonjun</cp:lastModifiedBy>
  <cp:revision>19</cp:revision>
  <dcterms:created xsi:type="dcterms:W3CDTF">2025-08-27T00:41:02Z</dcterms:created>
  <dcterms:modified xsi:type="dcterms:W3CDTF">2025-08-27T19:32:06Z</dcterms:modified>
</cp:coreProperties>
</file>