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386" r:id="rId3"/>
    <p:sldId id="385" r:id="rId4"/>
    <p:sldId id="259" r:id="rId5"/>
    <p:sldId id="261" r:id="rId6"/>
    <p:sldId id="258" r:id="rId7"/>
    <p:sldId id="262" r:id="rId8"/>
    <p:sldId id="264" r:id="rId9"/>
    <p:sldId id="265" r:id="rId10"/>
    <p:sldId id="260" r:id="rId11"/>
    <p:sldId id="263" r:id="rId12"/>
    <p:sldId id="266" r:id="rId13"/>
    <p:sldId id="287" r:id="rId14"/>
    <p:sldId id="257" r:id="rId15"/>
    <p:sldId id="371" r:id="rId16"/>
    <p:sldId id="376" r:id="rId17"/>
    <p:sldId id="377" r:id="rId18"/>
    <p:sldId id="380" r:id="rId19"/>
    <p:sldId id="381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477C77-3CE7-E062-EC32-39290BE7D717}" v="1" dt="2025-10-16T02:49:26.9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468"/>
    <p:restoredTop sz="94658"/>
  </p:normalViewPr>
  <p:slideViewPr>
    <p:cSldViewPr snapToGrid="0" showGuides="1">
      <p:cViewPr varScale="1">
        <p:scale>
          <a:sx n="116" d="100"/>
          <a:sy n="116" d="100"/>
        </p:scale>
        <p:origin x="808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k, Wonjun" userId="S::wxp7177@mavs.uta.edu::b7ccadb5-266d-4b52-a139-568b916a9101" providerId="AD" clId="Web-{FF477C77-3CE7-E062-EC32-39290BE7D717}"/>
    <pc:docChg chg="delSld">
      <pc:chgData name="Park, Wonjun" userId="S::wxp7177@mavs.uta.edu::b7ccadb5-266d-4b52-a139-568b916a9101" providerId="AD" clId="Web-{FF477C77-3CE7-E062-EC32-39290BE7D717}" dt="2025-10-16T02:49:26.960" v="0"/>
      <pc:docMkLst>
        <pc:docMk/>
      </pc:docMkLst>
      <pc:sldChg chg="del">
        <pc:chgData name="Park, Wonjun" userId="S::wxp7177@mavs.uta.edu::b7ccadb5-266d-4b52-a139-568b916a9101" providerId="AD" clId="Web-{FF477C77-3CE7-E062-EC32-39290BE7D717}" dt="2025-10-16T02:49:26.960" v="0"/>
        <pc:sldMkLst>
          <pc:docMk/>
          <pc:sldMk cId="685888781" sldId="35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C4774C-2001-2447-8C80-801716BED38F}" type="datetimeFigureOut">
              <a:rPr lang="en-KR" smtClean="0"/>
              <a:t>10/15/2025</a:t>
            </a:fld>
            <a:endParaRPr lang="en-K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8E2000-37FB-9848-9C26-A1CB0B8468E2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69744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CA8B9-5C32-621E-FFAC-B8FF10D660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7FAEDB-0E61-D74C-44A3-ADA0CDFAE7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FDAE2-A828-9C35-C635-8735319EB6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3C486-3FC1-D047-8AAD-775C03B1D46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1D897-4B14-F8D7-9B29-3072C9940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0203F9-B0A9-722F-B2AA-4062D25C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511794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7EAD3-9AFD-62DB-72C8-605C3B402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497C8C-BA83-EA20-B154-059B9C0863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5B5986-84B2-DA81-C542-B2E3596705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F43B52-1EE7-7E49-82A9-FAE84E3792EC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AA76B6-53AF-97BE-665A-85F532E28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71304F-415C-0E74-1989-E4D562391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86727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861C39-FD12-CCF4-6122-A5C7D6F57A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A14E29-1E1A-7351-9168-63C0CBDFF9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E1AD27-D8C6-F703-2690-0B4C3EF7F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00662-EEAF-0D45-B5FF-93297BDD54C0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0DA1A3-84F3-6FB6-A9EC-7DDCD0E32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04B29-EF1E-B888-F0C3-D2F13D631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16607904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D4619-9B98-0FB4-C25C-D4335A5C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A6249-4691-7630-5AD6-296190A24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640156-C9B6-DB5B-B8AF-13A40B1D5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89562-5734-F68E-3384-F88C45533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5AFC42-DD36-16D9-1F81-78579DC45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8934622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7B4C6-3DE5-E0E5-7562-C4FA090F2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5E39A4-343B-429B-7CE4-39557BA6F5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919C57-C27D-0D81-C445-50FEA9F63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2BF4E2-7DF8-1BA9-B802-42B4DEDDA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483876-84A7-CF6B-F8DC-346ABA46E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179391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C1BE7-923B-8C8D-3955-932F3C37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B652B8-D053-E37E-3F54-2A5D912583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CA33A-844B-2713-40D2-5E88EB6A85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9AC3BF-64B1-DEFD-A2E1-14137B0C26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C3F313-F49C-2040-9962-BF560DDCC7CA}" type="datetime1">
              <a:rPr lang="en-US" smtClean="0"/>
              <a:t>10/15/2025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BADEBB-0A5E-0EFE-FAE4-B942A0C40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C7D413-C30C-C659-0895-DF7A7AA1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4466926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51BC5-52EE-0D89-BEC4-B014655FC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916CBA-44C3-9338-6085-78F787597C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BF7092-5233-17E5-3D08-98EE078D14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7F56F1-B52F-FB7C-A460-2595EAB5CBD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95A295-AB16-465C-B27E-4A8CEEFFDF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806501D-03EE-220F-B77B-7D6999440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467C72-4FC2-E744-89F6-2196F33FEDFC}" type="datetime1">
              <a:rPr lang="en-US" smtClean="0"/>
              <a:t>10/15/2025</a:t>
            </a:fld>
            <a:endParaRPr lang="en-K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662C4D-5885-C553-1167-F9440B0038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82D276-276A-1933-4128-29D556D30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238275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B2DF5-AD5A-EFCE-9CA5-09F5AB81E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D0BD82-3FFC-C245-0E49-FE28B587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3D0B36-39CF-3C40-AF2F-273CBE04BEB2}" type="datetime1">
              <a:rPr lang="en-US" smtClean="0"/>
              <a:t>10/15/2025</a:t>
            </a:fld>
            <a:endParaRPr lang="en-K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5D9F9C-118E-2CFC-ACC4-38080D09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7B37BF-673D-26FD-7FC5-5AF4FD2E3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991718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A9038B-A85B-38E8-F405-F8D815326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50A9D-8DFF-B740-A01D-EB2FF93D258C}" type="datetime1">
              <a:rPr lang="en-US" smtClean="0"/>
              <a:t>10/15/2025</a:t>
            </a:fld>
            <a:endParaRPr lang="en-K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5BAA64-E923-95F3-7C32-C392FAD0B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7EDC67-94A4-743C-BB52-3DF8DA5E6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99708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AF049-BD4E-F2ED-F635-50F3EE447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4C4EE-5F43-5EF4-C4B5-8BABB0C562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4810D6-8BD5-C43E-C8D8-9CD2C7554C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758D3-80C7-65E2-7116-73EB88B2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5983C3-29C2-8D4D-9024-3854AFA4D352}" type="datetime1">
              <a:rPr lang="en-US" smtClean="0"/>
              <a:t>10/15/2025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50750-DA97-53AC-ECFD-5C89297D1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C2564-5288-95ED-0759-7C531195A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532600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1170F-5360-4E09-7EFD-88CC4DF64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EFACEC0-BCEB-4160-BDF7-636D1138B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D841AE-0EFA-2508-7699-65D8270D5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032804-297B-3A8E-3F6A-86F408F4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72AF14-B600-2C4D-ABB0-51C5A8D429B0}" type="datetime1">
              <a:rPr lang="en-US" smtClean="0"/>
              <a:t>10/15/2025</a:t>
            </a:fld>
            <a:endParaRPr lang="en-K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F67707-C75E-016B-189E-2E33AE9AB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E80B5B-19C5-A575-83D6-6B3B6D012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79897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48A4A1B-CE80-99CB-D27C-67C4517170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680DD7-08B8-819B-927B-86188A40C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FBB74A-B273-3E57-9117-667359C40B2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0F38A0-08EA-A847-AADD-5A3F09E1CFA9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AF17F1-471C-564A-4D92-0C76761417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7C234D-285F-B79D-13F8-9013A6198B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A7C90A-C1D4-1A4A-BB39-07FDF258A5BB}" type="slidenum">
              <a:rPr lang="en-KR" smtClean="0"/>
              <a:t>‹#›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2621192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A937C9-2D88-6EE2-255C-709A1BF81C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487" y="1122363"/>
            <a:ext cx="9379026" cy="2387600"/>
          </a:xfrm>
        </p:spPr>
        <p:txBody>
          <a:bodyPr>
            <a:normAutofit/>
          </a:bodyPr>
          <a:lstStyle/>
          <a:p>
            <a:r>
              <a:rPr lang="en-KR" sz="4800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Programming Language Concepts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CCA8F9-2699-C14D-432C-5FE58B14651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CSE 3302 / 5307 - Dr. Kenny Zhu</a:t>
            </a:r>
          </a:p>
          <a:p>
            <a:endParaRPr lang="en-KR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Tutorial 0</a:t>
            </a:r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9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  <a:cs typeface="Apple Symbols" panose="02000000000000000000" pitchFamily="2" charset="-79"/>
            </a:endParaRPr>
          </a:p>
          <a:p>
            <a:r>
              <a:rPr lang="en-KR" dirty="0">
                <a:latin typeface="Apple SD Gothic Neo" panose="02000300000000000000" pitchFamily="2" charset="-127"/>
                <a:ea typeface="Apple SD Gothic Neo" panose="02000300000000000000" pitchFamily="2" charset="-127"/>
                <a:cs typeface="Apple Symbols" panose="02000000000000000000" pitchFamily="2" charset="-79"/>
              </a:rPr>
              <a:t>Wonjun Park</a:t>
            </a:r>
          </a:p>
        </p:txBody>
      </p:sp>
    </p:spTree>
    <p:extLst>
      <p:ext uri="{BB962C8B-B14F-4D97-AF65-F5344CB8AC3E}">
        <p14:creationId xmlns:p14="http://schemas.microsoft.com/office/powerpoint/2010/main" val="34035769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</a:rPr>
              <a:t>8. Which one is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CN" sz="4000" kern="0" dirty="0">
                <a:latin typeface="+mn-lt"/>
              </a:rPr>
              <a:t> a classical garbage collection strategy mentioned on class?</a:t>
            </a:r>
          </a:p>
        </p:txBody>
      </p:sp>
      <p:sp>
        <p:nvSpPr>
          <p:cNvPr id="3" name="Content Placeholder 2"/>
          <p:cNvSpPr txBox="1">
            <a:spLocks/>
          </p:cNvSpPr>
          <p:nvPr/>
        </p:nvSpPr>
        <p:spPr>
          <a:xfrm>
            <a:off x="1011464" y="2181999"/>
            <a:ext cx="10515600" cy="3869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marL="1009650" indent="-742950" fontAlgn="base">
              <a:spcBef>
                <a:spcPts val="2400"/>
              </a:spcBef>
              <a:spcAft>
                <a:spcPct val="0"/>
              </a:spcAft>
              <a:buSzPct val="100000"/>
              <a:buFont typeface="Gill Sans" charset="0"/>
              <a:buAutoNum type="alphaLcPeriod"/>
              <a:defRPr sz="4000"/>
            </a:lvl1pPr>
            <a:lvl2pPr marL="12827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2pPr>
            <a:lvl3pPr marL="17272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3pPr>
            <a:lvl4pPr marL="21717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4pPr>
            <a:lvl5pPr marL="2616200" indent="-57150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5pPr>
            <a:lvl6pPr marL="30734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6pPr>
            <a:lvl7pPr marL="35306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7pPr>
            <a:lvl8pPr marL="39878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8pPr>
            <a:lvl9pPr marL="4445000" indent="-57150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/>
            </a:lvl9pPr>
          </a:lstStyle>
          <a:p>
            <a:r>
              <a:rPr lang="en-US" dirty="0"/>
              <a:t>Reference Counting</a:t>
            </a:r>
          </a:p>
          <a:p>
            <a:r>
              <a:rPr lang="en-US" dirty="0"/>
              <a:t>Mark-and-Sweep</a:t>
            </a:r>
          </a:p>
          <a:p>
            <a:r>
              <a:rPr lang="en-US" dirty="0"/>
              <a:t>Early Detection</a:t>
            </a:r>
          </a:p>
          <a:p>
            <a:r>
              <a:rPr lang="en-US" dirty="0"/>
              <a:t>Copy Collection</a:t>
            </a:r>
          </a:p>
        </p:txBody>
      </p:sp>
    </p:spTree>
    <p:extLst>
      <p:ext uri="{BB962C8B-B14F-4D97-AF65-F5344CB8AC3E}">
        <p14:creationId xmlns:p14="http://schemas.microsoft.com/office/powerpoint/2010/main" val="30836318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9. </a:t>
            </a:r>
            <a:r>
              <a:rPr lang="en-US" altLang="zh-CN" sz="4000" kern="0" dirty="0">
                <a:latin typeface="+mn-lt"/>
              </a:rPr>
              <a:t>Which of the following is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in</a:t>
            </a:r>
            <a:r>
              <a:rPr lang="en-US" altLang="zh-CN" sz="4000" kern="0" dirty="0">
                <a:latin typeface="+mn-lt"/>
              </a:rPr>
              <a:t>correct about Reference Counting? 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419281" y="2307772"/>
            <a:ext cx="10762525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 dirty="0"/>
              <a:t>Its biggest defect is in its inability to deallocate circular structures. 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 dirty="0"/>
              <a:t>It is relatively easy to implement. 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 dirty="0"/>
              <a:t>Its cost is proportional to the size of the heap or to the percentage of it in use or not at any time.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 dirty="0"/>
              <a:t>It comes with space overhead since additional space needed for reference count.</a:t>
            </a:r>
          </a:p>
        </p:txBody>
      </p:sp>
    </p:spTree>
    <p:extLst>
      <p:ext uri="{BB962C8B-B14F-4D97-AF65-F5344CB8AC3E}">
        <p14:creationId xmlns:p14="http://schemas.microsoft.com/office/powerpoint/2010/main" val="30802961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10. </a:t>
            </a:r>
            <a:r>
              <a:rPr lang="en-US" altLang="zh-CN" sz="4000" kern="0" dirty="0">
                <a:latin typeface="+mn-lt"/>
              </a:rPr>
              <a:t>Which is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CN" sz="4000" kern="0" dirty="0">
                <a:latin typeface="+mn-lt"/>
              </a:rPr>
              <a:t> one of the disadvantages for the mark-and-sweep GC algorithm?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4" name="Rectangle 1"/>
          <p:cNvSpPr/>
          <p:nvPr/>
        </p:nvSpPr>
        <p:spPr>
          <a:xfrm>
            <a:off x="637257" y="2116967"/>
            <a:ext cx="11665296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lvl="1" indent="-742950">
              <a:buAutoNum type="alphaLcPeriod"/>
            </a:pPr>
            <a:r>
              <a:rPr lang="en-US" altLang="zh-CN" sz="3600" dirty="0">
                <a:solidFill>
                  <a:schemeClr val="tx1"/>
                </a:solidFill>
              </a:rPr>
              <a:t>Normal execution must be suspended.</a:t>
            </a:r>
          </a:p>
          <a:p>
            <a:pPr marL="1200150" lvl="1" indent="-742950">
              <a:buAutoNum type="alphaLcPeriod"/>
            </a:pPr>
            <a:endParaRPr lang="zh-CN" altLang="zh-CN" sz="3600" dirty="0">
              <a:solidFill>
                <a:schemeClr val="tx1"/>
              </a:solidFill>
            </a:endParaRPr>
          </a:p>
          <a:p>
            <a:pPr marL="1200150" lvl="1" indent="-742950">
              <a:buAutoNum type="alphaLcPeriod" startAt="2"/>
            </a:pPr>
            <a:r>
              <a:rPr lang="en-US" altLang="zh-CN" sz="3600" dirty="0">
                <a:solidFill>
                  <a:schemeClr val="tx1"/>
                </a:solidFill>
              </a:rPr>
              <a:t>May touch all virtual memory pages.</a:t>
            </a:r>
          </a:p>
          <a:p>
            <a:pPr lvl="1"/>
            <a:endParaRPr lang="zh-CN" altLang="zh-CN" sz="3600" dirty="0">
              <a:solidFill>
                <a:schemeClr val="tx1"/>
              </a:solidFill>
            </a:endParaRPr>
          </a:p>
          <a:p>
            <a:pPr marL="1200150" lvl="1" indent="-742950">
              <a:buAutoNum type="alphaLcPeriod" startAt="3"/>
            </a:pPr>
            <a:r>
              <a:rPr lang="en-US" altLang="zh-CN" sz="3600" dirty="0"/>
              <a:t>Fail to detect inaccessible circular structure.</a:t>
            </a:r>
          </a:p>
          <a:p>
            <a:pPr marL="1200150" lvl="1" indent="-742950">
              <a:buAutoNum type="alphaLcPeriod" startAt="3"/>
            </a:pPr>
            <a:endParaRPr lang="zh-CN" altLang="zh-CN" sz="3600" dirty="0">
              <a:solidFill>
                <a:schemeClr val="tx1"/>
              </a:solidFill>
            </a:endParaRPr>
          </a:p>
          <a:p>
            <a:pPr lvl="1"/>
            <a:r>
              <a:rPr lang="en-US" altLang="zh-CN" sz="3600" dirty="0">
                <a:solidFill>
                  <a:schemeClr val="tx1"/>
                </a:solidFill>
              </a:rPr>
              <a:t>d.	 Heap may fragment.</a:t>
            </a:r>
            <a:endParaRPr lang="zh-CN" altLang="zh-CN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3742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5036C-31C6-08FA-A107-E05B577B85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70390-9247-7F1B-8E1E-7CB86D918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Homework </a:t>
            </a:r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8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329AC-66CF-E330-FD66-38C7B04A88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BF6AB5-0B6E-F42F-2F97-61BD8E816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6EAFF5-5F7B-E950-66E9-284F339E9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13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691236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1B8DB-EA24-160D-E42C-6853651A0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BECE32-7FFC-1F2B-A131-76CC7A4B6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14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4A13E9D5-8E0A-CB61-98A8-A5841E46D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54226B2-12A3-AF01-222C-8C59844C89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058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58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DE270-3551-D5E9-853C-3C118F195D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F2FE1-6745-DD95-AA5F-3964429835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2910856-46E3-C471-9ACF-5BB5FACD9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15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1E897508-015D-653E-5C6D-1B281BF8A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1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511563-C2BB-F663-D712-07688DCA4C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728054"/>
                  </p:ext>
                </p:extLst>
              </p:nvPr>
            </p:nvGraphicFramePr>
            <p:xfrm>
              <a:off x="838200" y="2539587"/>
              <a:ext cx="10780644" cy="296786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43101">
                      <a:extLst>
                        <a:ext uri="{9D8B030D-6E8A-4147-A177-3AD203B41FA5}">
                          <a16:colId xmlns:a16="http://schemas.microsoft.com/office/drawing/2014/main" val="2433556569"/>
                        </a:ext>
                      </a:extLst>
                    </a:gridCol>
                    <a:gridCol w="8837543">
                      <a:extLst>
                        <a:ext uri="{9D8B030D-6E8A-4147-A177-3AD203B41FA5}">
                          <a16:colId xmlns:a16="http://schemas.microsoft.com/office/drawing/2014/main" val="2834186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Memory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335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𝑙𝑒𝑡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5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𝑙𝑒𝑡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∗ 2)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− 2;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+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; 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27710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↦5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𝑙𝑒𝑡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b="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𝑙𝑒𝑡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(!</m:t>
                                </m:r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∗ 2)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− 2;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+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; 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43804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↦5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=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𝑟𝑒𝑓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∗ 2)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:=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 − 2;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+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; 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730343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↦5,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↦10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𝑒𝑡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</a:rPr>
                                  <m:t> =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0070C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𝑖𝑛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:=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) − 2;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(!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+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) ; ! 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1725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↦5,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↦10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:= 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) − 2;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:=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 + (!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 ) ; 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5532176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↦10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;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 := 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sSub>
                                      <m:sSubPr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sSub>
                                      <m:sSubPr>
                                        <m:ctrlPr>
                                          <a:rPr lang="en-US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 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accent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i="1" dirty="0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 := 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sSub>
                                      <m:sSubPr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sub>
                                    </m:sSub>
                                    <m:r>
                                      <a:rPr lang="en-US" sz="160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+ </m:t>
                                </m:r>
                                <m:d>
                                  <m:dPr>
                                    <m:ctrlP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!</m:t>
                                    </m:r>
                                    <m:sSub>
                                      <m:sSubPr>
                                        <m:ctrlPr>
                                          <a:rPr lang="en-US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e>
                                      <m:sub>
                                        <m:r>
                                          <a:rPr lang="en-US" sz="1600" b="0" i="1" dirty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sub>
                                    </m:sSub>
                                    <m:r>
                                      <a:rPr lang="en-US" sz="16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; 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2568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 </m:t>
                                </m:r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↦</m:t>
                                </m:r>
                                <m:r>
                                  <a:rPr lang="en-US" sz="1600" b="0" i="1" smtClean="0">
                                    <a:solidFill>
                                      <a:srgbClr val="0070C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13</m:t>
                                </m:r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</m:e>
                                </m:d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; 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→</m:t>
                                </m:r>
                                <m:r>
                                  <a:rPr lang="en-US" sz="1600" i="1" dirty="0" smtClean="0">
                                    <a:latin typeface="Cambria Math" panose="02040503050406030204" pitchFamily="18" charset="0"/>
                                  </a:rPr>
                                  <m:t>!</m:t>
                                </m:r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→13</m:t>
                                </m:r>
                              </m:oMath>
                            </m:oMathPara>
                          </a14:m>
                          <a:endParaRPr lang="en-US" sz="16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5083317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71511563-C2BB-F663-D712-07688DCA4C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6728054"/>
                  </p:ext>
                </p:extLst>
              </p:nvPr>
            </p:nvGraphicFramePr>
            <p:xfrm>
              <a:off x="838200" y="2539587"/>
              <a:ext cx="10780644" cy="2967863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943101">
                      <a:extLst>
                        <a:ext uri="{9D8B030D-6E8A-4147-A177-3AD203B41FA5}">
                          <a16:colId xmlns:a16="http://schemas.microsoft.com/office/drawing/2014/main" val="2433556569"/>
                        </a:ext>
                      </a:extLst>
                    </a:gridCol>
                    <a:gridCol w="8837543">
                      <a:extLst>
                        <a:ext uri="{9D8B030D-6E8A-4147-A177-3AD203B41FA5}">
                          <a16:colId xmlns:a16="http://schemas.microsoft.com/office/drawing/2014/main" val="283418697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Memory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Expression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95133589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sz="1600" dirty="0"/>
                            <a:t>.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103333" r="-431" b="-59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277108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654" t="-210345" r="-456863" b="-5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210345" r="-431" b="-5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4380471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654" t="-310345" r="-456863" b="-4103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310345" r="-431" b="-4103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73034387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654" t="-396667" r="-456863" b="-296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396667" r="-431" b="-296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172525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654" t="-513793" r="-456863" b="-20689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513793" r="-431" b="-20689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53217652"/>
                      </a:ext>
                    </a:extLst>
                  </a:tr>
                  <a:tr h="371983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654" t="-593333" r="-456863" b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593333" r="-431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56847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654" t="-717241" r="-456863" b="-34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KR"/>
                        </a:p>
                      </a:txBody>
                      <a:tcPr>
                        <a:blipFill>
                          <a:blip r:embed="rId2"/>
                          <a:stretch>
                            <a:fillRect l="-22126" t="-717241" r="-431" b="-34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50833179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9298350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AFA95-86DD-F165-FA07-98C9A7362E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C57126-65CE-EF84-37A9-F533D281B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2B9830-E661-F10C-A9D1-90D6A752E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16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E0DFD2D-C1C2-CD8E-6D1D-50FC7B43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963EFAE-866E-E45E-6715-35FBDC73CD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526" y="1690688"/>
            <a:ext cx="10651274" cy="83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1825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2E70D-5BB0-EE8A-D28F-366A79AEF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5AD848-F8DA-6B4D-A372-BAA19FCA8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F66E83-CBF4-B065-06EB-0E95F342E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17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F99BA64B-F855-D3E7-09FB-1E63300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2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C5041BD-27B4-572B-9835-6413CA0583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2045" y="1690688"/>
            <a:ext cx="10507910" cy="4158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50443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39CC1E-3E9A-9D5B-35A7-25648B5CE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26D11-1781-8CB3-6E8B-4C1E231B8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F7AD79-FB8B-455F-4BB9-A647D4C8E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18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8FD4FBFD-59D1-1615-FC1B-74216BED4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Description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37B2708-5B6D-7EAC-7768-03B7C2978C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817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395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40360-A271-1CC7-279A-8DFF23956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D0C2F4-5192-9B51-785A-733540B91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118D73-32D1-A847-AA81-E353C58266DD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3FB899-39DC-8517-8058-4907FEC48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19</a:t>
            </a:fld>
            <a:endParaRPr lang="en-KR"/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B75F6345-7778-AC40-61FA-38F27A1F3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Problem 3</a:t>
            </a:r>
            <a:br>
              <a:rPr lang="en-KR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en-KR" sz="24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Solution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0558CE-5A25-669B-B040-660B5CDBB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6655" y="1831510"/>
            <a:ext cx="9158690" cy="4384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581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992DD3-C256-2008-6442-B1B0C1B21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291E-D5F8-FFAB-AD29-366205C92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pPr algn="ctr"/>
            <a:r>
              <a:rPr lang="en-US" b="1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Quiz</a:t>
            </a:r>
            <a:endParaRPr lang="en-KR" b="1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C7D55-C27B-C586-9E88-16B8A9500F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06DDED-01E8-3A3C-A45B-7A9FA0F26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4F0C8A-8D87-224E-912B-0C981F57F905}" type="datetime1">
              <a:rPr lang="en-US" smtClean="0"/>
              <a:t>10/15/2025</a:t>
            </a:fld>
            <a:endParaRPr lang="en-K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8CEFDFC-5262-152C-A9AE-AB60E7427C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A7C90A-C1D4-1A4A-BB39-07FDF258A5BB}" type="slidenum">
              <a:rPr lang="en-KR" smtClean="0"/>
              <a:t>2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6733345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1. </a:t>
            </a:r>
            <a:r>
              <a:rPr lang="en-US" altLang="zh-CN" sz="4000" kern="0" dirty="0">
                <a:latin typeface="+mn-lt"/>
              </a:rPr>
              <a:t>Which is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not</a:t>
            </a:r>
            <a:r>
              <a:rPr lang="en-US" altLang="zh-CN" sz="4000" kern="0" dirty="0">
                <a:latin typeface="+mn-lt"/>
              </a:rPr>
              <a:t> a major area of the memory?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3" name="内容占位符 2"/>
          <p:cNvSpPr txBox="1">
            <a:spLocks/>
          </p:cNvSpPr>
          <p:nvPr/>
        </p:nvSpPr>
        <p:spPr>
          <a:xfrm>
            <a:off x="1438054" y="2079082"/>
            <a:ext cx="5502677" cy="42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600" dirty="0"/>
              <a:t>a. static area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600" dirty="0"/>
              <a:t>b. heap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600" dirty="0"/>
              <a:t>c. free list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600" dirty="0"/>
              <a:t>d. runtime stack</a:t>
            </a:r>
          </a:p>
          <a:p>
            <a:pPr marL="731509" indent="-731509">
              <a:lnSpc>
                <a:spcPct val="150000"/>
              </a:lnSpc>
              <a:buFont typeface="+mj-lt"/>
              <a:buAutoNum type="alphaLcPeriod"/>
            </a:pPr>
            <a:endParaRPr kumimoji="1" lang="zh-CN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7995797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894080" y="339635"/>
            <a:ext cx="10464800" cy="1532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</a:rPr>
              <a:t>2. What is the structure of runtime memory?</a:t>
            </a: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EF010BC5-1B09-4678-AABC-34B61F798ABD}"/>
              </a:ext>
            </a:extLst>
          </p:cNvPr>
          <p:cNvGrpSpPr/>
          <p:nvPr/>
        </p:nvGrpSpPr>
        <p:grpSpPr>
          <a:xfrm>
            <a:off x="8532917" y="1629052"/>
            <a:ext cx="3169332" cy="4403324"/>
            <a:chOff x="8532917" y="1629052"/>
            <a:chExt cx="3169332" cy="440332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186FC2B-0A13-4561-B2AF-E4ED367CF1D9}"/>
                </a:ext>
              </a:extLst>
            </p:cNvPr>
            <p:cNvSpPr/>
            <p:nvPr/>
          </p:nvSpPr>
          <p:spPr>
            <a:xfrm>
              <a:off x="8532917" y="1629052"/>
              <a:ext cx="3169329" cy="11008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962E010E-4AA0-48D1-8325-6B30B9EEB067}"/>
                </a:ext>
              </a:extLst>
            </p:cNvPr>
            <p:cNvSpPr/>
            <p:nvPr/>
          </p:nvSpPr>
          <p:spPr>
            <a:xfrm>
              <a:off x="8532918" y="2729883"/>
              <a:ext cx="3169329" cy="11008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452D7B99-27AE-485A-A236-6084B23F964D}"/>
                </a:ext>
              </a:extLst>
            </p:cNvPr>
            <p:cNvSpPr/>
            <p:nvPr/>
          </p:nvSpPr>
          <p:spPr>
            <a:xfrm>
              <a:off x="8532919" y="3830714"/>
              <a:ext cx="3169329" cy="11008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01C207C-2EC4-45B3-A143-7E965E785C30}"/>
                </a:ext>
              </a:extLst>
            </p:cNvPr>
            <p:cNvSpPr/>
            <p:nvPr/>
          </p:nvSpPr>
          <p:spPr>
            <a:xfrm>
              <a:off x="8532920" y="4931545"/>
              <a:ext cx="3169329" cy="1100831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 dirty="0"/>
            </a:p>
          </p:txBody>
        </p:sp>
      </p:grpSp>
      <p:sp>
        <p:nvSpPr>
          <p:cNvPr id="10" name="文本框 9">
            <a:extLst>
              <a:ext uri="{FF2B5EF4-FFF2-40B4-BE49-F238E27FC236}">
                <a16:creationId xmlns:a16="http://schemas.microsoft.com/office/drawing/2014/main" id="{FECC9AA9-6516-4900-A70A-183236DD25B7}"/>
              </a:ext>
            </a:extLst>
          </p:cNvPr>
          <p:cNvSpPr txBox="1"/>
          <p:nvPr/>
        </p:nvSpPr>
        <p:spPr>
          <a:xfrm>
            <a:off x="8189551" y="1428459"/>
            <a:ext cx="3016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0</a:t>
            </a:r>
          </a:p>
          <a:p>
            <a:r>
              <a:rPr lang="fr-CA" dirty="0"/>
              <a:t>1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64E30BA-B468-4434-BB6D-83E2DFBE8130}"/>
              </a:ext>
            </a:extLst>
          </p:cNvPr>
          <p:cNvSpPr txBox="1"/>
          <p:nvPr/>
        </p:nvSpPr>
        <p:spPr>
          <a:xfrm>
            <a:off x="8189551" y="5757168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n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AD024067-523D-4B43-B9F0-5254863E2D43}"/>
              </a:ext>
            </a:extLst>
          </p:cNvPr>
          <p:cNvSpPr txBox="1"/>
          <p:nvPr/>
        </p:nvSpPr>
        <p:spPr>
          <a:xfrm>
            <a:off x="7158946" y="1415142"/>
            <a:ext cx="9889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Memory</a:t>
            </a:r>
          </a:p>
          <a:p>
            <a:r>
              <a:rPr lang="en-US" dirty="0"/>
              <a:t>address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8E6B36F-7B16-4C4E-8E4C-B8F4B2785C24}"/>
              </a:ext>
            </a:extLst>
          </p:cNvPr>
          <p:cNvSpPr txBox="1"/>
          <p:nvPr/>
        </p:nvSpPr>
        <p:spPr>
          <a:xfrm>
            <a:off x="9099612" y="207479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A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4B3DB81E-8D29-4832-A738-F97F73BAB24D}"/>
              </a:ext>
            </a:extLst>
          </p:cNvPr>
          <p:cNvSpPr txBox="1"/>
          <p:nvPr/>
        </p:nvSpPr>
        <p:spPr>
          <a:xfrm>
            <a:off x="9099612" y="3059668"/>
            <a:ext cx="309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B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AB03F317-9B78-42E3-9C29-C7CE9E88B2DE}"/>
              </a:ext>
            </a:extLst>
          </p:cNvPr>
          <p:cNvSpPr txBox="1"/>
          <p:nvPr/>
        </p:nvSpPr>
        <p:spPr>
          <a:xfrm>
            <a:off x="9099612" y="504428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A" dirty="0"/>
              <a:t>C</a:t>
            </a:r>
          </a:p>
        </p:txBody>
      </p:sp>
      <p:sp>
        <p:nvSpPr>
          <p:cNvPr id="16" name="内容占位符 2">
            <a:extLst>
              <a:ext uri="{FF2B5EF4-FFF2-40B4-BE49-F238E27FC236}">
                <a16:creationId xmlns:a16="http://schemas.microsoft.com/office/drawing/2014/main" id="{497A408C-D1B3-40FE-90B2-B07A04B3FDD6}"/>
              </a:ext>
            </a:extLst>
          </p:cNvPr>
          <p:cNvSpPr txBox="1">
            <a:spLocks/>
          </p:cNvSpPr>
          <p:nvPr/>
        </p:nvSpPr>
        <p:spPr>
          <a:xfrm>
            <a:off x="894080" y="2061473"/>
            <a:ext cx="6669695" cy="4286884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200" dirty="0"/>
              <a:t>a. A: static area; B: stack; C: heap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200" dirty="0"/>
              <a:t>b. A: stack; B: static area; C: heap</a:t>
            </a:r>
          </a:p>
          <a:p>
            <a:pPr marL="0" indent="0">
              <a:lnSpc>
                <a:spcPct val="150000"/>
              </a:lnSpc>
              <a:buNone/>
            </a:pPr>
            <a:r>
              <a:rPr kumimoji="1" lang="en-US" altLang="zh-CN" sz="3200" dirty="0"/>
              <a:t>c. A: static area; B: stack; C: heap</a:t>
            </a: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kumimoji="1" lang="en-US" altLang="zh-CN" sz="3200" dirty="0"/>
              <a:t>d. A: stack ; B: heap; C: static area </a:t>
            </a:r>
            <a:endParaRPr kumimoji="1" lang="zh-CN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3818916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3. </a:t>
            </a:r>
            <a:r>
              <a:rPr lang="en-US" altLang="zh-CN" sz="4000" kern="0" dirty="0">
                <a:latin typeface="+mn-lt"/>
              </a:rPr>
              <a:t>Runtime stack holds global variables that can be statically allocated.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11464" y="2247683"/>
            <a:ext cx="6115631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 dirty="0"/>
              <a:t>True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200" kern="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16761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</a:rPr>
              <a:t>4. Why don’t we put the heap on the top of the address space?</a:t>
            </a:r>
          </a:p>
        </p:txBody>
      </p:sp>
    </p:spTree>
    <p:extLst>
      <p:ext uri="{BB962C8B-B14F-4D97-AF65-F5344CB8AC3E}">
        <p14:creationId xmlns:p14="http://schemas.microsoft.com/office/powerpoint/2010/main" val="1073494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5.</a:t>
            </a:r>
            <a:r>
              <a:rPr lang="en-US" altLang="zh-CN" sz="4000" kern="0" dirty="0">
                <a:latin typeface="+mn-lt"/>
              </a:rPr>
              <a:t> Which of the following C/C++ statements doesn’t allocate memory from Memory Heap?</a:t>
            </a:r>
            <a:endParaRPr lang="en-US" altLang="zh-CN" sz="4000" kern="0" dirty="0">
              <a:latin typeface="+mn-lt"/>
              <a:ea typeface="宋体" panose="02010600030101010101" pitchFamily="2" charset="-122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011464" y="2063932"/>
            <a:ext cx="10352859" cy="38143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mr-IN" altLang="zh-CN" sz="3600" dirty="0"/>
              <a:t>char s[] = "abc"</a:t>
            </a:r>
            <a:r>
              <a:rPr lang="en-US" altLang="zh-CN" sz="3600" dirty="0"/>
              <a:t>; </a:t>
            </a:r>
            <a:r>
              <a:rPr lang="en-US" altLang="zh-CN" sz="3600" kern="0" dirty="0">
                <a:ea typeface="宋体" panose="02010600030101010101" pitchFamily="2" charset="-122"/>
              </a:rPr>
              <a:t> 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dirty="0"/>
              <a:t>p = </a:t>
            </a:r>
            <a:r>
              <a:rPr lang="en-US" altLang="zh-CN" sz="3600" dirty="0" err="1"/>
              <a:t>malloc</a:t>
            </a:r>
            <a:r>
              <a:rPr lang="en-US" altLang="zh-CN" sz="3600" dirty="0"/>
              <a:t> (</a:t>
            </a:r>
            <a:r>
              <a:rPr lang="en-US" altLang="zh-CN" sz="3600" dirty="0" err="1"/>
              <a:t>sizeof</a:t>
            </a:r>
            <a:r>
              <a:rPr lang="en-US" altLang="zh-CN" sz="3600" dirty="0"/>
              <a:t> (int));</a:t>
            </a:r>
            <a:endParaRPr lang="en-US" altLang="zh-CN" sz="3600" kern="0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dirty="0"/>
              <a:t>int* a = new int (4);</a:t>
            </a:r>
            <a:endParaRPr lang="en-US" altLang="zh-CN" sz="3600" kern="0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3600" dirty="0"/>
              <a:t>array[</a:t>
            </a:r>
            <a:r>
              <a:rPr lang="en-US" altLang="zh-CN" sz="3600" dirty="0" err="1"/>
              <a:t>i</a:t>
            </a:r>
            <a:r>
              <a:rPr lang="en-US" altLang="zh-CN" sz="3600" dirty="0"/>
              <a:t>] = new int [n];</a:t>
            </a:r>
          </a:p>
        </p:txBody>
      </p:sp>
    </p:spTree>
    <p:extLst>
      <p:ext uri="{BB962C8B-B14F-4D97-AF65-F5344CB8AC3E}">
        <p14:creationId xmlns:p14="http://schemas.microsoft.com/office/powerpoint/2010/main" val="1204008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  <a:ea typeface="宋体" panose="02010600030101010101" pitchFamily="2" charset="-122"/>
              </a:rPr>
              <a:t>6. Garbage collection is __?</a:t>
            </a: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428206" y="1824105"/>
            <a:ext cx="8508273" cy="4000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marL="838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1pPr>
            <a:lvl2pPr marL="1282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2pPr>
            <a:lvl3pPr marL="1727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3pPr>
            <a:lvl4pPr marL="21717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4pPr>
            <a:lvl5pPr marL="2616200" indent="-571500" algn="l" rtl="0" eaLnBrk="0" fontAlgn="base" hangingPunct="0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5pPr>
            <a:lvl6pPr marL="30734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6pPr>
            <a:lvl7pPr marL="35306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7pPr>
            <a:lvl8pPr marL="39878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8pPr>
            <a:lvl9pPr marL="4445000" indent="-571500" algn="l" rtl="0" fontAlgn="base">
              <a:spcBef>
                <a:spcPts val="2400"/>
              </a:spcBef>
              <a:spcAft>
                <a:spcPct val="0"/>
              </a:spcAft>
              <a:buSzPct val="171000"/>
              <a:buFont typeface="Gill Sans" charset="0"/>
              <a:buChar char="•"/>
              <a:defRPr sz="4200">
                <a:solidFill>
                  <a:schemeClr val="tx1"/>
                </a:solidFill>
                <a:latin typeface="+mn-lt"/>
                <a:ea typeface="+mn-ea"/>
                <a:cs typeface="+mn-cs"/>
                <a:sym typeface="Gill Sans" charset="0"/>
              </a:defRPr>
            </a:lvl9pPr>
          </a:lstStyle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4000" dirty="0"/>
              <a:t>a syntactic component</a:t>
            </a:r>
            <a:r>
              <a:rPr lang="en-US" altLang="zh-CN" sz="4000" kern="0" dirty="0">
                <a:ea typeface="宋体" panose="02010600030101010101" pitchFamily="2" charset="-122"/>
              </a:rPr>
              <a:t> </a:t>
            </a: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4000" dirty="0"/>
              <a:t>a semantic feature</a:t>
            </a:r>
            <a:endParaRPr lang="en-US" altLang="zh-CN" sz="4000" kern="0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4000" dirty="0"/>
              <a:t>always invoked by programmer</a:t>
            </a:r>
            <a:endParaRPr lang="en-US" altLang="zh-CN" sz="4000" kern="0" dirty="0">
              <a:ea typeface="宋体" panose="02010600030101010101" pitchFamily="2" charset="-122"/>
            </a:endParaRPr>
          </a:p>
          <a:p>
            <a:pPr marL="1009650" indent="-742950" eaLnBrk="1" hangingPunct="1">
              <a:buSzPct val="100000"/>
              <a:buFont typeface="Gill Sans" charset="0"/>
              <a:buAutoNum type="alphaLcPeriod"/>
            </a:pPr>
            <a:r>
              <a:rPr lang="en-US" altLang="zh-CN" sz="4000" dirty="0"/>
              <a:t>a practical consideration</a:t>
            </a:r>
            <a:endParaRPr lang="en-US" altLang="zh-CN" sz="4000" kern="0" dirty="0"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12581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1"/>
          <p:cNvSpPr txBox="1">
            <a:spLocks noChangeArrowheads="1"/>
          </p:cNvSpPr>
          <p:nvPr/>
        </p:nvSpPr>
        <p:spPr bwMode="auto">
          <a:xfrm>
            <a:off x="1011464" y="387351"/>
            <a:ext cx="10464800" cy="13456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50800" tIns="50800" rIns="50800" bIns="5080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+mj-lt"/>
                <a:ea typeface="+mj-ea"/>
                <a:cs typeface="+mj-cs"/>
                <a:sym typeface="Gill Sans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algn="l" eaLnBrk="1" hangingPunct="1"/>
            <a:r>
              <a:rPr lang="en-US" altLang="zh-CN" sz="4000" kern="0" dirty="0">
                <a:latin typeface="+mn-lt"/>
              </a:rPr>
              <a:t>7. Which of the following programming languages </a:t>
            </a:r>
            <a:r>
              <a:rPr lang="en-US" altLang="zh-CN" sz="4000" kern="0" dirty="0">
                <a:solidFill>
                  <a:srgbClr val="FF0000"/>
                </a:solidFill>
                <a:latin typeface="+mn-lt"/>
              </a:rPr>
              <a:t>doesn’t</a:t>
            </a:r>
            <a:r>
              <a:rPr lang="en-US" altLang="zh-CN" sz="4000" kern="0" dirty="0">
                <a:latin typeface="+mn-lt"/>
              </a:rPr>
              <a:t> have inherent Garbage Collection mechanism?</a:t>
            </a:r>
          </a:p>
        </p:txBody>
      </p:sp>
      <p:sp>
        <p:nvSpPr>
          <p:cNvPr id="9" name="Content Placeholder 2"/>
          <p:cNvSpPr txBox="1">
            <a:spLocks/>
          </p:cNvSpPr>
          <p:nvPr/>
        </p:nvSpPr>
        <p:spPr>
          <a:xfrm>
            <a:off x="1221378" y="2496184"/>
            <a:ext cx="9011193" cy="3425643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/>
              <a:t>Lisp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/>
              <a:t>Scheme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altLang="zh-CN" sz="3200" dirty="0"/>
              <a:t>C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r>
              <a:rPr lang="en-US" sz="3200" dirty="0"/>
              <a:t>Haskell </a:t>
            </a:r>
          </a:p>
          <a:p>
            <a:pPr marL="514350" indent="-514350">
              <a:lnSpc>
                <a:spcPct val="150000"/>
              </a:lnSpc>
              <a:buFont typeface="+mj-lt"/>
              <a:buAutoNum type="alphaLcPeriod"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055246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3092</TotalTime>
  <Words>644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Programming Language Concepts</vt:lpstr>
      <vt:lpstr>Quiz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Homework 8</vt:lpstr>
      <vt:lpstr>Problem 1 Description</vt:lpstr>
      <vt:lpstr>Problem 1 Solution</vt:lpstr>
      <vt:lpstr>Problem 2 Description</vt:lpstr>
      <vt:lpstr>Problem 2 Solution</vt:lpstr>
      <vt:lpstr>Problem 3 Description</vt:lpstr>
      <vt:lpstr>Problem 3 Solution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Park, Wonjun</dc:creator>
  <cp:lastModifiedBy>Park, Wonjun</cp:lastModifiedBy>
  <cp:revision>71</cp:revision>
  <dcterms:created xsi:type="dcterms:W3CDTF">2025-08-27T00:41:02Z</dcterms:created>
  <dcterms:modified xsi:type="dcterms:W3CDTF">2025-10-16T02:49:27Z</dcterms:modified>
</cp:coreProperties>
</file>