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92" r:id="rId3"/>
    <p:sldId id="291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8" r:id="rId12"/>
    <p:sldId id="300" r:id="rId13"/>
    <p:sldId id="302" r:id="rId14"/>
    <p:sldId id="305" r:id="rId15"/>
    <p:sldId id="301" r:id="rId16"/>
    <p:sldId id="303" r:id="rId17"/>
    <p:sldId id="307" r:id="rId18"/>
    <p:sldId id="304" r:id="rId19"/>
    <p:sldId id="257" r:id="rId20"/>
    <p:sldId id="309" r:id="rId21"/>
    <p:sldId id="25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6405"/>
  </p:normalViewPr>
  <p:slideViewPr>
    <p:cSldViewPr snapToGrid="0">
      <p:cViewPr varScale="1">
        <p:scale>
          <a:sx n="131" d="100"/>
          <a:sy n="131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9764-491A-0240-AE6E-BB9CE4EF21AF}" type="datetimeFigureOut">
              <a:rPr lang="en-CN" smtClean="0"/>
              <a:t>2023/8/30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B831-6BE3-DB44-ACE6-D27AA64895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610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9764-491A-0240-AE6E-BB9CE4EF21AF}" type="datetimeFigureOut">
              <a:rPr lang="en-CN" smtClean="0"/>
              <a:t>2023/8/30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B831-6BE3-DB44-ACE6-D27AA64895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34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9764-491A-0240-AE6E-BB9CE4EF21AF}" type="datetimeFigureOut">
              <a:rPr lang="en-CN" smtClean="0"/>
              <a:t>2023/8/30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B831-6BE3-DB44-ACE6-D27AA64895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739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9764-491A-0240-AE6E-BB9CE4EF21AF}" type="datetimeFigureOut">
              <a:rPr lang="en-CN" smtClean="0"/>
              <a:t>2023/8/30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B831-6BE3-DB44-ACE6-D27AA64895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474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9764-491A-0240-AE6E-BB9CE4EF21AF}" type="datetimeFigureOut">
              <a:rPr lang="en-CN" smtClean="0"/>
              <a:t>2023/8/30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B831-6BE3-DB44-ACE6-D27AA64895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8128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9764-491A-0240-AE6E-BB9CE4EF21AF}" type="datetimeFigureOut">
              <a:rPr lang="en-CN" smtClean="0"/>
              <a:t>2023/8/30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B831-6BE3-DB44-ACE6-D27AA64895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94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9764-491A-0240-AE6E-BB9CE4EF21AF}" type="datetimeFigureOut">
              <a:rPr lang="en-CN" smtClean="0"/>
              <a:t>2023/8/30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B831-6BE3-DB44-ACE6-D27AA64895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3447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9764-491A-0240-AE6E-BB9CE4EF21AF}" type="datetimeFigureOut">
              <a:rPr lang="en-CN" smtClean="0"/>
              <a:t>2023/8/30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B831-6BE3-DB44-ACE6-D27AA64895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1631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9764-491A-0240-AE6E-BB9CE4EF21AF}" type="datetimeFigureOut">
              <a:rPr lang="en-CN" smtClean="0"/>
              <a:t>2023/8/30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B831-6BE3-DB44-ACE6-D27AA64895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544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9764-491A-0240-AE6E-BB9CE4EF21AF}" type="datetimeFigureOut">
              <a:rPr lang="en-CN" smtClean="0"/>
              <a:t>2023/8/30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B831-6BE3-DB44-ACE6-D27AA64895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708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9764-491A-0240-AE6E-BB9CE4EF21AF}" type="datetimeFigureOut">
              <a:rPr lang="en-CN" smtClean="0"/>
              <a:t>2023/8/30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DB831-6BE3-DB44-ACE6-D27AA64895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3016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9764-491A-0240-AE6E-BB9CE4EF21AF}" type="datetimeFigureOut">
              <a:rPr lang="en-CN" smtClean="0"/>
              <a:t>2023/8/30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DB831-6BE3-DB44-ACE6-D27AA64895F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06108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0E92-4B27-58B1-ED05-6960BE861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Tutorial – Week2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FB685-BE05-DE54-B9FF-683EE153E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Sinong TA</a:t>
            </a:r>
          </a:p>
        </p:txBody>
      </p:sp>
    </p:spTree>
    <p:extLst>
      <p:ext uri="{BB962C8B-B14F-4D97-AF65-F5344CB8AC3E}">
        <p14:creationId xmlns:p14="http://schemas.microsoft.com/office/powerpoint/2010/main" val="257339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3ABD8-D3B4-1500-1D16-711FEA82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49" y="841764"/>
            <a:ext cx="7772400" cy="1225042"/>
          </a:xfrm>
          <a:prstGeom prst="rect">
            <a:avLst/>
          </a:prstGeom>
        </p:spPr>
      </p:pic>
      <p:sp>
        <p:nvSpPr>
          <p:cNvPr id="3" name="文本框 4">
            <a:extLst>
              <a:ext uri="{FF2B5EF4-FFF2-40B4-BE49-F238E27FC236}">
                <a16:creationId xmlns:a16="http://schemas.microsoft.com/office/drawing/2014/main" id="{1CEE34F5-704F-E430-753D-9198DEEF857C}"/>
              </a:ext>
            </a:extLst>
          </p:cNvPr>
          <p:cNvSpPr txBox="1"/>
          <p:nvPr/>
        </p:nvSpPr>
        <p:spPr>
          <a:xfrm>
            <a:off x="773349" y="2919753"/>
            <a:ext cx="78585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can be used independently, without affecting each other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accent1"/>
                </a:solidFill>
              </a:rPr>
              <a:t>no exception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accent1"/>
                </a:solidFill>
              </a:rPr>
              <a:t>No </a:t>
            </a:r>
            <a:r>
              <a:rPr lang="fr-CA" sz="2400" dirty="0" err="1">
                <a:solidFill>
                  <a:schemeClr val="accent1"/>
                </a:solidFill>
              </a:rPr>
              <a:t>redundancy</a:t>
            </a:r>
            <a:endParaRPr lang="fr-CA" sz="2400" dirty="0">
              <a:solidFill>
                <a:schemeClr val="accent1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CA" sz="2400" dirty="0">
                <a:solidFill>
                  <a:schemeClr val="accent1"/>
                </a:solidFill>
              </a:rPr>
              <a:t>No </a:t>
            </a:r>
            <a:r>
              <a:rPr lang="fr-CA" sz="2400" dirty="0" err="1">
                <a:solidFill>
                  <a:schemeClr val="accent1"/>
                </a:solidFill>
              </a:rPr>
              <a:t>overlap</a:t>
            </a:r>
            <a:endParaRPr lang="fr-CA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15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3ABD8-D3B4-1500-1D16-711FEA82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49" y="841764"/>
            <a:ext cx="7772400" cy="1225042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D1483128-FE37-EAD4-CD5F-B705A3BED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84475"/>
            <a:ext cx="914400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63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DD96E1-EF55-00D4-F40B-CD37652D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84049"/>
            <a:ext cx="7772400" cy="122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28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DD96E1-EF55-00D4-F40B-CD37652D4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84049"/>
            <a:ext cx="7772400" cy="122373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C7BB66-159E-85E5-7619-5AF68002E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04235"/>
            <a:ext cx="7558391" cy="54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275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AC7BB66-159E-85E5-7619-5AF68002E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04235"/>
            <a:ext cx="7558391" cy="54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79ACCA-A389-2CF2-E14B-8B288C380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535"/>
            <a:ext cx="91440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3B2044F-13F2-775E-3B80-6EC0B23A7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7699"/>
            <a:ext cx="9144000" cy="120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85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4E46CB-BE7C-74B4-8343-DF8DE00E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15058"/>
            <a:ext cx="7772400" cy="141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90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4E46CB-BE7C-74B4-8343-DF8DE00E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15058"/>
            <a:ext cx="7772400" cy="1414642"/>
          </a:xfrm>
          <a:prstGeom prst="rect">
            <a:avLst/>
          </a:prstGeom>
        </p:spPr>
      </p:pic>
      <p:sp>
        <p:nvSpPr>
          <p:cNvPr id="3" name="文本框 6">
            <a:extLst>
              <a:ext uri="{FF2B5EF4-FFF2-40B4-BE49-F238E27FC236}">
                <a16:creationId xmlns:a16="http://schemas.microsoft.com/office/drawing/2014/main" id="{58DF0848-FC97-B53F-EBD9-A1BE936E78D4}"/>
              </a:ext>
            </a:extLst>
          </p:cNvPr>
          <p:cNvSpPr txBox="1"/>
          <p:nvPr/>
        </p:nvSpPr>
        <p:spPr>
          <a:xfrm>
            <a:off x="1349158" y="3114307"/>
            <a:ext cx="64456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CA" sz="27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Runtime speed?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CA" sz="27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Time for compilation?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CA" sz="27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Cross-platform?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CA" sz="27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Program size?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CA" sz="27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Easy</a:t>
            </a:r>
            <a:r>
              <a:rPr lang="fr-CA" sz="27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to </a:t>
            </a:r>
            <a:r>
              <a:rPr lang="fr-CA" sz="27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debug</a:t>
            </a:r>
            <a:r>
              <a:rPr lang="fr-CA" sz="27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?</a:t>
            </a:r>
            <a:endParaRPr lang="fr-CA" sz="2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1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C4E46CB-BE7C-74B4-8343-DF8DE00E9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15058"/>
            <a:ext cx="7772400" cy="1414642"/>
          </a:xfrm>
          <a:prstGeom prst="rect">
            <a:avLst/>
          </a:prstGeom>
        </p:spPr>
      </p:pic>
      <p:sp>
        <p:nvSpPr>
          <p:cNvPr id="3" name="文本框 6">
            <a:extLst>
              <a:ext uri="{FF2B5EF4-FFF2-40B4-BE49-F238E27FC236}">
                <a16:creationId xmlns:a16="http://schemas.microsoft.com/office/drawing/2014/main" id="{58DF0848-FC97-B53F-EBD9-A1BE936E78D4}"/>
              </a:ext>
            </a:extLst>
          </p:cNvPr>
          <p:cNvSpPr txBox="1"/>
          <p:nvPr/>
        </p:nvSpPr>
        <p:spPr>
          <a:xfrm>
            <a:off x="1349158" y="3114307"/>
            <a:ext cx="644568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CA" sz="27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Runtime speed?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CA" sz="27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Time for compilation?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CA" sz="27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Cross-platform?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CA" sz="27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Program size?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CA" sz="27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Easy</a:t>
            </a:r>
            <a:r>
              <a:rPr lang="fr-CA" sz="27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 to </a:t>
            </a:r>
            <a:r>
              <a:rPr lang="fr-CA" sz="2700" dirty="0" err="1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debug</a:t>
            </a:r>
            <a:r>
              <a:rPr lang="fr-CA" sz="2700" dirty="0">
                <a:solidFill>
                  <a:schemeClr val="accent1"/>
                </a:solidFill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rPr>
              <a:t>?</a:t>
            </a:r>
            <a:endParaRPr lang="fr-CA" sz="2700" dirty="0">
              <a:solidFill>
                <a:schemeClr val="accent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10DE66-46FA-1458-B02A-9C836D2C5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4463"/>
            <a:ext cx="9144000" cy="402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6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3FAB4E-8F10-4A54-E2E8-70F302FB1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92" y="564209"/>
            <a:ext cx="7772400" cy="236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37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182EF40-FC99-49E4-8CE3-D670477E249C}"/>
              </a:ext>
            </a:extLst>
          </p:cNvPr>
          <p:cNvSpPr txBox="1"/>
          <p:nvPr/>
        </p:nvSpPr>
        <p:spPr>
          <a:xfrm>
            <a:off x="682425" y="975437"/>
            <a:ext cx="48565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en-US" altLang="zh-CN" sz="1350" dirty="0"/>
              <a:t>method name is the same as the main class</a:t>
            </a:r>
            <a:endParaRPr lang="zh-CN" altLang="en-US" sz="135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ECAE92-8735-4D43-9A5B-E9F90E89407A}"/>
              </a:ext>
            </a:extLst>
          </p:cNvPr>
          <p:cNvSpPr txBox="1"/>
          <p:nvPr/>
        </p:nvSpPr>
        <p:spPr>
          <a:xfrm>
            <a:off x="682425" y="1667554"/>
            <a:ext cx="647078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en-US" altLang="zh-CN" sz="1350" dirty="0"/>
              <a:t>The name of .java file must be the same as the class with main function so that the compiler knows where to start.</a:t>
            </a:r>
            <a:endParaRPr lang="zh-CN" altLang="en-US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D051D-90FC-B0A7-1BF8-C2E20DE52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01" y="2717461"/>
            <a:ext cx="8298998" cy="34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8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F75B-AA86-1AA9-BFDE-3DD55088F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Quiz-1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62409-F8F1-8D6A-F446-3AEDAA7D8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554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118E49-05BC-0359-2CCB-F29AF192C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21" y="373745"/>
            <a:ext cx="8776957" cy="23305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91E2AA5-2538-50CE-0C37-ED64BB6BB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21" y="3113758"/>
            <a:ext cx="8755770" cy="174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667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1D139E2-9B8A-4005-A6DB-7ACD61063E02}"/>
              </a:ext>
            </a:extLst>
          </p:cNvPr>
          <p:cNvSpPr txBox="1"/>
          <p:nvPr/>
        </p:nvSpPr>
        <p:spPr>
          <a:xfrm>
            <a:off x="444044" y="1084205"/>
            <a:ext cx="3843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Homework1</a:t>
            </a:r>
            <a:endParaRPr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91CEF6-ED95-4544-9410-ED0157FF226B}"/>
              </a:ext>
            </a:extLst>
          </p:cNvPr>
          <p:cNvSpPr txBox="1"/>
          <p:nvPr/>
        </p:nvSpPr>
        <p:spPr>
          <a:xfrm>
            <a:off x="974256" y="1680760"/>
            <a:ext cx="48565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en-US" altLang="zh-CN" sz="1350" dirty="0"/>
              <a:t>Print arrays &amp; sort arrays</a:t>
            </a:r>
            <a:endParaRPr lang="zh-CN" altLang="en-US" sz="135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EF4ABE2-66AB-4CB3-8435-8867B617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56" y="2115732"/>
            <a:ext cx="6351046" cy="32171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62E751-5A1C-482A-BC08-E160426FB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46" y="5587634"/>
            <a:ext cx="2184060" cy="95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68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58598" y="1147763"/>
            <a:ext cx="7848600" cy="100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3000" kern="0" dirty="0">
                <a:latin typeface="+mn-lt"/>
                <a:ea typeface="宋体" panose="02010600030101010101" pitchFamily="2" charset="-122"/>
              </a:rPr>
              <a:t>1. What is the course about?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599" y="2405199"/>
            <a:ext cx="7764644" cy="286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757238" indent="-557213" eaLnBrk="1" hangingPunct="1">
              <a:buSzPct val="100000"/>
              <a:buFont typeface="Gill Sans" charset="0"/>
              <a:buAutoNum type="alphaLcPeriod"/>
            </a:pPr>
            <a:r>
              <a:rPr lang="en-US" altLang="zh-CN" sz="2700" kern="0" dirty="0">
                <a:ea typeface="宋体" panose="02010600030101010101" pitchFamily="2" charset="-122"/>
              </a:rPr>
              <a:t>Programming in a language</a:t>
            </a:r>
          </a:p>
          <a:p>
            <a:pPr marL="757238" indent="-557213" eaLnBrk="1" hangingPunct="1">
              <a:buSzPct val="100000"/>
              <a:buFont typeface="Gill Sans" charset="0"/>
              <a:buAutoNum type="alphaLcPeriod"/>
            </a:pPr>
            <a:r>
              <a:rPr lang="en-US" altLang="zh-CN" sz="2700" kern="0" dirty="0">
                <a:ea typeface="宋体" panose="02010600030101010101" pitchFamily="2" charset="-122"/>
              </a:rPr>
              <a:t>How to compile a program</a:t>
            </a:r>
          </a:p>
          <a:p>
            <a:pPr marL="757238" indent="-557213" eaLnBrk="1" hangingPunct="1">
              <a:buSzPct val="100000"/>
              <a:buFont typeface="Gill Sans" charset="0"/>
              <a:buAutoNum type="alphaLcPeriod"/>
            </a:pPr>
            <a:r>
              <a:rPr lang="en-US" altLang="zh-CN" sz="2700" kern="0" dirty="0">
                <a:solidFill>
                  <a:srgbClr val="FF0000"/>
                </a:solidFill>
                <a:ea typeface="宋体" panose="02010600030101010101" pitchFamily="2" charset="-122"/>
              </a:rPr>
              <a:t>The design and implementation of languages</a:t>
            </a:r>
          </a:p>
          <a:p>
            <a:pPr marL="757238" indent="-557213" eaLnBrk="1" hangingPunct="1">
              <a:buSzPct val="100000"/>
              <a:buFont typeface="Gill Sans" charset="0"/>
              <a:buAutoNum type="alphaLcPeriod"/>
            </a:pPr>
            <a:r>
              <a:rPr lang="en-US" altLang="zh-CN" sz="2700" kern="0" dirty="0">
                <a:ea typeface="宋体" panose="02010600030101010101" pitchFamily="2" charset="-122"/>
              </a:rPr>
              <a:t>How to interpret a program</a:t>
            </a:r>
          </a:p>
          <a:p>
            <a:pPr marL="757238" indent="-557213" eaLnBrk="1" hangingPunct="1">
              <a:buSzPct val="100000"/>
              <a:buFont typeface="Gill Sans" charset="0"/>
              <a:buAutoNum type="alphaLcPeriod"/>
            </a:pPr>
            <a:endParaRPr lang="en-US" altLang="zh-CN" sz="270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957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58598" y="1147763"/>
            <a:ext cx="7848600" cy="100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3000" kern="0" dirty="0">
                <a:latin typeface="+mn-lt"/>
                <a:ea typeface="宋体" panose="02010600030101010101" pitchFamily="2" charset="-122"/>
              </a:rPr>
              <a:t>2. Which one of following is </a:t>
            </a:r>
            <a:r>
              <a:rPr lang="en-US" altLang="zh-CN" sz="3000" kern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not</a:t>
            </a:r>
            <a:r>
              <a:rPr lang="en-US" altLang="zh-CN" sz="3000" kern="0" dirty="0">
                <a:latin typeface="+mn-lt"/>
                <a:ea typeface="宋体" panose="02010600030101010101" pitchFamily="2" charset="-122"/>
              </a:rPr>
              <a:t> a programming paradigm?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599" y="2405199"/>
            <a:ext cx="7764644" cy="286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757238" indent="-557213" eaLnBrk="1" hangingPunct="1">
              <a:buSzPct val="100000"/>
              <a:buFont typeface="Gill Sans" charset="0"/>
              <a:buAutoNum type="alphaLcPeriod"/>
            </a:pPr>
            <a:r>
              <a:rPr lang="en-US" altLang="zh-CN" sz="2700" kern="0" dirty="0">
                <a:solidFill>
                  <a:srgbClr val="FF0000"/>
                </a:solidFill>
                <a:ea typeface="宋体" panose="02010600030101010101" pitchFamily="2" charset="-122"/>
              </a:rPr>
              <a:t>Statement</a:t>
            </a:r>
          </a:p>
          <a:p>
            <a:pPr marL="757238" indent="-557213" eaLnBrk="1" hangingPunct="1">
              <a:buSzPct val="100000"/>
              <a:buFont typeface="Gill Sans" charset="0"/>
              <a:buAutoNum type="alphaLcPeriod"/>
            </a:pPr>
            <a:r>
              <a:rPr lang="en-US" altLang="zh-CN" sz="2700" kern="0" dirty="0">
                <a:ea typeface="宋体" panose="02010600030101010101" pitchFamily="2" charset="-122"/>
              </a:rPr>
              <a:t>Object-oriented</a:t>
            </a:r>
          </a:p>
          <a:p>
            <a:pPr marL="757238" indent="-557213" eaLnBrk="1" hangingPunct="1">
              <a:buSzPct val="100000"/>
              <a:buFont typeface="Gill Sans" charset="0"/>
              <a:buAutoNum type="alphaLcPeriod"/>
            </a:pPr>
            <a:r>
              <a:rPr lang="en-US" altLang="zh-CN" sz="2700" kern="0" dirty="0">
                <a:ea typeface="宋体" panose="02010600030101010101" pitchFamily="2" charset="-122"/>
              </a:rPr>
              <a:t>Functional</a:t>
            </a:r>
          </a:p>
          <a:p>
            <a:pPr marL="757238" indent="-557213" eaLnBrk="1" hangingPunct="1">
              <a:buSzPct val="100000"/>
              <a:buFont typeface="Gill Sans" charset="0"/>
              <a:buAutoNum type="alphaLcPeriod"/>
            </a:pPr>
            <a:r>
              <a:rPr lang="en-US" altLang="zh-CN" sz="2700" kern="0" dirty="0">
                <a:ea typeface="宋体" panose="02010600030101010101" pitchFamily="2" charset="-122"/>
              </a:rPr>
              <a:t>Declarative</a:t>
            </a:r>
          </a:p>
        </p:txBody>
      </p:sp>
    </p:spTree>
    <p:extLst>
      <p:ext uri="{BB962C8B-B14F-4D97-AF65-F5344CB8AC3E}">
        <p14:creationId xmlns:p14="http://schemas.microsoft.com/office/powerpoint/2010/main" val="138189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58598" y="1147763"/>
            <a:ext cx="7848600" cy="100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3000" kern="0" dirty="0">
                <a:latin typeface="+mn-lt"/>
                <a:ea typeface="宋体" panose="02010600030101010101" pitchFamily="2" charset="-122"/>
              </a:rPr>
              <a:t>3. Which one is </a:t>
            </a:r>
            <a:r>
              <a:rPr lang="en-US" altLang="zh-CN" sz="3000" kern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not</a:t>
            </a:r>
            <a:r>
              <a:rPr lang="en-US" altLang="zh-CN" sz="3000" kern="0" dirty="0">
                <a:latin typeface="+mn-lt"/>
                <a:ea typeface="宋体" panose="02010600030101010101" pitchFamily="2" charset="-122"/>
              </a:rPr>
              <a:t> a basic property of programming languages?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599" y="2405199"/>
            <a:ext cx="7764644" cy="286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757238" indent="-557213" eaLnBrk="1" hangingPunct="1">
              <a:buSzPct val="100000"/>
              <a:buFont typeface="Gill Sans" charset="0"/>
              <a:buAutoNum type="alphaLcPeriod"/>
            </a:pPr>
            <a:r>
              <a:rPr lang="en-US" altLang="zh-CN" sz="2700" kern="0" dirty="0">
                <a:ea typeface="宋体" panose="02010600030101010101" pitchFamily="2" charset="-122"/>
              </a:rPr>
              <a:t>Syntax</a:t>
            </a:r>
          </a:p>
          <a:p>
            <a:pPr marL="757238" indent="-557213" eaLnBrk="1" hangingPunct="1">
              <a:buSzPct val="100000"/>
              <a:buFont typeface="Gill Sans" charset="0"/>
              <a:buAutoNum type="alphaLcPeriod"/>
            </a:pPr>
            <a:r>
              <a:rPr lang="en-US" altLang="zh-CN" sz="2700" kern="0" dirty="0">
                <a:ea typeface="宋体" panose="02010600030101010101" pitchFamily="2" charset="-122"/>
              </a:rPr>
              <a:t>Names</a:t>
            </a:r>
          </a:p>
          <a:p>
            <a:pPr marL="757238" indent="-557213" eaLnBrk="1" hangingPunct="1">
              <a:buSzPct val="100000"/>
              <a:buFont typeface="Gill Sans" charset="0"/>
              <a:buAutoNum type="alphaLcPeriod"/>
            </a:pPr>
            <a:r>
              <a:rPr lang="en-US" altLang="zh-CN" sz="2700" kern="0" dirty="0">
                <a:ea typeface="宋体" panose="02010600030101010101" pitchFamily="2" charset="-122"/>
              </a:rPr>
              <a:t>Types</a:t>
            </a:r>
          </a:p>
          <a:p>
            <a:pPr marL="757238" indent="-557213" eaLnBrk="1" hangingPunct="1">
              <a:buSzPct val="100000"/>
              <a:buFont typeface="Gill Sans" charset="0"/>
              <a:buAutoNum type="alphaLcPeriod"/>
            </a:pPr>
            <a:r>
              <a:rPr lang="en-US" altLang="zh-CN" sz="2700" kern="0" dirty="0">
                <a:solidFill>
                  <a:srgbClr val="FF0000"/>
                </a:solidFill>
                <a:ea typeface="宋体" panose="02010600030101010101" pitchFamily="2" charset="-122"/>
              </a:rPr>
              <a:t>Values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56F703-1E3D-45C9-8B3E-A0917D80FA3D}"/>
              </a:ext>
            </a:extLst>
          </p:cNvPr>
          <p:cNvSpPr txBox="1"/>
          <p:nvPr/>
        </p:nvSpPr>
        <p:spPr>
          <a:xfrm>
            <a:off x="3240388" y="4888762"/>
            <a:ext cx="5191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000" dirty="0" err="1">
                <a:solidFill>
                  <a:schemeClr val="accent5"/>
                </a:solidFill>
              </a:rPr>
              <a:t>Syntax</a:t>
            </a:r>
            <a:r>
              <a:rPr lang="fr-CA" sz="3000" dirty="0">
                <a:solidFill>
                  <a:schemeClr val="accent5"/>
                </a:solidFill>
              </a:rPr>
              <a:t>, </a:t>
            </a:r>
            <a:r>
              <a:rPr lang="fr-CA" sz="3000" dirty="0" err="1">
                <a:solidFill>
                  <a:schemeClr val="accent5"/>
                </a:solidFill>
              </a:rPr>
              <a:t>names</a:t>
            </a:r>
            <a:r>
              <a:rPr lang="fr-CA" sz="3000" dirty="0">
                <a:solidFill>
                  <a:schemeClr val="accent5"/>
                </a:solidFill>
              </a:rPr>
              <a:t>, types, </a:t>
            </a:r>
            <a:r>
              <a:rPr lang="fr-CA" sz="3000" dirty="0" err="1">
                <a:solidFill>
                  <a:schemeClr val="accent5"/>
                </a:solidFill>
              </a:rPr>
              <a:t>semantics</a:t>
            </a:r>
            <a:endParaRPr lang="fr-CA" sz="30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63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58598" y="1147763"/>
            <a:ext cx="7848600" cy="1009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3000" kern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4</a:t>
            </a:r>
            <a:r>
              <a:rPr lang="en-US" altLang="zh-CN" sz="3000" kern="0" dirty="0">
                <a:latin typeface="+mn-lt"/>
                <a:ea typeface="宋体" panose="02010600030101010101" pitchFamily="2" charset="-122"/>
              </a:rPr>
              <a:t>. What is </a:t>
            </a:r>
            <a:r>
              <a:rPr lang="en-US" altLang="zh-CN" sz="3000" kern="0" dirty="0">
                <a:solidFill>
                  <a:srgbClr val="FF0000"/>
                </a:solidFill>
                <a:latin typeface="+mn-lt"/>
                <a:ea typeface="宋体" panose="02010600030101010101" pitchFamily="2" charset="-122"/>
              </a:rPr>
              <a:t>not</a:t>
            </a:r>
            <a:r>
              <a:rPr lang="en-US" altLang="zh-CN" sz="3000" kern="0" dirty="0">
                <a:latin typeface="+mn-lt"/>
                <a:ea typeface="宋体" panose="02010600030101010101" pitchFamily="2" charset="-122"/>
              </a:rPr>
              <a:t> a major concern of syntax?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58599" y="2405199"/>
            <a:ext cx="7764644" cy="2860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757238" indent="-557213" eaLnBrk="1" hangingPunct="1">
              <a:buSzPct val="100000"/>
              <a:buFont typeface="Gill Sans" charset="0"/>
              <a:buAutoNum type="alphaLcPeriod"/>
            </a:pPr>
            <a:r>
              <a:rPr lang="en-US" altLang="zh-CN" sz="2700" kern="0" dirty="0">
                <a:ea typeface="宋体" panose="02010600030101010101" pitchFamily="2" charset="-122"/>
              </a:rPr>
              <a:t>Syntax error detection</a:t>
            </a:r>
          </a:p>
          <a:p>
            <a:pPr marL="757238" indent="-557213" eaLnBrk="1" hangingPunct="1">
              <a:buSzPct val="100000"/>
              <a:buFont typeface="Gill Sans" charset="0"/>
              <a:buAutoNum type="alphaLcPeriod"/>
            </a:pPr>
            <a:r>
              <a:rPr lang="en-US" altLang="zh-CN" sz="2700" kern="0" dirty="0">
                <a:solidFill>
                  <a:srgbClr val="FF0000"/>
                </a:solidFill>
                <a:ea typeface="宋体" panose="02010600030101010101" pitchFamily="2" charset="-122"/>
              </a:rPr>
              <a:t>Types</a:t>
            </a:r>
          </a:p>
          <a:p>
            <a:pPr marL="757238" indent="-557213" eaLnBrk="1" hangingPunct="1">
              <a:buSzPct val="100000"/>
              <a:buFont typeface="Gill Sans" charset="0"/>
              <a:buAutoNum type="alphaLcPeriod"/>
            </a:pPr>
            <a:r>
              <a:rPr lang="en-US" altLang="zh-CN" sz="2700" kern="0" dirty="0">
                <a:ea typeface="宋体" panose="02010600030101010101" pitchFamily="2" charset="-122"/>
              </a:rPr>
              <a:t>Grammar</a:t>
            </a:r>
          </a:p>
          <a:p>
            <a:pPr marL="757238" indent="-557213" eaLnBrk="1" hangingPunct="1">
              <a:buSzPct val="100000"/>
              <a:buFont typeface="Gill Sans" charset="0"/>
              <a:buAutoNum type="alphaLcPeriod"/>
            </a:pPr>
            <a:r>
              <a:rPr lang="en-US" altLang="zh-CN" sz="2700" kern="0" dirty="0">
                <a:ea typeface="宋体" panose="02010600030101010101" pitchFamily="2" charset="-122"/>
              </a:rPr>
              <a:t>Vocabulary</a:t>
            </a:r>
          </a:p>
        </p:txBody>
      </p:sp>
    </p:spTree>
    <p:extLst>
      <p:ext uri="{BB962C8B-B14F-4D97-AF65-F5344CB8AC3E}">
        <p14:creationId xmlns:p14="http://schemas.microsoft.com/office/powerpoint/2010/main" val="107349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7AB18B-0BD9-4AF3-BFBF-54856A5B4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98" y="1110264"/>
            <a:ext cx="7848600" cy="173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3000" kern="0" dirty="0">
                <a:latin typeface="+mn-lt"/>
                <a:ea typeface="宋体" panose="02010600030101010101" pitchFamily="2" charset="-122"/>
              </a:rPr>
              <a:t>5. A name (identifier) always refers to the same identity, regardless of the context(scope, visibility, lifetime, type...)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AE4E07-A5F9-45FB-8E21-0591256E7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599" y="3061131"/>
            <a:ext cx="7764644" cy="2204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757238" indent="-557213" eaLnBrk="1" hangingPunct="1">
              <a:buSzPct val="100000"/>
              <a:buFont typeface="Gill Sans" charset="0"/>
              <a:buAutoNum type="alphaLcPeriod"/>
            </a:pPr>
            <a:r>
              <a:rPr lang="en-US" altLang="zh-CN" sz="2700" kern="0" dirty="0">
                <a:ea typeface="宋体" panose="02010600030101010101" pitchFamily="2" charset="-122"/>
              </a:rPr>
              <a:t>True</a:t>
            </a:r>
          </a:p>
          <a:p>
            <a:pPr marL="757238" indent="-557213" eaLnBrk="1" hangingPunct="1">
              <a:buSzPct val="100000"/>
              <a:buFont typeface="Gill Sans" charset="0"/>
              <a:buAutoNum type="alphaLcPeriod"/>
            </a:pPr>
            <a:r>
              <a:rPr lang="en-US" altLang="zh-CN" sz="2700" kern="0" dirty="0">
                <a:solidFill>
                  <a:srgbClr val="FF0000"/>
                </a:solidFill>
                <a:ea typeface="宋体" panose="02010600030101010101" pitchFamily="2" charset="-122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91971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3EDD-710C-7786-7B67-29B4F69E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Homework – Week1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472D9-58E0-E200-9AEE-A575FDC26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035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93ABD8-D3B4-1500-1D16-711FEA82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49" y="841764"/>
            <a:ext cx="7772400" cy="122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8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421</TotalTime>
  <Words>210</Words>
  <Application>Microsoft Macintosh PowerPoint</Application>
  <PresentationFormat>On-screen Show (4:3)</PresentationFormat>
  <Paragraphs>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等线</vt:lpstr>
      <vt:lpstr>Arial</vt:lpstr>
      <vt:lpstr>Calibri</vt:lpstr>
      <vt:lpstr>Calibri Light</vt:lpstr>
      <vt:lpstr>Gill Sans</vt:lpstr>
      <vt:lpstr>Wingdings</vt:lpstr>
      <vt:lpstr>Office Theme</vt:lpstr>
      <vt:lpstr>Tutorial – Week2</vt:lpstr>
      <vt:lpstr>Quiz-1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 – Week1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– Week2</dc:title>
  <dc:creator>Sinong Wang</dc:creator>
  <cp:lastModifiedBy>Sinong Wang</cp:lastModifiedBy>
  <cp:revision>2</cp:revision>
  <dcterms:created xsi:type="dcterms:W3CDTF">2023-08-30T13:10:27Z</dcterms:created>
  <dcterms:modified xsi:type="dcterms:W3CDTF">2023-08-30T20:11:43Z</dcterms:modified>
</cp:coreProperties>
</file>