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287" r:id="rId12"/>
    <p:sldId id="257" r:id="rId13"/>
    <p:sldId id="371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0DEAB-FFF8-6FB8-8AB4-80C8F11B8463}" v="1" dt="2025-10-23T00:32:44.075"/>
    <p1510:client id="{EF1415F3-C8AA-DF4C-898F-25A3DA810A34}" v="1" dt="2025-10-23T00:29:16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2520DEAB-FFF8-6FB8-8AB4-80C8F11B8463}"/>
    <pc:docChg chg="delSld">
      <pc:chgData name="Park, Wonjun" userId="S::wxp7177@mavs.uta.edu::b7ccadb5-266d-4b52-a139-568b916a9101" providerId="AD" clId="Web-{2520DEAB-FFF8-6FB8-8AB4-80C8F11B8463}" dt="2025-10-23T00:32:44.075" v="0"/>
      <pc:docMkLst>
        <pc:docMk/>
      </pc:docMkLst>
      <pc:sldChg chg="del">
        <pc:chgData name="Park, Wonjun" userId="S::wxp7177@mavs.uta.edu::b7ccadb5-266d-4b52-a139-568b916a9101" providerId="AD" clId="Web-{2520DEAB-FFF8-6FB8-8AB4-80C8F11B8463}" dt="2025-10-23T00:32:44.075" v="0"/>
        <pc:sldMkLst>
          <pc:docMk/>
          <pc:sldMk cId="685888781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10/22/2025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10/22/2025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10/22/2025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10/22/2025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10/22/2025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10/22/2025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10/22/2025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5307 - Dr. Kenny Zhu</a:t>
            </a: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10</a:t>
            </a:r>
          </a:p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94047" y="927281"/>
            <a:ext cx="10464800" cy="34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  <a:ea typeface="宋体" panose="02010600030101010101" pitchFamily="2" charset="-122"/>
              </a:rPr>
              <a:t>8. </a:t>
            </a:r>
            <a:r>
              <a:rPr lang="en-US" altLang="zh-CN" sz="4000" kern="0">
                <a:latin typeface="+mn-lt"/>
              </a:rPr>
              <a:t>What is the principal solution for the following equations?</a:t>
            </a:r>
          </a:p>
          <a:p>
            <a:pPr algn="l" eaLnBrk="1" hangingPunct="1"/>
            <a:r>
              <a:rPr lang="en-US" altLang="zh-CN" sz="4000" kern="0">
                <a:latin typeface="+mn-lt"/>
              </a:rPr>
              <a:t>q = {a = b, b = c-&gt;c, c = int}</a:t>
            </a:r>
            <a:br>
              <a:rPr lang="en-US" altLang="zh-CN" sz="4000" kern="0">
                <a:latin typeface="+mn-lt"/>
              </a:rPr>
            </a:br>
            <a:endParaRPr lang="en-US" altLang="zh-CN" sz="4000" kern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</a:t>
            </a:r>
            <a:r>
              <a:rPr 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–(a)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DA3C6-CFFF-A7C9-6B26-BCDD05BC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125657"/>
            <a:ext cx="8376062" cy="4024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64E86-DD67-CA7C-72FA-A8A36D6E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3" y="1565116"/>
            <a:ext cx="1012074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E270-3551-D5E9-853C-3C118F19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2FE1-6745-DD95-AA5F-3964429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0856-46E3-C471-9ACF-5BB5FACD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897508-015D-653E-5C6D-1B281BF8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–(a)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2D0D9-9EEB-6440-7517-68DB72C5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85" y="3081867"/>
            <a:ext cx="9888030" cy="6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3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557B-58C1-EA29-A21D-B5037BE2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4ADD-36E6-6FD8-722A-5400402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81A73-6175-36F8-C10D-68246BE8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53D60F-D610-9273-891D-7AD1D3EC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–(b)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70003-9C23-B71E-2D89-511E7E64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125657"/>
            <a:ext cx="8376062" cy="4024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28BF58-9533-F8E7-1FAE-79CB7604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0955"/>
            <a:ext cx="10313476" cy="5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8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3795B-A861-0A77-383B-975A9865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3F3E0-316E-D500-E162-E458A978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1E126-E8AE-79DE-2C7A-505888A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DEC5AA-63F1-EBAF-35A5-3B9C3F74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–(b)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72D20-BB80-ABA3-2664-94C0C12B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125657"/>
            <a:ext cx="8376062" cy="4024638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F20880F8-3347-BD1A-1905-4FA0E064A548}"/>
              </a:ext>
            </a:extLst>
          </p:cNvPr>
          <p:cNvSpPr/>
          <p:nvPr/>
        </p:nvSpPr>
        <p:spPr>
          <a:xfrm>
            <a:off x="8763991" y="3633850"/>
            <a:ext cx="285008" cy="28500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02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2C35-0896-6C36-523C-25F70D7A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4D72-F3CF-61D4-9F50-E0CD6CCB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CD68-B672-BDB8-A463-42CC298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D62F02-A246-2878-6CF8-62260CEC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–(c)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566E1-592D-0831-5417-1489B41F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331712"/>
            <a:ext cx="8376062" cy="4024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EED3BF-E87C-568A-AD70-93C72DB3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6" y="1658563"/>
            <a:ext cx="10694468" cy="7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5B6D-9BE5-B2AC-90B4-32C53A74F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109C-CCD5-9023-EA32-076A36F0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47A62-B4AB-7B0E-E5D3-DF2E7B2B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9C25F6-EA3C-903F-EE43-3C510B31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–(c)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8B2F8-2C68-36B9-7C5B-09E77681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331712"/>
            <a:ext cx="8376062" cy="4024638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B2912610-28ED-E008-A5F1-ABC897AB3171}"/>
              </a:ext>
            </a:extLst>
          </p:cNvPr>
          <p:cNvSpPr/>
          <p:nvPr/>
        </p:nvSpPr>
        <p:spPr>
          <a:xfrm>
            <a:off x="8763991" y="3823855"/>
            <a:ext cx="285008" cy="28500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4EC68-F3C1-591F-F6FA-F7821BE4ADF3}"/>
              </a:ext>
            </a:extLst>
          </p:cNvPr>
          <p:cNvSpPr txBox="1"/>
          <p:nvPr/>
        </p:nvSpPr>
        <p:spPr>
          <a:xfrm>
            <a:off x="838200" y="1688585"/>
            <a:ext cx="597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Reference Counting: 16B,		Mark and Sweep: 0B</a:t>
            </a:r>
          </a:p>
        </p:txBody>
      </p:sp>
    </p:spTree>
    <p:extLst>
      <p:ext uri="{BB962C8B-B14F-4D97-AF65-F5344CB8AC3E}">
        <p14:creationId xmlns:p14="http://schemas.microsoft.com/office/powerpoint/2010/main" val="107454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C4E2E-BFE8-2AAF-1B64-DB7FCE7B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8168-7D60-FBF4-4EC4-01044E78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A163-409D-B27E-3B77-D84E44B3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A4420A-48CC-C29A-3FF5-3A3B2AF3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–(d)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FA182-BEF0-BAD7-DDEB-884A356D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331712"/>
            <a:ext cx="8376062" cy="4024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2740E7-7FAC-5D66-5677-EB0A463B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2" y="1585274"/>
            <a:ext cx="10827936" cy="5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5D202-D101-93BA-94E3-7E21859D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9D84-99B4-8109-8D91-A7D80863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112FF-B570-4D41-5375-7C85096C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83B9838-E9FD-44DD-D1E4-FC5D270B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–(d)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BAC94-03CA-6B0F-E311-D755BAFC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331712"/>
            <a:ext cx="8376062" cy="4024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7161C8-C3BD-BB87-18C5-3D27E1F9051F}"/>
              </a:ext>
            </a:extLst>
          </p:cNvPr>
          <p:cNvSpPr txBox="1"/>
          <p:nvPr/>
        </p:nvSpPr>
        <p:spPr>
          <a:xfrm>
            <a:off x="838200" y="1688585"/>
            <a:ext cx="1042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It will </a:t>
            </a:r>
            <a:r>
              <a:rPr lang="en-KR" b="1"/>
              <a:t>traverse the reference graph </a:t>
            </a:r>
            <a:r>
              <a:rPr lang="en-KR"/>
              <a:t>which will cover all reachable cells and mark them in the mark step.</a:t>
            </a:r>
          </a:p>
          <a:p>
            <a:r>
              <a:rPr lang="en-KR"/>
              <a:t>Any unmarked cell will be considered to be free in the sweep step</a:t>
            </a:r>
          </a:p>
        </p:txBody>
      </p:sp>
    </p:spTree>
    <p:extLst>
      <p:ext uri="{BB962C8B-B14F-4D97-AF65-F5344CB8AC3E}">
        <p14:creationId xmlns:p14="http://schemas.microsoft.com/office/powerpoint/2010/main" val="176758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92DD3-C256-2008-6442-B1B0C1B21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91E-D5F8-FFAB-AD29-366205C9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C7D55-C27B-C586-9E88-16B8A9500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DDED-01E8-3A3C-A45B-7A9FA0F2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EFDFC-5262-152C-A9AE-AB60E74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3334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124C2-A23F-59AE-48CF-F1C7EB0CB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82DE-F143-3704-2905-2287F94A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90E61-E326-E46F-8ED8-6B1B9539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52ABA5-D89B-D3A9-1379-4D174CED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–(e)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3D405-1C16-BE97-B5E1-5309D322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331712"/>
            <a:ext cx="8376062" cy="4024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3F4EA-FE22-685C-EC32-BEB0701E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1" y="1616345"/>
            <a:ext cx="10604678" cy="7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8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54B5-CE0F-9AE1-1949-E897CF24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B2DC-7028-79B1-1F4B-48B9BC8E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E3F53-3EAC-A94F-B769-8DF6832B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2B35D6-5335-4BE0-F0BD-E24A0195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–(e)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2A8BB-01D8-93C5-A52B-1C05C912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69" y="2331712"/>
            <a:ext cx="8376062" cy="4024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34C37-7796-A984-9E4C-C282886DBD1B}"/>
              </a:ext>
            </a:extLst>
          </p:cNvPr>
          <p:cNvSpPr txBox="1"/>
          <p:nvPr/>
        </p:nvSpPr>
        <p:spPr>
          <a:xfrm>
            <a:off x="838200" y="1643421"/>
            <a:ext cx="789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/>
              <a:t>Cycles are less likely to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/>
              <a:t>Applications that should not have long pause times (e.g. real-time systems)</a:t>
            </a:r>
          </a:p>
        </p:txBody>
      </p:sp>
    </p:spTree>
    <p:extLst>
      <p:ext uri="{BB962C8B-B14F-4D97-AF65-F5344CB8AC3E}">
        <p14:creationId xmlns:p14="http://schemas.microsoft.com/office/powerpoint/2010/main" val="297863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649E-F267-54C3-7426-130F5EBB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3844-6B3B-68CB-165B-A4EB88FF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6F5DE-6CAD-B48F-8C79-C14EFEE5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184A2D-E8D3-0241-D9F1-CF681E35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A7C9EE-9A3A-B8B9-1EE0-66C3868B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530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72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BDDB-ED82-7759-B3E7-7545FAC2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4AF7-8B8B-C151-86BC-5FB4227D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DAF14-AEDF-FB3E-A658-4AC4052C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33259F9-1E4C-BECA-B378-2F4A6246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EF43-9C49-26BC-9DDD-2B79C2AE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5302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790F0-EA18-5E08-E3C1-0E0DA1B2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0" y="3090397"/>
            <a:ext cx="6682137" cy="2933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C645D-6C9F-A002-3964-ACEE22247988}"/>
              </a:ext>
            </a:extLst>
          </p:cNvPr>
          <p:cNvSpPr txBox="1"/>
          <p:nvPr/>
        </p:nvSpPr>
        <p:spPr>
          <a:xfrm>
            <a:off x="8007944" y="3285244"/>
            <a:ext cx="3038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Even if estimating the forward addresses is possible while mapping for forward pointers.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C918C-51BC-7826-4C64-F1E11CA2CAA6}"/>
              </a:ext>
            </a:extLst>
          </p:cNvPr>
          <p:cNvSpPr txBox="1"/>
          <p:nvPr/>
        </p:nvSpPr>
        <p:spPr>
          <a:xfrm>
            <a:off x="8007944" y="4538170"/>
            <a:ext cx="303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It’s </a:t>
            </a:r>
            <a:r>
              <a:rPr lang="en-US" b="1"/>
              <a:t>not possible to estimate for backward pointers</a:t>
            </a:r>
            <a:r>
              <a:rPr lang="en-US"/>
              <a:t> (A is gone; need to look up the address).</a:t>
            </a:r>
          </a:p>
        </p:txBody>
      </p:sp>
    </p:spTree>
    <p:extLst>
      <p:ext uri="{BB962C8B-B14F-4D97-AF65-F5344CB8AC3E}">
        <p14:creationId xmlns:p14="http://schemas.microsoft.com/office/powerpoint/2010/main" val="178525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DF9D4-8494-D2B6-81A8-68302AFF5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4F3C-69E6-A9C3-EEA4-66DF8F9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4C2D9-CB1E-9386-EAF2-A98B62B4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A35CEA-DB3D-F154-0F02-3FACFC73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–(a)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C8B2B-53F7-74A0-F7C1-7D88BE05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8479"/>
            <a:ext cx="7378536" cy="50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CF4B2-B190-C129-237F-53D1D158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7CD4-2567-00F3-B9CE-5A2D280C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F59A8-1814-2F50-D334-544835CA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E5B2141-0679-8D93-DDBD-B58E3960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–(a)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A2BBF0-1E51-3E8C-974A-BAB7ED85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04" y="2103437"/>
            <a:ext cx="9249278" cy="29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3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0AA56-14D7-9AAB-D26C-F0EADDF9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3132-CB68-40EC-63EC-EB3BDBBE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C6C57-9751-0CA4-197F-20F4F744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45CCCF-43F0-696A-0503-A110E920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–(b)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E79015-EA6A-B3AF-ADEE-5E6A051D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0" y="1802342"/>
            <a:ext cx="10208000" cy="25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1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AA639-EBB3-C02F-F49D-5CC8FBED8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7533-60BC-8466-FA03-9CE483F7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45C87-2EF7-C466-6C36-7D8CCE4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81678C-2796-96FB-C0AF-9721ECD4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–(b)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4B7E3-EF8B-76FA-DB25-EB7AB294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26" y="2168000"/>
            <a:ext cx="8705148" cy="37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E05B-12BB-DB29-6F18-35F9960A7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FF1E-C151-F089-363F-4091C06C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9735-06B1-8A76-EB75-D2BAD75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91D3E0-80A4-9E8F-3266-9071C06F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–(b)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1D8AA-0CD6-AA8B-7385-013D4C24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6" y="1690688"/>
            <a:ext cx="8969828" cy="450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B741E-B44E-906D-960B-AA75365A343F}"/>
              </a:ext>
            </a:extLst>
          </p:cNvPr>
          <p:cNvSpPr txBox="1"/>
          <p:nvPr/>
        </p:nvSpPr>
        <p:spPr>
          <a:xfrm>
            <a:off x="2209800" y="4184048"/>
            <a:ext cx="8218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  <a:r>
              <a:rPr lang="en-KR" i="1"/>
              <a:t>scend </a:t>
            </a:r>
            <a:r>
              <a:rPr lang="en-US" i="1"/>
              <a:t>cons(n, nil) </a:t>
            </a:r>
            <a:r>
              <a:rPr lang="en-US"/>
              <a:t>and </a:t>
            </a:r>
            <a:r>
              <a:rPr lang="en-US" i="1"/>
              <a:t>dup cons(n, cons(n, nil)) </a:t>
            </a:r>
            <a:r>
              <a:rPr lang="en-US"/>
              <a:t>then </a:t>
            </a:r>
            <a:r>
              <a:rPr lang="en-US" i="1"/>
              <a:t>ascend cons(n, cons(n, nil))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8275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A8EDF-2C25-1010-E0AE-03B786049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4696-8648-8D63-A5A3-5FED78D8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10/22/2025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DE277-1FF1-5CE8-7735-259D7B59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4F1C0E-2C5B-433D-0904-A595138A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–(b)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9E5E2-0E4A-191D-BBCB-0039B77E4614}"/>
              </a:ext>
            </a:extLst>
          </p:cNvPr>
          <p:cNvGrpSpPr/>
          <p:nvPr/>
        </p:nvGrpSpPr>
        <p:grpSpPr>
          <a:xfrm>
            <a:off x="1456706" y="2222116"/>
            <a:ext cx="9278588" cy="3246546"/>
            <a:chOff x="1456706" y="2222116"/>
            <a:chExt cx="9278588" cy="3246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2E769C-7B4B-745A-CCE4-D42535308032}"/>
                </a:ext>
              </a:extLst>
            </p:cNvPr>
            <p:cNvGrpSpPr/>
            <p:nvPr/>
          </p:nvGrpSpPr>
          <p:grpSpPr>
            <a:xfrm>
              <a:off x="1456706" y="2222116"/>
              <a:ext cx="9278588" cy="3246546"/>
              <a:chOff x="1456706" y="2222116"/>
              <a:chExt cx="9278588" cy="32465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4C980D4-C709-1A7B-E733-EDC8002D4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6706" y="2222116"/>
                <a:ext cx="9278588" cy="3246546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26EC0A-BD06-5CC8-4FCF-176741F5F480}"/>
                  </a:ext>
                </a:extLst>
              </p:cNvPr>
              <p:cNvSpPr txBox="1"/>
              <p:nvPr/>
            </p:nvSpPr>
            <p:spPr>
              <a:xfrm>
                <a:off x="1801502" y="2675881"/>
                <a:ext cx="893379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A</a:t>
                </a:r>
                <a:r>
                  <a:rPr lang="en-KR" i="1"/>
                  <a:t>scend cons(n1, cons(n2, l))</a:t>
                </a:r>
                <a:r>
                  <a:rPr lang="en-KR"/>
                  <a:t> and </a:t>
                </a:r>
                <a:r>
                  <a:rPr lang="en-KR" i="1"/>
                  <a:t>dup cons(n1, cons(n2, l)) cons(n1, cons(n1, cons(n2,l)))</a:t>
                </a:r>
              </a:p>
              <a:p>
                <a:r>
                  <a:rPr lang="en-US"/>
                  <a:t>T</a:t>
                </a:r>
                <a:r>
                  <a:rPr lang="en-KR"/>
                  <a:t>hen </a:t>
                </a:r>
                <a:r>
                  <a:rPr lang="en-KR" i="1"/>
                  <a:t>ascend cons(n1, cons(n1, cons(n2,l)))</a:t>
                </a:r>
                <a:endParaRPr lang="en-KR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3BE64F-72DD-F18C-9588-99E965831961}"/>
                </a:ext>
              </a:extLst>
            </p:cNvPr>
            <p:cNvSpPr txBox="1"/>
            <p:nvPr/>
          </p:nvSpPr>
          <p:spPr>
            <a:xfrm>
              <a:off x="5652653" y="3716474"/>
              <a:ext cx="457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K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71AE11-C97B-B4CB-6DDE-517F62727970}"/>
                </a:ext>
              </a:extLst>
            </p:cNvPr>
            <p:cNvSpPr txBox="1"/>
            <p:nvPr/>
          </p:nvSpPr>
          <p:spPr>
            <a:xfrm>
              <a:off x="6101934" y="4332010"/>
              <a:ext cx="457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BAB12-4C51-47CE-5B07-7F6A59D7D1AF}"/>
                </a:ext>
              </a:extLst>
            </p:cNvPr>
            <p:cNvSpPr txBox="1"/>
            <p:nvPr/>
          </p:nvSpPr>
          <p:spPr>
            <a:xfrm>
              <a:off x="6052453" y="4840668"/>
              <a:ext cx="457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224162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  <a:ea typeface="宋体" panose="02010600030101010101" pitchFamily="2" charset="-122"/>
              </a:rPr>
              <a:t>1. W</a:t>
            </a:r>
            <a:r>
              <a:rPr lang="en-US" altLang="zh-CN" sz="4000" kern="0">
                <a:latin typeface="+mn-lt"/>
              </a:rPr>
              <a:t>hich is </a:t>
            </a:r>
            <a:r>
              <a:rPr lang="en-US" altLang="zh-CN" sz="4000" kern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zh-CN" sz="4000" kern="0">
                <a:latin typeface="+mn-lt"/>
              </a:rPr>
              <a:t> correct about polymorphism?</a:t>
            </a:r>
            <a:endParaRPr lang="en-US" altLang="zh-CN" sz="4000" ker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8B1965-334B-446B-B5ED-C62A44377982}"/>
              </a:ext>
            </a:extLst>
          </p:cNvPr>
          <p:cNvSpPr txBox="1"/>
          <p:nvPr/>
        </p:nvSpPr>
        <p:spPr>
          <a:xfrm>
            <a:off x="1118586" y="2388093"/>
            <a:ext cx="966778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1009650" indent="-742950" fontAlgn="base">
              <a:spcBef>
                <a:spcPts val="2400"/>
              </a:spcBef>
              <a:spcAft>
                <a:spcPct val="0"/>
              </a:spcAft>
              <a:buSzPct val="100000"/>
              <a:buFont typeface="Gill Sans" charset="0"/>
              <a:buAutoNum type="alphaLcPeriod"/>
              <a:defRPr sz="3200" kern="0"/>
            </a:lvl1pPr>
            <a:lvl2pPr marL="12827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2pPr>
            <a:lvl3pPr marL="17272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3pPr>
            <a:lvl4pPr marL="21717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4pPr>
            <a:lvl5pPr marL="26162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5pPr>
            <a:lvl6pPr marL="30734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6pPr>
            <a:lvl7pPr marL="35306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7pPr>
            <a:lvl8pPr marL="39878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8pPr>
            <a:lvl9pPr marL="44450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9pPr>
          </a:lstStyle>
          <a:p>
            <a:r>
              <a:rPr lang="en-US" altLang="zh-CN"/>
              <a:t>A term can be used in many concrete contexts with different concrete types.</a:t>
            </a:r>
            <a:endParaRPr lang="zh-CN" altLang="en-US"/>
          </a:p>
          <a:p>
            <a:r>
              <a:rPr lang="en-US" altLang="zh-CN"/>
              <a:t>It is the ability of an object to take on many forms.</a:t>
            </a:r>
          </a:p>
          <a:p>
            <a:r>
              <a:rPr lang="en-US"/>
              <a:t>It makes typed constructs useful in more contexts.</a:t>
            </a:r>
          </a:p>
          <a:p>
            <a:r>
              <a:rPr lang="fr-CA"/>
              <a:t>Existential </a:t>
            </a:r>
            <a:r>
              <a:rPr lang="fr-CA" err="1"/>
              <a:t>polymorphism</a:t>
            </a:r>
            <a:r>
              <a:rPr lang="fr-CA"/>
              <a:t> </a:t>
            </a:r>
            <a:r>
              <a:rPr lang="fr-CA" err="1"/>
              <a:t>is</a:t>
            </a:r>
            <a:r>
              <a:rPr lang="fr-CA"/>
              <a:t> about code </a:t>
            </a:r>
            <a:r>
              <a:rPr lang="fr-CA" err="1"/>
              <a:t>reuse</a:t>
            </a:r>
            <a:r>
              <a:rPr lang="fr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49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94080" y="339635"/>
            <a:ext cx="10464800" cy="153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</a:rPr>
              <a:t>2. </a:t>
            </a:r>
            <a:r>
              <a:rPr lang="fr-FR" altLang="zh-CN" sz="4000" kern="0" err="1">
                <a:latin typeface="+mn-lt"/>
              </a:rPr>
              <a:t>Typed</a:t>
            </a:r>
            <a:r>
              <a:rPr lang="fr-FR" altLang="zh-CN" sz="4000" kern="0">
                <a:latin typeface="+mn-lt"/>
              </a:rPr>
              <a:t> </a:t>
            </a:r>
            <a:r>
              <a:rPr lang="en-US" altLang="zh-CN" sz="4000" kern="0">
                <a:latin typeface="+mn-lt"/>
              </a:rPr>
              <a:t>language</a:t>
            </a:r>
            <a:r>
              <a:rPr lang="zh-CN" altLang="en-US" sz="4000" kern="0">
                <a:latin typeface="+mn-lt"/>
              </a:rPr>
              <a:t> </a:t>
            </a:r>
            <a:r>
              <a:rPr lang="en-US" altLang="zh-CN" sz="4000" kern="0">
                <a:solidFill>
                  <a:srgbClr val="FF0000"/>
                </a:solidFill>
                <a:latin typeface="+mn-lt"/>
              </a:rPr>
              <a:t>need</a:t>
            </a:r>
            <a:r>
              <a:rPr lang="zh-CN" altLang="en-US" sz="4000" kern="0">
                <a:latin typeface="+mn-lt"/>
              </a:rPr>
              <a:t> </a:t>
            </a:r>
            <a:r>
              <a:rPr lang="en-US" altLang="zh-CN" sz="4000" kern="0">
                <a:latin typeface="+mn-lt"/>
              </a:rPr>
              <a:t>type</a:t>
            </a:r>
            <a:r>
              <a:rPr lang="zh-CN" altLang="en-US" sz="4000" kern="0">
                <a:latin typeface="+mn-lt"/>
              </a:rPr>
              <a:t> </a:t>
            </a:r>
            <a:r>
              <a:rPr lang="en-US" altLang="zh-CN" sz="4000" kern="0">
                <a:latin typeface="+mn-lt"/>
              </a:rPr>
              <a:t>inference</a:t>
            </a:r>
            <a:r>
              <a:rPr lang="fr-CA" altLang="zh-CN" sz="4000" kern="0">
                <a:latin typeface="+mn-lt"/>
              </a:rPr>
              <a:t>.</a:t>
            </a:r>
            <a:endParaRPr lang="en-US" altLang="zh-CN" sz="4000" kern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22A5B-764A-4441-A425-73F9DE5E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31" y="1872342"/>
            <a:ext cx="763690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/>
              <a:t>True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22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  <a:ea typeface="宋体" panose="02010600030101010101" pitchFamily="2" charset="-122"/>
              </a:rPr>
              <a:t>3. </a:t>
            </a:r>
            <a:r>
              <a:rPr lang="en-US" altLang="zh-CN" sz="4000" kern="0">
                <a:latin typeface="+mn-lt"/>
              </a:rPr>
              <a:t>Which one is </a:t>
            </a:r>
            <a:r>
              <a:rPr lang="en-US" altLang="zh-CN" sz="4000" kern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zh-CN" sz="4000" kern="0">
                <a:latin typeface="+mn-lt"/>
              </a:rPr>
              <a:t> a step of type inference?</a:t>
            </a:r>
            <a:endParaRPr lang="en-US" altLang="zh-CN" sz="4000" ker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11464" y="1883166"/>
            <a:ext cx="763690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/>
              <a:t>Add type schemas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/>
              <a:t>Generate type constraints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/>
              <a:t>Determine subtypes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/>
              <a:t>Solve type constraints</a:t>
            </a:r>
          </a:p>
        </p:txBody>
      </p:sp>
    </p:spTree>
    <p:extLst>
      <p:ext uri="{BB962C8B-B14F-4D97-AF65-F5344CB8AC3E}">
        <p14:creationId xmlns:p14="http://schemas.microsoft.com/office/powerpoint/2010/main" val="41339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  <a:ea typeface="宋体" panose="02010600030101010101" pitchFamily="2" charset="-122"/>
              </a:rPr>
              <a:t>4. </a:t>
            </a:r>
            <a:r>
              <a:rPr lang="en-US" altLang="zh-CN" sz="4000" kern="0">
                <a:latin typeface="+mn-lt"/>
              </a:rPr>
              <a:t>In the step of constraint generation, which simple rule is </a:t>
            </a:r>
            <a:r>
              <a:rPr lang="en-US" altLang="zh-CN" sz="4000" kern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zh-CN" sz="4000" kern="0">
                <a:latin typeface="+mn-lt"/>
              </a:rPr>
              <a:t> totally correct?</a:t>
            </a:r>
            <a:br>
              <a:rPr lang="en-US" altLang="zh-CN" sz="4000" kern="0">
                <a:latin typeface="+mn-lt"/>
              </a:rPr>
            </a:br>
            <a:endParaRPr lang="en-US" altLang="zh-CN" sz="4000" ker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9281" y="2307772"/>
            <a:ext cx="10762525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2800" kern="0"/>
              <a:t>G |-- x ==&gt; x : s, {}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2800" kern="0"/>
              <a:t>G |-- 2 ==&gt; 2 : int, {}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2800" kern="0"/>
              <a:t>G |-- false ==&gt; false : bool, {}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2800" kern="0"/>
              <a:t>G |-- true ==&gt; true : bool, {}</a:t>
            </a:r>
          </a:p>
        </p:txBody>
      </p:sp>
    </p:spTree>
    <p:extLst>
      <p:ext uri="{BB962C8B-B14F-4D97-AF65-F5344CB8AC3E}">
        <p14:creationId xmlns:p14="http://schemas.microsoft.com/office/powerpoint/2010/main" val="37554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54710" y="384541"/>
            <a:ext cx="10464800" cy="190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</a:rPr>
              <a:t>5. Try to write down the constraint generation rules of function application. (Here is the rule of + operation)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925" y="2611827"/>
            <a:ext cx="73645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ahoma" charset="0"/>
              </a:rPr>
              <a:t>G |-- u1 ==&gt; e1 : t1, q1             G |-- u2 ==&gt; e2 : t2, q2</a:t>
            </a:r>
          </a:p>
          <a:p>
            <a:r>
              <a:rPr lang="en-US" sz="2000">
                <a:solidFill>
                  <a:schemeClr val="tx1"/>
                </a:solidFill>
                <a:latin typeface="Tahoma" charset="0"/>
              </a:rPr>
              <a:t>------------------------------------------------------------------------</a:t>
            </a:r>
          </a:p>
          <a:p>
            <a:r>
              <a:rPr lang="en-US" sz="2000">
                <a:solidFill>
                  <a:schemeClr val="tx1"/>
                </a:solidFill>
                <a:latin typeface="Tahoma" charset="0"/>
              </a:rPr>
              <a:t>G |-- u1 + u2 ==&gt; e1 + e2 : </a:t>
            </a:r>
            <a:r>
              <a:rPr lang="en-US" sz="2000" err="1">
                <a:solidFill>
                  <a:schemeClr val="tx1"/>
                </a:solidFill>
                <a:latin typeface="Tahoma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Tahoma" charset="0"/>
              </a:rPr>
              <a:t>, q1 U q2 U {t1 = </a:t>
            </a:r>
            <a:r>
              <a:rPr lang="en-US" sz="2000" err="1">
                <a:solidFill>
                  <a:schemeClr val="tx1"/>
                </a:solidFill>
                <a:latin typeface="Tahoma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Tahoma" charset="0"/>
              </a:rPr>
              <a:t>, t2 = </a:t>
            </a:r>
            <a:r>
              <a:rPr lang="en-US" sz="2000" err="1">
                <a:solidFill>
                  <a:schemeClr val="tx1"/>
                </a:solidFill>
                <a:latin typeface="Tahoma" charset="0"/>
              </a:rPr>
              <a:t>int</a:t>
            </a:r>
            <a:r>
              <a:rPr lang="en-US" sz="2000">
                <a:solidFill>
                  <a:schemeClr val="tx1"/>
                </a:solidFill>
                <a:latin typeface="Tahoma" charset="0"/>
              </a:rPr>
              <a:t>}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3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</a:rPr>
              <a:t>6. If type variable a is not in the domain of substitution S, then S(a) = ?</a:t>
            </a:r>
          </a:p>
        </p:txBody>
      </p:sp>
    </p:spTree>
    <p:extLst>
      <p:ext uri="{BB962C8B-B14F-4D97-AF65-F5344CB8AC3E}">
        <p14:creationId xmlns:p14="http://schemas.microsoft.com/office/powerpoint/2010/main" val="290777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>
                <a:latin typeface="+mn-lt"/>
              </a:rPr>
              <a:t>7. What is the application order of 	(U o S) (a)</a:t>
            </a:r>
          </a:p>
        </p:txBody>
      </p:sp>
    </p:spTree>
    <p:extLst>
      <p:ext uri="{BB962C8B-B14F-4D97-AF65-F5344CB8AC3E}">
        <p14:creationId xmlns:p14="http://schemas.microsoft.com/office/powerpoint/2010/main" val="135953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Programming Language Concepts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9</vt:lpstr>
      <vt:lpstr>Problem 1 Description –(a)</vt:lpstr>
      <vt:lpstr>Problem 1 Solution –(a)</vt:lpstr>
      <vt:lpstr>Problem 1 Description –(b)</vt:lpstr>
      <vt:lpstr>Problem 1 Solution –(b)</vt:lpstr>
      <vt:lpstr>Problem 1 Description –(c)</vt:lpstr>
      <vt:lpstr>Problem 1 Solution –(c)</vt:lpstr>
      <vt:lpstr>Problem 1 Description –(d)</vt:lpstr>
      <vt:lpstr>Problem 1 Solution –(d)</vt:lpstr>
      <vt:lpstr>Problem 1 Description –(e)</vt:lpstr>
      <vt:lpstr>Problem 1 Solution –(e)</vt:lpstr>
      <vt:lpstr>Problem 2 Description</vt:lpstr>
      <vt:lpstr>Problem 2 Solution</vt:lpstr>
      <vt:lpstr>Problem 3 Description –(a)</vt:lpstr>
      <vt:lpstr>Problem 3 Solution –(a)</vt:lpstr>
      <vt:lpstr>Problem 3 Description –(b)</vt:lpstr>
      <vt:lpstr>Problem 3 Solution –(b)</vt:lpstr>
      <vt:lpstr>Problem 3 Solution –(b)</vt:lpstr>
      <vt:lpstr>Problem 3 Solution –(b)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revision>1</cp:revision>
  <dcterms:created xsi:type="dcterms:W3CDTF">2025-08-27T00:41:02Z</dcterms:created>
  <dcterms:modified xsi:type="dcterms:W3CDTF">2025-10-23T00:33:06Z</dcterms:modified>
</cp:coreProperties>
</file>