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7" r:id="rId3"/>
    <p:sldId id="257" r:id="rId4"/>
    <p:sldId id="261" r:id="rId5"/>
    <p:sldId id="259" r:id="rId6"/>
    <p:sldId id="265" r:id="rId7"/>
    <p:sldId id="262" r:id="rId8"/>
    <p:sldId id="266" r:id="rId9"/>
    <p:sldId id="263" r:id="rId10"/>
    <p:sldId id="264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08"/>
    <p:restoredTop sz="94906"/>
  </p:normalViewPr>
  <p:slideViewPr>
    <p:cSldViewPr snapToGrid="0">
      <p:cViewPr>
        <p:scale>
          <a:sx n="80" d="100"/>
          <a:sy n="80" d="100"/>
        </p:scale>
        <p:origin x="26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5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737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98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318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97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41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6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551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61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7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560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7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BD202-6E7E-3742-A8F9-8E6603FAE8CF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FEC413-0601-AC4B-A21B-CCEF23B70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7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8B7C-4EC8-B2FA-0479-552B1011C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9859F-836A-8864-54EE-E29553711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Theron</a:t>
            </a:r>
          </a:p>
        </p:txBody>
      </p:sp>
    </p:spTree>
    <p:extLst>
      <p:ext uri="{BB962C8B-B14F-4D97-AF65-F5344CB8AC3E}">
        <p14:creationId xmlns:p14="http://schemas.microsoft.com/office/powerpoint/2010/main" val="53042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BCFEC-8E44-4BF5-DF8B-3F1ACCC0B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DB7E-2240-5BBB-FCA6-2047486B1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ppl(S) = (1/3200000 * 2/336000) ** (-1/11)</a:t>
            </a:r>
          </a:p>
          <a:p>
            <a:r>
              <a:rPr lang="en-US" dirty="0"/>
              <a:t>ppl(S) = 11.652</a:t>
            </a:r>
          </a:p>
        </p:txBody>
      </p:sp>
    </p:spTree>
    <p:extLst>
      <p:ext uri="{BB962C8B-B14F-4D97-AF65-F5344CB8AC3E}">
        <p14:creationId xmlns:p14="http://schemas.microsoft.com/office/powerpoint/2010/main" val="214328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5E54-EED0-6739-BEAA-A0713B1F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156BF-96E1-979B-63A0-5C2B1FE44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– 1</a:t>
            </a:r>
          </a:p>
          <a:p>
            <a:r>
              <a:rPr lang="en-US" dirty="0"/>
              <a:t>ppl = 1.544 </a:t>
            </a:r>
          </a:p>
        </p:txBody>
      </p:sp>
    </p:spTree>
    <p:extLst>
      <p:ext uri="{BB962C8B-B14F-4D97-AF65-F5344CB8AC3E}">
        <p14:creationId xmlns:p14="http://schemas.microsoft.com/office/powerpoint/2010/main" val="3846307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02B7-B71F-2A35-157B-5CA06317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CF1991-98A7-BBBD-B78B-6572F94B7F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811748"/>
              </p:ext>
            </p:extLst>
          </p:nvPr>
        </p:nvGraphicFramePr>
        <p:xfrm>
          <a:off x="609599" y="3652520"/>
          <a:ext cx="662754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34798386"/>
                    </a:ext>
                  </a:extLst>
                </a:gridCol>
                <a:gridCol w="594632">
                  <a:extLst>
                    <a:ext uri="{9D8B030D-6E8A-4147-A177-3AD203B41FA5}">
                      <a16:colId xmlns:a16="http://schemas.microsoft.com/office/drawing/2014/main" val="1311101096"/>
                    </a:ext>
                  </a:extLst>
                </a:gridCol>
                <a:gridCol w="906916">
                  <a:extLst>
                    <a:ext uri="{9D8B030D-6E8A-4147-A177-3AD203B41FA5}">
                      <a16:colId xmlns:a16="http://schemas.microsoft.com/office/drawing/2014/main" val="2066714185"/>
                    </a:ext>
                  </a:extLst>
                </a:gridCol>
                <a:gridCol w="906916">
                  <a:extLst>
                    <a:ext uri="{9D8B030D-6E8A-4147-A177-3AD203B41FA5}">
                      <a16:colId xmlns:a16="http://schemas.microsoft.com/office/drawing/2014/main" val="821379813"/>
                    </a:ext>
                  </a:extLst>
                </a:gridCol>
                <a:gridCol w="906916">
                  <a:extLst>
                    <a:ext uri="{9D8B030D-6E8A-4147-A177-3AD203B41FA5}">
                      <a16:colId xmlns:a16="http://schemas.microsoft.com/office/drawing/2014/main" val="2348566907"/>
                    </a:ext>
                  </a:extLst>
                </a:gridCol>
                <a:gridCol w="906916">
                  <a:extLst>
                    <a:ext uri="{9D8B030D-6E8A-4147-A177-3AD203B41FA5}">
                      <a16:colId xmlns:a16="http://schemas.microsoft.com/office/drawing/2014/main" val="4119565829"/>
                    </a:ext>
                  </a:extLst>
                </a:gridCol>
                <a:gridCol w="1186045">
                  <a:extLst>
                    <a:ext uri="{9D8B030D-6E8A-4147-A177-3AD203B41FA5}">
                      <a16:colId xmlns:a16="http://schemas.microsoft.com/office/drawing/2014/main" val="1197817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2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17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95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313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043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522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organges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8736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D056A1E-8775-B7E2-64C7-BF1664C78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537629"/>
            <a:ext cx="39243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52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E5EF9-82FF-7BBE-81ED-DE43F71F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2EC455-1287-CA28-2801-17431DB87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= 6</a:t>
            </a:r>
          </a:p>
          <a:p>
            <a:r>
              <a:rPr lang="en-US" dirty="0"/>
              <a:t>C(you) = 3, C(have) = 3, C(apples) = 2, C(five) = 1, C(no) = 2, C(oranges) = 1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5B1AA-52DE-0F9F-2390-273CE9D4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331" y="1270000"/>
            <a:ext cx="5299927" cy="109653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4044E0-51F5-5081-27F0-D9C832043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262990"/>
              </p:ext>
            </p:extLst>
          </p:nvPr>
        </p:nvGraphicFramePr>
        <p:xfrm>
          <a:off x="735455" y="3429000"/>
          <a:ext cx="63901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933">
                  <a:extLst>
                    <a:ext uri="{9D8B030D-6E8A-4147-A177-3AD203B41FA5}">
                      <a16:colId xmlns:a16="http://schemas.microsoft.com/office/drawing/2014/main" val="3673908843"/>
                    </a:ext>
                  </a:extLst>
                </a:gridCol>
                <a:gridCol w="689781">
                  <a:extLst>
                    <a:ext uri="{9D8B030D-6E8A-4147-A177-3AD203B41FA5}">
                      <a16:colId xmlns:a16="http://schemas.microsoft.com/office/drawing/2014/main" val="40597784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66901074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04332201"/>
                    </a:ext>
                  </a:extLst>
                </a:gridCol>
                <a:gridCol w="1003080">
                  <a:extLst>
                    <a:ext uri="{9D8B030D-6E8A-4147-A177-3AD203B41FA5}">
                      <a16:colId xmlns:a16="http://schemas.microsoft.com/office/drawing/2014/main" val="3493522020"/>
                    </a:ext>
                  </a:extLst>
                </a:gridCol>
                <a:gridCol w="738634">
                  <a:extLst>
                    <a:ext uri="{9D8B030D-6E8A-4147-A177-3AD203B41FA5}">
                      <a16:colId xmlns:a16="http://schemas.microsoft.com/office/drawing/2014/main" val="1147630313"/>
                    </a:ext>
                  </a:extLst>
                </a:gridCol>
                <a:gridCol w="1165032">
                  <a:extLst>
                    <a:ext uri="{9D8B030D-6E8A-4147-A177-3AD203B41FA5}">
                      <a16:colId xmlns:a16="http://schemas.microsoft.com/office/drawing/2014/main" val="1508284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26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6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84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984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98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89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418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79080-03CE-2ADD-3BCE-526D6E4F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869FD-7949-6EBC-59BD-C2D58564D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 Model</a:t>
            </a:r>
          </a:p>
        </p:txBody>
      </p:sp>
    </p:spTree>
    <p:extLst>
      <p:ext uri="{BB962C8B-B14F-4D97-AF65-F5344CB8AC3E}">
        <p14:creationId xmlns:p14="http://schemas.microsoft.com/office/powerpoint/2010/main" val="395617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80464-2AE3-D810-AEB4-760FD51D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CF59-771A-328D-04A9-060715B1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Unigram</a:t>
            </a:r>
          </a:p>
          <a:p>
            <a:r>
              <a:rPr lang="en-US" dirty="0"/>
              <a:t>C(Cats) = 1, C(chase) = 1, C(after) = 1, C(playful) = 1,</a:t>
            </a:r>
          </a:p>
          <a:p>
            <a:r>
              <a:rPr lang="en-US" dirty="0"/>
              <a:t>C(mice) = 1, C(Birds) = 1, C(sing) = 1, C(at) = 2,</a:t>
            </a:r>
          </a:p>
          <a:p>
            <a:r>
              <a:rPr lang="en-US" dirty="0"/>
              <a:t>C(morning) = 1, C(dawn) = 1, C(Fish) = 1, C(swim) = 1,</a:t>
            </a:r>
          </a:p>
          <a:p>
            <a:r>
              <a:rPr lang="en-US" dirty="0"/>
              <a:t>C(in) = 1, C(the) = 1, C(pond) = 1, C(Dogs) = 1,</a:t>
            </a:r>
          </a:p>
          <a:p>
            <a:r>
              <a:rPr lang="en-US" dirty="0"/>
              <a:t>C(bark) = 1, C(passing) = 1, C(cars) = 1</a:t>
            </a:r>
          </a:p>
          <a:p>
            <a:endParaRPr lang="en-US" dirty="0"/>
          </a:p>
          <a:p>
            <a:r>
              <a:rPr lang="en-US" dirty="0"/>
              <a:t>Bigram</a:t>
            </a:r>
          </a:p>
          <a:p>
            <a:r>
              <a:rPr lang="en-US" dirty="0"/>
              <a:t>C(*, *) = 1</a:t>
            </a:r>
          </a:p>
        </p:txBody>
      </p:sp>
    </p:spTree>
    <p:extLst>
      <p:ext uri="{BB962C8B-B14F-4D97-AF65-F5344CB8AC3E}">
        <p14:creationId xmlns:p14="http://schemas.microsoft.com/office/powerpoint/2010/main" val="2948245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B8EEC-0DE0-23C7-6CD1-6BDF13DD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F8F4D-0620-C707-692D-F0794388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6155" y="2160588"/>
            <a:ext cx="5475303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7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D8A6-3235-8F48-2C4D-51707D0D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57B5C-FD7C-AD8A-1EBF-B58B43B06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= 19</a:t>
            </a:r>
          </a:p>
          <a:p>
            <a:r>
              <a:rPr lang="en-US" dirty="0"/>
              <a:t>C(cats, sing) = 0, C(cats, and) = 0, C(cats, dog) = 0…</a:t>
            </a:r>
          </a:p>
          <a:p>
            <a:r>
              <a:rPr lang="en-US" dirty="0"/>
              <a:t>C(sing, cats) = 0, C(sing, sing) = 0, C(sing, and) = 0…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C(Cats) = 1, C(sing) = 1, C(and)=0, C(dogs)=1, C(swim)=1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E3C4C1-84E7-89E3-5073-F9BDEAE5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927600"/>
            <a:ext cx="6870477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66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806A-0899-B78B-99D7-C3F4CA47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F18FFD-917D-216C-FA9D-49F418A0F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471" y="2160588"/>
            <a:ext cx="606267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0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390-26B9-244F-961E-3BFB7D9E3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6B8AF-242B-84D2-C2BC-44CE2066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P(S1) = P(cats) * P(sing | cats) * P(and | sing) * P(dongs | and) * P(swim | dogs)</a:t>
            </a:r>
          </a:p>
          <a:p>
            <a:r>
              <a:rPr lang="en-US" dirty="0"/>
              <a:t>P(S1) = 1/20 * 1/20 * 1/20 * 1/20 * 1/20 = 1/3200000</a:t>
            </a:r>
          </a:p>
          <a:p>
            <a:r>
              <a:rPr lang="en-US" dirty="0"/>
              <a:t>P(S2) = P(playful) * P(dogs | playful) * P(chase | dogs) * P(birds | chase) * P(at | birds) * P(dawn | at)</a:t>
            </a:r>
          </a:p>
          <a:p>
            <a:r>
              <a:rPr lang="en-US" dirty="0"/>
              <a:t>P(S2) = 1/20 * 1/20 * 1/20 * 2/20 * 1/21 = 2 / 3360000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CF029D-BEEE-A88E-7C17-03018A40F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4485132"/>
            <a:ext cx="6426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830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1314</TotalTime>
  <Words>535</Words>
  <Application>Microsoft Macintosh PowerPoint</Application>
  <PresentationFormat>On-screen Show (4:3)</PresentationFormat>
  <Paragraphs>133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Tutorial 3</vt:lpstr>
      <vt:lpstr>Quiz 4</vt:lpstr>
      <vt:lpstr>Quiz 4</vt:lpstr>
      <vt:lpstr>Homework 2</vt:lpstr>
      <vt:lpstr>Problem 1</vt:lpstr>
      <vt:lpstr>Problem 1</vt:lpstr>
      <vt:lpstr>Problem 1</vt:lpstr>
      <vt:lpstr>Problem 1</vt:lpstr>
      <vt:lpstr>Problem 1</vt:lpstr>
      <vt:lpstr>Problem 1</vt:lpstr>
      <vt:lpstr>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3</dc:title>
  <dc:creator>Wang, Sinong</dc:creator>
  <cp:lastModifiedBy>Wang, Sinong</cp:lastModifiedBy>
  <cp:revision>1</cp:revision>
  <dcterms:created xsi:type="dcterms:W3CDTF">2024-02-05T00:55:59Z</dcterms:created>
  <dcterms:modified xsi:type="dcterms:W3CDTF">2024-02-05T22:50:51Z</dcterms:modified>
</cp:coreProperties>
</file>