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5" r:id="rId4"/>
    <p:sldId id="259" r:id="rId5"/>
    <p:sldId id="260" r:id="rId6"/>
    <p:sldId id="276" r:id="rId7"/>
    <p:sldId id="261" r:id="rId8"/>
    <p:sldId id="277" r:id="rId9"/>
    <p:sldId id="262" r:id="rId10"/>
    <p:sldId id="278" r:id="rId11"/>
    <p:sldId id="263" r:id="rId12"/>
    <p:sldId id="279" r:id="rId13"/>
    <p:sldId id="265" r:id="rId14"/>
    <p:sldId id="280" r:id="rId15"/>
    <p:sldId id="258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327"/>
  </p:normalViewPr>
  <p:slideViewPr>
    <p:cSldViewPr snapToGrid="0">
      <p:cViewPr varScale="1">
        <p:scale>
          <a:sx n="136" d="100"/>
          <a:sy n="136" d="100"/>
        </p:scale>
        <p:origin x="11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9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3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8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0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76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14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4F21B-A9FE-6948-A6C1-77B0C0316A5D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6D95D-BCCC-5548-8631-33D086894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2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0E03-54AE-E70C-97F3-543BF5321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4041D-BC1D-72DE-44F5-280194081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</a:t>
            </a:r>
          </a:p>
        </p:txBody>
      </p:sp>
    </p:spTree>
    <p:extLst>
      <p:ext uri="{BB962C8B-B14F-4D97-AF65-F5344CB8AC3E}">
        <p14:creationId xmlns:p14="http://schemas.microsoft.com/office/powerpoint/2010/main" val="305194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568F-F80E-777D-91D3-C414164DD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Head: 1</a:t>
            </a:r>
          </a:p>
          <a:p>
            <a:r>
              <a:rPr lang="en-US" altLang="zh-CN" sz="2800" dirty="0"/>
              <a:t>Tail: 2::3::4::nil</a:t>
            </a:r>
            <a:endParaRPr lang="zh-CN" altLang="en-US" sz="2800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D3A510-1B28-9993-0496-256BBDD5D6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4. What are the head and tail of list : 1: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  <a:sym typeface="Wingdings" pitchFamily="2" charset="2"/>
              </a:rPr>
              <a:t>:(2::(3::(4::nil))) 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47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9C5600-76D4-F21E-87A8-3E06EF7C39D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5. </a:t>
            </a:r>
            <a:r>
              <a:rPr lang="en-US" altLang="zh-CN" sz="4000" kern="0" dirty="0">
                <a:latin typeface="+mn-lt"/>
              </a:rPr>
              <a:t>Which rule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in</a:t>
            </a:r>
            <a:r>
              <a:rPr lang="en-US" altLang="zh-CN" sz="4000" kern="0" dirty="0">
                <a:latin typeface="+mn-lt"/>
              </a:rPr>
              <a:t>correct about list evaluation?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E802BB-0CC9-D247-5571-25174DCD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445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	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lnSpc>
                <a:spcPct val="150000"/>
              </a:lnSpc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351FDA5-7F2D-1BF8-ED5E-DCF055318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40054"/>
              </p:ext>
            </p:extLst>
          </p:nvPr>
        </p:nvGraphicFramePr>
        <p:xfrm>
          <a:off x="1287598" y="2074305"/>
          <a:ext cx="6661831" cy="88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431800" progId="Equation.3">
                  <p:embed/>
                </p:oleObj>
              </mc:Choice>
              <mc:Fallback>
                <p:oleObj name="Equation" r:id="rId2" imgW="3251200" imgH="431800" progId="Equation.3">
                  <p:embed/>
                  <p:pic>
                    <p:nvPicPr>
                      <p:cNvPr id="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98" y="2074305"/>
                        <a:ext cx="6661831" cy="88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3DCDC031-EC4B-2350-9DFF-9948557FFF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418341"/>
              </p:ext>
            </p:extLst>
          </p:nvPr>
        </p:nvGraphicFramePr>
        <p:xfrm>
          <a:off x="1148260" y="3033277"/>
          <a:ext cx="7890873" cy="7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500" imgH="431800" progId="Equation.3">
                  <p:embed/>
                </p:oleObj>
              </mc:Choice>
              <mc:Fallback>
                <p:oleObj name="Equation" r:id="rId4" imgW="4508500" imgH="431800" progId="Equation.3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260" y="3033277"/>
                        <a:ext cx="7890873" cy="7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3BBE3E5-F9E6-C0DB-36E1-73E650245D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145836"/>
              </p:ext>
            </p:extLst>
          </p:nvPr>
        </p:nvGraphicFramePr>
        <p:xfrm>
          <a:off x="1438497" y="4050622"/>
          <a:ext cx="3385189" cy="79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497" y="4050622"/>
                        <a:ext cx="3385189" cy="797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CEFFC4-08BD-2545-61C4-1284E39B44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439529"/>
              </p:ext>
            </p:extLst>
          </p:nvPr>
        </p:nvGraphicFramePr>
        <p:xfrm>
          <a:off x="1438497" y="5106671"/>
          <a:ext cx="3355703" cy="83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37000" imgH="420480" progId="Equation.3">
                  <p:embed/>
                </p:oleObj>
              </mc:Choice>
              <mc:Fallback>
                <p:oleObj name="公式" r:id="rId8" imgW="1737000" imgH="42048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497" y="5106671"/>
                        <a:ext cx="3355703" cy="831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979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79C5600-76D4-F21E-87A8-3E06EF7C39D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5. </a:t>
            </a:r>
            <a:r>
              <a:rPr lang="en-US" altLang="zh-CN" sz="4000" kern="0" dirty="0">
                <a:latin typeface="+mn-lt"/>
              </a:rPr>
              <a:t>Which rule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in</a:t>
            </a:r>
            <a:r>
              <a:rPr lang="en-US" altLang="zh-CN" sz="4000" kern="0" dirty="0">
                <a:latin typeface="+mn-lt"/>
              </a:rPr>
              <a:t>correct about list evaluation?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E802BB-0CC9-D247-5571-25174DCDD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143445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	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lnSpc>
                <a:spcPct val="150000"/>
              </a:lnSpc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351FDA5-7F2D-1BF8-ED5E-DCF0553180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7598" y="2074305"/>
          <a:ext cx="6661831" cy="889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431800" progId="Equation.3">
                  <p:embed/>
                </p:oleObj>
              </mc:Choice>
              <mc:Fallback>
                <p:oleObj name="Equation" r:id="rId2" imgW="3251200" imgH="4318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351FDA5-7F2D-1BF8-ED5E-DCF0553180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98" y="2074305"/>
                        <a:ext cx="6661831" cy="889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3DCDC031-EC4B-2350-9DFF-9948557FF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8260" y="3033277"/>
          <a:ext cx="7890873" cy="7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08500" imgH="431800" progId="Equation.3">
                  <p:embed/>
                </p:oleObj>
              </mc:Choice>
              <mc:Fallback>
                <p:oleObj name="Equation" r:id="rId4" imgW="4508500" imgH="431800" progId="Equation.3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3DCDC031-EC4B-2350-9DFF-9948557FF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260" y="3033277"/>
                        <a:ext cx="7890873" cy="75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83BBE3E5-F9E6-C0DB-36E1-73E650245D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497" y="4050622"/>
          <a:ext cx="3385189" cy="79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500" imgH="431800" progId="Equation.3">
                  <p:embed/>
                </p:oleObj>
              </mc:Choice>
              <mc:Fallback>
                <p:oleObj name="Equation" r:id="rId6" imgW="1841500" imgH="431800" progId="Equation.3">
                  <p:embed/>
                  <p:pic>
                    <p:nvPicPr>
                      <p:cNvPr id="12" name="Object 7">
                        <a:extLst>
                          <a:ext uri="{FF2B5EF4-FFF2-40B4-BE49-F238E27FC236}">
                            <a16:creationId xmlns:a16="http://schemas.microsoft.com/office/drawing/2014/main" id="{83BBE3E5-F9E6-C0DB-36E1-73E650245D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497" y="4050622"/>
                        <a:ext cx="3385189" cy="797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5CEFFC4-08BD-2545-61C4-1284E39B44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497" y="5106671"/>
          <a:ext cx="3355703" cy="831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37000" imgH="420480" progId="Equation.3">
                  <p:embed/>
                </p:oleObj>
              </mc:Choice>
              <mc:Fallback>
                <p:oleObj name="公式" r:id="rId8" imgW="1737000" imgH="420480" progId="Equation.3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15CEFFC4-08BD-2545-61C4-1284E39B44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497" y="5106671"/>
                        <a:ext cx="3355703" cy="831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620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5A94832-81C9-6CD5-B361-39A32CAB0C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6. Which one is not a list value according to the definition of list 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BC73BE-6671-6219-17DE-28BE19C2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64" y="2063932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Nil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1::2::3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1::2::3::nil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4124213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5A94832-81C9-6CD5-B361-39A32CAB0C3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6. Which one is not a list value according to the definition of list ?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0BC73BE-6671-6219-17DE-28BE19C2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64" y="2063932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Nil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solidFill>
                  <a:srgbClr val="FF0000"/>
                </a:solidFill>
                <a:ea typeface="宋体" panose="02010600030101010101" pitchFamily="2" charset="-122"/>
              </a:rPr>
              <a:t>1::2::3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1::2::3::nil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607225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8B20-F1C7-DA5E-EF30-1CAEBA8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F323-97BA-4726-0C4A-E03E882F9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C4E3CA-0B69-65AA-D32E-49E66A443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927AFE-7D4C-D8A1-984C-C9EA95E16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739846"/>
            <a:ext cx="7886700" cy="252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8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73E-1FCC-1E68-5602-944C9179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4A28B-BB07-360C-8D98-7D0050D4F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99335"/>
            <a:ext cx="7886700" cy="902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FFAC32-79C2-ABEB-A936-46C0599BA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2047"/>
          <a:stretch/>
        </p:blipFill>
        <p:spPr>
          <a:xfrm>
            <a:off x="685800" y="2387046"/>
            <a:ext cx="7772400" cy="540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57E60-1BC1-4FDB-31B4-28438223E5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380"/>
          <a:stretch/>
        </p:blipFill>
        <p:spPr>
          <a:xfrm>
            <a:off x="685800" y="2939933"/>
            <a:ext cx="7772400" cy="303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6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2BC1CF-51AD-92D8-E8CC-4D001368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73597"/>
            <a:ext cx="7772400" cy="632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11383-64B0-BC65-6485-1E00397ED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9E08A-6616-9210-68DD-1A10A5C8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3111786"/>
            <a:ext cx="7886700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75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757C3-D279-8760-847D-6FB613C6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B49F0F-6930-2657-ACDF-AD48A7DB4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4964"/>
            <a:ext cx="7886700" cy="2221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020A13-AC9B-3836-F6C0-72395DA54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32003"/>
            <a:ext cx="7772400" cy="31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4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B062-2278-C7DB-DF52-41942F3B1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25EF0-8971-FE49-7EF0-8C6436FAB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4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904B-4F04-E83B-9DC8-6EC1400B5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880CD7-8E7F-FFE2-6C66-F1D60F323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57029"/>
            <a:ext cx="7886700" cy="664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5FCE53-5FD3-ED44-2C79-6E9CC1D2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4417"/>
            <a:ext cx="7772400" cy="310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64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7123-953F-C9C5-6C25-23BC5FC10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D25328-DEBF-0283-D95F-815091CD0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64369"/>
            <a:ext cx="7886700" cy="407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39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87CC-DAF8-015E-4E75-533955F9F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3F6528-CA96-F90D-13A7-A0D12BF3C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838" y="1825625"/>
            <a:ext cx="66863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16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A192-2ED9-C6CC-6789-640A2485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828867-7281-F4CF-D2BB-3A8391832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47178"/>
            <a:ext cx="7886700" cy="25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1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B62E-6515-0D85-EAA7-25AE71D1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4A2DB-7B9A-6DCB-ED81-60E04BD64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354" y="1590301"/>
            <a:ext cx="7641291" cy="51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1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2096AC-9B72-CECA-497D-748D6E20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0" dirty="0">
                <a:latin typeface="+mn-lt"/>
                <a:ea typeface="宋体" panose="02010600030101010101" pitchFamily="2" charset="-122"/>
              </a:rPr>
              <a:t>1. What is the problem with T-</a:t>
            </a:r>
            <a:r>
              <a:rPr lang="en-US" altLang="zh-CN" sz="4400" kern="0" dirty="0" err="1">
                <a:latin typeface="+mn-lt"/>
                <a:ea typeface="宋体" panose="02010600030101010101" pitchFamily="2" charset="-122"/>
              </a:rPr>
              <a:t>Inl</a:t>
            </a:r>
            <a:r>
              <a:rPr lang="en-US" altLang="zh-CN" sz="4400" kern="0" dirty="0">
                <a:latin typeface="+mn-lt"/>
                <a:ea typeface="宋体" panose="02010600030101010101" pitchFamily="2" charset="-122"/>
              </a:rPr>
              <a:t> and T-</a:t>
            </a:r>
            <a:r>
              <a:rPr lang="en-US" altLang="zh-CN" sz="4400" kern="0" dirty="0" err="1">
                <a:latin typeface="+mn-lt"/>
                <a:ea typeface="宋体" panose="02010600030101010101" pitchFamily="2" charset="-122"/>
              </a:rPr>
              <a:t>Inr</a:t>
            </a:r>
            <a:r>
              <a:rPr lang="en-US" altLang="zh-CN" sz="4400" kern="0" dirty="0">
                <a:latin typeface="+mn-lt"/>
                <a:ea typeface="宋体" panose="02010600030101010101" pitchFamily="2" charset="-122"/>
              </a:rPr>
              <a:t>?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1B323C-2E2B-CBEF-723C-4B5DE07D4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3390598"/>
            <a:ext cx="7886700" cy="122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CFE55F3-906A-AA50-9A14-1F19A55FB8F5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1. What is the problem with T-</a:t>
            </a:r>
            <a:r>
              <a:rPr lang="en-US" altLang="zh-CN" sz="4000" kern="0" dirty="0" err="1">
                <a:latin typeface="+mn-lt"/>
                <a:ea typeface="宋体" panose="02010600030101010101" pitchFamily="2" charset="-122"/>
              </a:rPr>
              <a:t>Inl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 and T-</a:t>
            </a:r>
            <a:r>
              <a:rPr lang="en-US" altLang="zh-CN" sz="4000" kern="0" dirty="0" err="1">
                <a:latin typeface="+mn-lt"/>
                <a:ea typeface="宋体" panose="02010600030101010101" pitchFamily="2" charset="-122"/>
              </a:rPr>
              <a:t>Inr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9" name="矩形 1">
            <a:extLst>
              <a:ext uri="{FF2B5EF4-FFF2-40B4-BE49-F238E27FC236}">
                <a16:creationId xmlns:a16="http://schemas.microsoft.com/office/drawing/2014/main" id="{02DB6974-5F3A-4D09-B07B-336D1588BE0F}"/>
              </a:ext>
            </a:extLst>
          </p:cNvPr>
          <p:cNvSpPr/>
          <p:nvPr/>
        </p:nvSpPr>
        <p:spPr>
          <a:xfrm>
            <a:off x="96058" y="6273225"/>
            <a:ext cx="9220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Given e of a fixed type, </a:t>
            </a:r>
            <a:r>
              <a:rPr lang="en-US" altLang="zh-CN" sz="3200" dirty="0" err="1">
                <a:solidFill>
                  <a:srgbClr val="FF0000"/>
                </a:solidFill>
              </a:rPr>
              <a:t>inl</a:t>
            </a:r>
            <a:r>
              <a:rPr lang="en-US" altLang="zh-CN" sz="3200" dirty="0">
                <a:solidFill>
                  <a:srgbClr val="FF0000"/>
                </a:solidFill>
              </a:rPr>
              <a:t> e is of type t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1</a:t>
            </a:r>
            <a:r>
              <a:rPr lang="en-US" altLang="zh-CN" sz="3200" dirty="0">
                <a:solidFill>
                  <a:srgbClr val="FF0000"/>
                </a:solidFill>
              </a:rPr>
              <a:t>+t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, for any t</a:t>
            </a:r>
            <a:r>
              <a:rPr lang="en-US" altLang="zh-CN" sz="3200" baseline="-25000" dirty="0">
                <a:solidFill>
                  <a:srgbClr val="FF0000"/>
                </a:solidFill>
              </a:rPr>
              <a:t>2</a:t>
            </a:r>
            <a:r>
              <a:rPr lang="en-US" altLang="zh-CN" sz="3200" dirty="0">
                <a:solidFill>
                  <a:srgbClr val="FF0000"/>
                </a:solidFill>
              </a:rPr>
              <a:t>! </a:t>
            </a:r>
            <a:endParaRPr lang="en-US" altLang="zh-CN" sz="3200" dirty="0">
              <a:solidFill>
                <a:srgbClr val="FF0000"/>
              </a:solidFill>
              <a:sym typeface="Wingdings" pitchFamily="2" charset="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3D35DF-5875-28B2-76AC-9B9FC255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25684"/>
            <a:ext cx="7772400" cy="45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4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E789A0-5A44-A000-3939-1E3A9DE133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2. Which </a:t>
            </a:r>
            <a:r>
              <a:rPr lang="en-US" altLang="zh-CN" sz="4000" kern="0" dirty="0">
                <a:latin typeface="+mn-lt"/>
              </a:rPr>
              <a:t>is the Evaluation Strategy of fix 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14789C-E69C-A2F3-6C62-072E959F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64" y="2325189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Call-by-value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Call-by-name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Normal order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Full beta-reduction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A1179BEF-4428-62E4-BF11-07EB30EB3F4A}"/>
              </a:ext>
            </a:extLst>
          </p:cNvPr>
          <p:cNvSpPr txBox="1"/>
          <p:nvPr/>
        </p:nvSpPr>
        <p:spPr>
          <a:xfrm>
            <a:off x="888274" y="1605121"/>
            <a:ext cx="736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fix = \f. (\x. f (\y. x </a:t>
            </a:r>
            <a:r>
              <a:rPr lang="en-US" altLang="zh-CN" sz="3600" dirty="0" err="1">
                <a:solidFill>
                  <a:srgbClr val="FF0000"/>
                </a:solidFill>
              </a:rPr>
              <a:t>x</a:t>
            </a:r>
            <a:r>
              <a:rPr lang="en-US" altLang="zh-CN" sz="3600" dirty="0">
                <a:solidFill>
                  <a:srgbClr val="FF0000"/>
                </a:solidFill>
              </a:rPr>
              <a:t> y)) (\x. f (\y. x </a:t>
            </a:r>
            <a:r>
              <a:rPr lang="en-US" altLang="zh-CN" sz="3600" dirty="0" err="1">
                <a:solidFill>
                  <a:srgbClr val="FF0000"/>
                </a:solidFill>
              </a:rPr>
              <a:t>x</a:t>
            </a:r>
            <a:r>
              <a:rPr lang="en-US" altLang="zh-CN" sz="3600" dirty="0">
                <a:solidFill>
                  <a:srgbClr val="FF0000"/>
                </a:solidFill>
              </a:rPr>
              <a:t> y)) </a:t>
            </a:r>
          </a:p>
        </p:txBody>
      </p:sp>
    </p:spTree>
    <p:extLst>
      <p:ext uri="{BB962C8B-B14F-4D97-AF65-F5344CB8AC3E}">
        <p14:creationId xmlns:p14="http://schemas.microsoft.com/office/powerpoint/2010/main" val="414841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E789A0-5A44-A000-3939-1E3A9DE133F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2. Which </a:t>
            </a:r>
            <a:r>
              <a:rPr lang="en-US" altLang="zh-CN" sz="4000" kern="0" dirty="0">
                <a:latin typeface="+mn-lt"/>
              </a:rPr>
              <a:t>is the Evaluation Strategy of fix 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14789C-E69C-A2F3-6C62-072E959F8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464" y="2325189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solidFill>
                  <a:srgbClr val="FF0000"/>
                </a:solidFill>
                <a:ea typeface="宋体" panose="02010600030101010101" pitchFamily="2" charset="-122"/>
              </a:rPr>
              <a:t>Call-by-value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Call-by-name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Normal order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kern="0" dirty="0">
                <a:ea typeface="宋体" panose="02010600030101010101" pitchFamily="2" charset="-122"/>
              </a:rPr>
              <a:t>Full beta-reduction</a:t>
            </a:r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A1179BEF-4428-62E4-BF11-07EB30EB3F4A}"/>
              </a:ext>
            </a:extLst>
          </p:cNvPr>
          <p:cNvSpPr txBox="1"/>
          <p:nvPr/>
        </p:nvSpPr>
        <p:spPr>
          <a:xfrm>
            <a:off x="888274" y="1605121"/>
            <a:ext cx="736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fix = \f. (\x. f (\y. x </a:t>
            </a:r>
            <a:r>
              <a:rPr lang="en-US" altLang="zh-CN" sz="3600" dirty="0" err="1">
                <a:solidFill>
                  <a:srgbClr val="FF0000"/>
                </a:solidFill>
              </a:rPr>
              <a:t>x</a:t>
            </a:r>
            <a:r>
              <a:rPr lang="en-US" altLang="zh-CN" sz="3600" dirty="0">
                <a:solidFill>
                  <a:srgbClr val="FF0000"/>
                </a:solidFill>
              </a:rPr>
              <a:t> y)) (\x. f (\y. x </a:t>
            </a:r>
            <a:r>
              <a:rPr lang="en-US" altLang="zh-CN" sz="3600" dirty="0" err="1">
                <a:solidFill>
                  <a:srgbClr val="FF0000"/>
                </a:solidFill>
              </a:rPr>
              <a:t>x</a:t>
            </a:r>
            <a:r>
              <a:rPr lang="en-US" altLang="zh-CN" sz="3600" dirty="0">
                <a:solidFill>
                  <a:srgbClr val="FF0000"/>
                </a:solidFill>
              </a:rPr>
              <a:t> y)) </a:t>
            </a:r>
          </a:p>
        </p:txBody>
      </p:sp>
    </p:spTree>
    <p:extLst>
      <p:ext uri="{BB962C8B-B14F-4D97-AF65-F5344CB8AC3E}">
        <p14:creationId xmlns:p14="http://schemas.microsoft.com/office/powerpoint/2010/main" val="370270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D8C55E-05F9-CA69-9D53-97EAB99ECF3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3. Write down the </a:t>
            </a:r>
            <a:r>
              <a:rPr lang="fr-FR" altLang="zh-CN" sz="4000" kern="0" dirty="0" err="1">
                <a:latin typeface="+mn-lt"/>
                <a:ea typeface="宋体" panose="02010600030101010101" pitchFamily="2" charset="-122"/>
              </a:rPr>
              <a:t>evaluation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 rule of fix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6A5FC3-5009-2457-7A7F-5A4B9334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9D8C55E-05F9-CA69-9D53-97EAB99ECF3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3. Write down the </a:t>
            </a:r>
            <a:r>
              <a:rPr lang="fr-FR" altLang="zh-CN" sz="4000" kern="0" dirty="0" err="1">
                <a:latin typeface="+mn-lt"/>
                <a:ea typeface="宋体" panose="02010600030101010101" pitchFamily="2" charset="-122"/>
              </a:rPr>
              <a:t>evaluation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 rule of fix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B92E796-BC35-705A-9174-5AE191C1D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531" y="1825625"/>
            <a:ext cx="59889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227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0D3A510-1B28-9993-0496-256BBDD5D68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4. What are the head and tail of list : 1:</a:t>
            </a:r>
            <a:r>
              <a:rPr lang="en-US" altLang="zh-CN" sz="4000" kern="0" dirty="0">
                <a:latin typeface="+mn-lt"/>
                <a:ea typeface="宋体" panose="02010600030101010101" pitchFamily="2" charset="-122"/>
                <a:sym typeface="Wingdings" pitchFamily="2" charset="2"/>
              </a:rPr>
              <a:t>:(2::(3::(4::nil))) 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D8D54-8812-8054-03B6-9E3E0F5B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192</TotalTime>
  <Words>312</Words>
  <Application>Microsoft Macintosh PowerPoint</Application>
  <PresentationFormat>On-screen Show (4:3)</PresentationFormat>
  <Paragraphs>54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Gill Sans</vt:lpstr>
      <vt:lpstr>Office Theme</vt:lpstr>
      <vt:lpstr>Equation</vt:lpstr>
      <vt:lpstr>公式</vt:lpstr>
      <vt:lpstr>Tutorial-7</vt:lpstr>
      <vt:lpstr>Quiz-6</vt:lpstr>
      <vt:lpstr>1. What is the problem with T-Inl and T-Inr?</vt:lpstr>
      <vt:lpstr>1. What is the problem with T-Inl and T-Inr?</vt:lpstr>
      <vt:lpstr>2. Which is the Evaluation Strategy of fix ?</vt:lpstr>
      <vt:lpstr>2. Which is the Evaluation Strategy of fix ?</vt:lpstr>
      <vt:lpstr>3. Write down the evaluation rule of fix</vt:lpstr>
      <vt:lpstr>3. Write down the evaluation rule of fix</vt:lpstr>
      <vt:lpstr>4. What are the head and tail of list : 1::(2::(3::(4::nil))) ?</vt:lpstr>
      <vt:lpstr>4. What are the head and tail of list : 1::(2::(3::(4::nil))) ?</vt:lpstr>
      <vt:lpstr>5. Which rule is incorrect about list evaluation?</vt:lpstr>
      <vt:lpstr>5. Which rule is incorrect about list evaluation?</vt:lpstr>
      <vt:lpstr>6. Which one is not a list value according to the definition of list ?</vt:lpstr>
      <vt:lpstr>6. Which one is not a list value according to the definition of list ?</vt:lpstr>
      <vt:lpstr>Homework-6</vt:lpstr>
      <vt:lpstr>Problem-1</vt:lpstr>
      <vt:lpstr>Problem-1</vt:lpstr>
      <vt:lpstr>Problem-1</vt:lpstr>
      <vt:lpstr>Problem-1</vt:lpstr>
      <vt:lpstr>Problem-1</vt:lpstr>
      <vt:lpstr>Problem-2</vt:lpstr>
      <vt:lpstr>Problem-2</vt:lpstr>
      <vt:lpstr>Problem-3</vt:lpstr>
      <vt:lpstr>Problem-3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Tutorial-7</dc:title>
  <dc:creator>Wang, Sinong</dc:creator>
  <cp:lastModifiedBy>Wang, Sinong</cp:lastModifiedBy>
  <cp:revision>2</cp:revision>
  <dcterms:created xsi:type="dcterms:W3CDTF">2023-10-09T16:55:56Z</dcterms:created>
  <dcterms:modified xsi:type="dcterms:W3CDTF">2023-10-09T20:08:12Z</dcterms:modified>
</cp:coreProperties>
</file>