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e947e120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e947e120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SLIDES_API166559247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SLIDES_API166559247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e947e120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e947e12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SLIDES_API166559247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SLIDES_API166559247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66559247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66559247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SLIDES_API166559247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SLIDES_API166559247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SLIDES_API166559247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SLIDES_API166559247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e947e120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e947e120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SLIDES_API166559247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SLIDES_API166559247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hyperlink" Target="https://www.aminer.org/cit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unsplash.com/s/photos/MIAGE-Universit%C3%A9%20de%20Nanterre-graphes-recherche%20op%C3%A9rationnelle-r%C3%A9seaux%20de%20citations-collaborations%20scientifiques" TargetMode="External"/><Relationship Id="rId4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unsplash.com/s/photos/Windows-Python-Spyder-Anaconda-Jupyter-Gephi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0.jpg"/><Relationship Id="rId5" Type="http://schemas.openxmlformats.org/officeDocument/2006/relationships/image" Target="../media/image19.jpg"/><Relationship Id="rId6" Type="http://schemas.openxmlformats.org/officeDocument/2006/relationships/image" Target="../media/image13.jpg"/><Relationship Id="rId7" Type="http://schemas.openxmlformats.org/officeDocument/2006/relationships/image" Target="../media/image7.jpg"/><Relationship Id="rId8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unsplash.com/s/photos/analyses%20de%20centralit%C3%A9-communaut%C3%A9-Gephi-exploration%20des%20donn%C3%A9es-dynamique%20acad%C3%A9mique-r%C3%A9seaux%20de%20citations-collaborations" TargetMode="External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unsplash.com/s/photos/collecte%20des%20donn%C3%A9es-pr%C3%A9paration%20des%20donn%C3%A9es-filtration-cr%C3%A9ation%20des%20graphes-analyse%20des%20graphes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unsplash.com/s/photos/collecte%20des%20donn%C3%A9es-pr%C3%A9paration%20des%20donn%C3%A9es-filtration-cr%C3%A9ation%20des%20graphes-analyse%20des%20graphes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unsplash.com/s/photos/graphes-open%20data-dynamique%20acad%C3%A9mique-algorithme%20de%20Louvain-visualisation%20interactive-Gephi" TargetMode="Externa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Image libre: Apprentissage, livre, science, étude, lecture ..."/>
          <p:cNvPicPr preferRelativeResize="0"/>
          <p:nvPr/>
        </p:nvPicPr>
        <p:blipFill>
          <a:blip r:embed="rId3">
            <a:alphaModFix amt="43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/>
              <a:t>Réseaux de Citations et de Collaborations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/>
              <a:t>Scientifiques : Analyse, Visualisation et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/>
              <a:t>Interprétation</a:t>
            </a:r>
            <a:r>
              <a:rPr lang="fr" sz="2400">
                <a:highlight>
                  <a:schemeClr val="lt1"/>
                </a:highlight>
              </a:rPr>
              <a:t>  </a:t>
            </a:r>
            <a:endParaRPr sz="2400"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796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LALI Mohamed Kenzi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fr" sz="1800">
                <a:solidFill>
                  <a:schemeClr val="dk1"/>
                </a:solidFill>
              </a:rPr>
              <a:t>Projet réalisé du 15 mars 2024 au 20 mai 2024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4" name="Google Shape;154;p22" title="Conclusion"/>
          <p:cNvSpPr txBox="1"/>
          <p:nvPr/>
        </p:nvSpPr>
        <p:spPr>
          <a:xfrm>
            <a:off x="381000" y="381000"/>
            <a:ext cx="7817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</a:rPr>
              <a:t>Je vous remercie de votre attention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55" name="Google Shape;155;p22" title="Quelle est la différence entre les cartouches d'encre HP 304 et HP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4725" y="906400"/>
            <a:ext cx="3337651" cy="215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>
            <a:off x="3436450" y="1216525"/>
            <a:ext cx="20742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541600" y="3445825"/>
            <a:ext cx="6235500" cy="13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Sources: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 u="sng">
                <a:solidFill>
                  <a:schemeClr val="hlink"/>
                </a:solidFill>
                <a:hlinkClick r:id="rId4"/>
              </a:rPr>
              <a:t>https://www.aminer.org/citation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Toute image utilisée est libre de droits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2973550" y="313802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</a:rPr>
              <a:t>Figure 7 – Des questions 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 title="Introduction au Projet"/>
          <p:cNvSpPr txBox="1"/>
          <p:nvPr/>
        </p:nvSpPr>
        <p:spPr>
          <a:xfrm>
            <a:off x="381000" y="381000"/>
            <a:ext cx="4156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</a:rPr>
              <a:t>Introduction au Projet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48375" y="972775"/>
            <a:ext cx="47808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fr" sz="1500">
                <a:solidFill>
                  <a:schemeClr val="dk2"/>
                </a:solidFill>
              </a:rPr>
              <a:t>Contexte et objectif: Le projet vise à explorer les réseaux de citations et de collaborations scientifiques </a:t>
            </a:r>
            <a:r>
              <a:rPr lang="fr" sz="1500">
                <a:solidFill>
                  <a:schemeClr val="dk2"/>
                </a:solidFill>
              </a:rPr>
              <a:t>pour identifier les chercheurs influents et comprendre les dynamiques académiques. 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fr" sz="1500">
                <a:solidFill>
                  <a:schemeClr val="dk2"/>
                </a:solidFill>
              </a:rPr>
              <a:t>Méthodologie: Utilisation des graphes et d'algorithmes de recherche opérationnelle pour analyser des données de citations ou de collaborations. 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fr" sz="1500">
                <a:solidFill>
                  <a:schemeClr val="dk2"/>
                </a:solidFill>
              </a:rPr>
              <a:t> Environnement de travail: Développement sous Windows avec Python, visualisation des graphes via Gephi.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334000" y="4826000"/>
            <a:ext cx="38100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MIAGE,Université de Nanterre,graphes,recherche opérationnelle,réseaux de citations,collaborations scientifiques</a:t>
            </a:r>
            <a:endParaRPr sz="800">
              <a:solidFill>
                <a:srgbClr val="FFFFFF"/>
              </a:solidFill>
            </a:endParaRPr>
          </a:p>
        </p:txBody>
      </p:sp>
      <p:pic>
        <p:nvPicPr>
          <p:cNvPr id="65" name="Google Shape;65;p14" title="Livres scientifiques Photo stock libre - Public Domain Picture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3275" y="889025"/>
            <a:ext cx="3910025" cy="293093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5588288" y="4087688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</a:rPr>
              <a:t>Figure 1 –Etagère de publications scientifiques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549225" y="161550"/>
            <a:ext cx="468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</a:rPr>
              <a:t>Sommaire et Problématiques :</a:t>
            </a:r>
            <a:endParaRPr b="1" sz="1700"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409750" y="1926700"/>
            <a:ext cx="8576100" cy="27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arenR"/>
            </a:pPr>
            <a:r>
              <a:rPr lang="fr" sz="1100">
                <a:solidFill>
                  <a:schemeClr val="dk2"/>
                </a:solidFill>
              </a:rPr>
              <a:t>Introduction au Projet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arenR"/>
            </a:pPr>
            <a:r>
              <a:rPr lang="fr" sz="1100">
                <a:solidFill>
                  <a:schemeClr val="dk2"/>
                </a:solidFill>
              </a:rPr>
              <a:t>Collecte et Préparation des Données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arenR"/>
            </a:pPr>
            <a:r>
              <a:rPr lang="fr" sz="1100">
                <a:solidFill>
                  <a:schemeClr val="dk2"/>
                </a:solidFill>
              </a:rPr>
              <a:t>Etapes du Projet</a:t>
            </a:r>
            <a:endParaRPr sz="10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arenR"/>
            </a:pPr>
            <a:r>
              <a:rPr lang="fr" sz="1100">
                <a:solidFill>
                  <a:schemeClr val="dk2"/>
                </a:solidFill>
              </a:rPr>
              <a:t>Algorithmes utilisés et leurs utilités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arenR"/>
            </a:pPr>
            <a:r>
              <a:rPr lang="fr" sz="1100">
                <a:solidFill>
                  <a:schemeClr val="dk2"/>
                </a:solidFill>
              </a:rPr>
              <a:t>Création des Graphes, exemple 1 : Réseau de collaboration des 200 sommets au plus grand degré par année de 2000 à 2021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arenR"/>
            </a:pPr>
            <a:r>
              <a:rPr lang="fr" sz="1100">
                <a:solidFill>
                  <a:schemeClr val="dk2"/>
                </a:solidFill>
              </a:rPr>
              <a:t>Création des Graphes, exemple 2: Réseau de collaboration en médecine nucléaire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arenR"/>
            </a:pPr>
            <a:r>
              <a:rPr lang="fr" sz="1100">
                <a:solidFill>
                  <a:schemeClr val="dk2"/>
                </a:solidFill>
              </a:rPr>
              <a:t>Conclusion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arenR"/>
            </a:pPr>
            <a:r>
              <a:rPr lang="fr" sz="1100">
                <a:solidFill>
                  <a:schemeClr val="dk2"/>
                </a:solidFill>
              </a:rPr>
              <a:t>Questions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511900" y="699600"/>
            <a:ext cx="83718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 u="sng">
                <a:solidFill>
                  <a:schemeClr val="dk2"/>
                </a:solidFill>
              </a:rPr>
              <a:t>Problématique </a:t>
            </a:r>
            <a:r>
              <a:rPr b="1" lang="fr" sz="1300">
                <a:solidFill>
                  <a:schemeClr val="dk2"/>
                </a:solidFill>
              </a:rPr>
              <a:t>:Comment les réseaux de citations et de collaborations ont-ils évolué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2"/>
                </a:solidFill>
              </a:rPr>
              <a:t>entre 2000 et 2021, et quels sont les chercheurs et les publications les plus influents au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2"/>
                </a:solidFill>
              </a:rPr>
              <a:t>cours de cette période dans le monde scientifique et dans un domaine particulier , la médecine nucléaire ? </a:t>
            </a:r>
            <a:endParaRPr b="1"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 title="Environnement de Travail"/>
          <p:cNvSpPr txBox="1"/>
          <p:nvPr/>
        </p:nvSpPr>
        <p:spPr>
          <a:xfrm>
            <a:off x="381000" y="381000"/>
            <a:ext cx="4156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700">
                <a:solidFill>
                  <a:schemeClr val="dk2"/>
                </a:solidFill>
              </a:rPr>
              <a:t>Collecte et Préparation des Données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432700" y="1037375"/>
            <a:ext cx="3975600" cy="25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fr" sz="1500">
                <a:solidFill>
                  <a:schemeClr val="dk2"/>
                </a:solidFill>
              </a:rPr>
              <a:t>Source des données: Les données de citation et de collaboration ont été récupérées à partir de https://www.aminer.org/citation, une base de données contenant plus de 5 millions d'enregistrements. 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fr" sz="1500">
                <a:solidFill>
                  <a:schemeClr val="dk2"/>
                </a:solidFill>
              </a:rPr>
              <a:t>Un fichier json de 17 Go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334000" y="4826000"/>
            <a:ext cx="38100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Windows,Python,Spyder,Anaconda,Jupyter,Gephi</a:t>
            </a:r>
            <a:endParaRPr sz="800">
              <a:solidFill>
                <a:srgbClr val="FFFFFF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924" y="0"/>
            <a:ext cx="37997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Une image contenant Police, Graphique, typographie, logo&#10;&#10;Description générée automatiquement"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800" y="4318151"/>
            <a:ext cx="2683100" cy="63179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380994" y="4202980"/>
            <a:ext cx="2340600" cy="14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</p:txBody>
      </p:sp>
      <p:pic>
        <p:nvPicPr>
          <p:cNvPr descr="Une image contenant texte, logo, Graphique, clipart&#10;&#10;Description générée automatiquement"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24775" y="3872275"/>
            <a:ext cx="1313224" cy="112317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3154792" y="3909559"/>
            <a:ext cx="59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</p:txBody>
      </p:sp>
      <p:pic>
        <p:nvPicPr>
          <p:cNvPr descr="Matplotlib logo — Matplotlib 3.9.0 documentation" id="89" name="Google Shape;8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2700" y="3872274"/>
            <a:ext cx="2120950" cy="22170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500166" y="3691947"/>
            <a:ext cx="1328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</p:txBody>
      </p:sp>
      <p:pic>
        <p:nvPicPr>
          <p:cNvPr descr="NetworkX — NetworkX documentation" id="91" name="Google Shape;9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82613" y="3458651"/>
            <a:ext cx="1739700" cy="32966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3037609" y="3577474"/>
            <a:ext cx="12093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</p:txBody>
      </p:sp>
      <p:pic>
        <p:nvPicPr>
          <p:cNvPr descr="File:Pandas logo.svg - Wikipedia" id="93" name="Google Shape;93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0175" y="3351175"/>
            <a:ext cx="1888325" cy="48529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585765" y="3405474"/>
            <a:ext cx="16848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 title="Description du Projet"/>
          <p:cNvSpPr txBox="1"/>
          <p:nvPr/>
        </p:nvSpPr>
        <p:spPr>
          <a:xfrm>
            <a:off x="381000" y="381000"/>
            <a:ext cx="4156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</a:rPr>
              <a:t>Etapes du Projet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3550"/>
            <a:ext cx="8839204" cy="271045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2032500" y="4274550"/>
            <a:ext cx="5311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</a:rPr>
              <a:t>Figure 2 – Schéma des </a:t>
            </a:r>
            <a:r>
              <a:rPr lang="fr" sz="1300">
                <a:solidFill>
                  <a:schemeClr val="dk2"/>
                </a:solidFill>
              </a:rPr>
              <a:t>étapes</a:t>
            </a:r>
            <a:r>
              <a:rPr lang="fr" sz="1300">
                <a:solidFill>
                  <a:schemeClr val="dk2"/>
                </a:solidFill>
              </a:rPr>
              <a:t> réalisées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 title="Résultats et Analyse"/>
          <p:cNvSpPr txBox="1"/>
          <p:nvPr/>
        </p:nvSpPr>
        <p:spPr>
          <a:xfrm>
            <a:off x="257950" y="72175"/>
            <a:ext cx="4156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</a:rPr>
              <a:t>Algorithmes utilisés et leurs utilités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257950" y="556900"/>
            <a:ext cx="4055100" cy="22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</a:rPr>
              <a:t>2)Réseau de citations : Identifie les publications les plus influentes (degré), les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</a:rPr>
              <a:t>plus accessibles (proximité) et celles jouant un rôle clé dans la diffusion de l’information(intermédiarité).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</a:rPr>
              <a:t>Réseau de collaborations : Identifie les chercheurs les plus connectés (degré),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</a:rPr>
              <a:t>les plus centraux dans le réseau de collaboration (proximité) et ceux facilitant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</a:rPr>
              <a:t>les collaborations entre différents groupes (intermédiarité).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</a:rPr>
              <a:t>3)Réseau de citations : Identifie les publications clés ayant une influence élevée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</a:rPr>
              <a:t>sur d’autres travaux de recherche.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</a:rPr>
              <a:t> </a:t>
            </a:r>
            <a:r>
              <a:rPr lang="fr" sz="800">
                <a:solidFill>
                  <a:schemeClr val="dk2"/>
                </a:solidFill>
              </a:rPr>
              <a:t>Réseau</a:t>
            </a:r>
            <a:r>
              <a:rPr lang="fr" sz="800">
                <a:solidFill>
                  <a:schemeClr val="dk2"/>
                </a:solidFill>
              </a:rPr>
              <a:t> de collaborations : Peut être utilisé pour évaluer l’influence globale des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</a:rPr>
              <a:t>chercheurs dans le réseau de collaboration.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</a:rPr>
              <a:t>5)Réseau de citations : Indique la tendance des publications à se citer mutuellement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</a:rPr>
              <a:t>dans un même domaine de recherche.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</a:rPr>
              <a:t> Réseau de collaborations : Montre la tendance des chercheurs à collaborer en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</a:rPr>
              <a:t>groupes étroits et interconnectés.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5334000" y="4826000"/>
            <a:ext cx="38100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analyses de centralité,communauté,Gephi,exploration des données,dynamique académique,réseaux de citations,collaborations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2250675" y="4826000"/>
            <a:ext cx="42777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>
                <a:solidFill>
                  <a:schemeClr val="dk2"/>
                </a:solidFill>
              </a:rPr>
              <a:t>Figure 3 – Extrait du fichier python </a:t>
            </a:r>
            <a:r>
              <a:rPr i="1" lang="fr" sz="1300">
                <a:solidFill>
                  <a:schemeClr val="dk2"/>
                </a:solidFill>
              </a:rPr>
              <a:t>AnalyseGraphe.py</a:t>
            </a:r>
            <a:endParaRPr i="1" sz="1800">
              <a:solidFill>
                <a:schemeClr val="dk2"/>
              </a:solidFill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1949" y="2866298"/>
            <a:ext cx="5476724" cy="187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4572000" y="451850"/>
            <a:ext cx="4412400" cy="23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solidFill>
                  <a:schemeClr val="dk2"/>
                </a:solidFill>
              </a:rPr>
              <a:t>6)Réseau de citations : Mesure la longueur maximale d’une chaîne de citations,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solidFill>
                  <a:schemeClr val="dk2"/>
                </a:solidFill>
              </a:rPr>
              <a:t>indiquant la profondeur du réseau de citations.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solidFill>
                  <a:schemeClr val="dk2"/>
                </a:solidFill>
              </a:rPr>
              <a:t>Réseau de collaborations : Indique la plus grande distance entre deux chercheurs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solidFill>
                  <a:schemeClr val="dk2"/>
                </a:solidFill>
              </a:rPr>
              <a:t>dans le réseau, montrant l’étendue maximale de la collaboration.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solidFill>
                  <a:schemeClr val="dk2"/>
                </a:solidFill>
              </a:rPr>
              <a:t>7)Réseau de collaborations : Peut être utilisé pour évaluer la capacité maximale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solidFill>
                  <a:schemeClr val="dk2"/>
                </a:solidFill>
              </a:rPr>
              <a:t>de collaboration entre deux chercheurs ou groupes de chercheurs.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solidFill>
                  <a:schemeClr val="dk2"/>
                </a:solidFill>
              </a:rPr>
              <a:t>9) Réseau de collaborations : Identifie les paires de collaborations non chevauchantes maximales, utile pour optimiser les collaborations dans le réseau.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solidFill>
                  <a:schemeClr val="dk2"/>
                </a:solidFill>
              </a:rPr>
              <a:t>10)Réseau de collaborations : Identifie la structure de collaboration minimale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solidFill>
                  <a:schemeClr val="dk2"/>
                </a:solidFill>
              </a:rPr>
              <a:t>connectant tous les chercheurs, utile pour réduire les redondances dans les collaborations.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solidFill>
                  <a:schemeClr val="dk2"/>
                </a:solidFill>
              </a:rPr>
              <a:t>11) Réseau de citations : Calcule les distances minimales entre toutes les publications,montrant l’influence indirecte.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solidFill>
                  <a:schemeClr val="dk2"/>
                </a:solidFill>
              </a:rPr>
              <a:t>Réseau de collaborations : Calcule les distances minimales entre tous les chercheurs,révélant la connectivité globale du réseau.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 title="Méthodologie"/>
          <p:cNvSpPr txBox="1"/>
          <p:nvPr/>
        </p:nvSpPr>
        <p:spPr>
          <a:xfrm>
            <a:off x="416725" y="168500"/>
            <a:ext cx="8502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2"/>
                </a:solidFill>
              </a:rPr>
              <a:t>Création des Graphes, exemple 1 : Réseau de collaboration des 200 sommets au plus grand degré par année de 2000 à 2021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5334000" y="4826000"/>
            <a:ext cx="38100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collecte des données,préparation des données,filtration,création des graphes,analyse des graphes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677300" y="1100225"/>
            <a:ext cx="5440800" cy="30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6075" y="804913"/>
            <a:ext cx="3096693" cy="344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6062" y="2073999"/>
            <a:ext cx="3557975" cy="280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5663" y="551700"/>
            <a:ext cx="3397538" cy="141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140975" y="4690750"/>
            <a:ext cx="4529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</a:rPr>
              <a:t>Figure 4 – Graphe du </a:t>
            </a:r>
            <a:r>
              <a:rPr lang="fr" sz="800">
                <a:solidFill>
                  <a:schemeClr val="dk2"/>
                </a:solidFill>
              </a:rPr>
              <a:t>réseau de collaboration des 200 sommets au plus grand degré par année de 2000 à 2021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54674" y="4293950"/>
            <a:ext cx="1636100" cy="35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 title="Méthodologie"/>
          <p:cNvSpPr txBox="1"/>
          <p:nvPr/>
        </p:nvSpPr>
        <p:spPr>
          <a:xfrm>
            <a:off x="381000" y="225925"/>
            <a:ext cx="8502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2"/>
                </a:solidFill>
              </a:rPr>
              <a:t>Création des Graphes, exemple 2: </a:t>
            </a:r>
            <a:r>
              <a:rPr b="1" lang="fr" sz="1600">
                <a:solidFill>
                  <a:schemeClr val="dk2"/>
                </a:solidFill>
              </a:rPr>
              <a:t>Réseau de collaboration en médecine nucléaire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5334000" y="4826000"/>
            <a:ext cx="38100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collecte des données,préparation des données,filtration,création des graphes,analyse des graphes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677300" y="1100225"/>
            <a:ext cx="5440800" cy="30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863600"/>
            <a:ext cx="3606224" cy="37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6675" y="615126"/>
            <a:ext cx="2907526" cy="265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6675" y="3383675"/>
            <a:ext cx="3275450" cy="144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140975" y="4690750"/>
            <a:ext cx="4529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</a:rPr>
              <a:t>Figure 5 – Graphe du réseau </a:t>
            </a:r>
            <a:r>
              <a:rPr lang="fr" sz="800">
                <a:solidFill>
                  <a:schemeClr val="dk2"/>
                </a:solidFill>
              </a:rPr>
              <a:t>de collaboration en médecine nucléaire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 title="Conclusion"/>
          <p:cNvSpPr txBox="1"/>
          <p:nvPr/>
        </p:nvSpPr>
        <p:spPr>
          <a:xfrm>
            <a:off x="381000" y="381000"/>
            <a:ext cx="4156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</a:rPr>
              <a:t>Conclusion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381000" y="1270000"/>
            <a:ext cx="3975600" cy="30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fr" sz="1500">
                <a:solidFill>
                  <a:schemeClr val="dk2"/>
                </a:solidFill>
              </a:rPr>
              <a:t>Ce projet démontre l'importance des graphes et de l'open data pour comprendre les dynamiques académiques.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fr" sz="1500">
                <a:solidFill>
                  <a:schemeClr val="dk2"/>
                </a:solidFill>
              </a:rPr>
              <a:t>L'utilisation de l'algorithme de Louvain pour la détection des communautés a été cruciale pour visualiser les clusters de collaboration. 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fr" sz="1500">
                <a:solidFill>
                  <a:schemeClr val="dk2"/>
                </a:solidFill>
              </a:rPr>
              <a:t>La visualisation interactive avec Gephi a permis une compréhension claire et détaillée des réseaux.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5334000" y="4826000"/>
            <a:ext cx="38100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graphes,open data,dynamique académique,algorithme de Louvain,visualisation interactive,Gephi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9900" y="152400"/>
            <a:ext cx="4301699" cy="3933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5071250" y="4208300"/>
            <a:ext cx="36510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Figure 6 – Graphe du réseau de collaboration des chercheurs en Data Science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