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357" r:id="rId4"/>
    <p:sldId id="358" r:id="rId5"/>
    <p:sldId id="373" r:id="rId6"/>
    <p:sldId id="359" r:id="rId7"/>
    <p:sldId id="360" r:id="rId8"/>
    <p:sldId id="361" r:id="rId9"/>
    <p:sldId id="374" r:id="rId10"/>
    <p:sldId id="362" r:id="rId11"/>
    <p:sldId id="363" r:id="rId12"/>
    <p:sldId id="364" r:id="rId13"/>
    <p:sldId id="365" r:id="rId14"/>
    <p:sldId id="366" r:id="rId15"/>
    <p:sldId id="367" r:id="rId16"/>
    <p:sldId id="368" r:id="rId17"/>
    <p:sldId id="369" r:id="rId18"/>
    <p:sldId id="370" r:id="rId19"/>
    <p:sldId id="371" r:id="rId20"/>
    <p:sldId id="372" r:id="rId21"/>
    <p:sldId id="375" r:id="rId22"/>
    <p:sldId id="376" r:id="rId23"/>
  </p:sldIdLst>
  <p:sldSz cx="9906000" cy="6858000" type="A4"/>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40" autoAdjust="0"/>
    <p:restoredTop sz="92719" autoAdjust="0"/>
  </p:normalViewPr>
  <p:slideViewPr>
    <p:cSldViewPr snapToGrid="0">
      <p:cViewPr varScale="1">
        <p:scale>
          <a:sx n="80" d="100"/>
          <a:sy n="80" d="100"/>
        </p:scale>
        <p:origin x="1133" y="62"/>
      </p:cViewPr>
      <p:guideLst>
        <p:guide orient="horz" pos="2160"/>
        <p:guide pos="31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38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CF7A0E9E-2719-4255-A812-3AA1878D4655}" type="datetimeFigureOut">
              <a:rPr kumimoji="1" lang="ja-JP" altLang="en-US" smtClean="0"/>
              <a:t>2018/10/16</a:t>
            </a:fld>
            <a:endParaRPr kumimoji="1" lang="ja-JP" altLang="en-US"/>
          </a:p>
        </p:txBody>
      </p:sp>
      <p:sp>
        <p:nvSpPr>
          <p:cNvPr id="4" name="スライド イメージ プレースホルダー 3"/>
          <p:cNvSpPr>
            <a:spLocks noGrp="1" noRot="1" noChangeAspect="1"/>
          </p:cNvSpPr>
          <p:nvPr>
            <p:ph type="sldImg" idx="2"/>
          </p:nvPr>
        </p:nvSpPr>
        <p:spPr>
          <a:xfrm>
            <a:off x="981075" y="1243013"/>
            <a:ext cx="48450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18A1A2A7-1BAF-44BA-BDF2-DD602E572B31}" type="slidenum">
              <a:rPr kumimoji="1" lang="ja-JP" altLang="en-US" smtClean="0"/>
              <a:t>‹#›</a:t>
            </a:fld>
            <a:endParaRPr kumimoji="1" lang="ja-JP" altLang="en-US"/>
          </a:p>
        </p:txBody>
      </p:sp>
    </p:spTree>
    <p:extLst>
      <p:ext uri="{BB962C8B-B14F-4D97-AF65-F5344CB8AC3E}">
        <p14:creationId xmlns:p14="http://schemas.microsoft.com/office/powerpoint/2010/main" val="357221619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8A1A2A7-1BAF-44BA-BDF2-DD602E572B31}" type="slidenum">
              <a:rPr kumimoji="1" lang="ja-JP" altLang="en-US" smtClean="0"/>
              <a:t>1</a:t>
            </a:fld>
            <a:endParaRPr kumimoji="1" lang="ja-JP" altLang="en-US"/>
          </a:p>
        </p:txBody>
      </p:sp>
    </p:spTree>
    <p:extLst>
      <p:ext uri="{BB962C8B-B14F-4D97-AF65-F5344CB8AC3E}">
        <p14:creationId xmlns:p14="http://schemas.microsoft.com/office/powerpoint/2010/main" val="1037591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8A1A2A7-1BAF-44BA-BDF2-DD602E572B31}" type="slidenum">
              <a:rPr kumimoji="1" lang="ja-JP" altLang="en-US" smtClean="0"/>
              <a:t>10</a:t>
            </a:fld>
            <a:endParaRPr kumimoji="1" lang="ja-JP" altLang="en-US"/>
          </a:p>
        </p:txBody>
      </p:sp>
    </p:spTree>
    <p:extLst>
      <p:ext uri="{BB962C8B-B14F-4D97-AF65-F5344CB8AC3E}">
        <p14:creationId xmlns:p14="http://schemas.microsoft.com/office/powerpoint/2010/main" val="2527318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8A1A2A7-1BAF-44BA-BDF2-DD602E572B31}" type="slidenum">
              <a:rPr kumimoji="1" lang="ja-JP" altLang="en-US" smtClean="0"/>
              <a:t>11</a:t>
            </a:fld>
            <a:endParaRPr kumimoji="1" lang="ja-JP" altLang="en-US"/>
          </a:p>
        </p:txBody>
      </p:sp>
    </p:spTree>
    <p:extLst>
      <p:ext uri="{BB962C8B-B14F-4D97-AF65-F5344CB8AC3E}">
        <p14:creationId xmlns:p14="http://schemas.microsoft.com/office/powerpoint/2010/main" val="1093149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8A1A2A7-1BAF-44BA-BDF2-DD602E572B31}" type="slidenum">
              <a:rPr kumimoji="1" lang="ja-JP" altLang="en-US" smtClean="0"/>
              <a:t>12</a:t>
            </a:fld>
            <a:endParaRPr kumimoji="1" lang="ja-JP" altLang="en-US"/>
          </a:p>
        </p:txBody>
      </p:sp>
    </p:spTree>
    <p:extLst>
      <p:ext uri="{BB962C8B-B14F-4D97-AF65-F5344CB8AC3E}">
        <p14:creationId xmlns:p14="http://schemas.microsoft.com/office/powerpoint/2010/main" val="720801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8A1A2A7-1BAF-44BA-BDF2-DD602E572B31}" type="slidenum">
              <a:rPr kumimoji="1" lang="ja-JP" altLang="en-US" smtClean="0"/>
              <a:t>13</a:t>
            </a:fld>
            <a:endParaRPr kumimoji="1" lang="ja-JP" altLang="en-US"/>
          </a:p>
        </p:txBody>
      </p:sp>
    </p:spTree>
    <p:extLst>
      <p:ext uri="{BB962C8B-B14F-4D97-AF65-F5344CB8AC3E}">
        <p14:creationId xmlns:p14="http://schemas.microsoft.com/office/powerpoint/2010/main" val="3353128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8A1A2A7-1BAF-44BA-BDF2-DD602E572B31}" type="slidenum">
              <a:rPr kumimoji="1" lang="ja-JP" altLang="en-US" smtClean="0"/>
              <a:t>14</a:t>
            </a:fld>
            <a:endParaRPr kumimoji="1" lang="ja-JP" altLang="en-US"/>
          </a:p>
        </p:txBody>
      </p:sp>
    </p:spTree>
    <p:extLst>
      <p:ext uri="{BB962C8B-B14F-4D97-AF65-F5344CB8AC3E}">
        <p14:creationId xmlns:p14="http://schemas.microsoft.com/office/powerpoint/2010/main" val="363104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8A1A2A7-1BAF-44BA-BDF2-DD602E572B31}" type="slidenum">
              <a:rPr kumimoji="1" lang="ja-JP" altLang="en-US" smtClean="0"/>
              <a:t>15</a:t>
            </a:fld>
            <a:endParaRPr kumimoji="1" lang="ja-JP" altLang="en-US"/>
          </a:p>
        </p:txBody>
      </p:sp>
    </p:spTree>
    <p:extLst>
      <p:ext uri="{BB962C8B-B14F-4D97-AF65-F5344CB8AC3E}">
        <p14:creationId xmlns:p14="http://schemas.microsoft.com/office/powerpoint/2010/main" val="19490083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8A1A2A7-1BAF-44BA-BDF2-DD602E572B31}" type="slidenum">
              <a:rPr kumimoji="1" lang="ja-JP" altLang="en-US" smtClean="0"/>
              <a:t>16</a:t>
            </a:fld>
            <a:endParaRPr kumimoji="1" lang="ja-JP" altLang="en-US"/>
          </a:p>
        </p:txBody>
      </p:sp>
    </p:spTree>
    <p:extLst>
      <p:ext uri="{BB962C8B-B14F-4D97-AF65-F5344CB8AC3E}">
        <p14:creationId xmlns:p14="http://schemas.microsoft.com/office/powerpoint/2010/main" val="2164194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8A1A2A7-1BAF-44BA-BDF2-DD602E572B31}" type="slidenum">
              <a:rPr kumimoji="1" lang="ja-JP" altLang="en-US" smtClean="0"/>
              <a:t>17</a:t>
            </a:fld>
            <a:endParaRPr kumimoji="1" lang="ja-JP" altLang="en-US"/>
          </a:p>
        </p:txBody>
      </p:sp>
    </p:spTree>
    <p:extLst>
      <p:ext uri="{BB962C8B-B14F-4D97-AF65-F5344CB8AC3E}">
        <p14:creationId xmlns:p14="http://schemas.microsoft.com/office/powerpoint/2010/main" val="793963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8A1A2A7-1BAF-44BA-BDF2-DD602E572B31}" type="slidenum">
              <a:rPr kumimoji="1" lang="ja-JP" altLang="en-US" smtClean="0"/>
              <a:t>18</a:t>
            </a:fld>
            <a:endParaRPr kumimoji="1" lang="ja-JP" altLang="en-US"/>
          </a:p>
        </p:txBody>
      </p:sp>
    </p:spTree>
    <p:extLst>
      <p:ext uri="{BB962C8B-B14F-4D97-AF65-F5344CB8AC3E}">
        <p14:creationId xmlns:p14="http://schemas.microsoft.com/office/powerpoint/2010/main" val="3524028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8A1A2A7-1BAF-44BA-BDF2-DD602E572B31}" type="slidenum">
              <a:rPr kumimoji="1" lang="ja-JP" altLang="en-US" smtClean="0"/>
              <a:t>19</a:t>
            </a:fld>
            <a:endParaRPr kumimoji="1" lang="ja-JP" altLang="en-US"/>
          </a:p>
        </p:txBody>
      </p:sp>
    </p:spTree>
    <p:extLst>
      <p:ext uri="{BB962C8B-B14F-4D97-AF65-F5344CB8AC3E}">
        <p14:creationId xmlns:p14="http://schemas.microsoft.com/office/powerpoint/2010/main" val="1737961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8A1A2A7-1BAF-44BA-BDF2-DD602E572B31}" type="slidenum">
              <a:rPr kumimoji="1" lang="ja-JP" altLang="en-US" smtClean="0"/>
              <a:t>2</a:t>
            </a:fld>
            <a:endParaRPr kumimoji="1" lang="ja-JP" altLang="en-US"/>
          </a:p>
        </p:txBody>
      </p:sp>
    </p:spTree>
    <p:extLst>
      <p:ext uri="{BB962C8B-B14F-4D97-AF65-F5344CB8AC3E}">
        <p14:creationId xmlns:p14="http://schemas.microsoft.com/office/powerpoint/2010/main" val="4236235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8A1A2A7-1BAF-44BA-BDF2-DD602E572B31}" type="slidenum">
              <a:rPr kumimoji="1" lang="ja-JP" altLang="en-US" smtClean="0"/>
              <a:t>20</a:t>
            </a:fld>
            <a:endParaRPr kumimoji="1" lang="ja-JP" altLang="en-US"/>
          </a:p>
        </p:txBody>
      </p:sp>
    </p:spTree>
    <p:extLst>
      <p:ext uri="{BB962C8B-B14F-4D97-AF65-F5344CB8AC3E}">
        <p14:creationId xmlns:p14="http://schemas.microsoft.com/office/powerpoint/2010/main" val="3362940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8A1A2A7-1BAF-44BA-BDF2-DD602E572B31}" type="slidenum">
              <a:rPr kumimoji="1" lang="ja-JP" altLang="en-US" smtClean="0"/>
              <a:t>21</a:t>
            </a:fld>
            <a:endParaRPr kumimoji="1" lang="ja-JP" altLang="en-US"/>
          </a:p>
        </p:txBody>
      </p:sp>
    </p:spTree>
    <p:extLst>
      <p:ext uri="{BB962C8B-B14F-4D97-AF65-F5344CB8AC3E}">
        <p14:creationId xmlns:p14="http://schemas.microsoft.com/office/powerpoint/2010/main" val="1765021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8A1A2A7-1BAF-44BA-BDF2-DD602E572B31}" type="slidenum">
              <a:rPr kumimoji="1" lang="ja-JP" altLang="en-US" smtClean="0"/>
              <a:t>22</a:t>
            </a:fld>
            <a:endParaRPr kumimoji="1" lang="ja-JP" altLang="en-US"/>
          </a:p>
        </p:txBody>
      </p:sp>
    </p:spTree>
    <p:extLst>
      <p:ext uri="{BB962C8B-B14F-4D97-AF65-F5344CB8AC3E}">
        <p14:creationId xmlns:p14="http://schemas.microsoft.com/office/powerpoint/2010/main" val="2874944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8A1A2A7-1BAF-44BA-BDF2-DD602E572B31}" type="slidenum">
              <a:rPr kumimoji="1" lang="ja-JP" altLang="en-US" smtClean="0"/>
              <a:t>3</a:t>
            </a:fld>
            <a:endParaRPr kumimoji="1" lang="ja-JP" altLang="en-US"/>
          </a:p>
        </p:txBody>
      </p:sp>
    </p:spTree>
    <p:extLst>
      <p:ext uri="{BB962C8B-B14F-4D97-AF65-F5344CB8AC3E}">
        <p14:creationId xmlns:p14="http://schemas.microsoft.com/office/powerpoint/2010/main" val="3899913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8A1A2A7-1BAF-44BA-BDF2-DD602E572B31}" type="slidenum">
              <a:rPr kumimoji="1" lang="ja-JP" altLang="en-US" smtClean="0"/>
              <a:t>4</a:t>
            </a:fld>
            <a:endParaRPr kumimoji="1" lang="ja-JP" altLang="en-US"/>
          </a:p>
        </p:txBody>
      </p:sp>
    </p:spTree>
    <p:extLst>
      <p:ext uri="{BB962C8B-B14F-4D97-AF65-F5344CB8AC3E}">
        <p14:creationId xmlns:p14="http://schemas.microsoft.com/office/powerpoint/2010/main" val="3824956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8A1A2A7-1BAF-44BA-BDF2-DD602E572B31}" type="slidenum">
              <a:rPr kumimoji="1" lang="ja-JP" altLang="en-US" smtClean="0"/>
              <a:t>5</a:t>
            </a:fld>
            <a:endParaRPr kumimoji="1" lang="ja-JP" altLang="en-US"/>
          </a:p>
        </p:txBody>
      </p:sp>
    </p:spTree>
    <p:extLst>
      <p:ext uri="{BB962C8B-B14F-4D97-AF65-F5344CB8AC3E}">
        <p14:creationId xmlns:p14="http://schemas.microsoft.com/office/powerpoint/2010/main" val="2455423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8A1A2A7-1BAF-44BA-BDF2-DD602E572B31}" type="slidenum">
              <a:rPr kumimoji="1" lang="ja-JP" altLang="en-US" smtClean="0"/>
              <a:t>6</a:t>
            </a:fld>
            <a:endParaRPr kumimoji="1" lang="ja-JP" altLang="en-US"/>
          </a:p>
        </p:txBody>
      </p:sp>
    </p:spTree>
    <p:extLst>
      <p:ext uri="{BB962C8B-B14F-4D97-AF65-F5344CB8AC3E}">
        <p14:creationId xmlns:p14="http://schemas.microsoft.com/office/powerpoint/2010/main" val="1017433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8A1A2A7-1BAF-44BA-BDF2-DD602E572B31}" type="slidenum">
              <a:rPr kumimoji="1" lang="ja-JP" altLang="en-US" smtClean="0"/>
              <a:t>7</a:t>
            </a:fld>
            <a:endParaRPr kumimoji="1" lang="ja-JP" altLang="en-US"/>
          </a:p>
        </p:txBody>
      </p:sp>
    </p:spTree>
    <p:extLst>
      <p:ext uri="{BB962C8B-B14F-4D97-AF65-F5344CB8AC3E}">
        <p14:creationId xmlns:p14="http://schemas.microsoft.com/office/powerpoint/2010/main" val="988548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8A1A2A7-1BAF-44BA-BDF2-DD602E572B31}" type="slidenum">
              <a:rPr kumimoji="1" lang="ja-JP" altLang="en-US" smtClean="0"/>
              <a:t>8</a:t>
            </a:fld>
            <a:endParaRPr kumimoji="1" lang="ja-JP" altLang="en-US"/>
          </a:p>
        </p:txBody>
      </p:sp>
    </p:spTree>
    <p:extLst>
      <p:ext uri="{BB962C8B-B14F-4D97-AF65-F5344CB8AC3E}">
        <p14:creationId xmlns:p14="http://schemas.microsoft.com/office/powerpoint/2010/main" val="452557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8A1A2A7-1BAF-44BA-BDF2-DD602E572B31}" type="slidenum">
              <a:rPr kumimoji="1" lang="ja-JP" altLang="en-US" smtClean="0"/>
              <a:t>9</a:t>
            </a:fld>
            <a:endParaRPr kumimoji="1" lang="ja-JP" altLang="en-US"/>
          </a:p>
        </p:txBody>
      </p:sp>
    </p:spTree>
    <p:extLst>
      <p:ext uri="{BB962C8B-B14F-4D97-AF65-F5344CB8AC3E}">
        <p14:creationId xmlns:p14="http://schemas.microsoft.com/office/powerpoint/2010/main" val="239381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CC91342-2286-4E31-9E2B-1516247E7647}" type="datetime1">
              <a:rPr kumimoji="1" lang="ja-JP" altLang="en-US" smtClean="0"/>
              <a:t>2018/10/16</a:t>
            </a:fld>
            <a:endParaRPr kumimoji="1" lang="ja-JP" altLang="en-US"/>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23560C7-01F3-4437-BF3C-AD4701164B4A}" type="slidenum">
              <a:rPr kumimoji="1" lang="ja-JP" altLang="en-US" smtClean="0"/>
              <a:t>‹#›</a:t>
            </a:fld>
            <a:endParaRPr kumimoji="1" lang="ja-JP" altLang="en-US" dirty="0"/>
          </a:p>
        </p:txBody>
      </p:sp>
    </p:spTree>
    <p:extLst>
      <p:ext uri="{BB962C8B-B14F-4D97-AF65-F5344CB8AC3E}">
        <p14:creationId xmlns:p14="http://schemas.microsoft.com/office/powerpoint/2010/main" val="412708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9420EF7-BCF0-4FFE-9362-A792715A224A}" type="datetime1">
              <a:rPr kumimoji="1" lang="ja-JP" altLang="en-US" smtClean="0"/>
              <a:t>2018/10/16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23560C7-01F3-4437-BF3C-AD4701164B4A}" type="slidenum">
              <a:rPr kumimoji="1" lang="ja-JP" altLang="en-US" smtClean="0"/>
              <a:t>‹#›</a:t>
            </a:fld>
            <a:endParaRPr kumimoji="1" lang="ja-JP" altLang="en-US"/>
          </a:p>
        </p:txBody>
      </p:sp>
    </p:spTree>
    <p:extLst>
      <p:ext uri="{BB962C8B-B14F-4D97-AF65-F5344CB8AC3E}">
        <p14:creationId xmlns:p14="http://schemas.microsoft.com/office/powerpoint/2010/main" val="1521358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E6288EE-4B1A-43CC-955B-3AAB461AD4A9}" type="datetime1">
              <a:rPr kumimoji="1" lang="ja-JP" altLang="en-US" smtClean="0"/>
              <a:t>2018/10/16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23560C7-01F3-4437-BF3C-AD4701164B4A}" type="slidenum">
              <a:rPr kumimoji="1" lang="ja-JP" altLang="en-US" smtClean="0"/>
              <a:t>‹#›</a:t>
            </a:fld>
            <a:endParaRPr kumimoji="1" lang="ja-JP" altLang="en-US"/>
          </a:p>
        </p:txBody>
      </p:sp>
    </p:spTree>
    <p:extLst>
      <p:ext uri="{BB962C8B-B14F-4D97-AF65-F5344CB8AC3E}">
        <p14:creationId xmlns:p14="http://schemas.microsoft.com/office/powerpoint/2010/main" val="3591790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3661E24-973D-42D3-AFF7-793DCEA31E95}" type="datetime1">
              <a:rPr kumimoji="1" lang="ja-JP" altLang="en-US" smtClean="0"/>
              <a:t>2018/10/16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23560C7-01F3-4437-BF3C-AD4701164B4A}" type="slidenum">
              <a:rPr kumimoji="1" lang="ja-JP" altLang="en-US" smtClean="0"/>
              <a:t>‹#›</a:t>
            </a:fld>
            <a:endParaRPr kumimoji="1" lang="ja-JP" altLang="en-US"/>
          </a:p>
        </p:txBody>
      </p:sp>
      <p:sp>
        <p:nvSpPr>
          <p:cNvPr id="8" name="タイトル 7"/>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2199844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73D690B-D912-43CE-9423-673CDB86CF9E}" type="datetime1">
              <a:rPr kumimoji="1" lang="ja-JP" altLang="en-US" smtClean="0"/>
              <a:t>2018/10/16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23560C7-01F3-4437-BF3C-AD4701164B4A}" type="slidenum">
              <a:rPr kumimoji="1" lang="ja-JP" altLang="en-US" smtClean="0"/>
              <a:t>‹#›</a:t>
            </a:fld>
            <a:endParaRPr kumimoji="1" lang="ja-JP" altLang="en-US"/>
          </a:p>
        </p:txBody>
      </p:sp>
    </p:spTree>
    <p:extLst>
      <p:ext uri="{BB962C8B-B14F-4D97-AF65-F5344CB8AC3E}">
        <p14:creationId xmlns:p14="http://schemas.microsoft.com/office/powerpoint/2010/main" val="2600989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9B74520-2ED1-4829-82BB-3A70444E6EE9}" type="datetime1">
              <a:rPr kumimoji="1" lang="ja-JP" altLang="en-US" smtClean="0"/>
              <a:t>2018/10/16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23560C7-01F3-4437-BF3C-AD4701164B4A}" type="slidenum">
              <a:rPr kumimoji="1" lang="ja-JP" altLang="en-US" smtClean="0"/>
              <a:t>‹#›</a:t>
            </a:fld>
            <a:endParaRPr kumimoji="1" lang="ja-JP" altLang="en-US"/>
          </a:p>
        </p:txBody>
      </p:sp>
    </p:spTree>
    <p:extLst>
      <p:ext uri="{BB962C8B-B14F-4D97-AF65-F5344CB8AC3E}">
        <p14:creationId xmlns:p14="http://schemas.microsoft.com/office/powerpoint/2010/main" val="2142635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D335F58-44D1-4825-A834-332F9C5628D6}" type="datetime1">
              <a:rPr kumimoji="1" lang="ja-JP" altLang="en-US" smtClean="0"/>
              <a:t>2018/10/16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23560C7-01F3-4437-BF3C-AD4701164B4A}" type="slidenum">
              <a:rPr kumimoji="1" lang="ja-JP" altLang="en-US" smtClean="0"/>
              <a:t>‹#›</a:t>
            </a:fld>
            <a:endParaRPr kumimoji="1" lang="ja-JP" altLang="en-US"/>
          </a:p>
        </p:txBody>
      </p:sp>
    </p:spTree>
    <p:extLst>
      <p:ext uri="{BB962C8B-B14F-4D97-AF65-F5344CB8AC3E}">
        <p14:creationId xmlns:p14="http://schemas.microsoft.com/office/powerpoint/2010/main" val="1417335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788A347-CF69-4EF7-83B1-84B68F66C6A4}" type="datetime1">
              <a:rPr kumimoji="1" lang="ja-JP" altLang="en-US" smtClean="0"/>
              <a:t>2018/10/16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23560C7-01F3-4437-BF3C-AD4701164B4A}" type="slidenum">
              <a:rPr kumimoji="1" lang="ja-JP" altLang="en-US" smtClean="0"/>
              <a:t>‹#›</a:t>
            </a:fld>
            <a:endParaRPr kumimoji="1" lang="ja-JP" altLang="en-US"/>
          </a:p>
        </p:txBody>
      </p:sp>
    </p:spTree>
    <p:extLst>
      <p:ext uri="{BB962C8B-B14F-4D97-AF65-F5344CB8AC3E}">
        <p14:creationId xmlns:p14="http://schemas.microsoft.com/office/powerpoint/2010/main" val="3590725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267A21-3659-4FC4-88CC-AAA18E99C434}" type="datetime1">
              <a:rPr kumimoji="1" lang="ja-JP" altLang="en-US" smtClean="0"/>
              <a:t>2018/10/16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23560C7-01F3-4437-BF3C-AD4701164B4A}" type="slidenum">
              <a:rPr kumimoji="1" lang="ja-JP" altLang="en-US" smtClean="0"/>
              <a:t>‹#›</a:t>
            </a:fld>
            <a:endParaRPr kumimoji="1" lang="ja-JP" altLang="en-US"/>
          </a:p>
        </p:txBody>
      </p:sp>
    </p:spTree>
    <p:extLst>
      <p:ext uri="{BB962C8B-B14F-4D97-AF65-F5344CB8AC3E}">
        <p14:creationId xmlns:p14="http://schemas.microsoft.com/office/powerpoint/2010/main" val="3017054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69E550F-3462-419B-8728-98B565C99351}" type="datetime1">
              <a:rPr kumimoji="1" lang="ja-JP" altLang="en-US" smtClean="0"/>
              <a:t>2018/10/16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23560C7-01F3-4437-BF3C-AD4701164B4A}" type="slidenum">
              <a:rPr kumimoji="1" lang="ja-JP" altLang="en-US" smtClean="0"/>
              <a:t>‹#›</a:t>
            </a:fld>
            <a:endParaRPr kumimoji="1" lang="ja-JP" altLang="en-US"/>
          </a:p>
        </p:txBody>
      </p:sp>
    </p:spTree>
    <p:extLst>
      <p:ext uri="{BB962C8B-B14F-4D97-AF65-F5344CB8AC3E}">
        <p14:creationId xmlns:p14="http://schemas.microsoft.com/office/powerpoint/2010/main" val="405043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A2DC92E-6096-4604-9D07-2CF97E1DA50F}" type="datetime1">
              <a:rPr kumimoji="1" lang="ja-JP" altLang="en-US" smtClean="0"/>
              <a:t>2018/10/16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23560C7-01F3-4437-BF3C-AD4701164B4A}" type="slidenum">
              <a:rPr kumimoji="1" lang="ja-JP" altLang="en-US" smtClean="0"/>
              <a:t>‹#›</a:t>
            </a:fld>
            <a:endParaRPr kumimoji="1" lang="ja-JP" altLang="en-US"/>
          </a:p>
        </p:txBody>
      </p:sp>
    </p:spTree>
    <p:extLst>
      <p:ext uri="{BB962C8B-B14F-4D97-AF65-F5344CB8AC3E}">
        <p14:creationId xmlns:p14="http://schemas.microsoft.com/office/powerpoint/2010/main" val="4010312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903870-0C4E-4AD5-BF2B-25043724A5B6}" type="datetime1">
              <a:rPr kumimoji="1" lang="ja-JP" altLang="en-US" smtClean="0"/>
              <a:t>2018/10/16</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3560C7-01F3-4437-BF3C-AD4701164B4A}" type="slidenum">
              <a:rPr kumimoji="1" lang="ja-JP" altLang="en-US" smtClean="0"/>
              <a:t>‹#›</a:t>
            </a:fld>
            <a:endParaRPr kumimoji="1" lang="ja-JP" altLang="en-US"/>
          </a:p>
        </p:txBody>
      </p:sp>
    </p:spTree>
    <p:extLst>
      <p:ext uri="{BB962C8B-B14F-4D97-AF65-F5344CB8AC3E}">
        <p14:creationId xmlns:p14="http://schemas.microsoft.com/office/powerpoint/2010/main" val="20577428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cyberjapandata.gsi.go.jp/xyz/std/%7bz%7d/%7bx%7d/%7by%7d.png"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789306"/>
            <a:ext cx="9906000" cy="1405224"/>
          </a:xfrm>
        </p:spPr>
        <p:txBody>
          <a:bodyPr>
            <a:normAutofit/>
          </a:bodyPr>
          <a:lstStyle/>
          <a:p>
            <a:r>
              <a:rPr lang="ja-JP" altLang="en-US" sz="4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HGS創英角ｺﾞｼｯｸUB" panose="020B0900000000000000" pitchFamily="50" charset="-128"/>
                <a:ea typeface="HGS創英角ｺﾞｼｯｸUB" panose="020B0900000000000000" pitchFamily="50" charset="-128"/>
              </a:rPr>
              <a:t>データの取得と利用</a:t>
            </a:r>
            <a:endParaRPr lang="ja-JP" altLang="en-US" sz="4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サブタイトル 2"/>
          <p:cNvSpPr>
            <a:spLocks noGrp="1"/>
          </p:cNvSpPr>
          <p:nvPr>
            <p:ph type="subTitle" idx="1"/>
          </p:nvPr>
        </p:nvSpPr>
        <p:spPr>
          <a:xfrm>
            <a:off x="114300" y="5708650"/>
            <a:ext cx="9906000" cy="1012827"/>
          </a:xfrm>
        </p:spPr>
        <p:txBody>
          <a:bodyPr>
            <a:normAutofit/>
          </a:bodyPr>
          <a:lstStyle/>
          <a:p>
            <a:r>
              <a:rPr kumimoji="1" lang="en-US" altLang="ja-JP" dirty="0"/>
              <a:t>2018-10-16</a:t>
            </a:r>
            <a:br>
              <a:rPr kumimoji="1" lang="en-US" altLang="ja-JP" dirty="0"/>
            </a:br>
            <a:r>
              <a:rPr kumimoji="1" lang="ja-JP" altLang="en-US" dirty="0"/>
              <a:t>宮崎県統計調査課　落合謙次</a:t>
            </a:r>
          </a:p>
        </p:txBody>
      </p:sp>
      <p:sp>
        <p:nvSpPr>
          <p:cNvPr id="9" name="スライド番号プレースホルダー 8"/>
          <p:cNvSpPr>
            <a:spLocks noGrp="1"/>
          </p:cNvSpPr>
          <p:nvPr>
            <p:ph type="sldNum" sz="quarter" idx="12"/>
          </p:nvPr>
        </p:nvSpPr>
        <p:spPr/>
        <p:txBody>
          <a:bodyPr/>
          <a:lstStyle/>
          <a:p>
            <a:fld id="{723560C7-01F3-4437-BF3C-AD4701164B4A}" type="slidenum">
              <a:rPr kumimoji="1" lang="ja-JP" altLang="en-US" smtClean="0"/>
              <a:t>1</a:t>
            </a:fld>
            <a:endParaRPr kumimoji="1" lang="ja-JP" altLang="en-US" dirty="0"/>
          </a:p>
        </p:txBody>
      </p:sp>
    </p:spTree>
    <p:extLst>
      <p:ext uri="{BB962C8B-B14F-4D97-AF65-F5344CB8AC3E}">
        <p14:creationId xmlns:p14="http://schemas.microsoft.com/office/powerpoint/2010/main" val="357270413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9906000" cy="646770"/>
          </a:xfrm>
        </p:spPr>
        <p:style>
          <a:lnRef idx="1">
            <a:schemeClr val="accent1"/>
          </a:lnRef>
          <a:fillRef idx="2">
            <a:schemeClr val="accent1"/>
          </a:fillRef>
          <a:effectRef idx="1">
            <a:schemeClr val="accent1"/>
          </a:effectRef>
          <a:fontRef idx="minor">
            <a:schemeClr val="dk1"/>
          </a:fontRef>
        </p:style>
        <p:txBody>
          <a:bodyPr>
            <a:normAutofit/>
          </a:bodyPr>
          <a:lstStyle/>
          <a:p>
            <a:r>
              <a:rPr kumimoji="1" lang="ja-JP"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地理院タイル　国土地理院</a:t>
            </a:r>
          </a:p>
        </p:txBody>
      </p:sp>
      <p:sp>
        <p:nvSpPr>
          <p:cNvPr id="5" name="テキスト ボックス 4"/>
          <p:cNvSpPr txBox="1"/>
          <p:nvPr/>
        </p:nvSpPr>
        <p:spPr>
          <a:xfrm>
            <a:off x="173540" y="793301"/>
            <a:ext cx="9632448" cy="830997"/>
          </a:xfrm>
          <a:prstGeom prst="rect">
            <a:avLst/>
          </a:prstGeom>
          <a:noFill/>
        </p:spPr>
        <p:txBody>
          <a:bodyPr wrap="square" rtlCol="0">
            <a:spAutoFit/>
          </a:bodyPr>
          <a:lstStyle/>
          <a:p>
            <a:r>
              <a:rPr lang="ja-JP" altLang="en-US" sz="2400" dirty="0">
                <a:latin typeface="游ゴシック" panose="020B0400000000000000" pitchFamily="50" charset="-128"/>
                <a:ea typeface="游ゴシック" panose="020B0400000000000000" pitchFamily="50" charset="-128"/>
              </a:rPr>
              <a:t>・国土地理院が提供する地理院タイル</a:t>
            </a:r>
            <a:endParaRPr lang="en-US" altLang="ja-JP" sz="2400" dirty="0">
              <a:latin typeface="游ゴシック" panose="020B0400000000000000" pitchFamily="50" charset="-128"/>
              <a:ea typeface="游ゴシック" panose="020B0400000000000000" pitchFamily="50" charset="-128"/>
            </a:endParaRPr>
          </a:p>
          <a:p>
            <a:r>
              <a:rPr lang="ja-JP" altLang="en-US" sz="2400" dirty="0">
                <a:latin typeface="游ゴシック" panose="020B0400000000000000" pitchFamily="50" charset="-128"/>
                <a:ea typeface="游ゴシック" panose="020B0400000000000000" pitchFamily="50" charset="-128"/>
              </a:rPr>
              <a:t>　</a:t>
            </a:r>
            <a:r>
              <a:rPr lang="en-US" altLang="ja-JP" sz="2400" dirty="0">
                <a:latin typeface="游ゴシック" panose="020B0400000000000000" pitchFamily="50" charset="-128"/>
                <a:ea typeface="游ゴシック" panose="020B0400000000000000" pitchFamily="50" charset="-128"/>
              </a:rPr>
              <a:t>https://maps.gsi.go.jp/development/ichiran.html</a:t>
            </a:r>
          </a:p>
        </p:txBody>
      </p:sp>
      <p:sp>
        <p:nvSpPr>
          <p:cNvPr id="6" name="スライド番号プレースホルダー 5"/>
          <p:cNvSpPr>
            <a:spLocks noGrp="1"/>
          </p:cNvSpPr>
          <p:nvPr>
            <p:ph type="sldNum" sz="quarter" idx="12"/>
          </p:nvPr>
        </p:nvSpPr>
        <p:spPr>
          <a:xfrm>
            <a:off x="7577138" y="6403977"/>
            <a:ext cx="2228850" cy="365125"/>
          </a:xfrm>
        </p:spPr>
        <p:txBody>
          <a:bodyPr/>
          <a:lstStyle/>
          <a:p>
            <a:fld id="{723560C7-01F3-4437-BF3C-AD4701164B4A}" type="slidenum">
              <a:rPr kumimoji="1" lang="ja-JP" altLang="en-US" smtClean="0"/>
              <a:t>10</a:t>
            </a:fld>
            <a:endParaRPr kumimoji="1" lang="ja-JP" altLang="en-US" dirty="0"/>
          </a:p>
        </p:txBody>
      </p:sp>
      <p:sp>
        <p:nvSpPr>
          <p:cNvPr id="8" name="テキスト ボックス 7"/>
          <p:cNvSpPr txBox="1"/>
          <p:nvPr/>
        </p:nvSpPr>
        <p:spPr>
          <a:xfrm>
            <a:off x="452284" y="1770828"/>
            <a:ext cx="9453716" cy="830997"/>
          </a:xfrm>
          <a:prstGeom prst="rect">
            <a:avLst/>
          </a:prstGeom>
          <a:noFill/>
        </p:spPr>
        <p:txBody>
          <a:bodyPr wrap="square" rtlCol="0">
            <a:spAutoFit/>
          </a:bodyPr>
          <a:lstStyle/>
          <a:p>
            <a:r>
              <a:rPr lang="ja-JP" altLang="en-US" sz="2400" dirty="0">
                <a:latin typeface="游ゴシック" panose="020B0400000000000000" pitchFamily="50" charset="-128"/>
                <a:ea typeface="游ゴシック" panose="020B0400000000000000" pitchFamily="50" charset="-128"/>
              </a:rPr>
              <a:t>地理院タイルは、多くのウェブ地図</a:t>
            </a:r>
            <a:r>
              <a:rPr lang="en-US" altLang="ja-JP" sz="2400" dirty="0">
                <a:latin typeface="游ゴシック" panose="020B0400000000000000" pitchFamily="50" charset="-128"/>
                <a:ea typeface="游ゴシック" panose="020B0400000000000000" pitchFamily="50" charset="-128"/>
              </a:rPr>
              <a:t>API</a:t>
            </a:r>
            <a:r>
              <a:rPr lang="ja-JP" altLang="en-US" sz="2400" dirty="0">
                <a:latin typeface="游ゴシック" panose="020B0400000000000000" pitchFamily="50" charset="-128"/>
                <a:ea typeface="游ゴシック" panose="020B0400000000000000" pitchFamily="50" charset="-128"/>
              </a:rPr>
              <a:t>が対応している</a:t>
            </a:r>
            <a:r>
              <a:rPr lang="en-US" altLang="ja-JP" sz="2400" dirty="0">
                <a:latin typeface="游ゴシック" panose="020B0400000000000000" pitchFamily="50" charset="-128"/>
                <a:ea typeface="游ゴシック" panose="020B0400000000000000" pitchFamily="50" charset="-128"/>
              </a:rPr>
              <a:t>XYZ</a:t>
            </a:r>
            <a:r>
              <a:rPr lang="ja-JP" altLang="en-US" sz="2400" dirty="0">
                <a:latin typeface="游ゴシック" panose="020B0400000000000000" pitchFamily="50" charset="-128"/>
                <a:ea typeface="游ゴシック" panose="020B0400000000000000" pitchFamily="50" charset="-128"/>
              </a:rPr>
              <a:t>方式で提供しているため、容易にサイト構築やアプリ開発に利用できます。</a:t>
            </a:r>
            <a:endParaRPr lang="en-US" altLang="ja-JP" sz="2400" dirty="0">
              <a:latin typeface="游ゴシック" panose="020B0400000000000000" pitchFamily="50" charset="-128"/>
              <a:ea typeface="游ゴシック" panose="020B0400000000000000" pitchFamily="50" charset="-128"/>
            </a:endParaRPr>
          </a:p>
        </p:txBody>
      </p:sp>
      <p:grpSp>
        <p:nvGrpSpPr>
          <p:cNvPr id="10" name="グループ化 9"/>
          <p:cNvGrpSpPr/>
          <p:nvPr/>
        </p:nvGrpSpPr>
        <p:grpSpPr>
          <a:xfrm>
            <a:off x="518959" y="2878233"/>
            <a:ext cx="8309856" cy="3322488"/>
            <a:chOff x="452284" y="2567247"/>
            <a:chExt cx="8309856" cy="3322488"/>
          </a:xfrm>
        </p:grpSpPr>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284" y="2567247"/>
              <a:ext cx="8309856" cy="3322488"/>
            </a:xfrm>
            <a:prstGeom prst="rect">
              <a:avLst/>
            </a:prstGeom>
          </p:spPr>
        </p:pic>
        <p:sp>
          <p:nvSpPr>
            <p:cNvPr id="11" name="正方形/長方形 10"/>
            <p:cNvSpPr/>
            <p:nvPr/>
          </p:nvSpPr>
          <p:spPr>
            <a:xfrm>
              <a:off x="952399" y="3401960"/>
              <a:ext cx="3934233" cy="33767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吹き出し 8"/>
            <p:cNvSpPr/>
            <p:nvPr/>
          </p:nvSpPr>
          <p:spPr>
            <a:xfrm>
              <a:off x="5386747" y="3010338"/>
              <a:ext cx="2085298" cy="729299"/>
            </a:xfrm>
            <a:prstGeom prst="wedgeRoundRectCallout">
              <a:avLst>
                <a:gd name="adj1" fmla="val -75155"/>
                <a:gd name="adj2" fmla="val 29678"/>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ポイント！</a:t>
              </a:r>
              <a:endParaRPr kumimoji="1" lang="en-US" altLang="ja-JP" dirty="0"/>
            </a:p>
            <a:p>
              <a:pPr algn="ctr"/>
              <a:r>
                <a:rPr kumimoji="1" lang="ja-JP" altLang="en-US" dirty="0"/>
                <a:t>ここをコピーします。</a:t>
              </a:r>
              <a:endParaRPr kumimoji="1" lang="en-US" altLang="ja-JP" dirty="0"/>
            </a:p>
          </p:txBody>
        </p:sp>
      </p:grpSp>
    </p:spTree>
    <p:extLst>
      <p:ext uri="{BB962C8B-B14F-4D97-AF65-F5344CB8AC3E}">
        <p14:creationId xmlns:p14="http://schemas.microsoft.com/office/powerpoint/2010/main" val="71796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9906000" cy="646770"/>
          </a:xfrm>
        </p:spPr>
        <p:style>
          <a:lnRef idx="1">
            <a:schemeClr val="accent1"/>
          </a:lnRef>
          <a:fillRef idx="2">
            <a:schemeClr val="accent1"/>
          </a:fillRef>
          <a:effectRef idx="1">
            <a:schemeClr val="accent1"/>
          </a:effectRef>
          <a:fontRef idx="minor">
            <a:schemeClr val="dk1"/>
          </a:fontRef>
        </p:style>
        <p:txBody>
          <a:bodyPr>
            <a:normAutofit/>
          </a:bodyPr>
          <a:lstStyle/>
          <a:p>
            <a:r>
              <a:rPr kumimoji="1" lang="ja-JP"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地理院タイル　国土地理院</a:t>
            </a:r>
          </a:p>
        </p:txBody>
      </p:sp>
      <p:sp>
        <p:nvSpPr>
          <p:cNvPr id="6" name="スライド番号プレースホルダー 5"/>
          <p:cNvSpPr>
            <a:spLocks noGrp="1"/>
          </p:cNvSpPr>
          <p:nvPr>
            <p:ph type="sldNum" sz="quarter" idx="12"/>
          </p:nvPr>
        </p:nvSpPr>
        <p:spPr>
          <a:xfrm>
            <a:off x="7577138" y="6403977"/>
            <a:ext cx="2228850" cy="365125"/>
          </a:xfrm>
        </p:spPr>
        <p:txBody>
          <a:bodyPr/>
          <a:lstStyle/>
          <a:p>
            <a:fld id="{723560C7-01F3-4437-BF3C-AD4701164B4A}" type="slidenum">
              <a:rPr kumimoji="1" lang="ja-JP" altLang="en-US" smtClean="0"/>
              <a:t>11</a:t>
            </a:fld>
            <a:endParaRPr kumimoji="1" lang="ja-JP" altLang="en-US" dirty="0"/>
          </a:p>
        </p:txBody>
      </p:sp>
      <p:sp>
        <p:nvSpPr>
          <p:cNvPr id="8" name="テキスト ボックス 7"/>
          <p:cNvSpPr txBox="1"/>
          <p:nvPr/>
        </p:nvSpPr>
        <p:spPr>
          <a:xfrm>
            <a:off x="352272" y="742894"/>
            <a:ext cx="9453716" cy="461665"/>
          </a:xfrm>
          <a:prstGeom prst="rect">
            <a:avLst/>
          </a:prstGeom>
          <a:noFill/>
        </p:spPr>
        <p:txBody>
          <a:bodyPr wrap="square" rtlCol="0">
            <a:spAutoFit/>
          </a:bodyPr>
          <a:lstStyle/>
          <a:p>
            <a:r>
              <a:rPr lang="ja-JP" altLang="en-US" sz="2400" dirty="0">
                <a:latin typeface="游ゴシック" panose="020B0400000000000000" pitchFamily="50" charset="-128"/>
                <a:ea typeface="游ゴシック" panose="020B0400000000000000" pitchFamily="50" charset="-128"/>
              </a:rPr>
              <a:t>フリーのデスクトップ</a:t>
            </a:r>
            <a:r>
              <a:rPr lang="en-US" altLang="ja-JP" sz="2400" dirty="0">
                <a:latin typeface="游ゴシック" panose="020B0400000000000000" pitchFamily="50" charset="-128"/>
                <a:ea typeface="游ゴシック" panose="020B0400000000000000" pitchFamily="50" charset="-128"/>
              </a:rPr>
              <a:t>GIS</a:t>
            </a:r>
            <a:r>
              <a:rPr lang="ja-JP" altLang="en-US" sz="2400" dirty="0">
                <a:latin typeface="游ゴシック" panose="020B0400000000000000" pitchFamily="50" charset="-128"/>
                <a:ea typeface="游ゴシック" panose="020B0400000000000000" pitchFamily="50" charset="-128"/>
              </a:rPr>
              <a:t>である「</a:t>
            </a:r>
            <a:r>
              <a:rPr lang="en-US" altLang="ja-JP" sz="2400" dirty="0">
                <a:latin typeface="游ゴシック" panose="020B0400000000000000" pitchFamily="50" charset="-128"/>
                <a:ea typeface="游ゴシック" panose="020B0400000000000000" pitchFamily="50" charset="-128"/>
              </a:rPr>
              <a:t>QGIS</a:t>
            </a:r>
            <a:r>
              <a:rPr lang="ja-JP" altLang="en-US" sz="2400" dirty="0">
                <a:latin typeface="游ゴシック" panose="020B0400000000000000" pitchFamily="50" charset="-128"/>
                <a:ea typeface="游ゴシック" panose="020B0400000000000000" pitchFamily="50" charset="-128"/>
              </a:rPr>
              <a:t>」に読み込んでみます。</a:t>
            </a:r>
            <a:endParaRPr lang="en-US" altLang="ja-JP" sz="2400" dirty="0">
              <a:latin typeface="游ゴシック" panose="020B0400000000000000" pitchFamily="50" charset="-128"/>
              <a:ea typeface="游ゴシック" panose="020B0400000000000000" pitchFamily="50" charset="-128"/>
            </a:endParaRPr>
          </a:p>
        </p:txBody>
      </p:sp>
      <p:grpSp>
        <p:nvGrpSpPr>
          <p:cNvPr id="3" name="グループ化 2"/>
          <p:cNvGrpSpPr/>
          <p:nvPr/>
        </p:nvGrpSpPr>
        <p:grpSpPr>
          <a:xfrm>
            <a:off x="418923" y="1303003"/>
            <a:ext cx="8806040" cy="5067610"/>
            <a:chOff x="418923" y="1303003"/>
            <a:chExt cx="8806040" cy="5067610"/>
          </a:xfrm>
        </p:grpSpPr>
        <p:pic>
          <p:nvPicPr>
            <p:cNvPr id="13" name="図 12"/>
            <p:cNvPicPr>
              <a:picLocks noChangeAspect="1"/>
            </p:cNvPicPr>
            <p:nvPr/>
          </p:nvPicPr>
          <p:blipFill>
            <a:blip r:embed="rId3"/>
            <a:stretch>
              <a:fillRect/>
            </a:stretch>
          </p:blipFill>
          <p:spPr>
            <a:xfrm>
              <a:off x="418923" y="1647488"/>
              <a:ext cx="2168898" cy="4534968"/>
            </a:xfrm>
            <a:prstGeom prst="rect">
              <a:avLst/>
            </a:prstGeom>
          </p:spPr>
        </p:pic>
        <p:pic>
          <p:nvPicPr>
            <p:cNvPr id="14" name="図 13"/>
            <p:cNvPicPr>
              <a:picLocks noChangeAspect="1"/>
            </p:cNvPicPr>
            <p:nvPr/>
          </p:nvPicPr>
          <p:blipFill>
            <a:blip r:embed="rId4"/>
            <a:stretch>
              <a:fillRect/>
            </a:stretch>
          </p:blipFill>
          <p:spPr>
            <a:xfrm>
              <a:off x="1771598" y="3566108"/>
              <a:ext cx="3341669" cy="1205838"/>
            </a:xfrm>
            <a:prstGeom prst="rect">
              <a:avLst/>
            </a:prstGeom>
            <a:ln w="38100">
              <a:noFill/>
            </a:ln>
          </p:spPr>
        </p:pic>
        <p:pic>
          <p:nvPicPr>
            <p:cNvPr id="15" name="図 14"/>
            <p:cNvPicPr>
              <a:picLocks noChangeAspect="1"/>
            </p:cNvPicPr>
            <p:nvPr/>
          </p:nvPicPr>
          <p:blipFill>
            <a:blip r:embed="rId5"/>
            <a:stretch>
              <a:fillRect/>
            </a:stretch>
          </p:blipFill>
          <p:spPr>
            <a:xfrm>
              <a:off x="4592489" y="2471552"/>
              <a:ext cx="4632474" cy="3899061"/>
            </a:xfrm>
            <a:prstGeom prst="rect">
              <a:avLst/>
            </a:prstGeom>
            <a:ln w="38100">
              <a:noFill/>
            </a:ln>
          </p:spPr>
        </p:pic>
        <p:sp>
          <p:nvSpPr>
            <p:cNvPr id="16" name="屈折矢印 9"/>
            <p:cNvSpPr/>
            <p:nvPr/>
          </p:nvSpPr>
          <p:spPr>
            <a:xfrm rot="5400000">
              <a:off x="923277" y="3693113"/>
              <a:ext cx="754603" cy="701336"/>
            </a:xfrm>
            <a:prstGeom prst="bentUp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7" name="屈折矢印 10"/>
            <p:cNvSpPr/>
            <p:nvPr/>
          </p:nvSpPr>
          <p:spPr>
            <a:xfrm rot="5400000">
              <a:off x="3551067" y="4892193"/>
              <a:ext cx="754603" cy="701336"/>
            </a:xfrm>
            <a:prstGeom prst="bentUp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8" name="角丸四角形 11"/>
            <p:cNvSpPr/>
            <p:nvPr/>
          </p:nvSpPr>
          <p:spPr>
            <a:xfrm>
              <a:off x="5813189" y="4927703"/>
              <a:ext cx="606662" cy="63031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角丸四角形 12"/>
            <p:cNvSpPr/>
            <p:nvPr/>
          </p:nvSpPr>
          <p:spPr>
            <a:xfrm>
              <a:off x="5734975" y="2895058"/>
              <a:ext cx="3422505" cy="63031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3124940" y="1303003"/>
              <a:ext cx="5939161" cy="923330"/>
            </a:xfrm>
            <a:prstGeom prst="rect">
              <a:avLst/>
            </a:prstGeom>
            <a:noFill/>
          </p:spPr>
          <p:txBody>
            <a:bodyPr wrap="square" rtlCol="0">
              <a:spAutoFit/>
            </a:bodyPr>
            <a:lstStyle/>
            <a:p>
              <a:r>
                <a:rPr kumimoji="1" lang="ja-JP" altLang="en-US" dirty="0"/>
                <a:t>名前：地理院地図：標準地図</a:t>
              </a:r>
              <a:endParaRPr kumimoji="1" lang="en-US" altLang="ja-JP" dirty="0"/>
            </a:p>
            <a:p>
              <a:r>
                <a:rPr lang="en-US" altLang="ja-JP" dirty="0"/>
                <a:t>URL</a:t>
              </a:r>
              <a:r>
                <a:rPr lang="ja-JP" altLang="en-US" dirty="0"/>
                <a:t>：</a:t>
              </a:r>
              <a:r>
                <a:rPr lang="en-US" altLang="ja-JP" dirty="0">
                  <a:hlinkClick r:id="rId6"/>
                </a:rPr>
                <a:t>https://cyberjapandata.gsi.go.jp/xyz/std/{z}/{x}/{y}.png</a:t>
              </a:r>
              <a:endParaRPr lang="en-US" altLang="ja-JP" dirty="0"/>
            </a:p>
            <a:p>
              <a:r>
                <a:rPr kumimoji="1" lang="ja-JP" altLang="en-US" dirty="0"/>
                <a:t>ズームレベル：</a:t>
              </a:r>
              <a:r>
                <a:rPr kumimoji="1" lang="en-US" altLang="ja-JP" dirty="0"/>
                <a:t>5</a:t>
              </a:r>
              <a:r>
                <a:rPr kumimoji="1" lang="ja-JP" altLang="en-US" dirty="0"/>
                <a:t>～</a:t>
              </a:r>
              <a:r>
                <a:rPr kumimoji="1" lang="en-US" altLang="ja-JP" dirty="0"/>
                <a:t>18</a:t>
              </a:r>
              <a:endParaRPr kumimoji="1" lang="ja-JP" altLang="en-US" dirty="0"/>
            </a:p>
          </p:txBody>
        </p:sp>
      </p:grpSp>
    </p:spTree>
    <p:extLst>
      <p:ext uri="{BB962C8B-B14F-4D97-AF65-F5344CB8AC3E}">
        <p14:creationId xmlns:p14="http://schemas.microsoft.com/office/powerpoint/2010/main" val="18390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9906000" cy="646770"/>
          </a:xfrm>
        </p:spPr>
        <p:style>
          <a:lnRef idx="1">
            <a:schemeClr val="accent1"/>
          </a:lnRef>
          <a:fillRef idx="2">
            <a:schemeClr val="accent1"/>
          </a:fillRef>
          <a:effectRef idx="1">
            <a:schemeClr val="accent1"/>
          </a:effectRef>
          <a:fontRef idx="minor">
            <a:schemeClr val="dk1"/>
          </a:fontRef>
        </p:style>
        <p:txBody>
          <a:bodyPr>
            <a:normAutofit/>
          </a:bodyPr>
          <a:lstStyle/>
          <a:p>
            <a:r>
              <a:rPr kumimoji="1" lang="ja-JP"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地理院タイル　国土地理院</a:t>
            </a:r>
          </a:p>
        </p:txBody>
      </p:sp>
      <p:sp>
        <p:nvSpPr>
          <p:cNvPr id="8" name="テキスト ボックス 7"/>
          <p:cNvSpPr txBox="1"/>
          <p:nvPr/>
        </p:nvSpPr>
        <p:spPr>
          <a:xfrm>
            <a:off x="0" y="864475"/>
            <a:ext cx="9453716" cy="461665"/>
          </a:xfrm>
          <a:prstGeom prst="rect">
            <a:avLst/>
          </a:prstGeom>
          <a:noFill/>
          <a:ln>
            <a:noFill/>
          </a:ln>
        </p:spPr>
        <p:txBody>
          <a:bodyPr wrap="square" rtlCol="0">
            <a:spAutoFit/>
          </a:bodyPr>
          <a:lstStyle/>
          <a:p>
            <a:r>
              <a:rPr lang="ja-JP" altLang="en-US" sz="2400" dirty="0">
                <a:latin typeface="游ゴシック" panose="020B0400000000000000" pitchFamily="50" charset="-128"/>
                <a:ea typeface="游ゴシック" panose="020B0400000000000000" pitchFamily="50" charset="-128"/>
              </a:rPr>
              <a:t>「</a:t>
            </a:r>
            <a:r>
              <a:rPr lang="en-US" altLang="ja-JP" sz="2400" dirty="0">
                <a:latin typeface="游ゴシック" panose="020B0400000000000000" pitchFamily="50" charset="-128"/>
                <a:ea typeface="游ゴシック" panose="020B0400000000000000" pitchFamily="50" charset="-128"/>
              </a:rPr>
              <a:t>QGIS</a:t>
            </a:r>
            <a:r>
              <a:rPr lang="ja-JP" altLang="en-US" sz="2400" dirty="0">
                <a:latin typeface="游ゴシック" panose="020B0400000000000000" pitchFamily="50" charset="-128"/>
                <a:ea typeface="游ゴシック" panose="020B0400000000000000" pitchFamily="50" charset="-128"/>
              </a:rPr>
              <a:t>」は世界中の</a:t>
            </a:r>
            <a:r>
              <a:rPr lang="en-US" altLang="ja-JP" sz="2400" dirty="0">
                <a:latin typeface="游ゴシック" panose="020B0400000000000000" pitchFamily="50" charset="-128"/>
                <a:ea typeface="游ゴシック" panose="020B0400000000000000" pitchFamily="50" charset="-128"/>
              </a:rPr>
              <a:t>Geo</a:t>
            </a:r>
            <a:r>
              <a:rPr lang="ja-JP" altLang="en-US" sz="2400" dirty="0">
                <a:latin typeface="游ゴシック" panose="020B0400000000000000" pitchFamily="50" charset="-128"/>
                <a:ea typeface="游ゴシック" panose="020B0400000000000000" pitchFamily="50" charset="-128"/>
              </a:rPr>
              <a:t>系の必須ソフトです。フリーです。</a:t>
            </a:r>
            <a:endParaRPr lang="en-US" altLang="ja-JP" sz="2400" dirty="0">
              <a:latin typeface="游ゴシック" panose="020B0400000000000000" pitchFamily="50" charset="-128"/>
              <a:ea typeface="游ゴシック" panose="020B0400000000000000" pitchFamily="50" charset="-128"/>
            </a:endParaRPr>
          </a:p>
        </p:txBody>
      </p:sp>
      <p:sp>
        <p:nvSpPr>
          <p:cNvPr id="6" name="スライド番号プレースホルダー 5"/>
          <p:cNvSpPr>
            <a:spLocks noGrp="1"/>
          </p:cNvSpPr>
          <p:nvPr>
            <p:ph type="sldNum" sz="quarter" idx="12"/>
          </p:nvPr>
        </p:nvSpPr>
        <p:spPr>
          <a:xfrm>
            <a:off x="7577138" y="6403977"/>
            <a:ext cx="2228850" cy="365125"/>
          </a:xfrm>
        </p:spPr>
        <p:txBody>
          <a:bodyPr/>
          <a:lstStyle/>
          <a:p>
            <a:fld id="{723560C7-01F3-4437-BF3C-AD4701164B4A}" type="slidenum">
              <a:rPr kumimoji="1" lang="ja-JP" altLang="en-US" smtClean="0"/>
              <a:t>12</a:t>
            </a:fld>
            <a:endParaRPr kumimoji="1" lang="ja-JP" altLang="en-US" dirty="0"/>
          </a:p>
        </p:txBody>
      </p:sp>
      <p:grpSp>
        <p:nvGrpSpPr>
          <p:cNvPr id="5" name="グループ化 4"/>
          <p:cNvGrpSpPr/>
          <p:nvPr/>
        </p:nvGrpSpPr>
        <p:grpSpPr>
          <a:xfrm>
            <a:off x="0" y="1543844"/>
            <a:ext cx="9906000" cy="5314156"/>
            <a:chOff x="0" y="1543844"/>
            <a:chExt cx="9906000" cy="5314156"/>
          </a:xfrm>
        </p:grpSpPr>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43844"/>
              <a:ext cx="9906000" cy="5314156"/>
            </a:xfrm>
            <a:prstGeom prst="rect">
              <a:avLst/>
            </a:prstGeom>
          </p:spPr>
        </p:pic>
        <p:sp>
          <p:nvSpPr>
            <p:cNvPr id="21" name="角丸四角形吹き出し 8"/>
            <p:cNvSpPr/>
            <p:nvPr/>
          </p:nvSpPr>
          <p:spPr>
            <a:xfrm>
              <a:off x="7444147" y="1543844"/>
              <a:ext cx="2085298" cy="729299"/>
            </a:xfrm>
            <a:prstGeom prst="wedgeRoundRectCallout">
              <a:avLst>
                <a:gd name="adj1" fmla="val -73328"/>
                <a:gd name="adj2" fmla="val 62329"/>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こんな感じに！</a:t>
              </a:r>
              <a:endParaRPr kumimoji="1" lang="en-US" altLang="ja-JP" dirty="0"/>
            </a:p>
          </p:txBody>
        </p:sp>
      </p:grpSp>
    </p:spTree>
    <p:extLst>
      <p:ext uri="{BB962C8B-B14F-4D97-AF65-F5344CB8AC3E}">
        <p14:creationId xmlns:p14="http://schemas.microsoft.com/office/powerpoint/2010/main" val="114108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9906000" cy="646770"/>
          </a:xfrm>
        </p:spPr>
        <p:style>
          <a:lnRef idx="1">
            <a:schemeClr val="accent1"/>
          </a:lnRef>
          <a:fillRef idx="2">
            <a:schemeClr val="accent1"/>
          </a:fillRef>
          <a:effectRef idx="1">
            <a:schemeClr val="accent1"/>
          </a:effectRef>
          <a:fontRef idx="minor">
            <a:schemeClr val="dk1"/>
          </a:fontRef>
        </p:style>
        <p:txBody>
          <a:bodyPr>
            <a:normAutofit/>
          </a:bodyPr>
          <a:lstStyle/>
          <a:p>
            <a:r>
              <a:rPr kumimoji="1" lang="ja-JP"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国土数値情報</a:t>
            </a:r>
          </a:p>
        </p:txBody>
      </p:sp>
      <p:sp>
        <p:nvSpPr>
          <p:cNvPr id="5" name="テキスト ボックス 4"/>
          <p:cNvSpPr txBox="1"/>
          <p:nvPr/>
        </p:nvSpPr>
        <p:spPr>
          <a:xfrm>
            <a:off x="173539" y="985780"/>
            <a:ext cx="9632448" cy="830997"/>
          </a:xfrm>
          <a:prstGeom prst="rect">
            <a:avLst/>
          </a:prstGeom>
          <a:noFill/>
        </p:spPr>
        <p:txBody>
          <a:bodyPr wrap="square" rtlCol="0">
            <a:spAutoFit/>
          </a:bodyPr>
          <a:lstStyle/>
          <a:p>
            <a:r>
              <a:rPr lang="ja-JP" altLang="en-US" sz="2400" dirty="0">
                <a:latin typeface="游ゴシック" panose="020B0400000000000000" pitchFamily="50" charset="-128"/>
                <a:ea typeface="游ゴシック" panose="020B0400000000000000" pitchFamily="50" charset="-128"/>
              </a:rPr>
              <a:t>・国土数値情報　</a:t>
            </a:r>
            <a:r>
              <a:rPr lang="en-US" altLang="ja-JP" sz="2400" dirty="0">
                <a:latin typeface="游ゴシック" panose="020B0400000000000000" pitchFamily="50" charset="-128"/>
                <a:ea typeface="游ゴシック" panose="020B0400000000000000" pitchFamily="50" charset="-128"/>
              </a:rPr>
              <a:t>http://nlftp.mlit.go.jp/ksj/</a:t>
            </a:r>
          </a:p>
          <a:p>
            <a:r>
              <a:rPr lang="ja-JP" altLang="en-US" sz="2400" dirty="0">
                <a:latin typeface="游ゴシック" panose="020B0400000000000000" pitchFamily="50" charset="-128"/>
                <a:ea typeface="游ゴシック" panose="020B0400000000000000" pitchFamily="50" charset="-128"/>
              </a:rPr>
              <a:t>　　</a:t>
            </a:r>
            <a:endParaRPr lang="en-US" altLang="ja-JP" sz="2400" dirty="0">
              <a:latin typeface="游ゴシック" panose="020B0400000000000000" pitchFamily="50" charset="-128"/>
              <a:ea typeface="游ゴシック" panose="020B0400000000000000" pitchFamily="50" charset="-128"/>
            </a:endParaRPr>
          </a:p>
        </p:txBody>
      </p:sp>
      <p:sp>
        <p:nvSpPr>
          <p:cNvPr id="6" name="スライド番号プレースホルダー 5"/>
          <p:cNvSpPr>
            <a:spLocks noGrp="1"/>
          </p:cNvSpPr>
          <p:nvPr>
            <p:ph type="sldNum" sz="quarter" idx="12"/>
          </p:nvPr>
        </p:nvSpPr>
        <p:spPr>
          <a:xfrm>
            <a:off x="7577138" y="6403977"/>
            <a:ext cx="2228850" cy="365125"/>
          </a:xfrm>
        </p:spPr>
        <p:txBody>
          <a:bodyPr/>
          <a:lstStyle/>
          <a:p>
            <a:fld id="{723560C7-01F3-4437-BF3C-AD4701164B4A}" type="slidenum">
              <a:rPr kumimoji="1" lang="ja-JP" altLang="en-US" smtClean="0"/>
              <a:t>13</a:t>
            </a:fld>
            <a:endParaRPr kumimoji="1" lang="ja-JP" altLang="en-US" dirty="0"/>
          </a:p>
        </p:txBody>
      </p:sp>
      <p:grpSp>
        <p:nvGrpSpPr>
          <p:cNvPr id="3" name="グループ化 2"/>
          <p:cNvGrpSpPr/>
          <p:nvPr/>
        </p:nvGrpSpPr>
        <p:grpSpPr>
          <a:xfrm>
            <a:off x="573591" y="2444256"/>
            <a:ext cx="7950643" cy="4271416"/>
            <a:chOff x="573591" y="2444256"/>
            <a:chExt cx="7950643" cy="4271416"/>
          </a:xfrm>
        </p:grpSpPr>
        <p:pic>
          <p:nvPicPr>
            <p:cNvPr id="8" name="図 7"/>
            <p:cNvPicPr>
              <a:picLocks noChangeAspect="1"/>
            </p:cNvPicPr>
            <p:nvPr/>
          </p:nvPicPr>
          <p:blipFill>
            <a:blip r:embed="rId3"/>
            <a:stretch>
              <a:fillRect/>
            </a:stretch>
          </p:blipFill>
          <p:spPr>
            <a:xfrm>
              <a:off x="573591" y="2763342"/>
              <a:ext cx="4899991" cy="3952330"/>
            </a:xfrm>
            <a:prstGeom prst="rect">
              <a:avLst/>
            </a:prstGeom>
          </p:spPr>
        </p:pic>
        <p:pic>
          <p:nvPicPr>
            <p:cNvPr id="10" name="図 9"/>
            <p:cNvPicPr>
              <a:picLocks noChangeAspect="1"/>
            </p:cNvPicPr>
            <p:nvPr/>
          </p:nvPicPr>
          <p:blipFill>
            <a:blip r:embed="rId4"/>
            <a:stretch>
              <a:fillRect/>
            </a:stretch>
          </p:blipFill>
          <p:spPr>
            <a:xfrm>
              <a:off x="5588261" y="2444256"/>
              <a:ext cx="2935973" cy="4271416"/>
            </a:xfrm>
            <a:prstGeom prst="rect">
              <a:avLst/>
            </a:prstGeom>
          </p:spPr>
        </p:pic>
        <p:sp>
          <p:nvSpPr>
            <p:cNvPr id="11" name="角丸四角形 6"/>
            <p:cNvSpPr/>
            <p:nvPr/>
          </p:nvSpPr>
          <p:spPr>
            <a:xfrm>
              <a:off x="5588261" y="5029579"/>
              <a:ext cx="941033" cy="63031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p:cNvSpPr txBox="1"/>
          <p:nvPr/>
        </p:nvSpPr>
        <p:spPr>
          <a:xfrm>
            <a:off x="397522" y="1529821"/>
            <a:ext cx="9508478" cy="830997"/>
          </a:xfrm>
          <a:prstGeom prst="rect">
            <a:avLst/>
          </a:prstGeom>
          <a:noFill/>
        </p:spPr>
        <p:txBody>
          <a:bodyPr wrap="square" rtlCol="0">
            <a:spAutoFit/>
          </a:bodyPr>
          <a:lstStyle/>
          <a:p>
            <a:r>
              <a:rPr lang="ja-JP" altLang="en-US" sz="2400" dirty="0">
                <a:latin typeface="游ゴシック" panose="020B0400000000000000" pitchFamily="50" charset="-128"/>
                <a:ea typeface="游ゴシック" panose="020B0400000000000000" pitchFamily="50" charset="-128"/>
              </a:rPr>
              <a:t>「国土数値情報」とは、地形、土地利用、公共施設などの国土に関する基礎的な情報をＧＩＳデータとして整備したものです。</a:t>
            </a:r>
            <a:endParaRPr lang="en-US" altLang="ja-JP" sz="2400"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376856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19255"/>
            <a:ext cx="9906000" cy="5334524"/>
          </a:xfrm>
          <a:prstGeom prst="rect">
            <a:avLst/>
          </a:prstGeom>
        </p:spPr>
      </p:pic>
      <p:sp>
        <p:nvSpPr>
          <p:cNvPr id="2" name="タイトル 1"/>
          <p:cNvSpPr>
            <a:spLocks noGrp="1"/>
          </p:cNvSpPr>
          <p:nvPr>
            <p:ph type="title"/>
          </p:nvPr>
        </p:nvSpPr>
        <p:spPr>
          <a:xfrm>
            <a:off x="0" y="1"/>
            <a:ext cx="9906000" cy="646770"/>
          </a:xfrm>
        </p:spPr>
        <p:style>
          <a:lnRef idx="1">
            <a:schemeClr val="accent1"/>
          </a:lnRef>
          <a:fillRef idx="2">
            <a:schemeClr val="accent1"/>
          </a:fillRef>
          <a:effectRef idx="1">
            <a:schemeClr val="accent1"/>
          </a:effectRef>
          <a:fontRef idx="minor">
            <a:schemeClr val="dk1"/>
          </a:fontRef>
        </p:style>
        <p:txBody>
          <a:bodyPr>
            <a:normAutofit/>
          </a:bodyPr>
          <a:lstStyle/>
          <a:p>
            <a:r>
              <a:rPr kumimoji="1" lang="ja-JP"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国土数値情報</a:t>
            </a:r>
          </a:p>
        </p:txBody>
      </p:sp>
      <p:sp>
        <p:nvSpPr>
          <p:cNvPr id="6" name="スライド番号プレースホルダー 5"/>
          <p:cNvSpPr>
            <a:spLocks noGrp="1"/>
          </p:cNvSpPr>
          <p:nvPr>
            <p:ph type="sldNum" sz="quarter" idx="12"/>
          </p:nvPr>
        </p:nvSpPr>
        <p:spPr>
          <a:xfrm>
            <a:off x="7577138" y="6403977"/>
            <a:ext cx="2228850" cy="365125"/>
          </a:xfrm>
        </p:spPr>
        <p:txBody>
          <a:bodyPr/>
          <a:lstStyle/>
          <a:p>
            <a:fld id="{723560C7-01F3-4437-BF3C-AD4701164B4A}" type="slidenum">
              <a:rPr kumimoji="1" lang="ja-JP" altLang="en-US" smtClean="0"/>
              <a:t>14</a:t>
            </a:fld>
            <a:endParaRPr kumimoji="1" lang="ja-JP" altLang="en-US" dirty="0"/>
          </a:p>
        </p:txBody>
      </p:sp>
      <p:sp>
        <p:nvSpPr>
          <p:cNvPr id="13" name="テキスト ボックス 12"/>
          <p:cNvSpPr txBox="1"/>
          <p:nvPr/>
        </p:nvSpPr>
        <p:spPr>
          <a:xfrm>
            <a:off x="114300" y="717514"/>
            <a:ext cx="9394178" cy="830997"/>
          </a:xfrm>
          <a:prstGeom prst="rect">
            <a:avLst/>
          </a:prstGeom>
          <a:noFill/>
        </p:spPr>
        <p:txBody>
          <a:bodyPr wrap="square" rtlCol="0">
            <a:spAutoFit/>
          </a:bodyPr>
          <a:lstStyle/>
          <a:p>
            <a:r>
              <a:rPr lang="ja-JP" altLang="en-US" sz="2400" dirty="0">
                <a:latin typeface="游ゴシック" panose="020B0400000000000000" pitchFamily="50" charset="-128"/>
                <a:ea typeface="游ゴシック" panose="020B0400000000000000" pitchFamily="50" charset="-128"/>
              </a:rPr>
              <a:t>地理院タイルに国土数値情報から取得した宮崎県の行政区域を重ねてみました。</a:t>
            </a:r>
            <a:endParaRPr lang="en-US" altLang="ja-JP" sz="2400"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63391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9906000" cy="646770"/>
          </a:xfrm>
        </p:spPr>
        <p:style>
          <a:lnRef idx="1">
            <a:schemeClr val="accent1"/>
          </a:lnRef>
          <a:fillRef idx="2">
            <a:schemeClr val="accent1"/>
          </a:fillRef>
          <a:effectRef idx="1">
            <a:schemeClr val="accent1"/>
          </a:effectRef>
          <a:fontRef idx="minor">
            <a:schemeClr val="dk1"/>
          </a:fontRef>
        </p:style>
        <p:txBody>
          <a:bodyPr>
            <a:normAutofit/>
          </a:bodyPr>
          <a:lstStyle/>
          <a:p>
            <a:r>
              <a:rPr lang="en-US" altLang="ja-JP"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e-Stat </a:t>
            </a:r>
            <a:endParaRPr kumimoji="1" lang="ja-JP"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テキスト ボックス 4"/>
          <p:cNvSpPr txBox="1"/>
          <p:nvPr/>
        </p:nvSpPr>
        <p:spPr>
          <a:xfrm>
            <a:off x="173540" y="812089"/>
            <a:ext cx="9632448" cy="461665"/>
          </a:xfrm>
          <a:prstGeom prst="rect">
            <a:avLst/>
          </a:prstGeom>
          <a:noFill/>
        </p:spPr>
        <p:txBody>
          <a:bodyPr wrap="square" rtlCol="0">
            <a:spAutoFit/>
          </a:bodyPr>
          <a:lstStyle/>
          <a:p>
            <a:r>
              <a:rPr lang="ja-JP" altLang="en-US" sz="2400" dirty="0">
                <a:latin typeface="游ゴシック" panose="020B0400000000000000" pitchFamily="50" charset="-128"/>
                <a:ea typeface="游ゴシック" panose="020B0400000000000000" pitchFamily="50" charset="-128"/>
              </a:rPr>
              <a:t>・</a:t>
            </a:r>
            <a:r>
              <a:rPr lang="en-US" altLang="ja-JP" sz="2400" dirty="0">
                <a:latin typeface="游ゴシック" panose="020B0400000000000000" pitchFamily="50" charset="-128"/>
                <a:ea typeface="游ゴシック" panose="020B0400000000000000" pitchFamily="50" charset="-128"/>
              </a:rPr>
              <a:t>e-Stat  https://www.e-stat.go.jp/</a:t>
            </a:r>
          </a:p>
        </p:txBody>
      </p:sp>
      <p:sp>
        <p:nvSpPr>
          <p:cNvPr id="6" name="スライド番号プレースホルダー 5"/>
          <p:cNvSpPr>
            <a:spLocks noGrp="1"/>
          </p:cNvSpPr>
          <p:nvPr>
            <p:ph type="sldNum" sz="quarter" idx="12"/>
          </p:nvPr>
        </p:nvSpPr>
        <p:spPr>
          <a:xfrm>
            <a:off x="7577138" y="6403977"/>
            <a:ext cx="2228850" cy="365125"/>
          </a:xfrm>
        </p:spPr>
        <p:txBody>
          <a:bodyPr/>
          <a:lstStyle/>
          <a:p>
            <a:fld id="{723560C7-01F3-4437-BF3C-AD4701164B4A}" type="slidenum">
              <a:rPr kumimoji="1" lang="ja-JP" altLang="en-US" smtClean="0"/>
              <a:t>15</a:t>
            </a:fld>
            <a:endParaRPr kumimoji="1" lang="ja-JP" altLang="en-US" dirty="0"/>
          </a:p>
        </p:txBody>
      </p:sp>
      <p:sp>
        <p:nvSpPr>
          <p:cNvPr id="9" name="テキスト ボックス 8"/>
          <p:cNvSpPr txBox="1"/>
          <p:nvPr/>
        </p:nvSpPr>
        <p:spPr>
          <a:xfrm>
            <a:off x="439049" y="1235769"/>
            <a:ext cx="9366939" cy="1569660"/>
          </a:xfrm>
          <a:prstGeom prst="rect">
            <a:avLst/>
          </a:prstGeom>
          <a:noFill/>
        </p:spPr>
        <p:txBody>
          <a:bodyPr wrap="square" rtlCol="0">
            <a:spAutoFit/>
          </a:bodyPr>
          <a:lstStyle/>
          <a:p>
            <a:r>
              <a:rPr lang="ja-JP" altLang="en-US" sz="2400" dirty="0">
                <a:latin typeface="游ゴシック" panose="020B0400000000000000" pitchFamily="50" charset="-128"/>
                <a:ea typeface="游ゴシック" panose="020B0400000000000000" pitchFamily="50" charset="-128"/>
              </a:rPr>
              <a:t>政府統計の総合窓口（</a:t>
            </a:r>
            <a:r>
              <a:rPr lang="en-US" altLang="ja-JP" sz="2400" dirty="0">
                <a:latin typeface="游ゴシック" panose="020B0400000000000000" pitchFamily="50" charset="-128"/>
                <a:ea typeface="游ゴシック" panose="020B0400000000000000" pitchFamily="50" charset="-128"/>
              </a:rPr>
              <a:t>e-Stat</a:t>
            </a:r>
            <a:r>
              <a:rPr lang="ja-JP" altLang="en-US" sz="2400" dirty="0">
                <a:latin typeface="游ゴシック" panose="020B0400000000000000" pitchFamily="50" charset="-128"/>
                <a:ea typeface="游ゴシック" panose="020B0400000000000000" pitchFamily="50" charset="-128"/>
              </a:rPr>
              <a:t>）は各府省等が公表する統計データを一つにまとめ、統計データを検索したり、地図上に表示できるなど、統計を利用する上で、たくさんの便利な機能を備えた政府統計のポータルサイトです。</a:t>
            </a:r>
            <a:endParaRPr lang="en-US" altLang="ja-JP" sz="2400" dirty="0">
              <a:latin typeface="游ゴシック" panose="020B0400000000000000" pitchFamily="50" charset="-128"/>
              <a:ea typeface="游ゴシック" panose="020B0400000000000000" pitchFamily="50" charset="-128"/>
            </a:endParaRPr>
          </a:p>
        </p:txBody>
      </p:sp>
      <p:grpSp>
        <p:nvGrpSpPr>
          <p:cNvPr id="11" name="グループ化 10"/>
          <p:cNvGrpSpPr/>
          <p:nvPr/>
        </p:nvGrpSpPr>
        <p:grpSpPr>
          <a:xfrm>
            <a:off x="439048" y="2895646"/>
            <a:ext cx="9366939" cy="3790904"/>
            <a:chOff x="439049" y="3037201"/>
            <a:chExt cx="9366939" cy="3790904"/>
          </a:xfrm>
        </p:grpSpPr>
        <p:grpSp>
          <p:nvGrpSpPr>
            <p:cNvPr id="8" name="グループ化 7"/>
            <p:cNvGrpSpPr/>
            <p:nvPr/>
          </p:nvGrpSpPr>
          <p:grpSpPr>
            <a:xfrm>
              <a:off x="523875" y="3428781"/>
              <a:ext cx="7610475" cy="3399324"/>
              <a:chOff x="561975" y="2955531"/>
              <a:chExt cx="8524875" cy="3860989"/>
            </a:xfrm>
          </p:grpSpPr>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75" y="2955531"/>
                <a:ext cx="8524875" cy="3860989"/>
              </a:xfrm>
              <a:prstGeom prst="rect">
                <a:avLst/>
              </a:prstGeom>
            </p:spPr>
          </p:pic>
          <p:sp>
            <p:nvSpPr>
              <p:cNvPr id="10" name="角丸四角形 12"/>
              <p:cNvSpPr/>
              <p:nvPr/>
            </p:nvSpPr>
            <p:spPr>
              <a:xfrm>
                <a:off x="3858550" y="3210217"/>
                <a:ext cx="5228300" cy="48548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テキスト ボックス 11"/>
            <p:cNvSpPr txBox="1"/>
            <p:nvPr/>
          </p:nvSpPr>
          <p:spPr>
            <a:xfrm>
              <a:off x="439049" y="3037201"/>
              <a:ext cx="9366939" cy="461665"/>
            </a:xfrm>
            <a:prstGeom prst="rect">
              <a:avLst/>
            </a:prstGeom>
            <a:noFill/>
          </p:spPr>
          <p:txBody>
            <a:bodyPr wrap="square" rtlCol="0">
              <a:spAutoFit/>
            </a:bodyPr>
            <a:lstStyle/>
            <a:p>
              <a:r>
                <a:rPr lang="ja-JP" altLang="en-US" sz="2400" dirty="0">
                  <a:latin typeface="游ゴシック" panose="020B0400000000000000" pitchFamily="50" charset="-128"/>
                  <a:ea typeface="游ゴシック" panose="020B0400000000000000" pitchFamily="50" charset="-128"/>
                </a:rPr>
                <a:t>普通の使い方</a:t>
              </a:r>
              <a:endParaRPr lang="en-US" altLang="ja-JP" sz="2400" dirty="0">
                <a:latin typeface="游ゴシック" panose="020B0400000000000000" pitchFamily="50" charset="-128"/>
                <a:ea typeface="游ゴシック" panose="020B0400000000000000" pitchFamily="50" charset="-128"/>
              </a:endParaRPr>
            </a:p>
          </p:txBody>
        </p:sp>
      </p:grpSp>
    </p:spTree>
    <p:extLst>
      <p:ext uri="{BB962C8B-B14F-4D97-AF65-F5344CB8AC3E}">
        <p14:creationId xmlns:p14="http://schemas.microsoft.com/office/powerpoint/2010/main" val="301140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9906000" cy="646770"/>
          </a:xfrm>
        </p:spPr>
        <p:style>
          <a:lnRef idx="1">
            <a:schemeClr val="accent1"/>
          </a:lnRef>
          <a:fillRef idx="2">
            <a:schemeClr val="accent1"/>
          </a:fillRef>
          <a:effectRef idx="1">
            <a:schemeClr val="accent1"/>
          </a:effectRef>
          <a:fontRef idx="minor">
            <a:schemeClr val="dk1"/>
          </a:fontRef>
        </p:style>
        <p:txBody>
          <a:bodyPr>
            <a:normAutofit/>
          </a:bodyPr>
          <a:lstStyle/>
          <a:p>
            <a:r>
              <a:rPr lang="en-US" altLang="ja-JP"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e-Stat</a:t>
            </a:r>
            <a:r>
              <a:rPr lang="ja-JP"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altLang="ja-JP"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API</a:t>
            </a:r>
            <a:endParaRPr kumimoji="1" lang="ja-JP"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テキスト ボックス 4"/>
          <p:cNvSpPr txBox="1"/>
          <p:nvPr/>
        </p:nvSpPr>
        <p:spPr>
          <a:xfrm>
            <a:off x="173540" y="812089"/>
            <a:ext cx="9632448" cy="461665"/>
          </a:xfrm>
          <a:prstGeom prst="rect">
            <a:avLst/>
          </a:prstGeom>
          <a:noFill/>
        </p:spPr>
        <p:txBody>
          <a:bodyPr wrap="square" rtlCol="0">
            <a:spAutoFit/>
          </a:bodyPr>
          <a:lstStyle/>
          <a:p>
            <a:r>
              <a:rPr lang="ja-JP" altLang="en-US" sz="2400" dirty="0">
                <a:latin typeface="游ゴシック" panose="020B0400000000000000" pitchFamily="50" charset="-128"/>
                <a:ea typeface="游ゴシック" panose="020B0400000000000000" pitchFamily="50" charset="-128"/>
              </a:rPr>
              <a:t>・</a:t>
            </a:r>
            <a:r>
              <a:rPr lang="en-US" altLang="ja-JP" sz="2400" dirty="0">
                <a:latin typeface="游ゴシック" panose="020B0400000000000000" pitchFamily="50" charset="-128"/>
                <a:ea typeface="游ゴシック" panose="020B0400000000000000" pitchFamily="50" charset="-128"/>
              </a:rPr>
              <a:t>e-Stat  API</a:t>
            </a:r>
            <a:r>
              <a:rPr lang="ja-JP" altLang="en-US" sz="2400" dirty="0">
                <a:latin typeface="游ゴシック" panose="020B0400000000000000" pitchFamily="50" charset="-128"/>
                <a:ea typeface="游ゴシック" panose="020B0400000000000000" pitchFamily="50" charset="-128"/>
              </a:rPr>
              <a:t>機能　</a:t>
            </a:r>
            <a:r>
              <a:rPr lang="en-US" altLang="ja-JP" sz="2400" dirty="0">
                <a:latin typeface="游ゴシック" panose="020B0400000000000000" pitchFamily="50" charset="-128"/>
                <a:ea typeface="游ゴシック" panose="020B0400000000000000" pitchFamily="50" charset="-128"/>
              </a:rPr>
              <a:t>https://www.e-stat.go.jp/api/</a:t>
            </a:r>
          </a:p>
        </p:txBody>
      </p:sp>
      <p:sp>
        <p:nvSpPr>
          <p:cNvPr id="6" name="スライド番号プレースホルダー 5"/>
          <p:cNvSpPr>
            <a:spLocks noGrp="1"/>
          </p:cNvSpPr>
          <p:nvPr>
            <p:ph type="sldNum" sz="quarter" idx="12"/>
          </p:nvPr>
        </p:nvSpPr>
        <p:spPr>
          <a:xfrm>
            <a:off x="7577138" y="6403977"/>
            <a:ext cx="2228850" cy="365125"/>
          </a:xfrm>
        </p:spPr>
        <p:txBody>
          <a:bodyPr/>
          <a:lstStyle/>
          <a:p>
            <a:fld id="{723560C7-01F3-4437-BF3C-AD4701164B4A}" type="slidenum">
              <a:rPr kumimoji="1" lang="ja-JP" altLang="en-US" smtClean="0"/>
              <a:t>16</a:t>
            </a:fld>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046" y="2031903"/>
            <a:ext cx="8948083" cy="4587971"/>
          </a:xfrm>
          <a:prstGeom prst="rect">
            <a:avLst/>
          </a:prstGeom>
        </p:spPr>
      </p:pic>
      <p:sp>
        <p:nvSpPr>
          <p:cNvPr id="9" name="テキスト ボックス 8"/>
          <p:cNvSpPr txBox="1"/>
          <p:nvPr/>
        </p:nvSpPr>
        <p:spPr>
          <a:xfrm>
            <a:off x="439048" y="1273754"/>
            <a:ext cx="9366939" cy="830997"/>
          </a:xfrm>
          <a:prstGeom prst="rect">
            <a:avLst/>
          </a:prstGeom>
          <a:noFill/>
        </p:spPr>
        <p:txBody>
          <a:bodyPr wrap="square" rtlCol="0">
            <a:spAutoFit/>
          </a:bodyPr>
          <a:lstStyle/>
          <a:p>
            <a:r>
              <a:rPr lang="en-US" altLang="ja-JP" sz="2400" dirty="0">
                <a:latin typeface="游ゴシック" panose="020B0400000000000000" pitchFamily="50" charset="-128"/>
                <a:ea typeface="游ゴシック" panose="020B0400000000000000" pitchFamily="50" charset="-128"/>
              </a:rPr>
              <a:t>e-Stat</a:t>
            </a:r>
            <a:r>
              <a:rPr lang="ja-JP" altLang="en-US" sz="2400" dirty="0" err="1">
                <a:latin typeface="游ゴシック" panose="020B0400000000000000" pitchFamily="50" charset="-128"/>
                <a:ea typeface="游ゴシック" panose="020B0400000000000000" pitchFamily="50" charset="-128"/>
              </a:rPr>
              <a:t>で提</a:t>
            </a:r>
            <a:r>
              <a:rPr lang="ja-JP" altLang="en-US" sz="2400" dirty="0">
                <a:latin typeface="游ゴシック" panose="020B0400000000000000" pitchFamily="50" charset="-128"/>
                <a:ea typeface="游ゴシック" panose="020B0400000000000000" pitchFamily="50" charset="-128"/>
              </a:rPr>
              <a:t>供されている統計データを機械判読可能な形式で取得できます。</a:t>
            </a:r>
            <a:endParaRPr lang="en-US" altLang="ja-JP" sz="2400"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299152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9906000" cy="646770"/>
          </a:xfrm>
        </p:spPr>
        <p:style>
          <a:lnRef idx="1">
            <a:schemeClr val="accent1"/>
          </a:lnRef>
          <a:fillRef idx="2">
            <a:schemeClr val="accent1"/>
          </a:fillRef>
          <a:effectRef idx="1">
            <a:schemeClr val="accent1"/>
          </a:effectRef>
          <a:fontRef idx="minor">
            <a:schemeClr val="dk1"/>
          </a:fontRef>
        </p:style>
        <p:txBody>
          <a:bodyPr>
            <a:normAutofit/>
          </a:bodyPr>
          <a:lstStyle/>
          <a:p>
            <a:r>
              <a:rPr lang="en-US" altLang="ja-JP"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e-Stat</a:t>
            </a:r>
            <a:r>
              <a:rPr lang="ja-JP"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altLang="ja-JP"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API</a:t>
            </a:r>
            <a:endParaRPr kumimoji="1" lang="ja-JP"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テキスト ボックス 4"/>
          <p:cNvSpPr txBox="1"/>
          <p:nvPr/>
        </p:nvSpPr>
        <p:spPr>
          <a:xfrm>
            <a:off x="173540" y="812089"/>
            <a:ext cx="9632448" cy="830997"/>
          </a:xfrm>
          <a:prstGeom prst="rect">
            <a:avLst/>
          </a:prstGeom>
          <a:noFill/>
        </p:spPr>
        <p:txBody>
          <a:bodyPr wrap="square" rtlCol="0">
            <a:spAutoFit/>
          </a:bodyPr>
          <a:lstStyle/>
          <a:p>
            <a:r>
              <a:rPr lang="ja-JP" altLang="en-US" sz="2400" dirty="0">
                <a:latin typeface="游ゴシック" panose="020B0400000000000000" pitchFamily="50" charset="-128"/>
                <a:ea typeface="游ゴシック" panose="020B0400000000000000" pitchFamily="50" charset="-128"/>
              </a:rPr>
              <a:t>・</a:t>
            </a:r>
            <a:r>
              <a:rPr lang="en-US" altLang="ja-JP" sz="2400" dirty="0">
                <a:latin typeface="游ゴシック" panose="020B0400000000000000" pitchFamily="50" charset="-128"/>
                <a:ea typeface="游ゴシック" panose="020B0400000000000000" pitchFamily="50" charset="-128"/>
              </a:rPr>
              <a:t>API</a:t>
            </a:r>
            <a:r>
              <a:rPr lang="ja-JP" altLang="en-US" sz="2400" dirty="0">
                <a:latin typeface="游ゴシック" panose="020B0400000000000000" pitchFamily="50" charset="-128"/>
                <a:ea typeface="游ゴシック" panose="020B0400000000000000" pitchFamily="50" charset="-128"/>
              </a:rPr>
              <a:t>機能テストフォーム　</a:t>
            </a:r>
            <a:endParaRPr lang="en-US" altLang="ja-JP" sz="2400" dirty="0">
              <a:latin typeface="游ゴシック" panose="020B0400000000000000" pitchFamily="50" charset="-128"/>
              <a:ea typeface="游ゴシック" panose="020B0400000000000000" pitchFamily="50" charset="-128"/>
            </a:endParaRPr>
          </a:p>
          <a:p>
            <a:r>
              <a:rPr lang="ja-JP" altLang="en-US" sz="2400" dirty="0">
                <a:latin typeface="游ゴシック" panose="020B0400000000000000" pitchFamily="50" charset="-128"/>
                <a:ea typeface="游ゴシック" panose="020B0400000000000000" pitchFamily="50" charset="-128"/>
              </a:rPr>
              <a:t>　</a:t>
            </a:r>
            <a:r>
              <a:rPr lang="en-US" altLang="ja-JP" sz="2400" dirty="0">
                <a:latin typeface="游ゴシック" panose="020B0400000000000000" pitchFamily="50" charset="-128"/>
                <a:ea typeface="游ゴシック" panose="020B0400000000000000" pitchFamily="50" charset="-128"/>
              </a:rPr>
              <a:t>https://www.e-stat.go.jp/api/api-dev/testform</a:t>
            </a:r>
          </a:p>
        </p:txBody>
      </p:sp>
      <p:sp>
        <p:nvSpPr>
          <p:cNvPr id="6" name="スライド番号プレースホルダー 5"/>
          <p:cNvSpPr>
            <a:spLocks noGrp="1"/>
          </p:cNvSpPr>
          <p:nvPr>
            <p:ph type="sldNum" sz="quarter" idx="12"/>
          </p:nvPr>
        </p:nvSpPr>
        <p:spPr>
          <a:xfrm>
            <a:off x="7577138" y="6403977"/>
            <a:ext cx="2228850" cy="365125"/>
          </a:xfrm>
        </p:spPr>
        <p:txBody>
          <a:bodyPr/>
          <a:lstStyle/>
          <a:p>
            <a:fld id="{723560C7-01F3-4437-BF3C-AD4701164B4A}" type="slidenum">
              <a:rPr kumimoji="1" lang="ja-JP" altLang="en-US" smtClean="0"/>
              <a:t>17</a:t>
            </a:fld>
            <a:endParaRPr kumimoji="1" lang="ja-JP" altLang="en-US" dirty="0"/>
          </a:p>
        </p:txBody>
      </p:sp>
      <p:sp>
        <p:nvSpPr>
          <p:cNvPr id="9" name="テキスト ボックス 8"/>
          <p:cNvSpPr txBox="1"/>
          <p:nvPr/>
        </p:nvSpPr>
        <p:spPr>
          <a:xfrm>
            <a:off x="539061" y="1808404"/>
            <a:ext cx="9366939" cy="830997"/>
          </a:xfrm>
          <a:prstGeom prst="rect">
            <a:avLst/>
          </a:prstGeom>
          <a:noFill/>
        </p:spPr>
        <p:txBody>
          <a:bodyPr wrap="square" rtlCol="0">
            <a:spAutoFit/>
          </a:bodyPr>
          <a:lstStyle/>
          <a:p>
            <a:r>
              <a:rPr lang="en-US" altLang="ja-JP" sz="2400" dirty="0">
                <a:latin typeface="游ゴシック" panose="020B0400000000000000" pitchFamily="50" charset="-128"/>
                <a:ea typeface="游ゴシック" panose="020B0400000000000000" pitchFamily="50" charset="-128"/>
              </a:rPr>
              <a:t>API</a:t>
            </a:r>
            <a:r>
              <a:rPr lang="ja-JP" altLang="en-US" sz="2400" dirty="0">
                <a:latin typeface="游ゴシック" panose="020B0400000000000000" pitchFamily="50" charset="-128"/>
                <a:ea typeface="游ゴシック" panose="020B0400000000000000" pitchFamily="50" charset="-128"/>
              </a:rPr>
              <a:t>機能のパラメータをブラウザ上で入力して、</a:t>
            </a:r>
            <a:r>
              <a:rPr lang="en-US" altLang="ja-JP" sz="2400" dirty="0">
                <a:latin typeface="游ゴシック" panose="020B0400000000000000" pitchFamily="50" charset="-128"/>
                <a:ea typeface="游ゴシック" panose="020B0400000000000000" pitchFamily="50" charset="-128"/>
              </a:rPr>
              <a:t>API</a:t>
            </a:r>
            <a:r>
              <a:rPr lang="ja-JP" altLang="en-US" sz="2400" dirty="0">
                <a:latin typeface="游ゴシック" panose="020B0400000000000000" pitchFamily="50" charset="-128"/>
                <a:ea typeface="游ゴシック" panose="020B0400000000000000" pitchFamily="50" charset="-128"/>
              </a:rPr>
              <a:t>機能を確認できるテストフォーム。開発に必須です。</a:t>
            </a:r>
            <a:endParaRPr lang="en-US" altLang="ja-JP" sz="2400" dirty="0">
              <a:latin typeface="游ゴシック" panose="020B0400000000000000" pitchFamily="50" charset="-128"/>
              <a:ea typeface="游ゴシック" panose="020B0400000000000000" pitchFamily="50" charset="-128"/>
            </a:endParaRPr>
          </a:p>
        </p:txBody>
      </p:sp>
      <p:grpSp>
        <p:nvGrpSpPr>
          <p:cNvPr id="12" name="グループ化 11"/>
          <p:cNvGrpSpPr/>
          <p:nvPr/>
        </p:nvGrpSpPr>
        <p:grpSpPr>
          <a:xfrm>
            <a:off x="539061" y="2689703"/>
            <a:ext cx="8847230" cy="3794740"/>
            <a:chOff x="539061" y="2689703"/>
            <a:chExt cx="8847230" cy="3794740"/>
          </a:xfrm>
        </p:grpSpPr>
        <p:grpSp>
          <p:nvGrpSpPr>
            <p:cNvPr id="8" name="グループ化 7"/>
            <p:cNvGrpSpPr/>
            <p:nvPr/>
          </p:nvGrpSpPr>
          <p:grpSpPr>
            <a:xfrm>
              <a:off x="539061" y="2883388"/>
              <a:ext cx="8500164" cy="3601055"/>
              <a:chOff x="539061" y="2883388"/>
              <a:chExt cx="8500164" cy="3601055"/>
            </a:xfrm>
          </p:grpSpPr>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061" y="2883388"/>
                <a:ext cx="8500164" cy="3601055"/>
              </a:xfrm>
              <a:prstGeom prst="rect">
                <a:avLst/>
              </a:prstGeom>
            </p:spPr>
          </p:pic>
          <p:sp>
            <p:nvSpPr>
              <p:cNvPr id="10" name="角丸四角形 12"/>
              <p:cNvSpPr/>
              <p:nvPr/>
            </p:nvSpPr>
            <p:spPr>
              <a:xfrm>
                <a:off x="5138489" y="4683915"/>
                <a:ext cx="2043361" cy="42743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1" name="角丸四角形吹き出し 8"/>
            <p:cNvSpPr/>
            <p:nvPr/>
          </p:nvSpPr>
          <p:spPr>
            <a:xfrm>
              <a:off x="5222530" y="2689703"/>
              <a:ext cx="4163761" cy="729299"/>
            </a:xfrm>
            <a:prstGeom prst="wedgeRoundRectCallout">
              <a:avLst>
                <a:gd name="adj1" fmla="val 6308"/>
                <a:gd name="adj2" fmla="val -12182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t>API</a:t>
              </a:r>
              <a:r>
                <a:rPr kumimoji="1" lang="ja-JP" altLang="en-US" dirty="0"/>
                <a:t>は</a:t>
              </a:r>
              <a:endParaRPr kumimoji="1" lang="en-US" altLang="ja-JP" dirty="0"/>
            </a:p>
            <a:p>
              <a:pPr algn="ctr"/>
              <a:r>
                <a:rPr lang="en-US" altLang="ja-JP" sz="1600" dirty="0"/>
                <a:t>【Application Programming Interface】</a:t>
              </a:r>
              <a:r>
                <a:rPr lang="ja-JP" altLang="en-US" sz="1600" dirty="0"/>
                <a:t>の略です。</a:t>
              </a:r>
              <a:endParaRPr kumimoji="1" lang="en-US" altLang="ja-JP" sz="1600" dirty="0"/>
            </a:p>
          </p:txBody>
        </p:sp>
      </p:grpSp>
    </p:spTree>
    <p:extLst>
      <p:ext uri="{BB962C8B-B14F-4D97-AF65-F5344CB8AC3E}">
        <p14:creationId xmlns:p14="http://schemas.microsoft.com/office/powerpoint/2010/main" val="78426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9906000" cy="646770"/>
          </a:xfrm>
        </p:spPr>
        <p:style>
          <a:lnRef idx="1">
            <a:schemeClr val="accent1"/>
          </a:lnRef>
          <a:fillRef idx="2">
            <a:schemeClr val="accent1"/>
          </a:fillRef>
          <a:effectRef idx="1">
            <a:schemeClr val="accent1"/>
          </a:effectRef>
          <a:fontRef idx="minor">
            <a:schemeClr val="dk1"/>
          </a:fontRef>
        </p:style>
        <p:txBody>
          <a:bodyPr>
            <a:normAutofit/>
          </a:bodyPr>
          <a:lstStyle/>
          <a:p>
            <a:r>
              <a:rPr lang="en-US" altLang="ja-JP"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e-Stat</a:t>
            </a:r>
            <a:r>
              <a:rPr lang="ja-JP"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altLang="ja-JP"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API</a:t>
            </a:r>
            <a:endParaRPr kumimoji="1" lang="ja-JP"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テキスト ボックス 4"/>
          <p:cNvSpPr txBox="1"/>
          <p:nvPr/>
        </p:nvSpPr>
        <p:spPr>
          <a:xfrm>
            <a:off x="173540" y="812089"/>
            <a:ext cx="9632448" cy="830997"/>
          </a:xfrm>
          <a:prstGeom prst="rect">
            <a:avLst/>
          </a:prstGeom>
          <a:noFill/>
        </p:spPr>
        <p:txBody>
          <a:bodyPr wrap="square" rtlCol="0">
            <a:spAutoFit/>
          </a:bodyPr>
          <a:lstStyle/>
          <a:p>
            <a:r>
              <a:rPr lang="ja-JP" altLang="en-US" sz="2400" dirty="0">
                <a:latin typeface="游ゴシック" panose="020B0400000000000000" pitchFamily="50" charset="-128"/>
                <a:ea typeface="游ゴシック" panose="020B0400000000000000" pitchFamily="50" charset="-128"/>
              </a:rPr>
              <a:t>・</a:t>
            </a:r>
            <a:r>
              <a:rPr lang="en-US" altLang="ja-JP" sz="2400" dirty="0">
                <a:latin typeface="游ゴシック" panose="020B0400000000000000" pitchFamily="50" charset="-128"/>
                <a:ea typeface="游ゴシック" panose="020B0400000000000000" pitchFamily="50" charset="-128"/>
              </a:rPr>
              <a:t>API</a:t>
            </a:r>
            <a:r>
              <a:rPr lang="ja-JP" altLang="en-US" sz="2400" dirty="0">
                <a:latin typeface="游ゴシック" panose="020B0400000000000000" pitchFamily="50" charset="-128"/>
                <a:ea typeface="游ゴシック" panose="020B0400000000000000" pitchFamily="50" charset="-128"/>
              </a:rPr>
              <a:t>機能テストフォーム　</a:t>
            </a:r>
            <a:endParaRPr lang="en-US" altLang="ja-JP" sz="2400" dirty="0">
              <a:latin typeface="游ゴシック" panose="020B0400000000000000" pitchFamily="50" charset="-128"/>
              <a:ea typeface="游ゴシック" panose="020B0400000000000000" pitchFamily="50" charset="-128"/>
            </a:endParaRPr>
          </a:p>
          <a:p>
            <a:r>
              <a:rPr lang="ja-JP" altLang="en-US" sz="2400" dirty="0">
                <a:latin typeface="游ゴシック" panose="020B0400000000000000" pitchFamily="50" charset="-128"/>
                <a:ea typeface="游ゴシック" panose="020B0400000000000000" pitchFamily="50" charset="-128"/>
              </a:rPr>
              <a:t>　</a:t>
            </a:r>
            <a:r>
              <a:rPr lang="en-US" altLang="ja-JP" sz="2400" dirty="0">
                <a:latin typeface="游ゴシック" panose="020B0400000000000000" pitchFamily="50" charset="-128"/>
                <a:ea typeface="游ゴシック" panose="020B0400000000000000" pitchFamily="50" charset="-128"/>
              </a:rPr>
              <a:t>https://www.e-stat.go.jp/api/api-dev/testform</a:t>
            </a:r>
          </a:p>
        </p:txBody>
      </p:sp>
      <p:sp>
        <p:nvSpPr>
          <p:cNvPr id="6" name="スライド番号プレースホルダー 5"/>
          <p:cNvSpPr>
            <a:spLocks noGrp="1"/>
          </p:cNvSpPr>
          <p:nvPr>
            <p:ph type="sldNum" sz="quarter" idx="12"/>
          </p:nvPr>
        </p:nvSpPr>
        <p:spPr>
          <a:xfrm>
            <a:off x="7577138" y="6403977"/>
            <a:ext cx="2228850" cy="365125"/>
          </a:xfrm>
        </p:spPr>
        <p:txBody>
          <a:bodyPr/>
          <a:lstStyle/>
          <a:p>
            <a:fld id="{723560C7-01F3-4437-BF3C-AD4701164B4A}" type="slidenum">
              <a:rPr kumimoji="1" lang="ja-JP" altLang="en-US" smtClean="0"/>
              <a:t>18</a:t>
            </a:fld>
            <a:endParaRPr kumimoji="1" lang="ja-JP" altLang="en-US" dirty="0"/>
          </a:p>
        </p:txBody>
      </p:sp>
      <p:sp>
        <p:nvSpPr>
          <p:cNvPr id="9" name="テキスト ボックス 8"/>
          <p:cNvSpPr txBox="1"/>
          <p:nvPr/>
        </p:nvSpPr>
        <p:spPr>
          <a:xfrm>
            <a:off x="539061" y="1719466"/>
            <a:ext cx="9366939" cy="830997"/>
          </a:xfrm>
          <a:prstGeom prst="rect">
            <a:avLst/>
          </a:prstGeom>
          <a:noFill/>
        </p:spPr>
        <p:txBody>
          <a:bodyPr wrap="square" rtlCol="0">
            <a:spAutoFit/>
          </a:bodyPr>
          <a:lstStyle/>
          <a:p>
            <a:r>
              <a:rPr lang="en-US" altLang="ja-JP" sz="2400" dirty="0">
                <a:latin typeface="游ゴシック" panose="020B0400000000000000" pitchFamily="50" charset="-128"/>
                <a:ea typeface="游ゴシック" panose="020B0400000000000000" pitchFamily="50" charset="-128"/>
              </a:rPr>
              <a:t>API</a:t>
            </a:r>
            <a:r>
              <a:rPr lang="ja-JP" altLang="en-US" sz="2400" dirty="0">
                <a:latin typeface="游ゴシック" panose="020B0400000000000000" pitchFamily="50" charset="-128"/>
                <a:ea typeface="游ゴシック" panose="020B0400000000000000" pitchFamily="50" charset="-128"/>
              </a:rPr>
              <a:t>機能のパラメータをブラウザ上で入力して、</a:t>
            </a:r>
            <a:r>
              <a:rPr lang="en-US" altLang="ja-JP" sz="2400" dirty="0">
                <a:latin typeface="游ゴシック" panose="020B0400000000000000" pitchFamily="50" charset="-128"/>
                <a:ea typeface="游ゴシック" panose="020B0400000000000000" pitchFamily="50" charset="-128"/>
              </a:rPr>
              <a:t>API</a:t>
            </a:r>
            <a:r>
              <a:rPr lang="ja-JP" altLang="en-US" sz="2400" dirty="0">
                <a:latin typeface="游ゴシック" panose="020B0400000000000000" pitchFamily="50" charset="-128"/>
                <a:ea typeface="游ゴシック" panose="020B0400000000000000" pitchFamily="50" charset="-128"/>
              </a:rPr>
              <a:t>機能を確認できるテストフォーム。開発に必須です。</a:t>
            </a:r>
            <a:endParaRPr lang="en-US" altLang="ja-JP" sz="2400" dirty="0">
              <a:latin typeface="游ゴシック" panose="020B0400000000000000" pitchFamily="50" charset="-128"/>
              <a:ea typeface="游ゴシック" panose="020B0400000000000000" pitchFamily="50" charset="-128"/>
            </a:endParaRPr>
          </a:p>
        </p:txBody>
      </p:sp>
      <p:grpSp>
        <p:nvGrpSpPr>
          <p:cNvPr id="12" name="グループ化 11"/>
          <p:cNvGrpSpPr/>
          <p:nvPr/>
        </p:nvGrpSpPr>
        <p:grpSpPr>
          <a:xfrm>
            <a:off x="539061" y="2633122"/>
            <a:ext cx="9266926" cy="3925344"/>
            <a:chOff x="539061" y="2633122"/>
            <a:chExt cx="9266926" cy="3925344"/>
          </a:xfrm>
        </p:grpSpPr>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061" y="2639401"/>
              <a:ext cx="5701665" cy="3919065"/>
            </a:xfrm>
            <a:prstGeom prst="rect">
              <a:avLst/>
            </a:prstGeom>
          </p:spPr>
        </p:pic>
        <p:sp>
          <p:nvSpPr>
            <p:cNvPr id="11" name="テキスト ボックス 10"/>
            <p:cNvSpPr txBox="1"/>
            <p:nvPr/>
          </p:nvSpPr>
          <p:spPr>
            <a:xfrm>
              <a:off x="6353174" y="2633122"/>
              <a:ext cx="3452813" cy="2862322"/>
            </a:xfrm>
            <a:prstGeom prst="rect">
              <a:avLst/>
            </a:prstGeom>
            <a:noFill/>
          </p:spPr>
          <p:txBody>
            <a:bodyPr wrap="square" rtlCol="0">
              <a:spAutoFit/>
            </a:bodyPr>
            <a:lstStyle/>
            <a:p>
              <a:r>
                <a:rPr lang="en-US" altLang="ja-JP" dirty="0">
                  <a:latin typeface="游ゴシック" panose="020B0400000000000000" pitchFamily="50" charset="-128"/>
                  <a:ea typeface="游ゴシック" panose="020B0400000000000000" pitchFamily="50" charset="-128"/>
                </a:rPr>
                <a:t>ID=63bd852098e1a13aeea70ed78cba31f9f3918d2f</a:t>
              </a:r>
            </a:p>
            <a:p>
              <a:endParaRPr lang="en-US" altLang="ja-JP" dirty="0">
                <a:latin typeface="游ゴシック" panose="020B0400000000000000" pitchFamily="50" charset="-128"/>
                <a:ea typeface="游ゴシック" panose="020B0400000000000000" pitchFamily="50" charset="-128"/>
              </a:endParaRPr>
            </a:p>
            <a:p>
              <a:r>
                <a:rPr lang="ja-JP" altLang="en-US" dirty="0">
                  <a:latin typeface="游ゴシック" panose="020B0400000000000000" pitchFamily="50" charset="-128"/>
                  <a:ea typeface="游ゴシック" panose="020B0400000000000000" pitchFamily="50" charset="-128"/>
                </a:rPr>
                <a:t>統計表</a:t>
              </a:r>
              <a:r>
                <a:rPr lang="en-US" altLang="ja-JP" dirty="0">
                  <a:latin typeface="游ゴシック" panose="020B0400000000000000" pitchFamily="50" charset="-128"/>
                  <a:ea typeface="游ゴシック" panose="020B0400000000000000" pitchFamily="50" charset="-128"/>
                </a:rPr>
                <a:t>ID=C0020050201000</a:t>
              </a:r>
            </a:p>
            <a:p>
              <a:endParaRPr lang="en-US" altLang="ja-JP" dirty="0">
                <a:latin typeface="游ゴシック" panose="020B0400000000000000" pitchFamily="50" charset="-128"/>
                <a:ea typeface="游ゴシック" panose="020B0400000000000000" pitchFamily="50" charset="-128"/>
              </a:endParaRPr>
            </a:p>
            <a:p>
              <a:r>
                <a:rPr lang="ja-JP" altLang="en-US" dirty="0">
                  <a:latin typeface="游ゴシック" panose="020B0400000000000000" pitchFamily="50" charset="-128"/>
                  <a:ea typeface="游ゴシック" panose="020B0400000000000000" pitchFamily="50" charset="-128"/>
                </a:rPr>
                <a:t>分類事項</a:t>
              </a:r>
              <a:r>
                <a:rPr lang="en-US" altLang="ja-JP" dirty="0">
                  <a:latin typeface="游ゴシック" panose="020B0400000000000000" pitchFamily="50" charset="-128"/>
                  <a:ea typeface="游ゴシック" panose="020B0400000000000000" pitchFamily="50" charset="-128"/>
                </a:rPr>
                <a:t>01=A1101</a:t>
              </a:r>
            </a:p>
            <a:p>
              <a:endParaRPr lang="en-US" altLang="ja-JP" dirty="0">
                <a:latin typeface="游ゴシック" panose="020B0400000000000000" pitchFamily="50" charset="-128"/>
                <a:ea typeface="游ゴシック" panose="020B0400000000000000" pitchFamily="50" charset="-128"/>
              </a:endParaRPr>
            </a:p>
            <a:p>
              <a:r>
                <a:rPr lang="en-US" altLang="ja-JP" dirty="0">
                  <a:latin typeface="游ゴシック" panose="020B0400000000000000" pitchFamily="50" charset="-128"/>
                  <a:ea typeface="游ゴシック" panose="020B0400000000000000" pitchFamily="50" charset="-128"/>
                </a:rPr>
                <a:t>※</a:t>
              </a:r>
              <a:r>
                <a:rPr lang="ja-JP" altLang="en-US" dirty="0">
                  <a:latin typeface="游ゴシック" panose="020B0400000000000000" pitchFamily="50" charset="-128"/>
                  <a:ea typeface="游ゴシック" panose="020B0400000000000000" pitchFamily="50" charset="-128"/>
                </a:rPr>
                <a:t>統計表</a:t>
              </a:r>
              <a:r>
                <a:rPr lang="en-US" altLang="ja-JP" dirty="0">
                  <a:latin typeface="游ゴシック" panose="020B0400000000000000" pitchFamily="50" charset="-128"/>
                  <a:ea typeface="游ゴシック" panose="020B0400000000000000" pitchFamily="50" charset="-128"/>
                </a:rPr>
                <a:t>ID</a:t>
              </a:r>
              <a:r>
                <a:rPr lang="ja-JP" altLang="en-US" dirty="0">
                  <a:latin typeface="游ゴシック" panose="020B0400000000000000" pitchFamily="50" charset="-128"/>
                  <a:ea typeface="游ゴシック" panose="020B0400000000000000" pitchFamily="50" charset="-128"/>
                </a:rPr>
                <a:t>等の把握が重要となります。次ページを見てね。</a:t>
              </a:r>
              <a:endParaRPr lang="en-US" altLang="ja-JP" dirty="0">
                <a:latin typeface="游ゴシック" panose="020B0400000000000000" pitchFamily="50" charset="-128"/>
                <a:ea typeface="游ゴシック" panose="020B0400000000000000" pitchFamily="50" charset="-128"/>
              </a:endParaRPr>
            </a:p>
            <a:p>
              <a:endParaRPr lang="en-US" altLang="ja-JP" dirty="0">
                <a:latin typeface="游ゴシック" panose="020B0400000000000000" pitchFamily="50" charset="-128"/>
                <a:ea typeface="游ゴシック" panose="020B0400000000000000" pitchFamily="50" charset="-128"/>
              </a:endParaRPr>
            </a:p>
          </p:txBody>
        </p:sp>
      </p:grpSp>
    </p:spTree>
    <p:extLst>
      <p:ext uri="{BB962C8B-B14F-4D97-AF65-F5344CB8AC3E}">
        <p14:creationId xmlns:p14="http://schemas.microsoft.com/office/powerpoint/2010/main" val="81469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9906000" cy="646770"/>
          </a:xfrm>
        </p:spPr>
        <p:style>
          <a:lnRef idx="1">
            <a:schemeClr val="accent1"/>
          </a:lnRef>
          <a:fillRef idx="2">
            <a:schemeClr val="accent1"/>
          </a:fillRef>
          <a:effectRef idx="1">
            <a:schemeClr val="accent1"/>
          </a:effectRef>
          <a:fontRef idx="minor">
            <a:schemeClr val="dk1"/>
          </a:fontRef>
        </p:style>
        <p:txBody>
          <a:bodyPr>
            <a:normAutofit/>
          </a:bodyPr>
          <a:lstStyle/>
          <a:p>
            <a:r>
              <a:rPr lang="en-US" altLang="ja-JP"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e-Stat</a:t>
            </a:r>
            <a:r>
              <a:rPr lang="ja-JP"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altLang="ja-JP"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API</a:t>
            </a:r>
            <a:endParaRPr kumimoji="1" lang="ja-JP"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テキスト ボックス 4"/>
          <p:cNvSpPr txBox="1"/>
          <p:nvPr/>
        </p:nvSpPr>
        <p:spPr>
          <a:xfrm>
            <a:off x="173540" y="812089"/>
            <a:ext cx="9632448" cy="830997"/>
          </a:xfrm>
          <a:prstGeom prst="rect">
            <a:avLst/>
          </a:prstGeom>
          <a:noFill/>
        </p:spPr>
        <p:txBody>
          <a:bodyPr wrap="square" rtlCol="0">
            <a:spAutoFit/>
          </a:bodyPr>
          <a:lstStyle/>
          <a:p>
            <a:r>
              <a:rPr lang="ja-JP" altLang="en-US" sz="2400" dirty="0">
                <a:latin typeface="游ゴシック" panose="020B0400000000000000" pitchFamily="50" charset="-128"/>
                <a:ea typeface="游ゴシック" panose="020B0400000000000000" pitchFamily="50" charset="-128"/>
              </a:rPr>
              <a:t>・統計データベースブラウザ</a:t>
            </a:r>
            <a:r>
              <a:rPr lang="en-US" altLang="ja-JP" sz="2400" dirty="0">
                <a:latin typeface="游ゴシック" panose="020B0400000000000000" pitchFamily="50" charset="-128"/>
                <a:ea typeface="游ゴシック" panose="020B0400000000000000" pitchFamily="50" charset="-128"/>
              </a:rPr>
              <a:t>3</a:t>
            </a:r>
            <a:r>
              <a:rPr lang="ja-JP" altLang="en-US" sz="2400" dirty="0">
                <a:latin typeface="游ゴシック" panose="020B0400000000000000" pitchFamily="50" charset="-128"/>
                <a:ea typeface="游ゴシック" panose="020B0400000000000000" pitchFamily="50" charset="-128"/>
              </a:rPr>
              <a:t>　</a:t>
            </a:r>
            <a:endParaRPr lang="en-US" altLang="ja-JP" sz="2400" dirty="0">
              <a:latin typeface="游ゴシック" panose="020B0400000000000000" pitchFamily="50" charset="-128"/>
              <a:ea typeface="游ゴシック" panose="020B0400000000000000" pitchFamily="50" charset="-128"/>
            </a:endParaRPr>
          </a:p>
          <a:p>
            <a:r>
              <a:rPr lang="ja-JP" altLang="en-US" sz="2400" dirty="0">
                <a:latin typeface="游ゴシック" panose="020B0400000000000000" pitchFamily="50" charset="-128"/>
                <a:ea typeface="游ゴシック" panose="020B0400000000000000" pitchFamily="50" charset="-128"/>
              </a:rPr>
              <a:t>　</a:t>
            </a:r>
            <a:r>
              <a:rPr lang="en-US" altLang="ja-JP" sz="2400" dirty="0">
                <a:latin typeface="游ゴシック" panose="020B0400000000000000" pitchFamily="50" charset="-128"/>
                <a:ea typeface="游ゴシック" panose="020B0400000000000000" pitchFamily="50" charset="-128"/>
              </a:rPr>
              <a:t>https://www.e-stat.go.jp/api/sample2/tokeidb/</a:t>
            </a:r>
          </a:p>
        </p:txBody>
      </p:sp>
      <p:sp>
        <p:nvSpPr>
          <p:cNvPr id="6" name="スライド番号プレースホルダー 5"/>
          <p:cNvSpPr>
            <a:spLocks noGrp="1"/>
          </p:cNvSpPr>
          <p:nvPr>
            <p:ph type="sldNum" sz="quarter" idx="12"/>
          </p:nvPr>
        </p:nvSpPr>
        <p:spPr>
          <a:xfrm>
            <a:off x="7577138" y="6403977"/>
            <a:ext cx="2228850" cy="365125"/>
          </a:xfrm>
        </p:spPr>
        <p:txBody>
          <a:bodyPr/>
          <a:lstStyle/>
          <a:p>
            <a:fld id="{723560C7-01F3-4437-BF3C-AD4701164B4A}" type="slidenum">
              <a:rPr kumimoji="1" lang="ja-JP" altLang="en-US" smtClean="0"/>
              <a:t>19</a:t>
            </a:fld>
            <a:endParaRPr kumimoji="1" lang="ja-JP" altLang="en-US" dirty="0"/>
          </a:p>
        </p:txBody>
      </p:sp>
      <p:sp>
        <p:nvSpPr>
          <p:cNvPr id="9" name="テキスト ボックス 8"/>
          <p:cNvSpPr txBox="1"/>
          <p:nvPr/>
        </p:nvSpPr>
        <p:spPr>
          <a:xfrm>
            <a:off x="439048" y="1694682"/>
            <a:ext cx="9366939" cy="830997"/>
          </a:xfrm>
          <a:prstGeom prst="rect">
            <a:avLst/>
          </a:prstGeom>
          <a:noFill/>
        </p:spPr>
        <p:txBody>
          <a:bodyPr wrap="square" rtlCol="0">
            <a:spAutoFit/>
          </a:bodyPr>
          <a:lstStyle/>
          <a:p>
            <a:r>
              <a:rPr lang="en-US" altLang="ja-JP" sz="2400" dirty="0">
                <a:latin typeface="游ゴシック" panose="020B0400000000000000" pitchFamily="50" charset="-128"/>
                <a:ea typeface="游ゴシック" panose="020B0400000000000000" pitchFamily="50" charset="-128"/>
              </a:rPr>
              <a:t>API </a:t>
            </a:r>
            <a:r>
              <a:rPr lang="ja-JP" altLang="en-US" sz="2400" dirty="0">
                <a:latin typeface="游ゴシック" panose="020B0400000000000000" pitchFamily="50" charset="-128"/>
                <a:ea typeface="游ゴシック" panose="020B0400000000000000" pitchFamily="50" charset="-128"/>
              </a:rPr>
              <a:t>機能を利用した統計一覧の取得、各表のメタデータ情報の取得、統計データ絞り込み検索機能を提供します。 </a:t>
            </a:r>
            <a:endParaRPr lang="en-US" altLang="ja-JP" sz="2400" dirty="0">
              <a:latin typeface="游ゴシック" panose="020B0400000000000000" pitchFamily="50" charset="-128"/>
              <a:ea typeface="游ゴシック" panose="020B0400000000000000" pitchFamily="50" charset="-128"/>
            </a:endParaRPr>
          </a:p>
        </p:txBody>
      </p:sp>
      <p:grpSp>
        <p:nvGrpSpPr>
          <p:cNvPr id="10" name="グループ化 9"/>
          <p:cNvGrpSpPr/>
          <p:nvPr/>
        </p:nvGrpSpPr>
        <p:grpSpPr>
          <a:xfrm>
            <a:off x="604838" y="2626843"/>
            <a:ext cx="9201149" cy="4138586"/>
            <a:chOff x="604838" y="2626843"/>
            <a:chExt cx="9201149" cy="4138586"/>
          </a:xfrm>
        </p:grpSpPr>
        <p:grpSp>
          <p:nvGrpSpPr>
            <p:cNvPr id="8" name="グループ化 7"/>
            <p:cNvGrpSpPr/>
            <p:nvPr/>
          </p:nvGrpSpPr>
          <p:grpSpPr>
            <a:xfrm>
              <a:off x="604838" y="2626843"/>
              <a:ext cx="6972300" cy="4138586"/>
              <a:chOff x="604838" y="2626843"/>
              <a:chExt cx="6972300" cy="4138586"/>
            </a:xfrm>
          </p:grpSpPr>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838" y="2626843"/>
                <a:ext cx="6972300" cy="4138586"/>
              </a:xfrm>
              <a:prstGeom prst="rect">
                <a:avLst/>
              </a:prstGeom>
            </p:spPr>
          </p:pic>
          <p:sp>
            <p:nvSpPr>
              <p:cNvPr id="13" name="角丸四角形 12"/>
              <p:cNvSpPr/>
              <p:nvPr/>
            </p:nvSpPr>
            <p:spPr>
              <a:xfrm>
                <a:off x="2300039" y="4893465"/>
                <a:ext cx="5110411" cy="1871964"/>
              </a:xfrm>
              <a:prstGeom prst="roundRect">
                <a:avLst>
                  <a:gd name="adj" fmla="val 4964"/>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 name="角丸四角形吹き出し 8"/>
            <p:cNvSpPr/>
            <p:nvPr/>
          </p:nvSpPr>
          <p:spPr>
            <a:xfrm>
              <a:off x="7410450" y="4112570"/>
              <a:ext cx="2395537" cy="729299"/>
            </a:xfrm>
            <a:prstGeom prst="wedgeRoundRectCallout">
              <a:avLst>
                <a:gd name="adj1" fmla="val -62195"/>
                <a:gd name="adj2" fmla="val 51881"/>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統計表</a:t>
              </a:r>
              <a:r>
                <a:rPr kumimoji="1" lang="en-US" altLang="ja-JP" dirty="0"/>
                <a:t>ID</a:t>
              </a:r>
              <a:r>
                <a:rPr kumimoji="1" lang="ja-JP" altLang="en-US" dirty="0"/>
                <a:t>等をここから取得します。</a:t>
              </a:r>
              <a:endParaRPr kumimoji="1" lang="en-US" altLang="ja-JP" dirty="0"/>
            </a:p>
          </p:txBody>
        </p:sp>
      </p:grpSp>
    </p:spTree>
    <p:extLst>
      <p:ext uri="{BB962C8B-B14F-4D97-AF65-F5344CB8AC3E}">
        <p14:creationId xmlns:p14="http://schemas.microsoft.com/office/powerpoint/2010/main" val="387340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9906000" cy="646770"/>
          </a:xfrm>
        </p:spPr>
        <p:style>
          <a:lnRef idx="1">
            <a:schemeClr val="accent1"/>
          </a:lnRef>
          <a:fillRef idx="2">
            <a:schemeClr val="accent1"/>
          </a:fillRef>
          <a:effectRef idx="1">
            <a:schemeClr val="accent1"/>
          </a:effectRef>
          <a:fontRef idx="minor">
            <a:schemeClr val="dk1"/>
          </a:fontRef>
        </p:style>
        <p:txBody>
          <a:bodyPr>
            <a:normAutofit/>
          </a:bodyPr>
          <a:lstStyle/>
          <a:p>
            <a:r>
              <a:rPr kumimoji="1" lang="ja-JP"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私のこと</a:t>
            </a:r>
          </a:p>
        </p:txBody>
      </p:sp>
      <p:sp>
        <p:nvSpPr>
          <p:cNvPr id="5" name="テキスト ボックス 4"/>
          <p:cNvSpPr txBox="1"/>
          <p:nvPr/>
        </p:nvSpPr>
        <p:spPr>
          <a:xfrm>
            <a:off x="173540" y="831322"/>
            <a:ext cx="8619893" cy="369332"/>
          </a:xfrm>
          <a:prstGeom prst="rect">
            <a:avLst/>
          </a:prstGeom>
          <a:noFill/>
        </p:spPr>
        <p:txBody>
          <a:bodyPr wrap="square" rtlCol="0">
            <a:spAutoFit/>
          </a:bodyPr>
          <a:lstStyle/>
          <a:p>
            <a:r>
              <a:rPr lang="ja-JP" altLang="en-US" dirty="0">
                <a:latin typeface="游ゴシック" panose="020B0400000000000000" pitchFamily="50" charset="-128"/>
                <a:ea typeface="游ゴシック" panose="020B0400000000000000" pitchFamily="50" charset="-128"/>
              </a:rPr>
              <a:t>・おそらく宮崎県庁唯一の</a:t>
            </a:r>
            <a:r>
              <a:rPr lang="ja-JP" altLang="en-US" b="1" dirty="0">
                <a:solidFill>
                  <a:srgbClr val="FF0000"/>
                </a:solidFill>
                <a:latin typeface="游ゴシック" panose="020B0400000000000000" pitchFamily="50" charset="-128"/>
                <a:ea typeface="游ゴシック" panose="020B0400000000000000" pitchFamily="50" charset="-128"/>
              </a:rPr>
              <a:t>実戦プログラマー</a:t>
            </a:r>
            <a:r>
              <a:rPr lang="ja-JP" altLang="en-US" dirty="0">
                <a:latin typeface="游ゴシック" panose="020B0400000000000000" pitchFamily="50" charset="-128"/>
                <a:ea typeface="游ゴシック" panose="020B0400000000000000" pitchFamily="50" charset="-128"/>
              </a:rPr>
              <a:t>。</a:t>
            </a:r>
            <a:endParaRPr lang="en-US" altLang="ja-JP" dirty="0">
              <a:latin typeface="游ゴシック" panose="020B0400000000000000" pitchFamily="50" charset="-128"/>
              <a:ea typeface="游ゴシック" panose="020B0400000000000000" pitchFamily="50" charset="-128"/>
            </a:endParaRPr>
          </a:p>
        </p:txBody>
      </p:sp>
      <p:sp>
        <p:nvSpPr>
          <p:cNvPr id="6" name="スライド番号プレースホルダー 5"/>
          <p:cNvSpPr>
            <a:spLocks noGrp="1"/>
          </p:cNvSpPr>
          <p:nvPr>
            <p:ph type="sldNum" sz="quarter" idx="12"/>
          </p:nvPr>
        </p:nvSpPr>
        <p:spPr>
          <a:xfrm>
            <a:off x="7577138" y="6403977"/>
            <a:ext cx="2228850" cy="365125"/>
          </a:xfrm>
        </p:spPr>
        <p:txBody>
          <a:bodyPr/>
          <a:lstStyle/>
          <a:p>
            <a:fld id="{723560C7-01F3-4437-BF3C-AD4701164B4A}" type="slidenum">
              <a:rPr kumimoji="1" lang="ja-JP" altLang="en-US" smtClean="0"/>
              <a:t>2</a:t>
            </a:fld>
            <a:endParaRPr kumimoji="1" lang="ja-JP" altLang="en-US" dirty="0"/>
          </a:p>
        </p:txBody>
      </p:sp>
      <p:sp>
        <p:nvSpPr>
          <p:cNvPr id="8" name="テキスト ボックス 7"/>
          <p:cNvSpPr txBox="1"/>
          <p:nvPr/>
        </p:nvSpPr>
        <p:spPr>
          <a:xfrm>
            <a:off x="173540" y="1174218"/>
            <a:ext cx="8619893" cy="369332"/>
          </a:xfrm>
          <a:prstGeom prst="rect">
            <a:avLst/>
          </a:prstGeom>
          <a:noFill/>
        </p:spPr>
        <p:txBody>
          <a:bodyPr wrap="square" rtlCol="0">
            <a:spAutoFit/>
          </a:bodyPr>
          <a:lstStyle/>
          <a:p>
            <a:r>
              <a:rPr lang="ja-JP" altLang="en-US" dirty="0">
                <a:latin typeface="游ゴシック" panose="020B0400000000000000" pitchFamily="50" charset="-128"/>
                <a:ea typeface="游ゴシック" panose="020B0400000000000000" pitchFamily="50" charset="-128"/>
              </a:rPr>
              <a:t>・行政のスピード感のなさに業を煮やして自分で書くようになりました。</a:t>
            </a:r>
            <a:endParaRPr lang="en-US" altLang="ja-JP" dirty="0">
              <a:latin typeface="游ゴシック" panose="020B0400000000000000" pitchFamily="50" charset="-128"/>
              <a:ea typeface="游ゴシック" panose="020B0400000000000000" pitchFamily="50" charset="-128"/>
            </a:endParaRPr>
          </a:p>
        </p:txBody>
      </p:sp>
      <p:sp>
        <p:nvSpPr>
          <p:cNvPr id="9" name="テキスト ボックス 8"/>
          <p:cNvSpPr txBox="1"/>
          <p:nvPr/>
        </p:nvSpPr>
        <p:spPr>
          <a:xfrm>
            <a:off x="173540" y="1543550"/>
            <a:ext cx="8619893" cy="369332"/>
          </a:xfrm>
          <a:prstGeom prst="rect">
            <a:avLst/>
          </a:prstGeom>
          <a:noFill/>
        </p:spPr>
        <p:txBody>
          <a:bodyPr wrap="square" rtlCol="0">
            <a:spAutoFit/>
          </a:bodyPr>
          <a:lstStyle/>
          <a:p>
            <a:r>
              <a:rPr lang="ja-JP" altLang="en-US" dirty="0">
                <a:latin typeface="游ゴシック" panose="020B0400000000000000" pitchFamily="50" charset="-128"/>
                <a:ea typeface="游ゴシック" panose="020B0400000000000000" pitchFamily="50" charset="-128"/>
              </a:rPr>
              <a:t>・ここ数年は「</a:t>
            </a:r>
            <a:r>
              <a:rPr lang="ja-JP" altLang="en-US" b="1" dirty="0">
                <a:solidFill>
                  <a:srgbClr val="FF0000"/>
                </a:solidFill>
                <a:latin typeface="游ゴシック" panose="020B0400000000000000" pitchFamily="50" charset="-128"/>
                <a:ea typeface="游ゴシック" panose="020B0400000000000000" pitchFamily="50" charset="-128"/>
              </a:rPr>
              <a:t>ひなた</a:t>
            </a:r>
            <a:r>
              <a:rPr lang="en-US" altLang="ja-JP" b="1" dirty="0">
                <a:solidFill>
                  <a:srgbClr val="FF0000"/>
                </a:solidFill>
                <a:latin typeface="游ゴシック" panose="020B0400000000000000" pitchFamily="50" charset="-128"/>
                <a:ea typeface="游ゴシック" panose="020B0400000000000000" pitchFamily="50" charset="-128"/>
              </a:rPr>
              <a:t>GIS</a:t>
            </a:r>
            <a:r>
              <a:rPr lang="ja-JP" altLang="en-US" dirty="0">
                <a:latin typeface="游ゴシック" panose="020B0400000000000000" pitchFamily="50" charset="-128"/>
                <a:ea typeface="游ゴシック" panose="020B0400000000000000" pitchFamily="50" charset="-128"/>
              </a:rPr>
              <a:t>」を作ってます。受賞歴多数！ググってみてね。</a:t>
            </a:r>
            <a:endParaRPr lang="en-US" altLang="ja-JP" dirty="0">
              <a:latin typeface="游ゴシック" panose="020B0400000000000000" pitchFamily="50" charset="-128"/>
              <a:ea typeface="游ゴシック" panose="020B0400000000000000" pitchFamily="50" charset="-128"/>
            </a:endParaRPr>
          </a:p>
        </p:txBody>
      </p:sp>
      <p:grpSp>
        <p:nvGrpSpPr>
          <p:cNvPr id="11" name="グループ化 10"/>
          <p:cNvGrpSpPr/>
          <p:nvPr/>
        </p:nvGrpSpPr>
        <p:grpSpPr>
          <a:xfrm>
            <a:off x="306891" y="2036313"/>
            <a:ext cx="9206795" cy="4586858"/>
            <a:chOff x="306891" y="2036313"/>
            <a:chExt cx="9206795" cy="4586858"/>
          </a:xfrm>
        </p:grpSpPr>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566" y="2036313"/>
              <a:ext cx="9140120" cy="4278761"/>
            </a:xfrm>
            <a:prstGeom prst="rect">
              <a:avLst/>
            </a:prstGeom>
          </p:spPr>
        </p:pic>
        <p:sp>
          <p:nvSpPr>
            <p:cNvPr id="10" name="正方形/長方形 9"/>
            <p:cNvSpPr/>
            <p:nvPr/>
          </p:nvSpPr>
          <p:spPr>
            <a:xfrm>
              <a:off x="306891" y="6253839"/>
              <a:ext cx="7143750" cy="369332"/>
            </a:xfrm>
            <a:prstGeom prst="rect">
              <a:avLst/>
            </a:prstGeom>
          </p:spPr>
          <p:txBody>
            <a:bodyPr wrap="square">
              <a:spAutoFit/>
            </a:bodyPr>
            <a:lstStyle/>
            <a:p>
              <a:r>
                <a:rPr lang="en-US" altLang="ja-JP" dirty="0">
                  <a:solidFill>
                    <a:srgbClr val="333333"/>
                  </a:solidFill>
                  <a:latin typeface="-apple-system"/>
                </a:rPr>
                <a:t>https://hgis.pref.miyazaki.lg.jp/hinata/hinata.html</a:t>
              </a:r>
              <a:endParaRPr lang="ja-JP" altLang="en-US" dirty="0"/>
            </a:p>
          </p:txBody>
        </p:sp>
      </p:grpSp>
    </p:spTree>
    <p:extLst>
      <p:ext uri="{BB962C8B-B14F-4D97-AF65-F5344CB8AC3E}">
        <p14:creationId xmlns:p14="http://schemas.microsoft.com/office/powerpoint/2010/main" val="254627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9906000" cy="646770"/>
          </a:xfrm>
        </p:spPr>
        <p:style>
          <a:lnRef idx="1">
            <a:schemeClr val="accent1"/>
          </a:lnRef>
          <a:fillRef idx="2">
            <a:schemeClr val="accent1"/>
          </a:fillRef>
          <a:effectRef idx="1">
            <a:schemeClr val="accent1"/>
          </a:effectRef>
          <a:fontRef idx="minor">
            <a:schemeClr val="dk1"/>
          </a:fontRef>
        </p:style>
        <p:txBody>
          <a:bodyPr>
            <a:normAutofit/>
          </a:bodyPr>
          <a:lstStyle/>
          <a:p>
            <a:r>
              <a:rPr kumimoji="1" lang="en-US" altLang="ja-JP"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RESAS</a:t>
            </a:r>
            <a:endParaRPr kumimoji="1" lang="ja-JP"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テキスト ボックス 4"/>
          <p:cNvSpPr txBox="1"/>
          <p:nvPr/>
        </p:nvSpPr>
        <p:spPr>
          <a:xfrm>
            <a:off x="173540" y="754466"/>
            <a:ext cx="9632448" cy="830997"/>
          </a:xfrm>
          <a:prstGeom prst="rect">
            <a:avLst/>
          </a:prstGeom>
          <a:noFill/>
        </p:spPr>
        <p:txBody>
          <a:bodyPr wrap="square" rtlCol="0">
            <a:spAutoFit/>
          </a:bodyPr>
          <a:lstStyle/>
          <a:p>
            <a:r>
              <a:rPr lang="ja-JP" altLang="en-US" sz="2400" dirty="0">
                <a:latin typeface="游ゴシック" panose="020B0400000000000000" pitchFamily="50" charset="-128"/>
                <a:ea typeface="游ゴシック" panose="020B0400000000000000" pitchFamily="50" charset="-128"/>
              </a:rPr>
              <a:t>・地域経済分析システム</a:t>
            </a:r>
            <a:r>
              <a:rPr lang="en-US" altLang="ja-JP" sz="2400" dirty="0">
                <a:latin typeface="游ゴシック" panose="020B0400000000000000" pitchFamily="50" charset="-128"/>
                <a:ea typeface="游ゴシック" panose="020B0400000000000000" pitchFamily="50" charset="-128"/>
              </a:rPr>
              <a:t>RESAS</a:t>
            </a:r>
            <a:r>
              <a:rPr lang="ja-JP" altLang="en-US" sz="2400" dirty="0">
                <a:latin typeface="游ゴシック" panose="020B0400000000000000" pitchFamily="50" charset="-128"/>
                <a:ea typeface="游ゴシック" panose="020B0400000000000000" pitchFamily="50" charset="-128"/>
              </a:rPr>
              <a:t>　</a:t>
            </a:r>
            <a:endParaRPr lang="en-US" altLang="ja-JP" sz="2400" dirty="0">
              <a:latin typeface="游ゴシック" panose="020B0400000000000000" pitchFamily="50" charset="-128"/>
              <a:ea typeface="游ゴシック" panose="020B0400000000000000" pitchFamily="50" charset="-128"/>
            </a:endParaRPr>
          </a:p>
          <a:p>
            <a:r>
              <a:rPr lang="ja-JP" altLang="en-US" sz="2400" dirty="0">
                <a:latin typeface="游ゴシック" panose="020B0400000000000000" pitchFamily="50" charset="-128"/>
                <a:ea typeface="游ゴシック" panose="020B0400000000000000" pitchFamily="50" charset="-128"/>
              </a:rPr>
              <a:t>　</a:t>
            </a:r>
            <a:r>
              <a:rPr lang="en-US" altLang="ja-JP" sz="2400" dirty="0">
                <a:latin typeface="游ゴシック" panose="020B0400000000000000" pitchFamily="50" charset="-128"/>
                <a:ea typeface="游ゴシック" panose="020B0400000000000000" pitchFamily="50" charset="-128"/>
              </a:rPr>
              <a:t>https://resas.go.jp/#/45/45201</a:t>
            </a:r>
          </a:p>
        </p:txBody>
      </p:sp>
      <p:sp>
        <p:nvSpPr>
          <p:cNvPr id="6" name="スライド番号プレースホルダー 5"/>
          <p:cNvSpPr>
            <a:spLocks noGrp="1"/>
          </p:cNvSpPr>
          <p:nvPr>
            <p:ph type="sldNum" sz="quarter" idx="12"/>
          </p:nvPr>
        </p:nvSpPr>
        <p:spPr>
          <a:xfrm>
            <a:off x="7577138" y="6403977"/>
            <a:ext cx="2228850" cy="365125"/>
          </a:xfrm>
        </p:spPr>
        <p:txBody>
          <a:bodyPr/>
          <a:lstStyle/>
          <a:p>
            <a:fld id="{723560C7-01F3-4437-BF3C-AD4701164B4A}" type="slidenum">
              <a:rPr kumimoji="1" lang="ja-JP" altLang="en-US" smtClean="0"/>
              <a:t>20</a:t>
            </a:fld>
            <a:endParaRPr kumimoji="1" lang="ja-JP" altLang="en-US" dirty="0"/>
          </a:p>
        </p:txBody>
      </p:sp>
      <p:sp>
        <p:nvSpPr>
          <p:cNvPr id="9" name="テキスト ボックス 8"/>
          <p:cNvSpPr txBox="1"/>
          <p:nvPr/>
        </p:nvSpPr>
        <p:spPr>
          <a:xfrm>
            <a:off x="439049" y="1585463"/>
            <a:ext cx="9366939" cy="830997"/>
          </a:xfrm>
          <a:prstGeom prst="rect">
            <a:avLst/>
          </a:prstGeom>
          <a:noFill/>
        </p:spPr>
        <p:txBody>
          <a:bodyPr wrap="square" rtlCol="0">
            <a:spAutoFit/>
          </a:bodyPr>
          <a:lstStyle/>
          <a:p>
            <a:r>
              <a:rPr lang="en-US" altLang="ja-JP" sz="2400" dirty="0">
                <a:latin typeface="游ゴシック" panose="020B0400000000000000" pitchFamily="50" charset="-128"/>
                <a:ea typeface="游ゴシック" panose="020B0400000000000000" pitchFamily="50" charset="-128"/>
              </a:rPr>
              <a:t>RESAS</a:t>
            </a:r>
            <a:r>
              <a:rPr lang="ja-JP" altLang="en-US" sz="2400" dirty="0">
                <a:latin typeface="游ゴシック" panose="020B0400000000000000" pitchFamily="50" charset="-128"/>
                <a:ea typeface="游ゴシック" panose="020B0400000000000000" pitchFamily="50" charset="-128"/>
              </a:rPr>
              <a:t>は、地方創生の様々な取り組みを情報面から支援するために、経済産業省と内閣官房が提供しています。</a:t>
            </a:r>
            <a:endParaRPr lang="en-US" altLang="ja-JP" sz="2400" dirty="0">
              <a:latin typeface="游ゴシック" panose="020B0400000000000000" pitchFamily="50" charset="-128"/>
              <a:ea typeface="游ゴシック" panose="020B0400000000000000" pitchFamily="50" charset="-128"/>
            </a:endParaRPr>
          </a:p>
        </p:txBody>
      </p:sp>
      <p:grpSp>
        <p:nvGrpSpPr>
          <p:cNvPr id="12" name="グループ化 11"/>
          <p:cNvGrpSpPr/>
          <p:nvPr/>
        </p:nvGrpSpPr>
        <p:grpSpPr>
          <a:xfrm>
            <a:off x="439049" y="2416460"/>
            <a:ext cx="9366939" cy="4379857"/>
            <a:chOff x="306294" y="2389245"/>
            <a:chExt cx="9366939" cy="4379857"/>
          </a:xfrm>
        </p:grpSpPr>
        <p:grpSp>
          <p:nvGrpSpPr>
            <p:cNvPr id="11" name="グループ化 10"/>
            <p:cNvGrpSpPr/>
            <p:nvPr/>
          </p:nvGrpSpPr>
          <p:grpSpPr>
            <a:xfrm>
              <a:off x="439049" y="2823695"/>
              <a:ext cx="9026728" cy="3945407"/>
              <a:chOff x="439049" y="2607793"/>
              <a:chExt cx="9026728" cy="3945407"/>
            </a:xfrm>
          </p:grpSpPr>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049" y="2607793"/>
                <a:ext cx="7819434" cy="3945407"/>
              </a:xfrm>
              <a:prstGeom prst="rect">
                <a:avLst/>
              </a:prstGeom>
            </p:spPr>
          </p:pic>
          <p:sp>
            <p:nvSpPr>
              <p:cNvPr id="14" name="角丸四角形吹き出し 8"/>
              <p:cNvSpPr/>
              <p:nvPr/>
            </p:nvSpPr>
            <p:spPr>
              <a:xfrm>
                <a:off x="7051188" y="4464657"/>
                <a:ext cx="2414589" cy="729299"/>
              </a:xfrm>
              <a:prstGeom prst="wedgeRoundRectCallout">
                <a:avLst>
                  <a:gd name="adj1" fmla="val -31579"/>
                  <a:gd name="adj2" fmla="val -7872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クリックでグラフ表示</a:t>
                </a:r>
                <a:endParaRPr kumimoji="1" lang="en-US" altLang="ja-JP" dirty="0"/>
              </a:p>
              <a:p>
                <a:pPr algn="ctr"/>
                <a:r>
                  <a:rPr kumimoji="1" lang="ja-JP" altLang="en-US" dirty="0"/>
                  <a:t>ダウンロード機能あり</a:t>
                </a:r>
                <a:endParaRPr kumimoji="1" lang="en-US" altLang="ja-JP" dirty="0"/>
              </a:p>
            </p:txBody>
          </p:sp>
          <p:sp>
            <p:nvSpPr>
              <p:cNvPr id="16" name="角丸四角形 12"/>
              <p:cNvSpPr/>
              <p:nvPr/>
            </p:nvSpPr>
            <p:spPr>
              <a:xfrm>
                <a:off x="6043364" y="3799619"/>
                <a:ext cx="2148444" cy="42743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7" name="テキスト ボックス 16"/>
            <p:cNvSpPr txBox="1"/>
            <p:nvPr/>
          </p:nvSpPr>
          <p:spPr>
            <a:xfrm>
              <a:off x="306294" y="2389245"/>
              <a:ext cx="9366939" cy="461665"/>
            </a:xfrm>
            <a:prstGeom prst="rect">
              <a:avLst/>
            </a:prstGeom>
            <a:noFill/>
          </p:spPr>
          <p:txBody>
            <a:bodyPr wrap="square" rtlCol="0">
              <a:spAutoFit/>
            </a:bodyPr>
            <a:lstStyle/>
            <a:p>
              <a:r>
                <a:rPr lang="ja-JP" altLang="en-US" sz="2400" dirty="0">
                  <a:latin typeface="游ゴシック" panose="020B0400000000000000" pitchFamily="50" charset="-128"/>
                  <a:ea typeface="游ゴシック" panose="020B0400000000000000" pitchFamily="50" charset="-128"/>
                </a:rPr>
                <a:t>普通の使い方</a:t>
              </a:r>
              <a:endParaRPr lang="en-US" altLang="ja-JP" sz="2400" dirty="0">
                <a:latin typeface="游ゴシック" panose="020B0400000000000000" pitchFamily="50" charset="-128"/>
                <a:ea typeface="游ゴシック" panose="020B0400000000000000" pitchFamily="50" charset="-128"/>
              </a:endParaRPr>
            </a:p>
          </p:txBody>
        </p:sp>
      </p:grpSp>
    </p:spTree>
    <p:extLst>
      <p:ext uri="{BB962C8B-B14F-4D97-AF65-F5344CB8AC3E}">
        <p14:creationId xmlns:p14="http://schemas.microsoft.com/office/powerpoint/2010/main" val="320122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9906000" cy="646770"/>
          </a:xfrm>
        </p:spPr>
        <p:style>
          <a:lnRef idx="1">
            <a:schemeClr val="accent1"/>
          </a:lnRef>
          <a:fillRef idx="2">
            <a:schemeClr val="accent1"/>
          </a:fillRef>
          <a:effectRef idx="1">
            <a:schemeClr val="accent1"/>
          </a:effectRef>
          <a:fontRef idx="minor">
            <a:schemeClr val="dk1"/>
          </a:fontRef>
        </p:style>
        <p:txBody>
          <a:bodyPr>
            <a:normAutofit/>
          </a:bodyPr>
          <a:lstStyle/>
          <a:p>
            <a:r>
              <a:rPr kumimoji="1" lang="en-US" altLang="ja-JP"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RESAS</a:t>
            </a:r>
            <a:endParaRPr kumimoji="1" lang="ja-JP"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テキスト ボックス 4"/>
          <p:cNvSpPr txBox="1"/>
          <p:nvPr/>
        </p:nvSpPr>
        <p:spPr>
          <a:xfrm>
            <a:off x="173540" y="754466"/>
            <a:ext cx="9632448" cy="830997"/>
          </a:xfrm>
          <a:prstGeom prst="rect">
            <a:avLst/>
          </a:prstGeom>
          <a:noFill/>
        </p:spPr>
        <p:txBody>
          <a:bodyPr wrap="square" rtlCol="0">
            <a:spAutoFit/>
          </a:bodyPr>
          <a:lstStyle/>
          <a:p>
            <a:r>
              <a:rPr lang="ja-JP" altLang="en-US" sz="2400" dirty="0">
                <a:latin typeface="游ゴシック" panose="020B0400000000000000" pitchFamily="50" charset="-128"/>
                <a:ea typeface="游ゴシック" panose="020B0400000000000000" pitchFamily="50" charset="-128"/>
              </a:rPr>
              <a:t>・</a:t>
            </a:r>
            <a:r>
              <a:rPr lang="en-US" altLang="ja-JP" sz="2400" dirty="0">
                <a:latin typeface="游ゴシック" panose="020B0400000000000000" pitchFamily="50" charset="-128"/>
                <a:ea typeface="游ゴシック" panose="020B0400000000000000" pitchFamily="50" charset="-128"/>
              </a:rPr>
              <a:t>RESAS</a:t>
            </a:r>
            <a:r>
              <a:rPr lang="ja-JP" altLang="en-US" sz="2400" dirty="0">
                <a:latin typeface="游ゴシック" panose="020B0400000000000000" pitchFamily="50" charset="-128"/>
                <a:ea typeface="游ゴシック" panose="020B0400000000000000" pitchFamily="50" charset="-128"/>
              </a:rPr>
              <a:t>　</a:t>
            </a:r>
            <a:r>
              <a:rPr lang="en-US" altLang="ja-JP" sz="2400" dirty="0">
                <a:latin typeface="游ゴシック" panose="020B0400000000000000" pitchFamily="50" charset="-128"/>
                <a:ea typeface="游ゴシック" panose="020B0400000000000000" pitchFamily="50" charset="-128"/>
              </a:rPr>
              <a:t>API</a:t>
            </a:r>
            <a:r>
              <a:rPr lang="ja-JP" altLang="en-US" sz="2400" dirty="0">
                <a:latin typeface="游ゴシック" panose="020B0400000000000000" pitchFamily="50" charset="-128"/>
                <a:ea typeface="游ゴシック" panose="020B0400000000000000" pitchFamily="50" charset="-128"/>
              </a:rPr>
              <a:t>機能　</a:t>
            </a:r>
            <a:endParaRPr lang="en-US" altLang="ja-JP" sz="2400" dirty="0">
              <a:latin typeface="游ゴシック" panose="020B0400000000000000" pitchFamily="50" charset="-128"/>
              <a:ea typeface="游ゴシック" panose="020B0400000000000000" pitchFamily="50" charset="-128"/>
            </a:endParaRPr>
          </a:p>
          <a:p>
            <a:r>
              <a:rPr lang="ja-JP" altLang="en-US" sz="2400" dirty="0">
                <a:latin typeface="游ゴシック" panose="020B0400000000000000" pitchFamily="50" charset="-128"/>
                <a:ea typeface="游ゴシック" panose="020B0400000000000000" pitchFamily="50" charset="-128"/>
              </a:rPr>
              <a:t>　</a:t>
            </a:r>
            <a:r>
              <a:rPr lang="en-US" altLang="ja-JP" sz="2400" dirty="0">
                <a:latin typeface="游ゴシック" panose="020B0400000000000000" pitchFamily="50" charset="-128"/>
                <a:ea typeface="游ゴシック" panose="020B0400000000000000" pitchFamily="50" charset="-128"/>
              </a:rPr>
              <a:t>https://opendata.resas-portal.go.jp/docs/api/v1/index.html</a:t>
            </a:r>
          </a:p>
        </p:txBody>
      </p:sp>
      <p:sp>
        <p:nvSpPr>
          <p:cNvPr id="6" name="スライド番号プレースホルダー 5"/>
          <p:cNvSpPr>
            <a:spLocks noGrp="1"/>
          </p:cNvSpPr>
          <p:nvPr>
            <p:ph type="sldNum" sz="quarter" idx="12"/>
          </p:nvPr>
        </p:nvSpPr>
        <p:spPr>
          <a:xfrm>
            <a:off x="7577138" y="6403977"/>
            <a:ext cx="2228850" cy="365125"/>
          </a:xfrm>
        </p:spPr>
        <p:txBody>
          <a:bodyPr/>
          <a:lstStyle/>
          <a:p>
            <a:fld id="{723560C7-01F3-4437-BF3C-AD4701164B4A}" type="slidenum">
              <a:rPr kumimoji="1" lang="ja-JP" altLang="en-US" smtClean="0"/>
              <a:t>21</a:t>
            </a:fld>
            <a:endParaRPr kumimoji="1" lang="ja-JP" altLang="en-US" dirty="0"/>
          </a:p>
        </p:txBody>
      </p:sp>
      <p:sp>
        <p:nvSpPr>
          <p:cNvPr id="9" name="テキスト ボックス 8"/>
          <p:cNvSpPr txBox="1"/>
          <p:nvPr/>
        </p:nvSpPr>
        <p:spPr>
          <a:xfrm>
            <a:off x="439049" y="1693158"/>
            <a:ext cx="9366939" cy="830997"/>
          </a:xfrm>
          <a:prstGeom prst="rect">
            <a:avLst/>
          </a:prstGeom>
          <a:noFill/>
        </p:spPr>
        <p:txBody>
          <a:bodyPr wrap="square" rtlCol="0">
            <a:spAutoFit/>
          </a:bodyPr>
          <a:lstStyle/>
          <a:p>
            <a:r>
              <a:rPr lang="en-US" altLang="ja-JP" sz="2400" dirty="0">
                <a:latin typeface="游ゴシック" panose="020B0400000000000000" pitchFamily="50" charset="-128"/>
                <a:ea typeface="游ゴシック" panose="020B0400000000000000" pitchFamily="50" charset="-128"/>
              </a:rPr>
              <a:t>RESAS</a:t>
            </a:r>
            <a:r>
              <a:rPr lang="ja-JP" altLang="en-US" sz="2400" dirty="0">
                <a:latin typeface="游ゴシック" panose="020B0400000000000000" pitchFamily="50" charset="-128"/>
                <a:ea typeface="游ゴシック" panose="020B0400000000000000" pitchFamily="50" charset="-128"/>
              </a:rPr>
              <a:t>に搭載されているデータを</a:t>
            </a:r>
            <a:r>
              <a:rPr lang="en-US" altLang="ja-JP" sz="2400" dirty="0">
                <a:latin typeface="游ゴシック" panose="020B0400000000000000" pitchFamily="50" charset="-128"/>
                <a:ea typeface="游ゴシック" panose="020B0400000000000000" pitchFamily="50" charset="-128"/>
              </a:rPr>
              <a:t>API</a:t>
            </a:r>
            <a:r>
              <a:rPr lang="ja-JP" altLang="en-US" sz="2400" dirty="0">
                <a:latin typeface="游ゴシック" panose="020B0400000000000000" pitchFamily="50" charset="-128"/>
                <a:ea typeface="游ゴシック" panose="020B0400000000000000" pitchFamily="50" charset="-128"/>
              </a:rPr>
              <a:t>で自由に取得・利用することができます。</a:t>
            </a:r>
            <a:endParaRPr lang="en-US" altLang="ja-JP" sz="2400" dirty="0">
              <a:latin typeface="游ゴシック" panose="020B0400000000000000" pitchFamily="50" charset="-128"/>
              <a:ea typeface="游ゴシック" panose="020B0400000000000000" pitchFamily="50" charset="-128"/>
            </a:endParaRPr>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2671803"/>
            <a:ext cx="8201025" cy="3709580"/>
          </a:xfrm>
          <a:prstGeom prst="rect">
            <a:avLst/>
          </a:prstGeom>
        </p:spPr>
      </p:pic>
    </p:spTree>
    <p:extLst>
      <p:ext uri="{BB962C8B-B14F-4D97-AF65-F5344CB8AC3E}">
        <p14:creationId xmlns:p14="http://schemas.microsoft.com/office/powerpoint/2010/main" val="186675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9906000" cy="646770"/>
          </a:xfrm>
        </p:spPr>
        <p:style>
          <a:lnRef idx="1">
            <a:schemeClr val="accent1"/>
          </a:lnRef>
          <a:fillRef idx="2">
            <a:schemeClr val="accent1"/>
          </a:fillRef>
          <a:effectRef idx="1">
            <a:schemeClr val="accent1"/>
          </a:effectRef>
          <a:fontRef idx="minor">
            <a:schemeClr val="dk1"/>
          </a:fontRef>
        </p:style>
        <p:txBody>
          <a:bodyPr>
            <a:normAutofit/>
          </a:bodyPr>
          <a:lstStyle/>
          <a:p>
            <a:r>
              <a:rPr kumimoji="1" lang="en-US" altLang="ja-JP"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RESAS</a:t>
            </a:r>
            <a:endParaRPr kumimoji="1" lang="ja-JP"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スライド番号プレースホルダー 5"/>
          <p:cNvSpPr>
            <a:spLocks noGrp="1"/>
          </p:cNvSpPr>
          <p:nvPr>
            <p:ph type="sldNum" sz="quarter" idx="12"/>
          </p:nvPr>
        </p:nvSpPr>
        <p:spPr>
          <a:xfrm>
            <a:off x="7577138" y="6403977"/>
            <a:ext cx="2228850" cy="365125"/>
          </a:xfrm>
        </p:spPr>
        <p:txBody>
          <a:bodyPr/>
          <a:lstStyle/>
          <a:p>
            <a:fld id="{723560C7-01F3-4437-BF3C-AD4701164B4A}" type="slidenum">
              <a:rPr kumimoji="1" lang="ja-JP" altLang="en-US" smtClean="0"/>
              <a:t>22</a:t>
            </a:fld>
            <a:endParaRPr kumimoji="1" lang="ja-JP" altLang="en-US" dirty="0"/>
          </a:p>
        </p:txBody>
      </p:sp>
      <p:sp>
        <p:nvSpPr>
          <p:cNvPr id="9" name="テキスト ボックス 8"/>
          <p:cNvSpPr txBox="1"/>
          <p:nvPr/>
        </p:nvSpPr>
        <p:spPr>
          <a:xfrm>
            <a:off x="269530" y="834111"/>
            <a:ext cx="9366939" cy="830997"/>
          </a:xfrm>
          <a:prstGeom prst="rect">
            <a:avLst/>
          </a:prstGeom>
          <a:noFill/>
        </p:spPr>
        <p:txBody>
          <a:bodyPr wrap="square" rtlCol="0">
            <a:spAutoFit/>
          </a:bodyPr>
          <a:lstStyle/>
          <a:p>
            <a:r>
              <a:rPr lang="ja-JP" altLang="en-US" sz="2400" dirty="0">
                <a:latin typeface="游ゴシック" panose="020B0400000000000000" pitchFamily="50" charset="-128"/>
                <a:ea typeface="游ゴシック" panose="020B0400000000000000" pitchFamily="50" charset="-128"/>
              </a:rPr>
              <a:t>下記のコードで実験できます。コピペして○○○</a:t>
            </a:r>
            <a:r>
              <a:rPr lang="en-US" altLang="ja-JP" sz="2400" dirty="0">
                <a:latin typeface="游ゴシック" panose="020B0400000000000000" pitchFamily="50" charset="-128"/>
                <a:ea typeface="游ゴシック" panose="020B0400000000000000" pitchFamily="50" charset="-128"/>
              </a:rPr>
              <a:t>.html</a:t>
            </a:r>
            <a:r>
              <a:rPr lang="ja-JP" altLang="en-US" sz="2400" dirty="0">
                <a:latin typeface="游ゴシック" panose="020B0400000000000000" pitchFamily="50" charset="-128"/>
                <a:ea typeface="游ゴシック" panose="020B0400000000000000" pitchFamily="50" charset="-128"/>
              </a:rPr>
              <a:t>というファイルをつくります。できたらファイルをクリックします。</a:t>
            </a:r>
            <a:endParaRPr lang="en-US" altLang="ja-JP" sz="2400" dirty="0">
              <a:latin typeface="游ゴシック" panose="020B0400000000000000" pitchFamily="50" charset="-128"/>
              <a:ea typeface="游ゴシック" panose="020B0400000000000000" pitchFamily="50" charset="-128"/>
            </a:endParaRPr>
          </a:p>
        </p:txBody>
      </p:sp>
      <p:sp>
        <p:nvSpPr>
          <p:cNvPr id="3" name="正方形/長方形 2"/>
          <p:cNvSpPr/>
          <p:nvPr/>
        </p:nvSpPr>
        <p:spPr>
          <a:xfrm>
            <a:off x="397166" y="1785670"/>
            <a:ext cx="7531444" cy="4862870"/>
          </a:xfrm>
          <a:prstGeom prst="rect">
            <a:avLst/>
          </a:prstGeom>
          <a:ln>
            <a:solidFill>
              <a:schemeClr val="tx1"/>
            </a:solidFill>
          </a:ln>
        </p:spPr>
        <p:txBody>
          <a:bodyPr wrap="square">
            <a:spAutoFit/>
          </a:bodyPr>
          <a:lstStyle/>
          <a:p>
            <a:r>
              <a:rPr lang="en-US" altLang="ja-JP" sz="1000" dirty="0"/>
              <a:t>&lt;!doctype html&gt;</a:t>
            </a:r>
          </a:p>
          <a:p>
            <a:r>
              <a:rPr lang="en-US" altLang="ja-JP" sz="1000" dirty="0"/>
              <a:t>&lt;head&gt;</a:t>
            </a:r>
          </a:p>
          <a:p>
            <a:r>
              <a:rPr lang="en-US" altLang="ja-JP" sz="1000" dirty="0"/>
              <a:t>&lt;meta charset="utf-8"&gt;</a:t>
            </a:r>
          </a:p>
          <a:p>
            <a:r>
              <a:rPr lang="en-US" altLang="ja-JP" sz="1000" dirty="0"/>
              <a:t>&lt;script </a:t>
            </a:r>
            <a:r>
              <a:rPr lang="en-US" altLang="ja-JP" sz="1000" dirty="0" err="1"/>
              <a:t>src</a:t>
            </a:r>
            <a:r>
              <a:rPr lang="en-US" altLang="ja-JP" sz="1000" dirty="0"/>
              <a:t>="https://code.jquery.com/jquery-3.3.1.min.js" &gt;&lt;/script&gt;</a:t>
            </a:r>
          </a:p>
          <a:p>
            <a:r>
              <a:rPr lang="en-US" altLang="ja-JP" sz="1000" dirty="0"/>
              <a:t>&lt;script&gt;</a:t>
            </a:r>
          </a:p>
          <a:p>
            <a:r>
              <a:rPr lang="en-US" altLang="ja-JP" sz="1000" dirty="0"/>
              <a:t>$(function(){</a:t>
            </a:r>
          </a:p>
          <a:p>
            <a:r>
              <a:rPr lang="en-US" altLang="ja-JP" sz="1000" dirty="0"/>
              <a:t>	$("#</a:t>
            </a:r>
            <a:r>
              <a:rPr lang="en-US" altLang="ja-JP" sz="1000" dirty="0" err="1"/>
              <a:t>requestbtn</a:t>
            </a:r>
            <a:r>
              <a:rPr lang="en-US" altLang="ja-JP" sz="1000" dirty="0"/>
              <a:t>").click(function(){</a:t>
            </a:r>
          </a:p>
          <a:p>
            <a:r>
              <a:rPr lang="en-US" altLang="ja-JP" sz="1000" dirty="0"/>
              <a:t>		$.ajax({</a:t>
            </a:r>
          </a:p>
          <a:p>
            <a:r>
              <a:rPr lang="en-US" altLang="ja-JP" sz="1000" dirty="0"/>
              <a:t>			</a:t>
            </a:r>
            <a:r>
              <a:rPr lang="en-US" altLang="ja-JP" sz="1000" dirty="0" err="1"/>
              <a:t>type:"GET</a:t>
            </a:r>
            <a:r>
              <a:rPr lang="en-US" altLang="ja-JP" sz="1000" dirty="0"/>
              <a:t>",</a:t>
            </a:r>
          </a:p>
          <a:p>
            <a:r>
              <a:rPr lang="en-US" altLang="ja-JP" sz="1000" dirty="0"/>
              <a:t>			url: "https://opendata.resas-portal.go.jp/</a:t>
            </a:r>
            <a:r>
              <a:rPr lang="en-US" altLang="ja-JP" sz="1000" dirty="0" err="1"/>
              <a:t>api</a:t>
            </a:r>
            <a:r>
              <a:rPr lang="en-US" altLang="ja-JP" sz="1000" dirty="0"/>
              <a:t>/v1/population/composition/</a:t>
            </a:r>
            <a:r>
              <a:rPr lang="en-US" altLang="ja-JP" sz="1000" dirty="0" err="1"/>
              <a:t>perYear</a:t>
            </a:r>
            <a:r>
              <a:rPr lang="en-US" altLang="ja-JP" sz="1000" dirty="0"/>
              <a:t>",</a:t>
            </a:r>
          </a:p>
          <a:p>
            <a:r>
              <a:rPr lang="en-US" altLang="ja-JP" sz="1000" dirty="0"/>
              <a:t>			headers: {"X-API-KEY":"R7Kg94i2NTIOquHsLb3ntbyoBamMbOMATUP8UWG9"},</a:t>
            </a:r>
          </a:p>
          <a:p>
            <a:r>
              <a:rPr lang="en-US" altLang="ja-JP" sz="1000" dirty="0"/>
              <a:t>			</a:t>
            </a:r>
            <a:r>
              <a:rPr lang="en-US" altLang="ja-JP" sz="1000" dirty="0" err="1"/>
              <a:t>dataType</a:t>
            </a:r>
            <a:r>
              <a:rPr lang="en-US" altLang="ja-JP" sz="1000" dirty="0"/>
              <a:t>:"</a:t>
            </a:r>
            <a:r>
              <a:rPr lang="en-US" altLang="ja-JP" sz="1000" dirty="0" err="1"/>
              <a:t>json</a:t>
            </a:r>
            <a:r>
              <a:rPr lang="en-US" altLang="ja-JP" sz="1000" dirty="0"/>
              <a:t>",</a:t>
            </a:r>
          </a:p>
          <a:p>
            <a:r>
              <a:rPr lang="en-US" altLang="ja-JP" sz="1000" dirty="0"/>
              <a:t>			data:{</a:t>
            </a:r>
          </a:p>
          <a:p>
            <a:r>
              <a:rPr lang="en-US" altLang="ja-JP" sz="1000" dirty="0"/>
              <a:t>				</a:t>
            </a:r>
            <a:r>
              <a:rPr lang="en-US" altLang="ja-JP" sz="1000" dirty="0" err="1"/>
              <a:t>prefCode</a:t>
            </a:r>
            <a:r>
              <a:rPr lang="en-US" altLang="ja-JP" sz="1000" dirty="0"/>
              <a:t>:$("#</a:t>
            </a:r>
            <a:r>
              <a:rPr lang="en-US" altLang="ja-JP" sz="1000" dirty="0" err="1"/>
              <a:t>prefCode</a:t>
            </a:r>
            <a:r>
              <a:rPr lang="en-US" altLang="ja-JP" sz="1000" dirty="0"/>
              <a:t>").</a:t>
            </a:r>
            <a:r>
              <a:rPr lang="en-US" altLang="ja-JP" sz="1000" dirty="0" err="1"/>
              <a:t>val</a:t>
            </a:r>
            <a:r>
              <a:rPr lang="en-US" altLang="ja-JP" sz="1000" dirty="0"/>
              <a:t>()</a:t>
            </a:r>
          </a:p>
          <a:p>
            <a:r>
              <a:rPr lang="en-US" altLang="ja-JP" sz="1000" dirty="0"/>
              <a:t>			}</a:t>
            </a:r>
          </a:p>
          <a:p>
            <a:r>
              <a:rPr lang="en-US" altLang="ja-JP" sz="1000" dirty="0"/>
              <a:t>			}).done(function(</a:t>
            </a:r>
            <a:r>
              <a:rPr lang="en-US" altLang="ja-JP" sz="1000" dirty="0" err="1"/>
              <a:t>json</a:t>
            </a:r>
            <a:r>
              <a:rPr lang="en-US" altLang="ja-JP" sz="1000" dirty="0"/>
              <a:t>){</a:t>
            </a:r>
          </a:p>
          <a:p>
            <a:r>
              <a:rPr lang="en-US" altLang="ja-JP" sz="1000" dirty="0"/>
              <a:t>				$("#result").html(</a:t>
            </a:r>
            <a:r>
              <a:rPr lang="en-US" altLang="ja-JP" sz="1000" dirty="0" err="1"/>
              <a:t>JSON.stringify</a:t>
            </a:r>
            <a:r>
              <a:rPr lang="en-US" altLang="ja-JP" sz="1000" dirty="0"/>
              <a:t>(</a:t>
            </a:r>
            <a:r>
              <a:rPr lang="en-US" altLang="ja-JP" sz="1000" dirty="0" err="1"/>
              <a:t>json</a:t>
            </a:r>
            <a:r>
              <a:rPr lang="en-US" altLang="ja-JP" sz="1000" dirty="0"/>
              <a:t>));</a:t>
            </a:r>
          </a:p>
          <a:p>
            <a:r>
              <a:rPr lang="en-US" altLang="ja-JP" sz="1000" dirty="0"/>
              <a:t>			}).fail(function(</a:t>
            </a:r>
            <a:r>
              <a:rPr lang="en-US" altLang="ja-JP" sz="1000" dirty="0" err="1"/>
              <a:t>json</a:t>
            </a:r>
            <a:r>
              <a:rPr lang="en-US" altLang="ja-JP" sz="1000" dirty="0"/>
              <a:t>){</a:t>
            </a:r>
          </a:p>
          <a:p>
            <a:r>
              <a:rPr lang="en-US" altLang="ja-JP" sz="1000" dirty="0"/>
              <a:t>				console.log('error!!!');</a:t>
            </a:r>
          </a:p>
          <a:p>
            <a:r>
              <a:rPr lang="en-US" altLang="ja-JP" sz="1000" dirty="0"/>
              <a:t>		});</a:t>
            </a:r>
          </a:p>
          <a:p>
            <a:r>
              <a:rPr lang="en-US" altLang="ja-JP" sz="1000" dirty="0"/>
              <a:t>	});</a:t>
            </a:r>
          </a:p>
          <a:p>
            <a:r>
              <a:rPr lang="en-US" altLang="ja-JP" sz="1000" dirty="0"/>
              <a:t>});</a:t>
            </a:r>
          </a:p>
          <a:p>
            <a:r>
              <a:rPr lang="en-US" altLang="ja-JP" sz="1000" dirty="0"/>
              <a:t>&lt;/script&gt;</a:t>
            </a:r>
          </a:p>
          <a:p>
            <a:r>
              <a:rPr lang="en-US" altLang="ja-JP" sz="1000" dirty="0"/>
              <a:t>&lt;title&gt;</a:t>
            </a:r>
            <a:r>
              <a:rPr lang="en-US" altLang="ja-JP" sz="1000" dirty="0" err="1"/>
              <a:t>resasTest</a:t>
            </a:r>
            <a:r>
              <a:rPr lang="en-US" altLang="ja-JP" sz="1000" dirty="0"/>
              <a:t>&lt;/title&gt;</a:t>
            </a:r>
          </a:p>
          <a:p>
            <a:r>
              <a:rPr lang="en-US" altLang="ja-JP" sz="1000" dirty="0"/>
              <a:t>&lt;/head&gt;</a:t>
            </a:r>
          </a:p>
          <a:p>
            <a:r>
              <a:rPr lang="en-US" altLang="ja-JP" sz="1000" dirty="0"/>
              <a:t>&lt;body&gt;</a:t>
            </a:r>
          </a:p>
          <a:p>
            <a:r>
              <a:rPr lang="en-US" altLang="ja-JP" sz="1000" dirty="0"/>
              <a:t>	&lt;input type="text" id="</a:t>
            </a:r>
            <a:r>
              <a:rPr lang="en-US" altLang="ja-JP" sz="1000" dirty="0" err="1"/>
              <a:t>prefCode</a:t>
            </a:r>
            <a:r>
              <a:rPr lang="en-US" altLang="ja-JP" sz="1000" dirty="0"/>
              <a:t>" placeholder="</a:t>
            </a:r>
            <a:r>
              <a:rPr lang="en-US" altLang="ja-JP" sz="1000" dirty="0" err="1"/>
              <a:t>prefCode</a:t>
            </a:r>
            <a:r>
              <a:rPr lang="en-US" altLang="ja-JP" sz="1000" dirty="0"/>
              <a:t>"&gt;</a:t>
            </a:r>
          </a:p>
          <a:p>
            <a:r>
              <a:rPr lang="en-US" altLang="ja-JP" sz="1000" dirty="0"/>
              <a:t>	&lt;button id="</a:t>
            </a:r>
            <a:r>
              <a:rPr lang="en-US" altLang="ja-JP" sz="1000" dirty="0" err="1"/>
              <a:t>requestbtn</a:t>
            </a:r>
            <a:r>
              <a:rPr lang="en-US" altLang="ja-JP" sz="1000" dirty="0"/>
              <a:t>"&gt;get&lt;/button&gt;</a:t>
            </a:r>
          </a:p>
          <a:p>
            <a:r>
              <a:rPr lang="en-US" altLang="ja-JP" sz="1000" dirty="0"/>
              <a:t>	&lt;div id="result" style="margin:10px;"&gt;&lt;/div&gt;</a:t>
            </a:r>
          </a:p>
          <a:p>
            <a:r>
              <a:rPr lang="en-US" altLang="ja-JP" sz="1000" dirty="0"/>
              <a:t>&lt;/body&gt;</a:t>
            </a:r>
          </a:p>
          <a:p>
            <a:r>
              <a:rPr lang="en-US" altLang="ja-JP" sz="1000" dirty="0"/>
              <a:t>&lt;/html&gt;</a:t>
            </a:r>
          </a:p>
        </p:txBody>
      </p:sp>
    </p:spTree>
    <p:extLst>
      <p:ext uri="{BB962C8B-B14F-4D97-AF65-F5344CB8AC3E}">
        <p14:creationId xmlns:p14="http://schemas.microsoft.com/office/powerpoint/2010/main" val="1703487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9906000" cy="646770"/>
          </a:xfrm>
        </p:spPr>
        <p:style>
          <a:lnRef idx="1">
            <a:schemeClr val="accent1"/>
          </a:lnRef>
          <a:fillRef idx="2">
            <a:schemeClr val="accent1"/>
          </a:fillRef>
          <a:effectRef idx="1">
            <a:schemeClr val="accent1"/>
          </a:effectRef>
          <a:fontRef idx="minor">
            <a:schemeClr val="dk1"/>
          </a:fontRef>
        </p:style>
        <p:txBody>
          <a:bodyPr>
            <a:normAutofit/>
          </a:bodyPr>
          <a:lstStyle/>
          <a:p>
            <a:r>
              <a:rPr kumimoji="1" lang="ja-JP"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私のこと</a:t>
            </a:r>
          </a:p>
        </p:txBody>
      </p:sp>
      <p:sp>
        <p:nvSpPr>
          <p:cNvPr id="5" name="テキスト ボックス 4"/>
          <p:cNvSpPr txBox="1"/>
          <p:nvPr/>
        </p:nvSpPr>
        <p:spPr>
          <a:xfrm>
            <a:off x="173540" y="1236932"/>
            <a:ext cx="9632448" cy="461665"/>
          </a:xfrm>
          <a:prstGeom prst="rect">
            <a:avLst/>
          </a:prstGeom>
          <a:noFill/>
        </p:spPr>
        <p:txBody>
          <a:bodyPr wrap="square" rtlCol="0">
            <a:spAutoFit/>
          </a:bodyPr>
          <a:lstStyle/>
          <a:p>
            <a:r>
              <a:rPr lang="ja-JP" altLang="en-US" sz="2400" dirty="0">
                <a:latin typeface="游ゴシック" panose="020B0400000000000000" pitchFamily="50" charset="-128"/>
                <a:ea typeface="游ゴシック" panose="020B0400000000000000" pitchFamily="50" charset="-128"/>
              </a:rPr>
              <a:t>・多種多様なデータを扱います。主に利用する方。</a:t>
            </a:r>
            <a:endParaRPr lang="en-US" altLang="ja-JP" dirty="0">
              <a:latin typeface="游ゴシック" panose="020B0400000000000000" pitchFamily="50" charset="-128"/>
              <a:ea typeface="游ゴシック" panose="020B0400000000000000" pitchFamily="50" charset="-128"/>
            </a:endParaRPr>
          </a:p>
        </p:txBody>
      </p:sp>
      <p:sp>
        <p:nvSpPr>
          <p:cNvPr id="6" name="スライド番号プレースホルダー 5"/>
          <p:cNvSpPr>
            <a:spLocks noGrp="1"/>
          </p:cNvSpPr>
          <p:nvPr>
            <p:ph type="sldNum" sz="quarter" idx="12"/>
          </p:nvPr>
        </p:nvSpPr>
        <p:spPr>
          <a:xfrm>
            <a:off x="7577138" y="6403977"/>
            <a:ext cx="2228850" cy="365125"/>
          </a:xfrm>
        </p:spPr>
        <p:txBody>
          <a:bodyPr/>
          <a:lstStyle/>
          <a:p>
            <a:fld id="{723560C7-01F3-4437-BF3C-AD4701164B4A}" type="slidenum">
              <a:rPr kumimoji="1" lang="ja-JP" altLang="en-US" smtClean="0"/>
              <a:t>3</a:t>
            </a:fld>
            <a:endParaRPr kumimoji="1" lang="ja-JP" altLang="en-US" dirty="0"/>
          </a:p>
        </p:txBody>
      </p:sp>
      <p:sp>
        <p:nvSpPr>
          <p:cNvPr id="8" name="テキスト ボックス 7"/>
          <p:cNvSpPr txBox="1"/>
          <p:nvPr/>
        </p:nvSpPr>
        <p:spPr>
          <a:xfrm>
            <a:off x="173540" y="1976032"/>
            <a:ext cx="9632448" cy="461665"/>
          </a:xfrm>
          <a:prstGeom prst="rect">
            <a:avLst/>
          </a:prstGeom>
          <a:noFill/>
        </p:spPr>
        <p:txBody>
          <a:bodyPr wrap="square" rtlCol="0">
            <a:spAutoFit/>
          </a:bodyPr>
          <a:lstStyle/>
          <a:p>
            <a:r>
              <a:rPr lang="ja-JP" altLang="en-US" sz="2400" dirty="0">
                <a:latin typeface="游ゴシック" panose="020B0400000000000000" pitchFamily="50" charset="-128"/>
                <a:ea typeface="游ゴシック" panose="020B0400000000000000" pitchFamily="50" charset="-128"/>
              </a:rPr>
              <a:t>・地理空間情報と統計データの融合も一つのテーマだったりします。</a:t>
            </a:r>
            <a:endParaRPr lang="en-US" altLang="ja-JP" dirty="0">
              <a:latin typeface="游ゴシック" panose="020B0400000000000000" pitchFamily="50" charset="-128"/>
              <a:ea typeface="游ゴシック" panose="020B0400000000000000" pitchFamily="50" charset="-128"/>
            </a:endParaRPr>
          </a:p>
        </p:txBody>
      </p:sp>
      <p:sp>
        <p:nvSpPr>
          <p:cNvPr id="11" name="テキスト ボックス 10"/>
          <p:cNvSpPr txBox="1"/>
          <p:nvPr/>
        </p:nvSpPr>
        <p:spPr>
          <a:xfrm>
            <a:off x="173540" y="2715132"/>
            <a:ext cx="9632448" cy="461665"/>
          </a:xfrm>
          <a:prstGeom prst="rect">
            <a:avLst/>
          </a:prstGeom>
          <a:noFill/>
        </p:spPr>
        <p:txBody>
          <a:bodyPr wrap="square" rtlCol="0">
            <a:spAutoFit/>
          </a:bodyPr>
          <a:lstStyle/>
          <a:p>
            <a:r>
              <a:rPr lang="ja-JP" altLang="en-US" sz="2400" dirty="0">
                <a:latin typeface="游ゴシック" panose="020B0400000000000000" pitchFamily="50" charset="-128"/>
                <a:ea typeface="游ゴシック" panose="020B0400000000000000" pitchFamily="50" charset="-128"/>
              </a:rPr>
              <a:t>・</a:t>
            </a:r>
            <a:r>
              <a:rPr lang="ja-JP" altLang="en-US" sz="2400" b="1" dirty="0">
                <a:solidFill>
                  <a:srgbClr val="FF0000"/>
                </a:solidFill>
                <a:latin typeface="游ゴシック" panose="020B0400000000000000" pitchFamily="50" charset="-128"/>
                <a:ea typeface="游ゴシック" panose="020B0400000000000000" pitchFamily="50" charset="-128"/>
              </a:rPr>
              <a:t>データ取得</a:t>
            </a:r>
            <a:r>
              <a:rPr lang="ja-JP" altLang="en-US" sz="2400" dirty="0">
                <a:latin typeface="游ゴシック" panose="020B0400000000000000" pitchFamily="50" charset="-128"/>
                <a:ea typeface="游ゴシック" panose="020B0400000000000000" pitchFamily="50" charset="-128"/>
              </a:rPr>
              <a:t>と</a:t>
            </a:r>
            <a:r>
              <a:rPr lang="ja-JP" altLang="en-US" sz="2400" b="1" dirty="0">
                <a:solidFill>
                  <a:srgbClr val="FF0000"/>
                </a:solidFill>
                <a:latin typeface="游ゴシック" panose="020B0400000000000000" pitchFamily="50" charset="-128"/>
                <a:ea typeface="游ゴシック" panose="020B0400000000000000" pitchFamily="50" charset="-128"/>
              </a:rPr>
              <a:t>加工</a:t>
            </a:r>
            <a:r>
              <a:rPr lang="ja-JP" altLang="en-US" sz="2400" dirty="0">
                <a:latin typeface="游ゴシック" panose="020B0400000000000000" pitchFamily="50" charset="-128"/>
                <a:ea typeface="游ゴシック" panose="020B0400000000000000" pitchFamily="50" charset="-128"/>
              </a:rPr>
              <a:t>に結構な時間を持って行かれました。</a:t>
            </a:r>
            <a:endParaRPr lang="en-US" altLang="ja-JP" sz="2400" dirty="0">
              <a:latin typeface="游ゴシック" panose="020B0400000000000000" pitchFamily="50" charset="-128"/>
              <a:ea typeface="游ゴシック" panose="020B0400000000000000" pitchFamily="50" charset="-128"/>
            </a:endParaRPr>
          </a:p>
        </p:txBody>
      </p:sp>
      <p:sp>
        <p:nvSpPr>
          <p:cNvPr id="12" name="テキスト ボックス 11"/>
          <p:cNvSpPr txBox="1"/>
          <p:nvPr/>
        </p:nvSpPr>
        <p:spPr>
          <a:xfrm>
            <a:off x="173540" y="3454233"/>
            <a:ext cx="9632448" cy="461665"/>
          </a:xfrm>
          <a:prstGeom prst="rect">
            <a:avLst/>
          </a:prstGeom>
          <a:noFill/>
        </p:spPr>
        <p:txBody>
          <a:bodyPr wrap="square" rtlCol="0">
            <a:spAutoFit/>
          </a:bodyPr>
          <a:lstStyle/>
          <a:p>
            <a:r>
              <a:rPr lang="ja-JP" altLang="en-US" sz="2400" dirty="0">
                <a:latin typeface="游ゴシック" panose="020B0400000000000000" pitchFamily="50" charset="-128"/>
                <a:ea typeface="游ゴシック" panose="020B0400000000000000" pitchFamily="50" charset="-128"/>
              </a:rPr>
              <a:t>・なので、ちょっとだけ人より詳しいです。</a:t>
            </a:r>
            <a:endParaRPr lang="en-US" altLang="ja-JP" sz="2400" dirty="0">
              <a:latin typeface="游ゴシック" panose="020B0400000000000000" pitchFamily="50" charset="-128"/>
              <a:ea typeface="游ゴシック" panose="020B0400000000000000" pitchFamily="50" charset="-128"/>
            </a:endParaRPr>
          </a:p>
        </p:txBody>
      </p:sp>
      <p:sp>
        <p:nvSpPr>
          <p:cNvPr id="13" name="テキスト ボックス 12"/>
          <p:cNvSpPr txBox="1"/>
          <p:nvPr/>
        </p:nvSpPr>
        <p:spPr>
          <a:xfrm>
            <a:off x="173540" y="4273383"/>
            <a:ext cx="9632448" cy="830997"/>
          </a:xfrm>
          <a:prstGeom prst="rect">
            <a:avLst/>
          </a:prstGeom>
          <a:noFill/>
        </p:spPr>
        <p:txBody>
          <a:bodyPr wrap="square" rtlCol="0">
            <a:spAutoFit/>
          </a:bodyPr>
          <a:lstStyle/>
          <a:p>
            <a:r>
              <a:rPr lang="ja-JP" altLang="en-US" sz="2400" dirty="0">
                <a:latin typeface="游ゴシック" panose="020B0400000000000000" pitchFamily="50" charset="-128"/>
                <a:ea typeface="游ゴシック" panose="020B0400000000000000" pitchFamily="50" charset="-128"/>
              </a:rPr>
              <a:t>・今日は「ひなた</a:t>
            </a:r>
            <a:r>
              <a:rPr lang="en-US" altLang="ja-JP" sz="2400" dirty="0">
                <a:latin typeface="游ゴシック" panose="020B0400000000000000" pitchFamily="50" charset="-128"/>
                <a:ea typeface="游ゴシック" panose="020B0400000000000000" pitchFamily="50" charset="-128"/>
              </a:rPr>
              <a:t>GIS</a:t>
            </a:r>
            <a:r>
              <a:rPr lang="ja-JP" altLang="en-US" sz="2400" dirty="0">
                <a:latin typeface="游ゴシック" panose="020B0400000000000000" pitchFamily="50" charset="-128"/>
                <a:ea typeface="游ゴシック" panose="020B0400000000000000" pitchFamily="50" charset="-128"/>
              </a:rPr>
              <a:t>」を作る際にお世話になったサイトを紹介し</a:t>
            </a:r>
            <a:r>
              <a:rPr lang="ja-JP" altLang="en-US" sz="2400" dirty="0" err="1">
                <a:latin typeface="游ゴシック" panose="020B0400000000000000" pitchFamily="50" charset="-128"/>
                <a:ea typeface="游ゴシック" panose="020B0400000000000000" pitchFamily="50" charset="-128"/>
              </a:rPr>
              <a:t>ま</a:t>
            </a:r>
            <a:endParaRPr lang="en-US" altLang="ja-JP" sz="2400" dirty="0">
              <a:latin typeface="游ゴシック" panose="020B0400000000000000" pitchFamily="50" charset="-128"/>
              <a:ea typeface="游ゴシック" panose="020B0400000000000000" pitchFamily="50" charset="-128"/>
            </a:endParaRPr>
          </a:p>
          <a:p>
            <a:r>
              <a:rPr lang="ja-JP" altLang="en-US" sz="2400" dirty="0">
                <a:latin typeface="游ゴシック" panose="020B0400000000000000" pitchFamily="50" charset="-128"/>
                <a:ea typeface="游ゴシック" panose="020B0400000000000000" pitchFamily="50" charset="-128"/>
              </a:rPr>
              <a:t>　す。</a:t>
            </a:r>
            <a:r>
              <a:rPr lang="en-US" altLang="ja-JP" dirty="0">
                <a:latin typeface="游ゴシック" panose="020B0400000000000000" pitchFamily="50" charset="-128"/>
                <a:ea typeface="游ゴシック" panose="020B0400000000000000" pitchFamily="50" charset="-128"/>
              </a:rPr>
              <a:t>GIS</a:t>
            </a:r>
            <a:r>
              <a:rPr lang="ja-JP" altLang="en-US" dirty="0">
                <a:latin typeface="游ゴシック" panose="020B0400000000000000" pitchFamily="50" charset="-128"/>
                <a:ea typeface="游ゴシック" panose="020B0400000000000000" pitchFamily="50" charset="-128"/>
              </a:rPr>
              <a:t>：</a:t>
            </a:r>
            <a:r>
              <a:rPr lang="en-US" altLang="ja-JP" dirty="0">
                <a:latin typeface="游ゴシック" panose="020B0400000000000000" pitchFamily="50" charset="-128"/>
                <a:ea typeface="游ゴシック" panose="020B0400000000000000" pitchFamily="50" charset="-128"/>
              </a:rPr>
              <a:t>Geographic Information System</a:t>
            </a:r>
            <a:endParaRPr lang="en-US" altLang="ja-JP" sz="2400"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19500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9906000" cy="646770"/>
          </a:xfrm>
        </p:spPr>
        <p:style>
          <a:lnRef idx="1">
            <a:schemeClr val="accent1"/>
          </a:lnRef>
          <a:fillRef idx="2">
            <a:schemeClr val="accent1"/>
          </a:fillRef>
          <a:effectRef idx="1">
            <a:schemeClr val="accent1"/>
          </a:effectRef>
          <a:fontRef idx="minor">
            <a:schemeClr val="dk1"/>
          </a:fontRef>
        </p:style>
        <p:txBody>
          <a:bodyPr>
            <a:normAutofit/>
          </a:bodyPr>
          <a:lstStyle/>
          <a:p>
            <a:r>
              <a:rPr kumimoji="1" lang="ja-JP"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どこからデータ取ってきてるの？</a:t>
            </a:r>
          </a:p>
        </p:txBody>
      </p:sp>
      <p:sp>
        <p:nvSpPr>
          <p:cNvPr id="6" name="スライド番号プレースホルダー 5"/>
          <p:cNvSpPr>
            <a:spLocks noGrp="1"/>
          </p:cNvSpPr>
          <p:nvPr>
            <p:ph type="sldNum" sz="quarter" idx="12"/>
          </p:nvPr>
        </p:nvSpPr>
        <p:spPr>
          <a:xfrm>
            <a:off x="7577138" y="6403977"/>
            <a:ext cx="2228850" cy="365125"/>
          </a:xfrm>
        </p:spPr>
        <p:txBody>
          <a:bodyPr/>
          <a:lstStyle/>
          <a:p>
            <a:fld id="{723560C7-01F3-4437-BF3C-AD4701164B4A}" type="slidenum">
              <a:rPr kumimoji="1" lang="ja-JP" altLang="en-US" smtClean="0"/>
              <a:t>4</a:t>
            </a:fld>
            <a:endParaRPr kumimoji="1" lang="ja-JP" altLang="en-US" dirty="0"/>
          </a:p>
        </p:txBody>
      </p:sp>
      <p:sp>
        <p:nvSpPr>
          <p:cNvPr id="13" name="テキスト ボックス 12"/>
          <p:cNvSpPr txBox="1"/>
          <p:nvPr/>
        </p:nvSpPr>
        <p:spPr>
          <a:xfrm>
            <a:off x="1" y="3225633"/>
            <a:ext cx="9905999" cy="461665"/>
          </a:xfrm>
          <a:prstGeom prst="rect">
            <a:avLst/>
          </a:prstGeom>
          <a:noFill/>
        </p:spPr>
        <p:txBody>
          <a:bodyPr wrap="square" rtlCol="0">
            <a:spAutoFit/>
          </a:bodyPr>
          <a:lstStyle/>
          <a:p>
            <a:pPr algn="ctr"/>
            <a:r>
              <a:rPr lang="ja-JP" altLang="en-US" sz="2400" dirty="0">
                <a:latin typeface="游ゴシック" panose="020B0400000000000000" pitchFamily="50" charset="-128"/>
                <a:ea typeface="游ゴシック" panose="020B0400000000000000" pitchFamily="50" charset="-128"/>
              </a:rPr>
              <a:t>これから、私が利用している４つのサイトを簡単に紹介します。</a:t>
            </a:r>
            <a:endParaRPr lang="en-US" altLang="ja-JP" sz="2400"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961491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9906000" cy="646770"/>
          </a:xfrm>
        </p:spPr>
        <p:style>
          <a:lnRef idx="1">
            <a:schemeClr val="accent1"/>
          </a:lnRef>
          <a:fillRef idx="2">
            <a:schemeClr val="accent1"/>
          </a:fillRef>
          <a:effectRef idx="1">
            <a:schemeClr val="accent1"/>
          </a:effectRef>
          <a:fontRef idx="minor">
            <a:schemeClr val="dk1"/>
          </a:fontRef>
        </p:style>
        <p:txBody>
          <a:bodyPr>
            <a:normAutofit/>
          </a:bodyPr>
          <a:lstStyle/>
          <a:p>
            <a:r>
              <a:rPr kumimoji="1" lang="ja-JP"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どこからデータ取ってきてるの？</a:t>
            </a:r>
          </a:p>
        </p:txBody>
      </p:sp>
      <p:sp>
        <p:nvSpPr>
          <p:cNvPr id="5" name="テキスト ボックス 4"/>
          <p:cNvSpPr txBox="1"/>
          <p:nvPr/>
        </p:nvSpPr>
        <p:spPr>
          <a:xfrm>
            <a:off x="173540" y="924206"/>
            <a:ext cx="9632448" cy="461665"/>
          </a:xfrm>
          <a:prstGeom prst="rect">
            <a:avLst/>
          </a:prstGeom>
          <a:noFill/>
        </p:spPr>
        <p:txBody>
          <a:bodyPr wrap="square" rtlCol="0">
            <a:spAutoFit/>
          </a:bodyPr>
          <a:lstStyle/>
          <a:p>
            <a:r>
              <a:rPr lang="ja-JP" altLang="en-US" sz="2400" dirty="0">
                <a:latin typeface="游ゴシック" panose="020B0400000000000000" pitchFamily="50" charset="-128"/>
                <a:ea typeface="游ゴシック" panose="020B0400000000000000" pitchFamily="50" charset="-128"/>
              </a:rPr>
              <a:t>・地理空間情報その１</a:t>
            </a:r>
            <a:endParaRPr lang="en-US" altLang="ja-JP" dirty="0">
              <a:latin typeface="游ゴシック" panose="020B0400000000000000" pitchFamily="50" charset="-128"/>
              <a:ea typeface="游ゴシック" panose="020B0400000000000000" pitchFamily="50" charset="-128"/>
            </a:endParaRPr>
          </a:p>
        </p:txBody>
      </p:sp>
      <p:sp>
        <p:nvSpPr>
          <p:cNvPr id="6" name="スライド番号プレースホルダー 5"/>
          <p:cNvSpPr>
            <a:spLocks noGrp="1"/>
          </p:cNvSpPr>
          <p:nvPr>
            <p:ph type="sldNum" sz="quarter" idx="12"/>
          </p:nvPr>
        </p:nvSpPr>
        <p:spPr>
          <a:xfrm>
            <a:off x="7577138" y="6403977"/>
            <a:ext cx="2228850" cy="365125"/>
          </a:xfrm>
        </p:spPr>
        <p:txBody>
          <a:bodyPr/>
          <a:lstStyle/>
          <a:p>
            <a:fld id="{723560C7-01F3-4437-BF3C-AD4701164B4A}" type="slidenum">
              <a:rPr kumimoji="1" lang="ja-JP" altLang="en-US" smtClean="0"/>
              <a:t>5</a:t>
            </a:fld>
            <a:endParaRPr kumimoji="1" lang="ja-JP" altLang="en-US" dirty="0"/>
          </a:p>
        </p:txBody>
      </p:sp>
      <p:sp>
        <p:nvSpPr>
          <p:cNvPr id="9" name="テキスト ボックス 8"/>
          <p:cNvSpPr txBox="1"/>
          <p:nvPr/>
        </p:nvSpPr>
        <p:spPr>
          <a:xfrm>
            <a:off x="895058" y="1447445"/>
            <a:ext cx="8910929" cy="830997"/>
          </a:xfrm>
          <a:prstGeom prst="rect">
            <a:avLst/>
          </a:prstGeom>
          <a:noFill/>
        </p:spPr>
        <p:txBody>
          <a:bodyPr wrap="square" rtlCol="0">
            <a:spAutoFit/>
          </a:bodyPr>
          <a:lstStyle/>
          <a:p>
            <a:r>
              <a:rPr lang="ja-JP" altLang="en-US" sz="2400" b="1" dirty="0">
                <a:solidFill>
                  <a:srgbClr val="FF0000"/>
                </a:solidFill>
                <a:latin typeface="游ゴシック" panose="020B0400000000000000" pitchFamily="50" charset="-128"/>
                <a:ea typeface="游ゴシック" panose="020B0400000000000000" pitchFamily="50" charset="-128"/>
              </a:rPr>
              <a:t>みんな大好き国土地理院！</a:t>
            </a:r>
            <a:r>
              <a:rPr lang="en-US" altLang="ja-JP" sz="2400" dirty="0">
                <a:latin typeface="游ゴシック" panose="020B0400000000000000" pitchFamily="50" charset="-128"/>
                <a:ea typeface="游ゴシック" panose="020B0400000000000000" pitchFamily="50" charset="-128"/>
              </a:rPr>
              <a:t>Geo</a:t>
            </a:r>
            <a:r>
              <a:rPr lang="ja-JP" altLang="en-US" sz="2400" dirty="0">
                <a:latin typeface="游ゴシック" panose="020B0400000000000000" pitchFamily="50" charset="-128"/>
                <a:ea typeface="游ゴシック" panose="020B0400000000000000" pitchFamily="50" charset="-128"/>
              </a:rPr>
              <a:t>野郎の聖地！</a:t>
            </a:r>
            <a:endParaRPr lang="en-US" altLang="ja-JP" sz="2400" dirty="0">
              <a:latin typeface="游ゴシック" panose="020B0400000000000000" pitchFamily="50" charset="-128"/>
              <a:ea typeface="游ゴシック" panose="020B0400000000000000" pitchFamily="50" charset="-128"/>
            </a:endParaRPr>
          </a:p>
          <a:p>
            <a:r>
              <a:rPr lang="en-US" altLang="ja-JP" sz="2400" dirty="0">
                <a:latin typeface="游ゴシック" panose="020B0400000000000000" pitchFamily="50" charset="-128"/>
                <a:ea typeface="游ゴシック" panose="020B0400000000000000" pitchFamily="50" charset="-128"/>
              </a:rPr>
              <a:t>https://maps.gsi.go.jp/development/ichiran.html</a:t>
            </a: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058" y="2340016"/>
            <a:ext cx="8671348" cy="1250909"/>
          </a:xfrm>
          <a:prstGeom prst="rect">
            <a:avLst/>
          </a:prstGeom>
        </p:spPr>
      </p:pic>
      <p:sp>
        <p:nvSpPr>
          <p:cNvPr id="13" name="テキスト ボックス 12"/>
          <p:cNvSpPr txBox="1"/>
          <p:nvPr/>
        </p:nvSpPr>
        <p:spPr>
          <a:xfrm>
            <a:off x="895058" y="3987476"/>
            <a:ext cx="8910929" cy="1569660"/>
          </a:xfrm>
          <a:prstGeom prst="rect">
            <a:avLst/>
          </a:prstGeom>
          <a:noFill/>
        </p:spPr>
        <p:txBody>
          <a:bodyPr wrap="square" rtlCol="0">
            <a:spAutoFit/>
          </a:bodyPr>
          <a:lstStyle/>
          <a:p>
            <a:r>
              <a:rPr lang="ja-JP" altLang="en-US" sz="2400" dirty="0">
                <a:latin typeface="游ゴシック" panose="020B0400000000000000" pitchFamily="50" charset="-128"/>
                <a:ea typeface="游ゴシック" panose="020B0400000000000000" pitchFamily="50" charset="-128"/>
              </a:rPr>
              <a:t>各種地図、航空写真等を大量に配信している凄いところ。</a:t>
            </a:r>
            <a:endParaRPr lang="en-US" altLang="ja-JP" sz="2400" dirty="0">
              <a:latin typeface="游ゴシック" panose="020B0400000000000000" pitchFamily="50" charset="-128"/>
              <a:ea typeface="游ゴシック" panose="020B0400000000000000" pitchFamily="50" charset="-128"/>
            </a:endParaRPr>
          </a:p>
          <a:p>
            <a:r>
              <a:rPr lang="en-US" altLang="ja-JP" sz="2400" dirty="0">
                <a:latin typeface="游ゴシック" panose="020B0400000000000000" pitchFamily="50" charset="-128"/>
                <a:ea typeface="游ゴシック" panose="020B0400000000000000" pitchFamily="50" charset="-128"/>
              </a:rPr>
              <a:t>Geo</a:t>
            </a:r>
            <a:r>
              <a:rPr lang="ja-JP" altLang="en-US" sz="2400" dirty="0">
                <a:latin typeface="游ゴシック" panose="020B0400000000000000" pitchFamily="50" charset="-128"/>
                <a:ea typeface="游ゴシック" panose="020B0400000000000000" pitchFamily="50" charset="-128"/>
              </a:rPr>
              <a:t>系に踏み込むなら必須！</a:t>
            </a:r>
            <a:endParaRPr lang="en-US" altLang="ja-JP" sz="2400" dirty="0">
              <a:latin typeface="游ゴシック" panose="020B0400000000000000" pitchFamily="50" charset="-128"/>
              <a:ea typeface="游ゴシック" panose="020B0400000000000000" pitchFamily="50" charset="-128"/>
            </a:endParaRPr>
          </a:p>
          <a:p>
            <a:r>
              <a:rPr lang="ja-JP" altLang="en-US" sz="2400" dirty="0">
                <a:latin typeface="游ゴシック" panose="020B0400000000000000" pitchFamily="50" charset="-128"/>
                <a:ea typeface="游ゴシック" panose="020B0400000000000000" pitchFamily="50" charset="-128"/>
              </a:rPr>
              <a:t>地理院は堅そうな組織に見えるけど柔軟で優しいよ。</a:t>
            </a:r>
            <a:endParaRPr lang="en-US" altLang="ja-JP" sz="2400" dirty="0">
              <a:latin typeface="游ゴシック" panose="020B0400000000000000" pitchFamily="50" charset="-128"/>
              <a:ea typeface="游ゴシック" panose="020B0400000000000000" pitchFamily="50" charset="-128"/>
            </a:endParaRPr>
          </a:p>
          <a:p>
            <a:r>
              <a:rPr lang="ja-JP" altLang="en-US" sz="2400" dirty="0">
                <a:latin typeface="游ゴシック" panose="020B0400000000000000" pitchFamily="50" charset="-128"/>
                <a:ea typeface="游ゴシック" panose="020B0400000000000000" pitchFamily="50" charset="-128"/>
              </a:rPr>
              <a:t>野生の技術者と共存共栄する現代風な考えを持つ組織</a:t>
            </a:r>
            <a:endParaRPr lang="en-US" altLang="ja-JP" sz="2400"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42302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9906000" cy="646770"/>
          </a:xfrm>
        </p:spPr>
        <p:style>
          <a:lnRef idx="1">
            <a:schemeClr val="accent1"/>
          </a:lnRef>
          <a:fillRef idx="2">
            <a:schemeClr val="accent1"/>
          </a:fillRef>
          <a:effectRef idx="1">
            <a:schemeClr val="accent1"/>
          </a:effectRef>
          <a:fontRef idx="minor">
            <a:schemeClr val="dk1"/>
          </a:fontRef>
        </p:style>
        <p:txBody>
          <a:bodyPr>
            <a:normAutofit/>
          </a:bodyPr>
          <a:lstStyle/>
          <a:p>
            <a:r>
              <a:rPr kumimoji="1" lang="ja-JP"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どこからデータ取ってきてるの？</a:t>
            </a:r>
          </a:p>
        </p:txBody>
      </p:sp>
      <p:sp>
        <p:nvSpPr>
          <p:cNvPr id="5" name="テキスト ボックス 4"/>
          <p:cNvSpPr txBox="1"/>
          <p:nvPr/>
        </p:nvSpPr>
        <p:spPr>
          <a:xfrm>
            <a:off x="173540" y="924206"/>
            <a:ext cx="9632448" cy="461665"/>
          </a:xfrm>
          <a:prstGeom prst="rect">
            <a:avLst/>
          </a:prstGeom>
          <a:noFill/>
        </p:spPr>
        <p:txBody>
          <a:bodyPr wrap="square" rtlCol="0">
            <a:spAutoFit/>
          </a:bodyPr>
          <a:lstStyle/>
          <a:p>
            <a:r>
              <a:rPr lang="ja-JP" altLang="en-US" sz="2400" dirty="0">
                <a:latin typeface="游ゴシック" panose="020B0400000000000000" pitchFamily="50" charset="-128"/>
                <a:ea typeface="游ゴシック" panose="020B0400000000000000" pitchFamily="50" charset="-128"/>
              </a:rPr>
              <a:t>・地理空間情報その２</a:t>
            </a:r>
            <a:endParaRPr lang="en-US" altLang="ja-JP" sz="2400" dirty="0">
              <a:latin typeface="游ゴシック" panose="020B0400000000000000" pitchFamily="50" charset="-128"/>
              <a:ea typeface="游ゴシック" panose="020B0400000000000000" pitchFamily="50" charset="-128"/>
            </a:endParaRPr>
          </a:p>
        </p:txBody>
      </p:sp>
      <p:sp>
        <p:nvSpPr>
          <p:cNvPr id="6" name="スライド番号プレースホルダー 5"/>
          <p:cNvSpPr>
            <a:spLocks noGrp="1"/>
          </p:cNvSpPr>
          <p:nvPr>
            <p:ph type="sldNum" sz="quarter" idx="12"/>
          </p:nvPr>
        </p:nvSpPr>
        <p:spPr>
          <a:xfrm>
            <a:off x="7577138" y="6403977"/>
            <a:ext cx="2228850" cy="365125"/>
          </a:xfrm>
        </p:spPr>
        <p:txBody>
          <a:bodyPr/>
          <a:lstStyle/>
          <a:p>
            <a:fld id="{723560C7-01F3-4437-BF3C-AD4701164B4A}" type="slidenum">
              <a:rPr kumimoji="1" lang="ja-JP" altLang="en-US" smtClean="0"/>
              <a:t>6</a:t>
            </a:fld>
            <a:endParaRPr kumimoji="1" lang="ja-JP" altLang="en-US" dirty="0"/>
          </a:p>
        </p:txBody>
      </p:sp>
      <p:sp>
        <p:nvSpPr>
          <p:cNvPr id="9" name="テキスト ボックス 8"/>
          <p:cNvSpPr txBox="1"/>
          <p:nvPr/>
        </p:nvSpPr>
        <p:spPr>
          <a:xfrm>
            <a:off x="895058" y="1447445"/>
            <a:ext cx="8910929" cy="830997"/>
          </a:xfrm>
          <a:prstGeom prst="rect">
            <a:avLst/>
          </a:prstGeom>
          <a:noFill/>
        </p:spPr>
        <p:txBody>
          <a:bodyPr wrap="square" rtlCol="0">
            <a:spAutoFit/>
          </a:bodyPr>
          <a:lstStyle/>
          <a:p>
            <a:r>
              <a:rPr lang="ja-JP" altLang="en-US" sz="2400" dirty="0">
                <a:latin typeface="游ゴシック" panose="020B0400000000000000" pitchFamily="50" charset="-128"/>
                <a:ea typeface="游ゴシック" panose="020B0400000000000000" pitchFamily="50" charset="-128"/>
              </a:rPr>
              <a:t>ベクトルデータの宝庫、</a:t>
            </a:r>
            <a:r>
              <a:rPr lang="ja-JP" altLang="en-US" sz="2400" b="1" dirty="0">
                <a:solidFill>
                  <a:srgbClr val="FF0000"/>
                </a:solidFill>
                <a:latin typeface="游ゴシック" panose="020B0400000000000000" pitchFamily="50" charset="-128"/>
                <a:ea typeface="游ゴシック" panose="020B0400000000000000" pitchFamily="50" charset="-128"/>
              </a:rPr>
              <a:t>国土数値情報！</a:t>
            </a:r>
            <a:endParaRPr lang="en-US" altLang="ja-JP" sz="2400" dirty="0">
              <a:latin typeface="游ゴシック" panose="020B0400000000000000" pitchFamily="50" charset="-128"/>
              <a:ea typeface="游ゴシック" panose="020B0400000000000000" pitchFamily="50" charset="-128"/>
            </a:endParaRPr>
          </a:p>
          <a:p>
            <a:r>
              <a:rPr lang="en-US" altLang="ja-JP" sz="2400" dirty="0">
                <a:latin typeface="游ゴシック" panose="020B0400000000000000" pitchFamily="50" charset="-128"/>
                <a:ea typeface="游ゴシック" panose="020B0400000000000000" pitchFamily="50" charset="-128"/>
              </a:rPr>
              <a:t>http://nlftp.mlit.go.jp/ksj/</a:t>
            </a:r>
          </a:p>
        </p:txBody>
      </p:sp>
      <p:sp>
        <p:nvSpPr>
          <p:cNvPr id="13" name="テキスト ボックス 12"/>
          <p:cNvSpPr txBox="1"/>
          <p:nvPr/>
        </p:nvSpPr>
        <p:spPr>
          <a:xfrm>
            <a:off x="895058" y="5016879"/>
            <a:ext cx="8910929" cy="1200329"/>
          </a:xfrm>
          <a:prstGeom prst="rect">
            <a:avLst/>
          </a:prstGeom>
          <a:noFill/>
        </p:spPr>
        <p:txBody>
          <a:bodyPr wrap="square" rtlCol="0">
            <a:spAutoFit/>
          </a:bodyPr>
          <a:lstStyle/>
          <a:p>
            <a:r>
              <a:rPr lang="ja-JP" altLang="en-US" sz="2400" dirty="0">
                <a:latin typeface="游ゴシック" panose="020B0400000000000000" pitchFamily="50" charset="-128"/>
                <a:ea typeface="游ゴシック" panose="020B0400000000000000" pitchFamily="50" charset="-128"/>
              </a:rPr>
              <a:t>ベクトルデータを大量に配信している凄いところ。国交省！</a:t>
            </a:r>
            <a:endParaRPr lang="en-US" altLang="ja-JP" sz="2400" dirty="0">
              <a:latin typeface="游ゴシック" panose="020B0400000000000000" pitchFamily="50" charset="-128"/>
              <a:ea typeface="游ゴシック" panose="020B0400000000000000" pitchFamily="50" charset="-128"/>
            </a:endParaRPr>
          </a:p>
          <a:p>
            <a:r>
              <a:rPr lang="en-US" altLang="ja-JP" sz="2400" dirty="0">
                <a:latin typeface="游ゴシック" panose="020B0400000000000000" pitchFamily="50" charset="-128"/>
                <a:ea typeface="游ゴシック" panose="020B0400000000000000" pitchFamily="50" charset="-128"/>
              </a:rPr>
              <a:t>Geo</a:t>
            </a:r>
            <a:r>
              <a:rPr lang="ja-JP" altLang="en-US" sz="2400" dirty="0">
                <a:latin typeface="游ゴシック" panose="020B0400000000000000" pitchFamily="50" charset="-128"/>
                <a:ea typeface="游ゴシック" panose="020B0400000000000000" pitchFamily="50" charset="-128"/>
              </a:rPr>
              <a:t>系の人間ならここから何千回もダウンロードしているはず。</a:t>
            </a:r>
            <a:endParaRPr lang="en-US" altLang="ja-JP" sz="2400" dirty="0">
              <a:latin typeface="游ゴシック" panose="020B0400000000000000" pitchFamily="50" charset="-128"/>
              <a:ea typeface="游ゴシック" panose="020B0400000000000000" pitchFamily="50" charset="-128"/>
            </a:endParaRPr>
          </a:p>
          <a:p>
            <a:r>
              <a:rPr lang="ja-JP" altLang="en-US" sz="2400" dirty="0">
                <a:latin typeface="游ゴシック" panose="020B0400000000000000" pitchFamily="50" charset="-128"/>
                <a:ea typeface="游ゴシック" panose="020B0400000000000000" pitchFamily="50" charset="-128"/>
              </a:rPr>
              <a:t>地理院はラスター、国土数値情報はベクトル。大雑把に言って。</a:t>
            </a:r>
            <a:endParaRPr lang="en-US" altLang="ja-JP" sz="2400" dirty="0">
              <a:latin typeface="游ゴシック" panose="020B0400000000000000" pitchFamily="50" charset="-128"/>
              <a:ea typeface="游ゴシック" panose="020B0400000000000000" pitchFamily="50" charset="-128"/>
            </a:endParaRP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883" y="2647774"/>
            <a:ext cx="7248817" cy="1982442"/>
          </a:xfrm>
          <a:prstGeom prst="rect">
            <a:avLst/>
          </a:prstGeom>
        </p:spPr>
      </p:pic>
    </p:spTree>
    <p:extLst>
      <p:ext uri="{BB962C8B-B14F-4D97-AF65-F5344CB8AC3E}">
        <p14:creationId xmlns:p14="http://schemas.microsoft.com/office/powerpoint/2010/main" val="320319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9906000" cy="646770"/>
          </a:xfrm>
        </p:spPr>
        <p:style>
          <a:lnRef idx="1">
            <a:schemeClr val="accent1"/>
          </a:lnRef>
          <a:fillRef idx="2">
            <a:schemeClr val="accent1"/>
          </a:fillRef>
          <a:effectRef idx="1">
            <a:schemeClr val="accent1"/>
          </a:effectRef>
          <a:fontRef idx="minor">
            <a:schemeClr val="dk1"/>
          </a:fontRef>
        </p:style>
        <p:txBody>
          <a:bodyPr>
            <a:normAutofit/>
          </a:bodyPr>
          <a:lstStyle/>
          <a:p>
            <a:r>
              <a:rPr kumimoji="1" lang="ja-JP"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どこからデータ取ってきてるの？</a:t>
            </a:r>
          </a:p>
        </p:txBody>
      </p:sp>
      <p:sp>
        <p:nvSpPr>
          <p:cNvPr id="5" name="テキスト ボックス 4"/>
          <p:cNvSpPr txBox="1"/>
          <p:nvPr/>
        </p:nvSpPr>
        <p:spPr>
          <a:xfrm>
            <a:off x="173540" y="924206"/>
            <a:ext cx="9632448" cy="461665"/>
          </a:xfrm>
          <a:prstGeom prst="rect">
            <a:avLst/>
          </a:prstGeom>
          <a:noFill/>
        </p:spPr>
        <p:txBody>
          <a:bodyPr wrap="square" rtlCol="0">
            <a:spAutoFit/>
          </a:bodyPr>
          <a:lstStyle/>
          <a:p>
            <a:r>
              <a:rPr lang="ja-JP" altLang="en-US" sz="2400" dirty="0">
                <a:latin typeface="游ゴシック" panose="020B0400000000000000" pitchFamily="50" charset="-128"/>
                <a:ea typeface="游ゴシック" panose="020B0400000000000000" pitchFamily="50" charset="-128"/>
              </a:rPr>
              <a:t>・統計データ等その１</a:t>
            </a:r>
            <a:endParaRPr lang="en-US" altLang="ja-JP" sz="2400" dirty="0">
              <a:latin typeface="游ゴシック" panose="020B0400000000000000" pitchFamily="50" charset="-128"/>
              <a:ea typeface="游ゴシック" panose="020B0400000000000000" pitchFamily="50" charset="-128"/>
            </a:endParaRPr>
          </a:p>
        </p:txBody>
      </p:sp>
      <p:sp>
        <p:nvSpPr>
          <p:cNvPr id="6" name="スライド番号プレースホルダー 5"/>
          <p:cNvSpPr>
            <a:spLocks noGrp="1"/>
          </p:cNvSpPr>
          <p:nvPr>
            <p:ph type="sldNum" sz="quarter" idx="12"/>
          </p:nvPr>
        </p:nvSpPr>
        <p:spPr>
          <a:xfrm>
            <a:off x="7577138" y="6403977"/>
            <a:ext cx="2228850" cy="365125"/>
          </a:xfrm>
        </p:spPr>
        <p:txBody>
          <a:bodyPr/>
          <a:lstStyle/>
          <a:p>
            <a:fld id="{723560C7-01F3-4437-BF3C-AD4701164B4A}" type="slidenum">
              <a:rPr kumimoji="1" lang="ja-JP" altLang="en-US" smtClean="0"/>
              <a:t>7</a:t>
            </a:fld>
            <a:endParaRPr kumimoji="1" lang="ja-JP" altLang="en-US" dirty="0"/>
          </a:p>
        </p:txBody>
      </p:sp>
      <p:sp>
        <p:nvSpPr>
          <p:cNvPr id="9" name="テキスト ボックス 8"/>
          <p:cNvSpPr txBox="1"/>
          <p:nvPr/>
        </p:nvSpPr>
        <p:spPr>
          <a:xfrm>
            <a:off x="895058" y="1447445"/>
            <a:ext cx="8910929" cy="830997"/>
          </a:xfrm>
          <a:prstGeom prst="rect">
            <a:avLst/>
          </a:prstGeom>
          <a:noFill/>
        </p:spPr>
        <p:txBody>
          <a:bodyPr wrap="square" rtlCol="0">
            <a:spAutoFit/>
          </a:bodyPr>
          <a:lstStyle/>
          <a:p>
            <a:r>
              <a:rPr lang="ja-JP" altLang="en-US" sz="2400" dirty="0">
                <a:latin typeface="游ゴシック" panose="020B0400000000000000" pitchFamily="50" charset="-128"/>
                <a:ea typeface="游ゴシック" panose="020B0400000000000000" pitchFamily="50" charset="-128"/>
              </a:rPr>
              <a:t>日本最強！</a:t>
            </a:r>
            <a:r>
              <a:rPr lang="en-US" altLang="ja-JP" sz="2400" b="1" dirty="0">
                <a:solidFill>
                  <a:srgbClr val="FF0000"/>
                </a:solidFill>
                <a:latin typeface="游ゴシック" panose="020B0400000000000000" pitchFamily="50" charset="-128"/>
                <a:ea typeface="游ゴシック" panose="020B0400000000000000" pitchFamily="50" charset="-128"/>
              </a:rPr>
              <a:t>e-Stat</a:t>
            </a:r>
            <a:r>
              <a:rPr lang="ja-JP" altLang="en-US" sz="2400" b="1" dirty="0">
                <a:solidFill>
                  <a:srgbClr val="FF0000"/>
                </a:solidFill>
                <a:latin typeface="游ゴシック" panose="020B0400000000000000" pitchFamily="50" charset="-128"/>
                <a:ea typeface="游ゴシック" panose="020B0400000000000000" pitchFamily="50" charset="-128"/>
              </a:rPr>
              <a:t>！</a:t>
            </a:r>
            <a:endParaRPr lang="en-US" altLang="ja-JP" sz="2400" dirty="0">
              <a:latin typeface="游ゴシック" panose="020B0400000000000000" pitchFamily="50" charset="-128"/>
              <a:ea typeface="游ゴシック" panose="020B0400000000000000" pitchFamily="50" charset="-128"/>
            </a:endParaRPr>
          </a:p>
          <a:p>
            <a:r>
              <a:rPr lang="en-US" altLang="ja-JP" sz="2400" dirty="0">
                <a:latin typeface="游ゴシック" panose="020B0400000000000000" pitchFamily="50" charset="-128"/>
                <a:ea typeface="游ゴシック" panose="020B0400000000000000" pitchFamily="50" charset="-128"/>
              </a:rPr>
              <a:t>https://www.e-stat.go.jp/</a:t>
            </a:r>
          </a:p>
        </p:txBody>
      </p:sp>
      <p:sp>
        <p:nvSpPr>
          <p:cNvPr id="13" name="テキスト ボックス 12"/>
          <p:cNvSpPr txBox="1"/>
          <p:nvPr/>
        </p:nvSpPr>
        <p:spPr>
          <a:xfrm>
            <a:off x="818858" y="3888441"/>
            <a:ext cx="9087142" cy="1569660"/>
          </a:xfrm>
          <a:prstGeom prst="rect">
            <a:avLst/>
          </a:prstGeom>
          <a:noFill/>
        </p:spPr>
        <p:txBody>
          <a:bodyPr wrap="square" rtlCol="0">
            <a:spAutoFit/>
          </a:bodyPr>
          <a:lstStyle/>
          <a:p>
            <a:r>
              <a:rPr lang="ja-JP" altLang="en-US" sz="2400" dirty="0">
                <a:latin typeface="游ゴシック" panose="020B0400000000000000" pitchFamily="50" charset="-128"/>
                <a:ea typeface="游ゴシック" panose="020B0400000000000000" pitchFamily="50" charset="-128"/>
              </a:rPr>
              <a:t>統計の総本山、統計局が運営するサイト。収録データ信じられないくらい多い。機能もすごい。構築費用、運営費用どうなってるんだ？！</a:t>
            </a:r>
            <a:endParaRPr lang="en-US" altLang="ja-JP" sz="2400" dirty="0">
              <a:latin typeface="游ゴシック" panose="020B0400000000000000" pitchFamily="50" charset="-128"/>
              <a:ea typeface="游ゴシック" panose="020B0400000000000000" pitchFamily="50" charset="-128"/>
            </a:endParaRPr>
          </a:p>
          <a:p>
            <a:r>
              <a:rPr lang="ja-JP" altLang="en-US" sz="2400" dirty="0">
                <a:latin typeface="游ゴシック" panose="020B0400000000000000" pitchFamily="50" charset="-128"/>
                <a:ea typeface="游ゴシック" panose="020B0400000000000000" pitchFamily="50" charset="-128"/>
              </a:rPr>
              <a:t>統計局は案外面白がり屋さん。</a:t>
            </a:r>
            <a:endParaRPr lang="en-US" altLang="ja-JP" sz="2400" dirty="0">
              <a:latin typeface="游ゴシック" panose="020B0400000000000000" pitchFamily="50" charset="-128"/>
              <a:ea typeface="游ゴシック" panose="020B0400000000000000" pitchFamily="50" charset="-128"/>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058" y="2340016"/>
            <a:ext cx="9010942" cy="1194445"/>
          </a:xfrm>
          <a:prstGeom prst="rect">
            <a:avLst/>
          </a:prstGeom>
        </p:spPr>
      </p:pic>
    </p:spTree>
    <p:extLst>
      <p:ext uri="{BB962C8B-B14F-4D97-AF65-F5344CB8AC3E}">
        <p14:creationId xmlns:p14="http://schemas.microsoft.com/office/powerpoint/2010/main" val="403361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9906000" cy="646770"/>
          </a:xfrm>
        </p:spPr>
        <p:style>
          <a:lnRef idx="1">
            <a:schemeClr val="accent1"/>
          </a:lnRef>
          <a:fillRef idx="2">
            <a:schemeClr val="accent1"/>
          </a:fillRef>
          <a:effectRef idx="1">
            <a:schemeClr val="accent1"/>
          </a:effectRef>
          <a:fontRef idx="minor">
            <a:schemeClr val="dk1"/>
          </a:fontRef>
        </p:style>
        <p:txBody>
          <a:bodyPr>
            <a:normAutofit/>
          </a:bodyPr>
          <a:lstStyle/>
          <a:p>
            <a:r>
              <a:rPr kumimoji="1" lang="ja-JP"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どこからデータ取ってきてるの？</a:t>
            </a:r>
          </a:p>
        </p:txBody>
      </p:sp>
      <p:sp>
        <p:nvSpPr>
          <p:cNvPr id="5" name="テキスト ボックス 4"/>
          <p:cNvSpPr txBox="1"/>
          <p:nvPr/>
        </p:nvSpPr>
        <p:spPr>
          <a:xfrm>
            <a:off x="173540" y="924206"/>
            <a:ext cx="9632448" cy="461665"/>
          </a:xfrm>
          <a:prstGeom prst="rect">
            <a:avLst/>
          </a:prstGeom>
          <a:noFill/>
        </p:spPr>
        <p:txBody>
          <a:bodyPr wrap="square" rtlCol="0">
            <a:spAutoFit/>
          </a:bodyPr>
          <a:lstStyle/>
          <a:p>
            <a:r>
              <a:rPr lang="ja-JP" altLang="en-US" sz="2400" dirty="0">
                <a:latin typeface="游ゴシック" panose="020B0400000000000000" pitchFamily="50" charset="-128"/>
                <a:ea typeface="游ゴシック" panose="020B0400000000000000" pitchFamily="50" charset="-128"/>
              </a:rPr>
              <a:t>・統計データ等その２</a:t>
            </a:r>
            <a:endParaRPr lang="en-US" altLang="ja-JP" sz="2400" dirty="0">
              <a:latin typeface="游ゴシック" panose="020B0400000000000000" pitchFamily="50" charset="-128"/>
              <a:ea typeface="游ゴシック" panose="020B0400000000000000" pitchFamily="50" charset="-128"/>
            </a:endParaRPr>
          </a:p>
        </p:txBody>
      </p:sp>
      <p:sp>
        <p:nvSpPr>
          <p:cNvPr id="6" name="スライド番号プレースホルダー 5"/>
          <p:cNvSpPr>
            <a:spLocks noGrp="1"/>
          </p:cNvSpPr>
          <p:nvPr>
            <p:ph type="sldNum" sz="quarter" idx="12"/>
          </p:nvPr>
        </p:nvSpPr>
        <p:spPr>
          <a:xfrm>
            <a:off x="7577138" y="6403977"/>
            <a:ext cx="2228850" cy="365125"/>
          </a:xfrm>
        </p:spPr>
        <p:txBody>
          <a:bodyPr/>
          <a:lstStyle/>
          <a:p>
            <a:fld id="{723560C7-01F3-4437-BF3C-AD4701164B4A}" type="slidenum">
              <a:rPr kumimoji="1" lang="ja-JP" altLang="en-US" smtClean="0"/>
              <a:t>8</a:t>
            </a:fld>
            <a:endParaRPr kumimoji="1" lang="ja-JP" altLang="en-US" dirty="0"/>
          </a:p>
        </p:txBody>
      </p:sp>
      <p:sp>
        <p:nvSpPr>
          <p:cNvPr id="9" name="テキスト ボックス 8"/>
          <p:cNvSpPr txBox="1"/>
          <p:nvPr/>
        </p:nvSpPr>
        <p:spPr>
          <a:xfrm>
            <a:off x="895058" y="1447445"/>
            <a:ext cx="8910929" cy="830997"/>
          </a:xfrm>
          <a:prstGeom prst="rect">
            <a:avLst/>
          </a:prstGeom>
          <a:noFill/>
        </p:spPr>
        <p:txBody>
          <a:bodyPr wrap="square" rtlCol="0">
            <a:spAutoFit/>
          </a:bodyPr>
          <a:lstStyle/>
          <a:p>
            <a:r>
              <a:rPr lang="ja-JP" altLang="en-US" sz="2400" dirty="0">
                <a:latin typeface="游ゴシック" panose="020B0400000000000000" pitchFamily="50" charset="-128"/>
                <a:ea typeface="游ゴシック" panose="020B0400000000000000" pitchFamily="50" charset="-128"/>
              </a:rPr>
              <a:t>異端児サイト</a:t>
            </a:r>
            <a:r>
              <a:rPr lang="en-US" altLang="ja-JP" sz="2400" b="1" dirty="0">
                <a:solidFill>
                  <a:srgbClr val="FF0000"/>
                </a:solidFill>
                <a:latin typeface="游ゴシック" panose="020B0400000000000000" pitchFamily="50" charset="-128"/>
                <a:ea typeface="游ゴシック" panose="020B0400000000000000" pitchFamily="50" charset="-128"/>
              </a:rPr>
              <a:t>RESAS</a:t>
            </a:r>
            <a:r>
              <a:rPr lang="ja-JP" altLang="en-US" sz="2400" b="1" dirty="0">
                <a:solidFill>
                  <a:srgbClr val="FF0000"/>
                </a:solidFill>
                <a:latin typeface="游ゴシック" panose="020B0400000000000000" pitchFamily="50" charset="-128"/>
                <a:ea typeface="游ゴシック" panose="020B0400000000000000" pitchFamily="50" charset="-128"/>
              </a:rPr>
              <a:t>！</a:t>
            </a:r>
            <a:r>
              <a:rPr lang="ja-JP" altLang="en-US" sz="2400" dirty="0">
                <a:latin typeface="游ゴシック" panose="020B0400000000000000" pitchFamily="50" charset="-128"/>
                <a:ea typeface="游ゴシック" panose="020B0400000000000000" pitchFamily="50" charset="-128"/>
              </a:rPr>
              <a:t>作った時点で驚き！なぜ花火？！</a:t>
            </a:r>
            <a:endParaRPr lang="en-US" altLang="ja-JP" sz="2400" dirty="0">
              <a:latin typeface="游ゴシック" panose="020B0400000000000000" pitchFamily="50" charset="-128"/>
              <a:ea typeface="游ゴシック" panose="020B0400000000000000" pitchFamily="50" charset="-128"/>
            </a:endParaRPr>
          </a:p>
          <a:p>
            <a:r>
              <a:rPr lang="en-US" altLang="ja-JP" sz="2400" dirty="0">
                <a:latin typeface="游ゴシック" panose="020B0400000000000000" pitchFamily="50" charset="-128"/>
                <a:ea typeface="游ゴシック" panose="020B0400000000000000" pitchFamily="50" charset="-128"/>
              </a:rPr>
              <a:t>https://resas.go.jp/#/45/45201</a:t>
            </a:r>
          </a:p>
        </p:txBody>
      </p:sp>
      <p:sp>
        <p:nvSpPr>
          <p:cNvPr id="13" name="テキスト ボックス 12"/>
          <p:cNvSpPr txBox="1"/>
          <p:nvPr/>
        </p:nvSpPr>
        <p:spPr>
          <a:xfrm>
            <a:off x="895058" y="4684598"/>
            <a:ext cx="9087142" cy="1938992"/>
          </a:xfrm>
          <a:prstGeom prst="rect">
            <a:avLst/>
          </a:prstGeom>
          <a:noFill/>
        </p:spPr>
        <p:txBody>
          <a:bodyPr wrap="square" rtlCol="0">
            <a:spAutoFit/>
          </a:bodyPr>
          <a:lstStyle/>
          <a:p>
            <a:r>
              <a:rPr lang="en-US" altLang="ja-JP" sz="2400" dirty="0">
                <a:latin typeface="游ゴシック" panose="020B0400000000000000" pitchFamily="50" charset="-128"/>
                <a:ea typeface="游ゴシック" panose="020B0400000000000000" pitchFamily="50" charset="-128"/>
              </a:rPr>
              <a:t>e-Stat</a:t>
            </a:r>
            <a:r>
              <a:rPr lang="ja-JP" altLang="en-US" sz="2400" dirty="0">
                <a:latin typeface="游ゴシック" panose="020B0400000000000000" pitchFamily="50" charset="-128"/>
                <a:ea typeface="游ゴシック" panose="020B0400000000000000" pitchFamily="50" charset="-128"/>
              </a:rPr>
              <a:t>等のデータを加工して地域の今と未来の分析を助けるツール。出たときはびっくりしました。国らしくないなと。</a:t>
            </a:r>
            <a:endParaRPr lang="en-US" altLang="ja-JP" sz="2400" dirty="0">
              <a:latin typeface="游ゴシック" panose="020B0400000000000000" pitchFamily="50" charset="-128"/>
              <a:ea typeface="游ゴシック" panose="020B0400000000000000" pitchFamily="50" charset="-128"/>
            </a:endParaRPr>
          </a:p>
          <a:p>
            <a:r>
              <a:rPr lang="ja-JP" altLang="en-US" sz="2400" dirty="0">
                <a:latin typeface="游ゴシック" panose="020B0400000000000000" pitchFamily="50" charset="-128"/>
                <a:ea typeface="游ゴシック" panose="020B0400000000000000" pitchFamily="50" charset="-128"/>
              </a:rPr>
              <a:t>実は一番縁があります。第一回</a:t>
            </a:r>
            <a:r>
              <a:rPr lang="en-US" altLang="ja-JP" sz="2400" dirty="0">
                <a:latin typeface="游ゴシック" panose="020B0400000000000000" pitchFamily="50" charset="-128"/>
                <a:ea typeface="游ゴシック" panose="020B0400000000000000" pitchFamily="50" charset="-128"/>
              </a:rPr>
              <a:t>RESAS</a:t>
            </a:r>
            <a:r>
              <a:rPr lang="ja-JP" altLang="en-US" sz="2400" dirty="0">
                <a:latin typeface="游ゴシック" panose="020B0400000000000000" pitchFamily="50" charset="-128"/>
                <a:ea typeface="游ゴシック" panose="020B0400000000000000" pitchFamily="50" charset="-128"/>
              </a:rPr>
              <a:t>アプリコンテスト最優秀賞をいただきました。第三回</a:t>
            </a:r>
            <a:r>
              <a:rPr lang="en-US" altLang="ja-JP" sz="2400" dirty="0">
                <a:latin typeface="游ゴシック" panose="020B0400000000000000" pitchFamily="50" charset="-128"/>
                <a:ea typeface="游ゴシック" panose="020B0400000000000000" pitchFamily="50" charset="-128"/>
              </a:rPr>
              <a:t>RESAS</a:t>
            </a:r>
            <a:r>
              <a:rPr lang="ja-JP" altLang="en-US" sz="2400" dirty="0">
                <a:latin typeface="游ゴシック" panose="020B0400000000000000" pitchFamily="50" charset="-128"/>
                <a:ea typeface="游ゴシック" panose="020B0400000000000000" pitchFamily="50" charset="-128"/>
              </a:rPr>
              <a:t>アプリコンテストの審査委員にも呼んでいただきました。</a:t>
            </a:r>
            <a:endParaRPr lang="en-US" altLang="ja-JP" sz="2400" dirty="0">
              <a:latin typeface="游ゴシック" panose="020B0400000000000000" pitchFamily="50" charset="-128"/>
              <a:ea typeface="游ゴシック" panose="020B0400000000000000" pitchFamily="50" charset="-128"/>
            </a:endParaRP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278442"/>
            <a:ext cx="5960744" cy="2359989"/>
          </a:xfrm>
          <a:prstGeom prst="rect">
            <a:avLst/>
          </a:prstGeom>
        </p:spPr>
      </p:pic>
    </p:spTree>
    <p:extLst>
      <p:ext uri="{BB962C8B-B14F-4D97-AF65-F5344CB8AC3E}">
        <p14:creationId xmlns:p14="http://schemas.microsoft.com/office/powerpoint/2010/main" val="255933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9906000" cy="646770"/>
          </a:xfrm>
        </p:spPr>
        <p:style>
          <a:lnRef idx="1">
            <a:schemeClr val="accent1"/>
          </a:lnRef>
          <a:fillRef idx="2">
            <a:schemeClr val="accent1"/>
          </a:fillRef>
          <a:effectRef idx="1">
            <a:schemeClr val="accent1"/>
          </a:effectRef>
          <a:fontRef idx="minor">
            <a:schemeClr val="dk1"/>
          </a:fontRef>
        </p:style>
        <p:txBody>
          <a:bodyPr>
            <a:normAutofit/>
          </a:bodyPr>
          <a:lstStyle/>
          <a:p>
            <a:r>
              <a:rPr kumimoji="1" lang="ja-JP"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どこからデータ取ってきてるの？</a:t>
            </a:r>
          </a:p>
        </p:txBody>
      </p:sp>
      <p:sp>
        <p:nvSpPr>
          <p:cNvPr id="6" name="スライド番号プレースホルダー 5"/>
          <p:cNvSpPr>
            <a:spLocks noGrp="1"/>
          </p:cNvSpPr>
          <p:nvPr>
            <p:ph type="sldNum" sz="quarter" idx="12"/>
          </p:nvPr>
        </p:nvSpPr>
        <p:spPr>
          <a:xfrm>
            <a:off x="7577138" y="6403977"/>
            <a:ext cx="2228850" cy="365125"/>
          </a:xfrm>
        </p:spPr>
        <p:txBody>
          <a:bodyPr/>
          <a:lstStyle/>
          <a:p>
            <a:fld id="{723560C7-01F3-4437-BF3C-AD4701164B4A}" type="slidenum">
              <a:rPr kumimoji="1" lang="ja-JP" altLang="en-US" smtClean="0"/>
              <a:t>9</a:t>
            </a:fld>
            <a:endParaRPr kumimoji="1" lang="ja-JP" altLang="en-US" dirty="0"/>
          </a:p>
        </p:txBody>
      </p:sp>
      <p:sp>
        <p:nvSpPr>
          <p:cNvPr id="13" name="テキスト ボックス 12"/>
          <p:cNvSpPr txBox="1"/>
          <p:nvPr/>
        </p:nvSpPr>
        <p:spPr>
          <a:xfrm>
            <a:off x="0" y="3208816"/>
            <a:ext cx="9905999" cy="523220"/>
          </a:xfrm>
          <a:prstGeom prst="rect">
            <a:avLst/>
          </a:prstGeom>
          <a:noFill/>
        </p:spPr>
        <p:txBody>
          <a:bodyPr wrap="square" rtlCol="0">
            <a:spAutoFit/>
          </a:bodyPr>
          <a:lstStyle/>
          <a:p>
            <a:pPr algn="ctr"/>
            <a:r>
              <a:rPr lang="ja-JP" altLang="en-US" sz="2800" dirty="0">
                <a:latin typeface="游ゴシック" panose="020B0400000000000000" pitchFamily="50" charset="-128"/>
                <a:ea typeface="游ゴシック" panose="020B0400000000000000" pitchFamily="50" charset="-128"/>
              </a:rPr>
              <a:t>これから、４つのサイトの使い方を実際に行ってみます。</a:t>
            </a:r>
            <a:endParaRPr lang="en-US" altLang="ja-JP" sz="2800"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44601166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17835</TotalTime>
  <Words>1088</Words>
  <Application>Microsoft Office PowerPoint</Application>
  <PresentationFormat>A4 210 x 297 mm</PresentationFormat>
  <Paragraphs>182</Paragraphs>
  <Slides>22</Slides>
  <Notes>22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22</vt:i4>
      </vt:variant>
    </vt:vector>
  </HeadingPairs>
  <TitlesOfParts>
    <vt:vector size="30" baseType="lpstr">
      <vt:lpstr>-apple-system</vt:lpstr>
      <vt:lpstr>HGS創英角ｺﾞｼｯｸUB</vt:lpstr>
      <vt:lpstr>ＭＳ Ｐゴシック</vt:lpstr>
      <vt:lpstr>游ゴシック</vt:lpstr>
      <vt:lpstr>Arial</vt:lpstr>
      <vt:lpstr>Calibri</vt:lpstr>
      <vt:lpstr>Calibri Light</vt:lpstr>
      <vt:lpstr>Office テーマ</vt:lpstr>
      <vt:lpstr>データの取得と利用</vt:lpstr>
      <vt:lpstr>私のこと</vt:lpstr>
      <vt:lpstr>私のこと</vt:lpstr>
      <vt:lpstr>どこからデータ取ってきてるの？</vt:lpstr>
      <vt:lpstr>どこからデータ取ってきてるの？</vt:lpstr>
      <vt:lpstr>どこからデータ取ってきてるの？</vt:lpstr>
      <vt:lpstr>どこからデータ取ってきてるの？</vt:lpstr>
      <vt:lpstr>どこからデータ取ってきてるの？</vt:lpstr>
      <vt:lpstr>どこからデータ取ってきてるの？</vt:lpstr>
      <vt:lpstr>地理院タイル　国土地理院</vt:lpstr>
      <vt:lpstr>地理院タイル　国土地理院</vt:lpstr>
      <vt:lpstr>地理院タイル　国土地理院</vt:lpstr>
      <vt:lpstr>国土数値情報</vt:lpstr>
      <vt:lpstr>国土数値情報</vt:lpstr>
      <vt:lpstr>e-Stat </vt:lpstr>
      <vt:lpstr>e-Stat　API</vt:lpstr>
      <vt:lpstr>e-Stat　API</vt:lpstr>
      <vt:lpstr>e-Stat　API</vt:lpstr>
      <vt:lpstr>e-Stat　API</vt:lpstr>
      <vt:lpstr>RESAS</vt:lpstr>
      <vt:lpstr>RESAS</vt:lpstr>
      <vt:lpstr>RESAS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直正 斎藤</dc:creator>
  <cp:lastModifiedBy>28P0013</cp:lastModifiedBy>
  <cp:revision>263</cp:revision>
  <cp:lastPrinted>2018-10-15T06:10:42Z</cp:lastPrinted>
  <dcterms:created xsi:type="dcterms:W3CDTF">2018-08-08T14:46:22Z</dcterms:created>
  <dcterms:modified xsi:type="dcterms:W3CDTF">2018-10-16T04:14:51Z</dcterms:modified>
</cp:coreProperties>
</file>