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776" r:id="rId2"/>
    <p:sldId id="777" r:id="rId3"/>
    <p:sldId id="778" r:id="rId4"/>
    <p:sldId id="779" r:id="rId5"/>
    <p:sldId id="764" r:id="rId6"/>
    <p:sldId id="767" r:id="rId7"/>
    <p:sldId id="765" r:id="rId8"/>
    <p:sldId id="768" r:id="rId9"/>
    <p:sldId id="766" r:id="rId10"/>
    <p:sldId id="769" r:id="rId11"/>
    <p:sldId id="774" r:id="rId12"/>
    <p:sldId id="773" r:id="rId13"/>
    <p:sldId id="758" r:id="rId14"/>
    <p:sldId id="775" r:id="rId15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ヒラギノ角ゴ Pro W3"/>
      </a:defRPr>
    </a:lvl1pPr>
    <a:lvl2pPr indent="342900" algn="ctr" defTabSz="584200">
      <a:defRPr sz="4200">
        <a:latin typeface="+mn-lt"/>
        <a:ea typeface="+mn-ea"/>
        <a:cs typeface="+mn-cs"/>
        <a:sym typeface="ヒラギノ角ゴ Pro W3"/>
      </a:defRPr>
    </a:lvl2pPr>
    <a:lvl3pPr indent="685800" algn="ctr" defTabSz="584200">
      <a:defRPr sz="4200">
        <a:latin typeface="+mn-lt"/>
        <a:ea typeface="+mn-ea"/>
        <a:cs typeface="+mn-cs"/>
        <a:sym typeface="ヒラギノ角ゴ Pro W3"/>
      </a:defRPr>
    </a:lvl3pPr>
    <a:lvl4pPr indent="1028700" algn="ctr" defTabSz="584200">
      <a:defRPr sz="4200">
        <a:latin typeface="+mn-lt"/>
        <a:ea typeface="+mn-ea"/>
        <a:cs typeface="+mn-cs"/>
        <a:sym typeface="ヒラギノ角ゴ Pro W3"/>
      </a:defRPr>
    </a:lvl4pPr>
    <a:lvl5pPr indent="1371600" algn="ctr" defTabSz="584200">
      <a:defRPr sz="4200">
        <a:latin typeface="+mn-lt"/>
        <a:ea typeface="+mn-ea"/>
        <a:cs typeface="+mn-cs"/>
        <a:sym typeface="ヒラギノ角ゴ Pro W3"/>
      </a:defRPr>
    </a:lvl5pPr>
    <a:lvl6pPr indent="1714500" algn="ctr" defTabSz="584200">
      <a:defRPr sz="4200">
        <a:latin typeface="+mn-lt"/>
        <a:ea typeface="+mn-ea"/>
        <a:cs typeface="+mn-cs"/>
        <a:sym typeface="ヒラギノ角ゴ Pro W3"/>
      </a:defRPr>
    </a:lvl6pPr>
    <a:lvl7pPr indent="2057400" algn="ctr" defTabSz="584200">
      <a:defRPr sz="4200">
        <a:latin typeface="+mn-lt"/>
        <a:ea typeface="+mn-ea"/>
        <a:cs typeface="+mn-cs"/>
        <a:sym typeface="ヒラギノ角ゴ Pro W3"/>
      </a:defRPr>
    </a:lvl7pPr>
    <a:lvl8pPr indent="2400300" algn="ctr" defTabSz="584200">
      <a:defRPr sz="4200">
        <a:latin typeface="+mn-lt"/>
        <a:ea typeface="+mn-ea"/>
        <a:cs typeface="+mn-cs"/>
        <a:sym typeface="ヒラギノ角ゴ Pro W3"/>
      </a:defRPr>
    </a:lvl8pPr>
    <a:lvl9pPr indent="2743200" algn="ctr" defTabSz="584200">
      <a:defRPr sz="4200">
        <a:latin typeface="+mn-lt"/>
        <a:ea typeface="+mn-ea"/>
        <a:cs typeface="+mn-cs"/>
        <a:sym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81A6"/>
    <a:srgbClr val="897496"/>
    <a:srgbClr val="9E4AA8"/>
    <a:srgbClr val="B05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08FB837D-C827-4EFA-A057-4D05807E0F7C}" styleName="テーマ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テーマ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テーマ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27F97BB-C833-4FB7-BDE5-3F7075034690}" styleName="テーマ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テーマ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濃色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94" autoAdjust="0"/>
    <p:restoredTop sz="94872" autoAdjust="0"/>
  </p:normalViewPr>
  <p:slideViewPr>
    <p:cSldViewPr snapToGrid="0" snapToObjects="1">
      <p:cViewPr varScale="1">
        <p:scale>
          <a:sx n="66" d="100"/>
          <a:sy n="66" d="100"/>
        </p:scale>
        <p:origin x="192" y="36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-194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5980278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本文レベル1</a:t>
            </a:r>
          </a:p>
          <a:p>
            <a:pPr lvl="1">
              <a:defRPr sz="1800"/>
            </a:pPr>
            <a:r>
              <a:rPr sz="3600"/>
              <a:t>本文レベル2</a:t>
            </a:r>
          </a:p>
          <a:p>
            <a:pPr lvl="2">
              <a:defRPr sz="1800"/>
            </a:pPr>
            <a:r>
              <a:rPr sz="3600"/>
              <a:t>本文レベル3</a:t>
            </a:r>
          </a:p>
          <a:p>
            <a:pPr lvl="3">
              <a:defRPr sz="1800"/>
            </a:pPr>
            <a:r>
              <a:rPr sz="3600"/>
              <a:t>本文レベル4</a:t>
            </a:r>
          </a:p>
          <a:p>
            <a:pPr lvl="4">
              <a:defRPr sz="1800"/>
            </a:pPr>
            <a:r>
              <a:rPr sz="36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、反射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タイトルテキスト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本文レベル1</a:t>
            </a:r>
          </a:p>
          <a:p>
            <a:pPr lvl="1">
              <a:defRPr sz="1800"/>
            </a:pPr>
            <a:r>
              <a:rPr sz="3400"/>
              <a:t>本文レベル2</a:t>
            </a:r>
          </a:p>
          <a:p>
            <a:pPr lvl="2">
              <a:defRPr sz="1800"/>
            </a:pPr>
            <a:r>
              <a:rPr sz="3400"/>
              <a:t>本文レベル3</a:t>
            </a:r>
          </a:p>
          <a:p>
            <a:pPr lvl="3">
              <a:defRPr sz="1800"/>
            </a:pPr>
            <a:r>
              <a:rPr sz="3400"/>
              <a:t>本文レベル4</a:t>
            </a:r>
          </a:p>
          <a:p>
            <a:pPr lvl="4">
              <a:defRPr sz="1800"/>
            </a:pPr>
            <a:r>
              <a:rPr sz="34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</a:p>
          <a:p>
            <a:pPr lvl="1">
              <a:defRPr sz="1800"/>
            </a:pPr>
            <a:r>
              <a:rPr sz="3200"/>
              <a:t>本文レベル2</a:t>
            </a:r>
          </a:p>
          <a:p>
            <a:pPr lvl="2">
              <a:defRPr sz="1800"/>
            </a:pPr>
            <a:r>
              <a:rPr sz="3200"/>
              <a:t>本文レベル3</a:t>
            </a:r>
          </a:p>
          <a:p>
            <a:pPr lvl="3">
              <a:defRPr sz="1800"/>
            </a:pPr>
            <a:r>
              <a:rPr sz="3200"/>
              <a:t>本文レベル4</a:t>
            </a:r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（左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</a:p>
          <a:p>
            <a:pPr lvl="1">
              <a:defRPr sz="1800"/>
            </a:pPr>
            <a:r>
              <a:rPr sz="3200"/>
              <a:t>本文レベル2</a:t>
            </a:r>
          </a:p>
          <a:p>
            <a:pPr lvl="2">
              <a:defRPr sz="1800"/>
            </a:pPr>
            <a:r>
              <a:rPr sz="3200"/>
              <a:t>本文レベル3</a:t>
            </a:r>
          </a:p>
          <a:p>
            <a:pPr lvl="3">
              <a:defRPr sz="1800"/>
            </a:pPr>
            <a:r>
              <a:rPr sz="3200"/>
              <a:t>本文レベル4</a:t>
            </a:r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（右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</a:p>
          <a:p>
            <a:pPr lvl="1">
              <a:defRPr sz="1800"/>
            </a:pPr>
            <a:r>
              <a:rPr sz="3200"/>
              <a:t>本文レベル2</a:t>
            </a:r>
          </a:p>
          <a:p>
            <a:pPr lvl="2">
              <a:defRPr sz="1800"/>
            </a:pPr>
            <a:r>
              <a:rPr sz="3200"/>
              <a:t>本文レベル3</a:t>
            </a:r>
          </a:p>
          <a:p>
            <a:pPr lvl="3">
              <a:defRPr sz="1800"/>
            </a:pPr>
            <a:r>
              <a:rPr sz="3200"/>
              <a:t>本文レベル4</a:t>
            </a:r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240" y="26010"/>
            <a:ext cx="4118187" cy="468173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26010"/>
            <a:ext cx="5852160" cy="468173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41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（2 段組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</a:p>
          <a:p>
            <a:pPr lvl="1">
              <a:defRPr sz="1800"/>
            </a:pPr>
            <a:r>
              <a:rPr sz="3200"/>
              <a:t>本文レベル2</a:t>
            </a:r>
          </a:p>
          <a:p>
            <a:pPr lvl="2">
              <a:defRPr sz="1800"/>
            </a:pPr>
            <a:r>
              <a:rPr sz="3200"/>
              <a:t>本文レベル3</a:t>
            </a:r>
          </a:p>
          <a:p>
            <a:pPr lvl="3">
              <a:defRPr sz="1800"/>
            </a:pPr>
            <a:r>
              <a:rPr sz="3200"/>
              <a:t>本文レベル4</a:t>
            </a:r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本文レベル1</a:t>
            </a:r>
          </a:p>
          <a:p>
            <a:pPr lvl="1">
              <a:defRPr sz="1800"/>
            </a:pPr>
            <a:r>
              <a:rPr sz="4200"/>
              <a:t>本文レベル2</a:t>
            </a:r>
          </a:p>
          <a:p>
            <a:pPr lvl="2">
              <a:defRPr sz="1800"/>
            </a:pPr>
            <a:r>
              <a:rPr sz="4200"/>
              <a:t>本文レベル3</a:t>
            </a:r>
          </a:p>
          <a:p>
            <a:pPr lvl="3">
              <a:defRPr sz="1800"/>
            </a:pPr>
            <a:r>
              <a:rPr sz="4200"/>
              <a:t>本文レベル4</a:t>
            </a:r>
          </a:p>
          <a:p>
            <a:pPr lvl="4">
              <a:defRPr sz="1800"/>
            </a:pPr>
            <a:r>
              <a:rPr sz="4200"/>
              <a:t>本文レベル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、反射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タイトルテキスト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本文レベル1</a:t>
            </a:r>
          </a:p>
          <a:p>
            <a:pPr lvl="1">
              <a:defRPr sz="1800"/>
            </a:pPr>
            <a:r>
              <a:rPr sz="3400"/>
              <a:t>本文レベル2</a:t>
            </a:r>
          </a:p>
          <a:p>
            <a:pPr lvl="2">
              <a:defRPr sz="1800"/>
            </a:pPr>
            <a:r>
              <a:rPr sz="3400"/>
              <a:t>本文レベル3</a:t>
            </a:r>
          </a:p>
          <a:p>
            <a:pPr lvl="3">
              <a:defRPr sz="1800"/>
            </a:pPr>
            <a:r>
              <a:rPr sz="3400"/>
              <a:t>本文レベル4</a:t>
            </a:r>
          </a:p>
          <a:p>
            <a:pPr lvl="4">
              <a:defRPr sz="1800"/>
            </a:pPr>
            <a:r>
              <a:rPr sz="3400"/>
              <a:t>本文レベル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本文レベル1</a:t>
            </a:r>
          </a:p>
          <a:p>
            <a:pPr lvl="1">
              <a:defRPr sz="1800"/>
            </a:pPr>
            <a:r>
              <a:rPr sz="4200"/>
              <a:t>本文レベル2</a:t>
            </a:r>
          </a:p>
          <a:p>
            <a:pPr lvl="2">
              <a:defRPr sz="1800"/>
            </a:pPr>
            <a:r>
              <a:rPr sz="4200"/>
              <a:t>本文レベル3</a:t>
            </a:r>
          </a:p>
          <a:p>
            <a:pPr lvl="3">
              <a:defRPr sz="1800"/>
            </a:pPr>
            <a:r>
              <a:rPr sz="4200"/>
              <a:t>本文レベル4</a:t>
            </a:r>
          </a:p>
          <a:p>
            <a:pPr lvl="4">
              <a:defRPr sz="1800"/>
            </a:pPr>
            <a:r>
              <a:rPr sz="4200"/>
              <a:t>本文レベル 5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8950527"/>
            <a:ext cx="1517227" cy="468173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26519823-F7E7-8648-BEEF-E80FE149CD3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125218" y="8950527"/>
            <a:ext cx="13147906" cy="820961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72669" y="8969958"/>
            <a:ext cx="1517227" cy="783642"/>
          </a:xfrm>
          <a:prstGeom prst="rect">
            <a:avLst/>
          </a:prstGeom>
        </p:spPr>
        <p:txBody>
          <a:bodyPr lIns="130046" tIns="65023" rIns="130046" bIns="65023"/>
          <a:lstStyle>
            <a:lvl1pPr algn="ctr" defTabSz="584200">
              <a:defRPr sz="4200">
                <a:latin typeface="+mn-lt"/>
                <a:ea typeface="+mn-ea"/>
                <a:cs typeface="+mn-cs"/>
                <a:sym typeface="ヒラギノ角ゴ Pro W3"/>
              </a:defRPr>
            </a:lvl1pPr>
            <a:lvl2pPr indent="342900" algn="ctr" defTabSz="584200">
              <a:defRPr sz="4200">
                <a:latin typeface="+mn-lt"/>
                <a:ea typeface="+mn-ea"/>
                <a:cs typeface="+mn-cs"/>
                <a:sym typeface="ヒラギノ角ゴ Pro W3"/>
              </a:defRPr>
            </a:lvl2pPr>
            <a:lvl3pPr indent="685800" algn="ctr" defTabSz="584200">
              <a:defRPr sz="4200">
                <a:latin typeface="+mn-lt"/>
                <a:ea typeface="+mn-ea"/>
                <a:cs typeface="+mn-cs"/>
                <a:sym typeface="ヒラギノ角ゴ Pro W3"/>
              </a:defRPr>
            </a:lvl3pPr>
            <a:lvl4pPr indent="1028700" algn="ctr" defTabSz="584200">
              <a:defRPr sz="4200">
                <a:latin typeface="+mn-lt"/>
                <a:ea typeface="+mn-ea"/>
                <a:cs typeface="+mn-cs"/>
                <a:sym typeface="ヒラギノ角ゴ Pro W3"/>
              </a:defRPr>
            </a:lvl4pPr>
            <a:lvl5pPr indent="1371600" algn="ctr" defTabSz="584200">
              <a:defRPr sz="4200">
                <a:latin typeface="+mn-lt"/>
                <a:ea typeface="+mn-ea"/>
                <a:cs typeface="+mn-cs"/>
                <a:sym typeface="ヒラギノ角ゴ Pro W3"/>
              </a:defRPr>
            </a:lvl5pPr>
            <a:lvl6pPr indent="1714500" algn="ctr" defTabSz="584200">
              <a:defRPr sz="4200">
                <a:latin typeface="+mn-lt"/>
                <a:ea typeface="+mn-ea"/>
                <a:cs typeface="+mn-cs"/>
                <a:sym typeface="ヒラギノ角ゴ Pro W3"/>
              </a:defRPr>
            </a:lvl6pPr>
            <a:lvl7pPr indent="2057400" algn="ctr" defTabSz="584200">
              <a:defRPr sz="4200">
                <a:latin typeface="+mn-lt"/>
                <a:ea typeface="+mn-ea"/>
                <a:cs typeface="+mn-cs"/>
                <a:sym typeface="ヒラギノ角ゴ Pro W3"/>
              </a:defRPr>
            </a:lvl7pPr>
            <a:lvl8pPr indent="2400300" algn="ctr" defTabSz="584200">
              <a:defRPr sz="4200">
                <a:latin typeface="+mn-lt"/>
                <a:ea typeface="+mn-ea"/>
                <a:cs typeface="+mn-cs"/>
                <a:sym typeface="ヒラギノ角ゴ Pro W3"/>
              </a:defRPr>
            </a:lvl8pPr>
            <a:lvl9pPr indent="2743200" algn="ctr" defTabSz="584200">
              <a:defRPr sz="4200">
                <a:latin typeface="+mn-lt"/>
                <a:ea typeface="+mn-ea"/>
                <a:cs typeface="+mn-cs"/>
                <a:sym typeface="ヒラギノ角ゴ Pro W3"/>
              </a:defRPr>
            </a:lvl9pPr>
          </a:lstStyle>
          <a:p>
            <a:fld id="{26519823-F7E7-8648-BEEF-E80FE149CD30}" type="slidenum">
              <a:rPr kumimoji="1" lang="ja-JP" altLang="en-US" smtClean="0">
                <a:solidFill>
                  <a:schemeClr val="tx1"/>
                </a:solidFill>
              </a:rPr>
              <a:pPr/>
              <a:t>‹#›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</p:sldLayoutIdLst>
  <p:transition spd="med"/>
  <p:txStyles>
    <p:titleStyle>
      <a:lvl1pPr algn="ctr" defTabSz="584200">
        <a:defRPr sz="8400">
          <a:latin typeface="+mn-lt"/>
          <a:ea typeface="+mn-ea"/>
          <a:cs typeface="+mn-cs"/>
          <a:sym typeface="ヒラギノ角ゴ Pro W3"/>
        </a:defRPr>
      </a:lvl1pPr>
      <a:lvl2pPr indent="228600" algn="ctr" defTabSz="584200">
        <a:defRPr sz="8400">
          <a:latin typeface="+mn-lt"/>
          <a:ea typeface="+mn-ea"/>
          <a:cs typeface="+mn-cs"/>
          <a:sym typeface="ヒラギノ角ゴ Pro W3"/>
        </a:defRPr>
      </a:lvl2pPr>
      <a:lvl3pPr indent="457200" algn="ctr" defTabSz="584200">
        <a:defRPr sz="8400">
          <a:latin typeface="+mn-lt"/>
          <a:ea typeface="+mn-ea"/>
          <a:cs typeface="+mn-cs"/>
          <a:sym typeface="ヒラギノ角ゴ Pro W3"/>
        </a:defRPr>
      </a:lvl3pPr>
      <a:lvl4pPr indent="685800" algn="ctr" defTabSz="584200">
        <a:defRPr sz="8400">
          <a:latin typeface="+mn-lt"/>
          <a:ea typeface="+mn-ea"/>
          <a:cs typeface="+mn-cs"/>
          <a:sym typeface="ヒラギノ角ゴ Pro W3"/>
        </a:defRPr>
      </a:lvl4pPr>
      <a:lvl5pPr indent="914400" algn="ctr" defTabSz="584200">
        <a:defRPr sz="8400">
          <a:latin typeface="+mn-lt"/>
          <a:ea typeface="+mn-ea"/>
          <a:cs typeface="+mn-cs"/>
          <a:sym typeface="ヒラギノ角ゴ Pro W3"/>
        </a:defRPr>
      </a:lvl5pPr>
      <a:lvl6pPr indent="1143000" algn="ctr" defTabSz="584200">
        <a:defRPr sz="8400">
          <a:latin typeface="+mn-lt"/>
          <a:ea typeface="+mn-ea"/>
          <a:cs typeface="+mn-cs"/>
          <a:sym typeface="ヒラギノ角ゴ Pro W3"/>
        </a:defRPr>
      </a:lvl6pPr>
      <a:lvl7pPr indent="1371600" algn="ctr" defTabSz="584200">
        <a:defRPr sz="8400">
          <a:latin typeface="+mn-lt"/>
          <a:ea typeface="+mn-ea"/>
          <a:cs typeface="+mn-cs"/>
          <a:sym typeface="ヒラギノ角ゴ Pro W3"/>
        </a:defRPr>
      </a:lvl7pPr>
      <a:lvl8pPr indent="1600200" algn="ctr" defTabSz="584200">
        <a:defRPr sz="8400">
          <a:latin typeface="+mn-lt"/>
          <a:ea typeface="+mn-ea"/>
          <a:cs typeface="+mn-cs"/>
          <a:sym typeface="ヒラギノ角ゴ Pro W3"/>
        </a:defRPr>
      </a:lvl8pPr>
      <a:lvl9pPr indent="1828800" algn="ctr" defTabSz="584200">
        <a:defRPr sz="8400">
          <a:latin typeface="+mn-lt"/>
          <a:ea typeface="+mn-ea"/>
          <a:cs typeface="+mn-cs"/>
          <a:sym typeface="ヒラギノ角ゴ Pro W3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ヒラギノ角ゴ Pro W3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ヒラギノ角ゴ Pro W3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ヒラギノ角ゴ Pro W3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ヒラギノ角ゴ Pro W3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ヒラギノ角ゴ Pro W3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ヒラギノ角ゴ Pro W3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ヒラギノ角ゴ Pro W3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ヒラギノ角ゴ Pro W3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ヒラギノ角ゴ Pro W3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9"/>
          <p:cNvSpPr>
            <a:spLocks noGrp="1"/>
          </p:cNvSpPr>
          <p:nvPr>
            <p:ph type="title"/>
          </p:nvPr>
        </p:nvSpPr>
        <p:spPr>
          <a:xfrm>
            <a:off x="1270000" y="2997200"/>
            <a:ext cx="10464800" cy="2438400"/>
          </a:xfrm>
          <a:prstGeom prst="rect">
            <a:avLst/>
          </a:prstGeom>
          <a:solidFill>
            <a:srgbClr val="9881A6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>
              <a:defRPr sz="1800"/>
            </a:pPr>
            <a:r>
              <a:rPr lang="ja-JP" altLang="en-US" sz="7200" dirty="0" smtClean="0"/>
              <a:t>配列</a:t>
            </a:r>
            <a:r>
              <a:rPr lang="en-US" altLang="ja-JP" sz="7200" dirty="0" smtClean="0"/>
              <a:t/>
            </a:r>
            <a:br>
              <a:rPr lang="en-US" altLang="ja-JP" sz="7200" dirty="0" smtClean="0"/>
            </a:b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-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Array -</a:t>
            </a:r>
            <a:endParaRPr sz="36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64172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5865" y="182067"/>
            <a:ext cx="11883406" cy="1149654"/>
          </a:xfrm>
        </p:spPr>
        <p:txBody>
          <a:bodyPr anchor="t">
            <a:noAutofit/>
          </a:bodyPr>
          <a:lstStyle/>
          <a:p>
            <a:pPr algn="l"/>
            <a:r>
              <a:rPr lang="ja-JP" altLang="en-US" sz="7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作り方２</a:t>
            </a:r>
            <a:r>
              <a:rPr lang="en-US" altLang="ja-JP" sz="7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-2</a:t>
            </a:r>
            <a:r>
              <a:rPr lang="ja-JP" altLang="en-US" sz="3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（問題が複数の場合）</a:t>
            </a:r>
            <a:endParaRPr lang="en-US" altLang="ja-JP" sz="36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85865" y="1384943"/>
            <a:ext cx="12125781" cy="7488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//</a:t>
            </a:r>
            <a:r>
              <a:rPr lang="ja-JP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問題文</a:t>
            </a:r>
            <a:r>
              <a:rPr lang="en-US" altLang="ja-JP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ja-JP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配列</a:t>
            </a:r>
            <a:r>
              <a:rPr lang="en-US" altLang="ja-JP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]</a:t>
            </a:r>
          </a:p>
          <a:p>
            <a:pPr algn="l">
              <a:lnSpc>
                <a:spcPct val="120000"/>
              </a:lnSpc>
            </a:pPr>
            <a:r>
              <a:rPr lang="ja-JP" altLang="en-US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err="1">
                <a:solidFill>
                  <a:schemeClr val="accent2"/>
                </a:solidFill>
                <a:latin typeface="メイリオ"/>
                <a:ea typeface="メイリオ"/>
                <a:cs typeface="メイリオ"/>
              </a:rPr>
              <a:t>var</a:t>
            </a:r>
            <a:r>
              <a:rPr lang="en-US" altLang="ja-JP" sz="2400" dirty="0">
                <a:solidFill>
                  <a:schemeClr val="accent2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qs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= 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ru-RU" altLang="ja-JP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通る</a:t>
            </a:r>
            <a:r>
              <a:rPr lang="ja-JP" altLang="en-US" sz="2400" dirty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ときには閉まって、通らないときには開いているものは何</a:t>
            </a:r>
            <a:r>
              <a:rPr lang="ja-JP" altLang="en-US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？</a:t>
            </a:r>
            <a:r>
              <a:rPr lang="ru-RU" altLang="ja-JP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,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話す</a:t>
            </a:r>
            <a:r>
              <a:rPr lang="ja-JP" altLang="en-US" sz="2400" dirty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ことがとても好きな道具は何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？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, 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世界</a:t>
            </a:r>
            <a:r>
              <a:rPr lang="ja-JP" altLang="en-US" sz="2400" dirty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の真ん中にいる虫は何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？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];</a:t>
            </a:r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//------------------------------------------------------------------------------------</a:t>
            </a:r>
          </a:p>
          <a:p>
            <a:pPr algn="l">
              <a:lnSpc>
                <a:spcPct val="130000"/>
              </a:lnSpc>
            </a:pPr>
            <a:r>
              <a:rPr lang="ja-JP" altLang="en-US" sz="2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全ページで記述した配列</a:t>
            </a:r>
            <a:r>
              <a:rPr lang="ja-JP" altLang="en-US" sz="24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は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以下方法</a:t>
            </a:r>
            <a:r>
              <a:rPr lang="ja-JP" altLang="en-US" sz="24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で表示できます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。</a:t>
            </a:r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</a:br>
            <a:endParaRPr lang="en-US" altLang="ja-JP" sz="1600" b="1" dirty="0">
              <a:solidFill>
                <a:schemeClr val="tx1">
                  <a:lumMod val="50000"/>
                  <a:lumOff val="50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l">
              <a:lnSpc>
                <a:spcPct val="130000"/>
              </a:lnSpc>
            </a:pPr>
            <a:r>
              <a:rPr lang="en-US" altLang="ja-JP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//1.</a:t>
            </a:r>
            <a:r>
              <a:rPr lang="ja-JP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最初の問題文＆回答選択肢＆回答値を設定</a:t>
            </a:r>
          </a:p>
          <a:p>
            <a:pPr algn="l">
              <a:lnSpc>
                <a:spcPct val="130000"/>
              </a:lnSpc>
            </a:pP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$(</a:t>
            </a:r>
            <a:r>
              <a:rPr lang="ru-RU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#quest</a:t>
            </a:r>
            <a:r>
              <a:rPr lang="ru-RU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)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.</a:t>
            </a:r>
            <a:r>
              <a:rPr lang="en-US" altLang="ja-JP" sz="2400" b="1" dirty="0">
                <a:solidFill>
                  <a:schemeClr val="accent2"/>
                </a:solidFill>
                <a:latin typeface="メイリオ"/>
                <a:ea typeface="メイリオ"/>
                <a:cs typeface="メイリオ"/>
              </a:rPr>
              <a:t>html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 </a:t>
            </a:r>
            <a:r>
              <a:rPr lang="en-US" altLang="ja-JP" sz="2400" b="1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qs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[0] 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);    </a:t>
            </a:r>
            <a:r>
              <a:rPr lang="ja-JP" altLang="en-US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//id</a:t>
            </a:r>
            <a: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=</a:t>
            </a:r>
            <a:r>
              <a:rPr lang="ru-RU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quest</a:t>
            </a:r>
            <a:r>
              <a:rPr lang="ru-RU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ja-JP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箇所に</a:t>
            </a:r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表示、最初</a:t>
            </a:r>
            <a:r>
              <a:rPr lang="ja-JP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は</a:t>
            </a:r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ゼロ</a:t>
            </a:r>
            <a:r>
              <a:rPr lang="ru-RU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０</a:t>
            </a:r>
            <a:r>
              <a:rPr lang="ru-RU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"</a:t>
            </a:r>
            <a:endParaRPr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l">
              <a:lnSpc>
                <a:spcPct val="130000"/>
              </a:lnSpc>
            </a:pPr>
            <a:r>
              <a:rPr lang="ja-JP" altLang="en-US" sz="2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とすると</a:t>
            </a:r>
            <a:r>
              <a:rPr lang="en-US" altLang="ja-JP" sz="2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qs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[0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]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と０が固定数値を入れるので、複数問題にしたい場合は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NG.</a:t>
            </a:r>
          </a:p>
          <a:p>
            <a:pPr algn="l">
              <a:lnSpc>
                <a:spcPct val="130000"/>
              </a:lnSpc>
            </a:pPr>
            <a:endParaRPr lang="en-US" altLang="ja-JP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l">
              <a:lnSpc>
                <a:spcPct val="130000"/>
              </a:lnSpc>
            </a:pPr>
            <a:endParaRPr lang="en-US" altLang="ja-JP" sz="2400" b="1" dirty="0">
              <a:solidFill>
                <a:schemeClr val="tx1">
                  <a:lumMod val="50000"/>
                  <a:lumOff val="50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l">
              <a:lnSpc>
                <a:spcPct val="130000"/>
              </a:lnSpc>
            </a:pPr>
            <a:endParaRPr lang="en-US" altLang="ja-JP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l">
              <a:lnSpc>
                <a:spcPct val="130000"/>
              </a:lnSpc>
            </a:pPr>
            <a: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//1.</a:t>
            </a:r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最初の問題文＆回答選択肢＆回答値を設定</a:t>
            </a:r>
          </a:p>
          <a:p>
            <a:pPr algn="l">
              <a:lnSpc>
                <a:spcPct val="130000"/>
              </a:lnSpc>
            </a:pPr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en-US" altLang="ja-JP" sz="2400" b="1" dirty="0" err="1" smtClean="0">
                <a:solidFill>
                  <a:schemeClr val="accent2"/>
                </a:solidFill>
                <a:latin typeface="メイリオ"/>
                <a:ea typeface="メイリオ"/>
                <a:cs typeface="メイリオ"/>
              </a:rPr>
              <a:t>var</a:t>
            </a:r>
            <a:r>
              <a:rPr lang="en-US" altLang="ja-JP" sz="2400" b="1" dirty="0" smtClean="0">
                <a:solidFill>
                  <a:schemeClr val="accent2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 err="1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i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= </a:t>
            </a:r>
            <a:r>
              <a:rPr lang="en-US" altLang="ja-JP" sz="2400" b="1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0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; </a:t>
            </a:r>
            <a:r>
              <a:rPr lang="ja-JP" altLang="en-US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                        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  </a:t>
            </a:r>
            <a:r>
              <a:rPr lang="en-US" altLang="ja-JP" sz="2400" b="1" dirty="0" smtClean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//</a:t>
            </a:r>
            <a:r>
              <a:rPr lang="ja-JP" altLang="en-US" sz="2400" b="1" dirty="0" smtClean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配列カウント用で用意（追加）</a:t>
            </a:r>
            <a:endParaRPr lang="en-US" altLang="ja-JP" sz="2400" b="1" dirty="0" smtClean="0">
              <a:solidFill>
                <a:srgbClr val="7F7F7F"/>
              </a:solidFill>
              <a:latin typeface="メイリオ"/>
              <a:ea typeface="メイリオ"/>
              <a:cs typeface="メイリオ"/>
            </a:endParaRPr>
          </a:p>
          <a:p>
            <a:pPr algn="l">
              <a:lnSpc>
                <a:spcPct val="130000"/>
              </a:lnSpc>
            </a:pP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$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</a:t>
            </a:r>
            <a:r>
              <a:rPr lang="ru-RU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#quest</a:t>
            </a:r>
            <a:r>
              <a:rPr lang="ru-RU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)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.</a:t>
            </a:r>
            <a:r>
              <a:rPr lang="en-US" altLang="ja-JP" sz="2400" b="1" dirty="0">
                <a:solidFill>
                  <a:schemeClr val="accent2"/>
                </a:solidFill>
                <a:latin typeface="メイリオ"/>
                <a:ea typeface="メイリオ"/>
                <a:cs typeface="メイリオ"/>
              </a:rPr>
              <a:t>html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 </a:t>
            </a:r>
            <a:r>
              <a:rPr lang="en-US" altLang="ja-JP" sz="2400" b="1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qs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en-US" altLang="ja-JP" sz="2800" b="1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i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] );    </a:t>
            </a:r>
            <a:r>
              <a:rPr lang="ja-JP" altLang="en-US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//id</a:t>
            </a:r>
            <a: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=</a:t>
            </a:r>
            <a:r>
              <a:rPr lang="ru-RU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quest</a:t>
            </a:r>
            <a:r>
              <a:rPr lang="ru-RU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ja-JP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箇所に</a:t>
            </a:r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表示、</a:t>
            </a:r>
            <a:r>
              <a:rPr lang="en-US" altLang="ja-JP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i</a:t>
            </a:r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は最初はゼロ</a:t>
            </a:r>
            <a:r>
              <a:rPr lang="ru-RU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０</a:t>
            </a:r>
            <a:r>
              <a:rPr lang="ru-RU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"</a:t>
            </a:r>
            <a:endParaRPr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l">
              <a:lnSpc>
                <a:spcPct val="130000"/>
              </a:lnSpc>
            </a:pPr>
            <a:endParaRPr lang="en-US" altLang="ja-JP" sz="2400" b="1" dirty="0" smtClean="0">
              <a:solidFill>
                <a:srgbClr val="7F7F7F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187168" y="1331721"/>
            <a:ext cx="1267391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下矢印 2"/>
          <p:cNvSpPr/>
          <p:nvPr/>
        </p:nvSpPr>
        <p:spPr>
          <a:xfrm>
            <a:off x="4875385" y="5589986"/>
            <a:ext cx="1678039" cy="1360572"/>
          </a:xfrm>
          <a:prstGeom prst="downArrow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 algn="l"/>
            <a:endParaRPr kumimoji="1" lang="ja-JP" altLang="en-US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45232" y="5567310"/>
            <a:ext cx="448988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以下のように記述</a:t>
            </a: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ヒラギノ角ゴ Pro W3"/>
            </a:endParaRPr>
          </a:p>
        </p:txBody>
      </p:sp>
      <p:sp>
        <p:nvSpPr>
          <p:cNvPr id="8" name="Shape 142"/>
          <p:cNvSpPr/>
          <p:nvPr/>
        </p:nvSpPr>
        <p:spPr>
          <a:xfrm>
            <a:off x="9623218" y="494181"/>
            <a:ext cx="3042790" cy="837540"/>
          </a:xfrm>
          <a:prstGeom prst="rect">
            <a:avLst/>
          </a:prstGeom>
          <a:ln w="127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08000" tIns="140400" rIns="108000" bIns="140400" anchor="ctr">
            <a:spAutoFit/>
          </a:bodyPr>
          <a:lstStyle/>
          <a:p>
            <a:pPr lvl="0" algn="l">
              <a:defRPr sz="1800"/>
            </a:pPr>
            <a:r>
              <a:rPr sz="1800" b="1" dirty="0">
                <a:latin typeface="メイリオ"/>
                <a:ea typeface="メイリオ"/>
                <a:cs typeface="メイリオ"/>
                <a:sym typeface="Courier"/>
              </a:rPr>
              <a:t>サンプル</a:t>
            </a:r>
          </a:p>
          <a:p>
            <a:pPr lvl="0" algn="l">
              <a:defRPr sz="1800"/>
            </a:pPr>
            <a:r>
              <a:rPr lang="en-US" sz="1800" b="1" dirty="0" smtClean="0">
                <a:latin typeface="メイリオ"/>
                <a:ea typeface="メイリオ"/>
                <a:cs typeface="メイリオ"/>
                <a:sym typeface="Courier"/>
              </a:rPr>
              <a:t> </a:t>
            </a:r>
            <a:r>
              <a:rPr lang="en-US" sz="1800" b="1" dirty="0" err="1" smtClean="0">
                <a:latin typeface="メイリオ"/>
                <a:ea typeface="メイリオ"/>
                <a:cs typeface="メイリオ"/>
                <a:sym typeface="Courier"/>
              </a:rPr>
              <a:t>jquery</a:t>
            </a:r>
            <a:r>
              <a:rPr lang="en-US" sz="1800" b="1" dirty="0" smtClean="0">
                <a:latin typeface="メイリオ"/>
                <a:ea typeface="メイリオ"/>
                <a:cs typeface="メイリオ"/>
                <a:sym typeface="Courier"/>
              </a:rPr>
              <a:t>/quize0</a:t>
            </a:r>
            <a:r>
              <a:rPr lang="en-US" altLang="ja-JP" sz="1800" b="1" dirty="0" smtClean="0">
                <a:latin typeface="メイリオ"/>
                <a:ea typeface="メイリオ"/>
                <a:cs typeface="メイリオ"/>
                <a:sym typeface="Courier"/>
              </a:rPr>
              <a:t>2</a:t>
            </a:r>
            <a:r>
              <a:rPr lang="en-US" sz="1800" b="1" dirty="0" smtClean="0">
                <a:latin typeface="メイリオ"/>
                <a:ea typeface="メイリオ"/>
                <a:cs typeface="メイリオ"/>
                <a:sym typeface="Courier"/>
              </a:rPr>
              <a:t>.html</a:t>
            </a:r>
            <a:endParaRPr sz="1800" b="1" dirty="0">
              <a:latin typeface="メイリオ"/>
              <a:ea typeface="メイリオ"/>
              <a:cs typeface="メイリオ"/>
              <a:sym typeface="Courier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85865" y="3854954"/>
            <a:ext cx="12125781" cy="17123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80000" tIns="180000" rIns="180000" bIns="180000" rtlCol="0" anchor="t" anchorCtr="0">
            <a:spAutoFit/>
          </a:bodyPr>
          <a:lstStyle/>
          <a:p>
            <a:pPr algn="l"/>
            <a:endParaRPr kumimoji="1" lang="ja-JP" altLang="en-US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90533" y="6927882"/>
            <a:ext cx="12125781" cy="17123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80000" tIns="180000" rIns="180000" bIns="180000" rtlCol="0" anchor="t" anchorCtr="0">
            <a:spAutoFit/>
          </a:bodyPr>
          <a:lstStyle/>
          <a:p>
            <a:pPr algn="l"/>
            <a:endParaRPr kumimoji="1" lang="ja-JP" altLang="en-US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938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5865" y="182067"/>
            <a:ext cx="11883406" cy="1149654"/>
          </a:xfrm>
        </p:spPr>
        <p:txBody>
          <a:bodyPr anchor="t">
            <a:noAutofit/>
          </a:bodyPr>
          <a:lstStyle/>
          <a:p>
            <a:pPr algn="l"/>
            <a:r>
              <a:rPr lang="ja-JP" altLang="en-US" sz="7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作り方２</a:t>
            </a:r>
            <a:r>
              <a:rPr lang="en-US" altLang="ja-JP" sz="7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-2</a:t>
            </a:r>
            <a:r>
              <a:rPr lang="ja-JP" altLang="en-US" sz="3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（問題が複数の場合）</a:t>
            </a:r>
            <a:endParaRPr lang="en-US" altLang="ja-JP" sz="36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85865" y="1384943"/>
            <a:ext cx="12125781" cy="72081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//</a:t>
            </a:r>
            <a:r>
              <a:rPr lang="ja-JP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回答選択肢</a:t>
            </a:r>
            <a:r>
              <a:rPr lang="en-US" altLang="ja-JP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ja-JP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多重配列</a:t>
            </a:r>
            <a:r>
              <a:rPr lang="en-US" altLang="ja-JP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]</a:t>
            </a:r>
          </a:p>
          <a:p>
            <a:pPr algn="l">
              <a:lnSpc>
                <a:spcPct val="120000"/>
              </a:lnSpc>
            </a:pP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en-US" altLang="ja-JP" sz="2400" dirty="0" err="1">
                <a:solidFill>
                  <a:srgbClr val="008000"/>
                </a:solidFill>
                <a:latin typeface="メイリオ"/>
                <a:ea typeface="メイリオ"/>
                <a:cs typeface="メイリオ"/>
              </a:rPr>
              <a:t>var</a:t>
            </a:r>
            <a:r>
              <a:rPr lang="en-US" altLang="ja-JP" sz="2400" dirty="0">
                <a:solidFill>
                  <a:srgbClr val="008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toi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= 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[ </a:t>
            </a:r>
            <a:r>
              <a:rPr lang="ru-RU" altLang="ja-JP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踏み切り</a:t>
            </a:r>
            <a:r>
              <a:rPr lang="ru-RU" altLang="ja-JP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,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洗濯機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,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冷蔵庫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]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[ 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スプーン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,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シャベル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,</a:t>
            </a:r>
            <a:r>
              <a:rPr lang="en-US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しゃもじ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] ,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[ 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てんとう虫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,  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カマキリ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,  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蚊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]</a:t>
            </a: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];</a:t>
            </a:r>
          </a:p>
          <a:p>
            <a:pPr algn="l">
              <a:lnSpc>
                <a:spcPct val="120000"/>
              </a:lnSpc>
            </a:pPr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//------------------------------------------------------------------------------------</a:t>
            </a:r>
          </a:p>
          <a:p>
            <a:pPr algn="l">
              <a:lnSpc>
                <a:spcPct val="130000"/>
              </a:lnSpc>
            </a:pPr>
            <a: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lang="en-US" altLang="ja-JP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/1.</a:t>
            </a:r>
            <a:r>
              <a:rPr lang="ja-JP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最初の問題文＆回答選択肢＆回答値を</a:t>
            </a:r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設定</a:t>
            </a:r>
            <a:endParaRPr lang="en-US" altLang="ja-JP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l">
              <a:lnSpc>
                <a:spcPct val="130000"/>
              </a:lnSpc>
            </a:pPr>
            <a:r>
              <a:rPr lang="ja-JP" altLang="en-US" sz="2400" b="1" dirty="0" smtClean="0">
                <a:solidFill>
                  <a:schemeClr val="accent2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 err="1" smtClean="0">
                <a:solidFill>
                  <a:schemeClr val="accent2"/>
                </a:solidFill>
                <a:latin typeface="メイリオ"/>
                <a:ea typeface="メイリオ"/>
                <a:cs typeface="メイリオ"/>
              </a:rPr>
              <a:t>var</a:t>
            </a:r>
            <a:r>
              <a:rPr lang="en-US" altLang="ja-JP" sz="2400" b="1" dirty="0" smtClean="0">
                <a:solidFill>
                  <a:schemeClr val="accent2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i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= </a:t>
            </a:r>
            <a:r>
              <a:rPr lang="en-US" altLang="ja-JP" sz="2400" b="1" dirty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0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; </a:t>
            </a:r>
            <a:r>
              <a:rPr lang="ja-JP" altLang="en-US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                        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  </a:t>
            </a:r>
            <a:r>
              <a:rPr lang="en-US" altLang="ja-JP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//</a:t>
            </a:r>
            <a:r>
              <a:rPr lang="ja-JP" altLang="en-US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配列カウント用で用意（追加）</a:t>
            </a:r>
            <a:endParaRPr lang="en-US" altLang="ja-JP" sz="2400" b="1" dirty="0">
              <a:solidFill>
                <a:srgbClr val="7F7F7F"/>
              </a:solidFill>
              <a:latin typeface="メイリオ"/>
              <a:ea typeface="メイリオ"/>
              <a:cs typeface="メイリオ"/>
            </a:endParaRPr>
          </a:p>
          <a:p>
            <a:pPr algn="l">
              <a:lnSpc>
                <a:spcPct val="130000"/>
              </a:lnSpc>
            </a:pPr>
            <a:r>
              <a:rPr lang="ja-JP" altLang="en-US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$(</a:t>
            </a:r>
            <a:r>
              <a:rPr lang="ru-RU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#quest</a:t>
            </a:r>
            <a:r>
              <a:rPr lang="ru-RU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)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.</a:t>
            </a:r>
            <a:r>
              <a:rPr lang="en-US" altLang="ja-JP" sz="2400" b="1" dirty="0">
                <a:solidFill>
                  <a:schemeClr val="accent2"/>
                </a:solidFill>
                <a:latin typeface="メイリオ"/>
                <a:ea typeface="メイリオ"/>
                <a:cs typeface="メイリオ"/>
              </a:rPr>
              <a:t>html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 </a:t>
            </a:r>
            <a:r>
              <a:rPr lang="en-US" altLang="ja-JP" sz="2400" b="1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qs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en-US" altLang="ja-JP" sz="2800" b="1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i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] );    </a:t>
            </a:r>
            <a:r>
              <a:rPr lang="ja-JP" altLang="en-US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//id</a:t>
            </a:r>
            <a: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=</a:t>
            </a:r>
            <a:r>
              <a:rPr lang="ru-RU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quest</a:t>
            </a:r>
            <a:r>
              <a:rPr lang="ru-RU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ja-JP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箇所に表示、</a:t>
            </a:r>
            <a:r>
              <a:rPr lang="en-US" altLang="ja-JP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i</a:t>
            </a:r>
            <a:r>
              <a:rPr lang="ja-JP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は最初は</a:t>
            </a:r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ゼロ</a:t>
            </a:r>
            <a:r>
              <a:rPr lang="ru-RU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０</a:t>
            </a:r>
            <a:r>
              <a:rPr lang="ru-RU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"</a:t>
            </a:r>
            <a:endParaRPr lang="en-US" altLang="ja-JP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l">
              <a:lnSpc>
                <a:spcPct val="130000"/>
              </a:lnSpc>
            </a:pPr>
            <a:endParaRPr lang="en-US" altLang="ja-JP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l">
              <a:lnSpc>
                <a:spcPct val="130000"/>
              </a:lnSpc>
            </a:pPr>
            <a:endParaRPr lang="en-US" altLang="ja-JP" sz="2400" b="1" dirty="0">
              <a:solidFill>
                <a:schemeClr val="tx1">
                  <a:lumMod val="50000"/>
                  <a:lumOff val="50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l">
              <a:lnSpc>
                <a:spcPct val="130000"/>
              </a:lnSpc>
            </a:pPr>
            <a:endParaRPr lang="en-US" altLang="ja-JP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l">
              <a:lnSpc>
                <a:spcPct val="130000"/>
              </a:lnSpc>
            </a:pPr>
            <a:endParaRPr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l">
              <a:lnSpc>
                <a:spcPct val="130000"/>
              </a:lnSpc>
            </a:pP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$(</a:t>
            </a:r>
            <a:r>
              <a:rPr lang="ru-RU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#toi1</a:t>
            </a:r>
            <a:r>
              <a:rPr lang="ru-RU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)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.</a:t>
            </a:r>
            <a:r>
              <a:rPr lang="en-US" altLang="ja-JP" sz="2400" b="1" dirty="0">
                <a:solidFill>
                  <a:srgbClr val="008000"/>
                </a:solidFill>
                <a:latin typeface="メイリオ"/>
                <a:ea typeface="メイリオ"/>
                <a:cs typeface="メイリオ"/>
              </a:rPr>
              <a:t>html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 </a:t>
            </a:r>
            <a:r>
              <a:rPr lang="en-US" altLang="ja-JP" sz="2400" b="1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toi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en-US" altLang="ja-JP" sz="2400" b="1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i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][0] );  </a:t>
            </a:r>
            <a:r>
              <a:rPr lang="en-US" altLang="ja-JP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//</a:t>
            </a:r>
            <a:r>
              <a:rPr lang="ja-JP" altLang="en-US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選択肢を表示</a:t>
            </a:r>
          </a:p>
          <a:p>
            <a:pPr algn="l">
              <a:lnSpc>
                <a:spcPct val="130000"/>
              </a:lnSpc>
            </a:pPr>
            <a:r>
              <a:rPr lang="ja-JP" altLang="en-US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$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</a:t>
            </a:r>
            <a:r>
              <a:rPr lang="ru-RU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#toi2</a:t>
            </a:r>
            <a:r>
              <a:rPr lang="ru-RU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)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.</a:t>
            </a:r>
            <a:r>
              <a:rPr lang="en-US" altLang="ja-JP" sz="2400" b="1" dirty="0">
                <a:solidFill>
                  <a:srgbClr val="008000"/>
                </a:solidFill>
                <a:latin typeface="メイリオ"/>
                <a:ea typeface="メイリオ"/>
                <a:cs typeface="メイリオ"/>
              </a:rPr>
              <a:t>html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 </a:t>
            </a:r>
            <a:r>
              <a:rPr lang="en-US" altLang="ja-JP" sz="2400" b="1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toi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en-US" altLang="ja-JP" sz="2400" b="1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i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][1] ); </a:t>
            </a:r>
            <a:r>
              <a:rPr lang="en-US" altLang="ja-JP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 //</a:t>
            </a:r>
            <a:r>
              <a:rPr lang="ja-JP" altLang="en-US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選択肢を表示</a:t>
            </a:r>
          </a:p>
          <a:p>
            <a:pPr algn="l">
              <a:lnSpc>
                <a:spcPct val="130000"/>
              </a:lnSpc>
            </a:pPr>
            <a:r>
              <a:rPr lang="ja-JP" altLang="en-US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$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</a:t>
            </a:r>
            <a:r>
              <a:rPr lang="ru-RU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#toi3</a:t>
            </a:r>
            <a:r>
              <a:rPr lang="ru-RU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)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.</a:t>
            </a:r>
            <a:r>
              <a:rPr lang="en-US" altLang="ja-JP" sz="2400" b="1" dirty="0">
                <a:solidFill>
                  <a:srgbClr val="008000"/>
                </a:solidFill>
                <a:latin typeface="メイリオ"/>
                <a:ea typeface="メイリオ"/>
                <a:cs typeface="メイリオ"/>
              </a:rPr>
              <a:t>html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 </a:t>
            </a:r>
            <a:r>
              <a:rPr lang="en-US" altLang="ja-JP" sz="2400" b="1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toi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en-US" altLang="ja-JP" sz="2400" b="1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i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][2] ); </a:t>
            </a:r>
            <a:r>
              <a:rPr lang="en-US" altLang="ja-JP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 //</a:t>
            </a:r>
            <a:r>
              <a:rPr lang="ja-JP" altLang="en-US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選択肢を表示</a:t>
            </a:r>
            <a:endParaRPr lang="en-US" altLang="ja-JP" sz="2400" b="1" dirty="0" smtClean="0">
              <a:solidFill>
                <a:srgbClr val="7F7F7F"/>
              </a:solidFill>
              <a:latin typeface="メイリオ"/>
              <a:ea typeface="メイリオ"/>
              <a:cs typeface="メイリオ"/>
            </a:endParaRPr>
          </a:p>
          <a:p>
            <a:pPr algn="l">
              <a:lnSpc>
                <a:spcPct val="130000"/>
              </a:lnSpc>
            </a:pPr>
            <a:endParaRPr lang="en-US" altLang="ja-JP" sz="2400" b="1" dirty="0" smtClean="0">
              <a:solidFill>
                <a:srgbClr val="7F7F7F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187168" y="1331721"/>
            <a:ext cx="1267391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下矢印 2"/>
          <p:cNvSpPr/>
          <p:nvPr/>
        </p:nvSpPr>
        <p:spPr>
          <a:xfrm>
            <a:off x="9365272" y="7540139"/>
            <a:ext cx="1678039" cy="1360572"/>
          </a:xfrm>
          <a:prstGeom prst="downArrow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 algn="l"/>
            <a:endParaRPr kumimoji="1" lang="ja-JP" altLang="en-US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02897" y="5035097"/>
            <a:ext cx="7641874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以下を追加記述</a:t>
            </a:r>
            <a:r>
              <a:rPr kumimoji="0" lang="en-US" altLang="ja-JP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/>
            </a:r>
            <a:br>
              <a:rPr kumimoji="0" lang="en-US" altLang="ja-JP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</a:br>
            <a:r>
              <a:rPr kumimoji="0" lang="ja-JP" altLang="en-US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（</a:t>
            </a:r>
            <a:r>
              <a:rPr kumimoji="0" lang="ja-JP" altLang="en-US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配列</a:t>
            </a:r>
            <a:r>
              <a:rPr kumimoji="0" lang="en-US" altLang="ja-JP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 </a:t>
            </a:r>
            <a:r>
              <a:rPr kumimoji="0" lang="en-US" altLang="ja-JP" sz="28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toi</a:t>
            </a:r>
            <a:r>
              <a:rPr kumimoji="0" lang="en-US" altLang="ja-JP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 </a:t>
            </a:r>
            <a:r>
              <a:rPr kumimoji="0" lang="ja-JP" altLang="en-US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に入ってる文字列を表示する）</a:t>
            </a:r>
            <a:endParaRPr kumimoji="0" lang="ja-JP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ヒラギノ角ゴ Pro W3"/>
            </a:endParaRPr>
          </a:p>
        </p:txBody>
      </p:sp>
      <p:sp>
        <p:nvSpPr>
          <p:cNvPr id="8" name="Shape 142"/>
          <p:cNvSpPr/>
          <p:nvPr/>
        </p:nvSpPr>
        <p:spPr>
          <a:xfrm>
            <a:off x="9623218" y="494181"/>
            <a:ext cx="3042790" cy="837540"/>
          </a:xfrm>
          <a:prstGeom prst="rect">
            <a:avLst/>
          </a:prstGeom>
          <a:ln w="127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08000" tIns="140400" rIns="108000" bIns="140400" anchor="ctr">
            <a:spAutoFit/>
          </a:bodyPr>
          <a:lstStyle/>
          <a:p>
            <a:pPr lvl="0" algn="l">
              <a:defRPr sz="1800"/>
            </a:pPr>
            <a:r>
              <a:rPr sz="1800" b="1" dirty="0">
                <a:latin typeface="メイリオ"/>
                <a:ea typeface="メイリオ"/>
                <a:cs typeface="メイリオ"/>
                <a:sym typeface="Courier"/>
              </a:rPr>
              <a:t>サンプル</a:t>
            </a:r>
          </a:p>
          <a:p>
            <a:pPr lvl="0" algn="l">
              <a:defRPr sz="1800"/>
            </a:pPr>
            <a:r>
              <a:rPr lang="en-US" sz="1800" b="1" dirty="0" smtClean="0">
                <a:latin typeface="メイリオ"/>
                <a:ea typeface="メイリオ"/>
                <a:cs typeface="メイリオ"/>
                <a:sym typeface="Courier"/>
              </a:rPr>
              <a:t> </a:t>
            </a:r>
            <a:r>
              <a:rPr lang="en-US" sz="1800" b="1" dirty="0" err="1" smtClean="0">
                <a:latin typeface="メイリオ"/>
                <a:ea typeface="メイリオ"/>
                <a:cs typeface="メイリオ"/>
                <a:sym typeface="Courier"/>
              </a:rPr>
              <a:t>jquery</a:t>
            </a:r>
            <a:r>
              <a:rPr lang="en-US" sz="1800" b="1" dirty="0" smtClean="0">
                <a:latin typeface="メイリオ"/>
                <a:ea typeface="メイリオ"/>
                <a:cs typeface="メイリオ"/>
                <a:sym typeface="Courier"/>
              </a:rPr>
              <a:t>/quize0</a:t>
            </a:r>
            <a:r>
              <a:rPr lang="en-US" altLang="ja-JP" sz="1800" b="1" dirty="0" smtClean="0">
                <a:latin typeface="メイリオ"/>
                <a:ea typeface="メイリオ"/>
                <a:cs typeface="メイリオ"/>
                <a:sym typeface="Courier"/>
              </a:rPr>
              <a:t>2</a:t>
            </a:r>
            <a:r>
              <a:rPr lang="en-US" sz="1800" b="1" dirty="0" smtClean="0">
                <a:latin typeface="メイリオ"/>
                <a:ea typeface="メイリオ"/>
                <a:cs typeface="メイリオ"/>
                <a:sym typeface="Courier"/>
              </a:rPr>
              <a:t>.html</a:t>
            </a:r>
            <a:endParaRPr sz="1800" b="1" dirty="0">
              <a:latin typeface="メイリオ"/>
              <a:ea typeface="メイリオ"/>
              <a:cs typeface="メイリオ"/>
              <a:sym typeface="Courier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90534" y="6508373"/>
            <a:ext cx="12175474" cy="174606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80000" tIns="180000" rIns="180000" bIns="180000" rtlCol="0" anchor="t" anchorCtr="0">
            <a:spAutoFit/>
          </a:bodyPr>
          <a:lstStyle/>
          <a:p>
            <a:pPr algn="l"/>
            <a:endParaRPr kumimoji="1" lang="ja-JP" altLang="en-US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85865" y="1384943"/>
            <a:ext cx="12125781" cy="160831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80000" tIns="180000" rIns="180000" bIns="180000" rtlCol="0" anchor="t" anchorCtr="0">
            <a:spAutoFit/>
          </a:bodyPr>
          <a:lstStyle/>
          <a:p>
            <a:pPr algn="l"/>
            <a:endParaRPr kumimoji="1" lang="ja-JP" altLang="en-US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371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4951" y="182067"/>
            <a:ext cx="11704320" cy="1149654"/>
          </a:xfrm>
        </p:spPr>
        <p:txBody>
          <a:bodyPr anchor="t">
            <a:noAutofit/>
          </a:bodyPr>
          <a:lstStyle/>
          <a:p>
            <a:pPr algn="l"/>
            <a:r>
              <a:rPr lang="ja-JP" altLang="en-US" sz="7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作り方２</a:t>
            </a:r>
            <a:r>
              <a:rPr lang="en-US" altLang="ja-JP" sz="7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-2</a:t>
            </a:r>
            <a:r>
              <a:rPr lang="ja-JP" altLang="en-US" sz="3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（問題が複数の場合）</a:t>
            </a:r>
            <a:endParaRPr lang="en-US" altLang="ja-JP" sz="36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85866" y="1430296"/>
            <a:ext cx="12157466" cy="7458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lang="en-US" altLang="ja-JP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/1.</a:t>
            </a:r>
            <a:r>
              <a:rPr lang="ja-JP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最初の問題文＆回答選択肢＆回答値を設定</a:t>
            </a:r>
          </a:p>
          <a:p>
            <a:pPr algn="l">
              <a:lnSpc>
                <a:spcPct val="130000"/>
              </a:lnSpc>
            </a:pPr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en-US" altLang="ja-JP" sz="2400" b="1" dirty="0" err="1">
                <a:solidFill>
                  <a:schemeClr val="accent2"/>
                </a:solidFill>
                <a:latin typeface="メイリオ"/>
                <a:ea typeface="メイリオ"/>
                <a:cs typeface="メイリオ"/>
              </a:rPr>
              <a:t>var</a:t>
            </a:r>
            <a:r>
              <a:rPr lang="en-US" altLang="ja-JP" sz="2400" b="1" dirty="0">
                <a:solidFill>
                  <a:schemeClr val="accent2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i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= </a:t>
            </a:r>
            <a:r>
              <a:rPr lang="en-US" altLang="ja-JP" sz="2400" b="1" dirty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0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; </a:t>
            </a:r>
            <a:r>
              <a:rPr lang="ja-JP" altLang="en-US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 smtClean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//</a:t>
            </a:r>
            <a:r>
              <a:rPr lang="ja-JP" altLang="en-US" sz="2400" b="1" dirty="0" smtClean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配列カウント用で用意</a:t>
            </a:r>
            <a:endParaRPr lang="en-US" altLang="ja-JP" sz="2400" b="1" dirty="0" smtClean="0">
              <a:solidFill>
                <a:srgbClr val="7F7F7F"/>
              </a:solidFill>
              <a:latin typeface="メイリオ"/>
              <a:ea typeface="メイリオ"/>
              <a:cs typeface="メイリオ"/>
            </a:endParaRPr>
          </a:p>
          <a:p>
            <a:pPr algn="l">
              <a:lnSpc>
                <a:spcPct val="130000"/>
              </a:lnSpc>
            </a:pPr>
            <a:endParaRPr lang="en-US" altLang="ja-JP" sz="2400" b="1" dirty="0" smtClean="0">
              <a:solidFill>
                <a:srgbClr val="7F7F7F"/>
              </a:solidFill>
              <a:latin typeface="メイリオ"/>
              <a:ea typeface="メイリオ"/>
              <a:cs typeface="メイリオ"/>
            </a:endParaRPr>
          </a:p>
          <a:p>
            <a:pPr algn="l">
              <a:lnSpc>
                <a:spcPct val="130000"/>
              </a:lnSpc>
            </a:pPr>
            <a:r>
              <a:rPr lang="en-US" altLang="ja-JP" sz="2400" b="1" dirty="0" smtClean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lang="en-US" altLang="ja-JP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/2.</a:t>
            </a:r>
            <a:r>
              <a:rPr lang="ja-JP" altLang="en-US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ラジオボタンをクリックしたらイベント発生！</a:t>
            </a:r>
          </a:p>
          <a:p>
            <a:pPr algn="l">
              <a:lnSpc>
                <a:spcPct val="130000"/>
              </a:lnSpc>
            </a:pP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$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('[name=</a:t>
            </a:r>
            <a:r>
              <a:rPr lang="en-US" altLang="ja-JP" sz="2400" b="1" dirty="0" err="1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toi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]'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).</a:t>
            </a:r>
            <a:r>
              <a:rPr lang="en-US" altLang="ja-JP" sz="2400" dirty="0">
                <a:solidFill>
                  <a:srgbClr val="008000"/>
                </a:solidFill>
                <a:latin typeface="メイリオ"/>
                <a:ea typeface="メイリオ"/>
                <a:cs typeface="メイリオ"/>
              </a:rPr>
              <a:t>on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</a:t>
            </a:r>
            <a:r>
              <a:rPr lang="ru-RU" altLang="ja-JP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click</a:t>
            </a:r>
            <a:r>
              <a:rPr lang="ru-RU" altLang="ja-JP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,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function() 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{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 smtClean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//</a:t>
            </a:r>
            <a:r>
              <a:rPr lang="ja-JP" altLang="en-US" sz="2400" b="1" dirty="0" smtClean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ラジオボタンをクリックしたら動作</a:t>
            </a:r>
            <a:endParaRPr lang="en-US" altLang="ja-JP" sz="2400" b="1" dirty="0" smtClean="0">
              <a:solidFill>
                <a:srgbClr val="7F7F7F"/>
              </a:solidFill>
              <a:latin typeface="メイリオ"/>
              <a:ea typeface="メイリオ"/>
              <a:cs typeface="メイリオ"/>
            </a:endParaRPr>
          </a:p>
          <a:p>
            <a:pPr lvl="2" algn="l">
              <a:lnSpc>
                <a:spcPct val="130000"/>
              </a:lnSpc>
            </a:pPr>
            <a:r>
              <a:rPr lang="en-US" altLang="ja-JP" sz="20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</a:t>
            </a:r>
            <a:r>
              <a:rPr lang="en-US" altLang="ja-JP" sz="20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if( 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$(this).</a:t>
            </a:r>
            <a:r>
              <a:rPr lang="en-US" altLang="ja-JP" sz="2400" b="1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val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() == </a:t>
            </a:r>
            <a:r>
              <a:rPr lang="en-US" altLang="ja-JP" sz="2400" b="1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ans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en-US" altLang="ja-JP" sz="2400" b="1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i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]</a:t>
            </a:r>
            <a:r>
              <a:rPr lang="ja-JP" altLang="en-US" sz="20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0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) {</a:t>
            </a:r>
            <a:r>
              <a:rPr lang="ja-JP" altLang="en-US" sz="20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      </a:t>
            </a:r>
            <a: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//</a:t>
            </a:r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選択値と配列</a:t>
            </a:r>
            <a:r>
              <a:rPr lang="en-US" altLang="ja-JP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ans</a:t>
            </a:r>
            <a: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en-US" altLang="ja-JP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i</a:t>
            </a:r>
            <a: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]</a:t>
            </a:r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を比較</a:t>
            </a:r>
            <a:r>
              <a:rPr lang="en-US" altLang="ja-JP" sz="20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0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sz="20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0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            alert</a:t>
            </a:r>
            <a:r>
              <a:rPr lang="en-US" altLang="ja-JP" sz="20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('</a:t>
            </a:r>
            <a:r>
              <a:rPr lang="ja-JP" altLang="en-US" sz="20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正解！</a:t>
            </a:r>
            <a:r>
              <a:rPr lang="en-US" altLang="ja-JP" sz="20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');</a:t>
            </a:r>
          </a:p>
          <a:p>
            <a:pPr lvl="2" algn="l">
              <a:lnSpc>
                <a:spcPct val="130000"/>
              </a:lnSpc>
            </a:pPr>
            <a:r>
              <a:rPr lang="en-US" altLang="ja-JP" sz="20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 </a:t>
            </a:r>
            <a:r>
              <a:rPr lang="en-US" altLang="ja-JP" sz="20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}</a:t>
            </a:r>
            <a:r>
              <a:rPr lang="ja-JP" altLang="en-US" sz="20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0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else</a:t>
            </a:r>
            <a:r>
              <a:rPr lang="ja-JP" altLang="en-US" sz="20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0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{</a:t>
            </a:r>
          </a:p>
          <a:p>
            <a:pPr lvl="2" algn="l">
              <a:lnSpc>
                <a:spcPct val="130000"/>
              </a:lnSpc>
            </a:pPr>
            <a:r>
              <a:rPr lang="en-US" altLang="ja-JP" sz="20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      alert('</a:t>
            </a:r>
            <a:r>
              <a:rPr lang="ja-JP" altLang="en-US" sz="20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はずれ！</a:t>
            </a:r>
            <a:r>
              <a:rPr lang="en-US" altLang="ja-JP" sz="20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');</a:t>
            </a:r>
            <a:endParaRPr lang="en-US" altLang="ja-JP" sz="2000" dirty="0">
              <a:solidFill>
                <a:srgbClr val="0000FF"/>
              </a:solidFill>
              <a:latin typeface="メイリオ"/>
              <a:ea typeface="メイリオ"/>
              <a:cs typeface="メイリオ"/>
            </a:endParaRPr>
          </a:p>
          <a:p>
            <a:pPr lvl="2" algn="l">
              <a:lnSpc>
                <a:spcPct val="130000"/>
              </a:lnSpc>
            </a:pPr>
            <a:r>
              <a:rPr lang="en-US" altLang="ja-JP" sz="20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 }</a:t>
            </a:r>
            <a:br>
              <a:rPr lang="en-US" altLang="ja-JP" sz="20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sz="18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          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$</a:t>
            </a:r>
            <a:r>
              <a:rPr lang="en-US" altLang="ja-JP" sz="2400" b="1" dirty="0" err="1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i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++;  </a:t>
            </a:r>
            <a:r>
              <a:rPr lang="ja-JP" altLang="en-US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                                  </a:t>
            </a:r>
            <a: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//1</a:t>
            </a:r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をプラスする</a:t>
            </a:r>
            <a:endParaRPr lang="en-US" altLang="ja-JP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lvl="2" algn="l">
              <a:lnSpc>
                <a:spcPct val="130000"/>
              </a:lnSpc>
            </a:pP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$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</a:t>
            </a:r>
            <a:r>
              <a:rPr lang="ru-RU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#quest</a:t>
            </a:r>
            <a:r>
              <a:rPr lang="ru-RU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)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.</a:t>
            </a:r>
            <a:r>
              <a:rPr lang="en-US" altLang="ja-JP" sz="2400" b="1" dirty="0">
                <a:solidFill>
                  <a:schemeClr val="accent2"/>
                </a:solidFill>
                <a:latin typeface="メイリオ"/>
                <a:ea typeface="メイリオ"/>
                <a:cs typeface="メイリオ"/>
              </a:rPr>
              <a:t>html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 </a:t>
            </a:r>
            <a:r>
              <a:rPr lang="en-US" altLang="ja-JP" sz="2400" b="1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qs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en-US" altLang="ja-JP" sz="2400" b="1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i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] );    </a:t>
            </a:r>
            <a:r>
              <a:rPr lang="ja-JP" altLang="en-US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lang="en-US" altLang="ja-JP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/id</a:t>
            </a:r>
            <a: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=</a:t>
            </a:r>
            <a:r>
              <a:rPr lang="ru-RU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quest</a:t>
            </a:r>
            <a:r>
              <a:rPr lang="ru-RU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ja-JP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箇所に</a:t>
            </a:r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表示</a:t>
            </a:r>
            <a:endParaRPr lang="en-US" altLang="ja-JP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l">
              <a:lnSpc>
                <a:spcPct val="130000"/>
              </a:lnSpc>
            </a:pPr>
            <a:r>
              <a:rPr lang="ja-JP" altLang="en-US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      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$(</a:t>
            </a:r>
            <a:r>
              <a:rPr lang="ru-RU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#toi1</a:t>
            </a:r>
            <a:r>
              <a:rPr lang="ru-RU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)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.</a:t>
            </a:r>
            <a:r>
              <a:rPr lang="en-US" altLang="ja-JP" sz="2400" b="1" dirty="0">
                <a:solidFill>
                  <a:srgbClr val="008000"/>
                </a:solidFill>
                <a:latin typeface="メイリオ"/>
                <a:ea typeface="メイリオ"/>
                <a:cs typeface="メイリオ"/>
              </a:rPr>
              <a:t>html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 </a:t>
            </a:r>
            <a:r>
              <a:rPr lang="en-US" altLang="ja-JP" sz="2400" b="1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toi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en-US" altLang="ja-JP" sz="2400" b="1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i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][0] ); </a:t>
            </a:r>
            <a:r>
              <a:rPr lang="ja-JP" altLang="en-US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//</a:t>
            </a:r>
            <a:r>
              <a:rPr lang="ja-JP" altLang="en-US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選択肢を表示</a:t>
            </a:r>
          </a:p>
          <a:p>
            <a:pPr algn="l">
              <a:lnSpc>
                <a:spcPct val="130000"/>
              </a:lnSpc>
            </a:pPr>
            <a:r>
              <a:rPr lang="ja-JP" altLang="en-US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ja-JP" altLang="en-US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     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$(</a:t>
            </a:r>
            <a:r>
              <a:rPr lang="ru-RU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#toi2</a:t>
            </a:r>
            <a:r>
              <a:rPr lang="ru-RU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)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.</a:t>
            </a:r>
            <a:r>
              <a:rPr lang="en-US" altLang="ja-JP" sz="2400" b="1" dirty="0">
                <a:solidFill>
                  <a:srgbClr val="008000"/>
                </a:solidFill>
                <a:latin typeface="メイリオ"/>
                <a:ea typeface="メイリオ"/>
                <a:cs typeface="メイリオ"/>
              </a:rPr>
              <a:t>html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 </a:t>
            </a:r>
            <a:r>
              <a:rPr lang="en-US" altLang="ja-JP" sz="2400" b="1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toi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en-US" altLang="ja-JP" sz="2400" b="1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i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][1] ); </a:t>
            </a:r>
            <a:r>
              <a:rPr lang="en-US" altLang="ja-JP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400" b="1" dirty="0" smtClean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en-US" altLang="ja-JP" sz="2400" b="1" dirty="0" smtClean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lang="en-US" altLang="ja-JP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lang="ja-JP" altLang="en-US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選択肢を表示</a:t>
            </a:r>
          </a:p>
          <a:p>
            <a:pPr algn="l">
              <a:lnSpc>
                <a:spcPct val="130000"/>
              </a:lnSpc>
            </a:pPr>
            <a:r>
              <a:rPr lang="ja-JP" altLang="en-US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ja-JP" altLang="en-US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     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$(</a:t>
            </a:r>
            <a:r>
              <a:rPr lang="ru-RU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#toi3</a:t>
            </a:r>
            <a:r>
              <a:rPr lang="ru-RU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)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.</a:t>
            </a:r>
            <a:r>
              <a:rPr lang="en-US" altLang="ja-JP" sz="2400" b="1" dirty="0">
                <a:solidFill>
                  <a:srgbClr val="008000"/>
                </a:solidFill>
                <a:latin typeface="メイリオ"/>
                <a:ea typeface="メイリオ"/>
                <a:cs typeface="メイリオ"/>
              </a:rPr>
              <a:t>html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 </a:t>
            </a:r>
            <a:r>
              <a:rPr lang="en-US" altLang="ja-JP" sz="2400" b="1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toi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en-US" altLang="ja-JP" sz="2400" b="1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i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][2] ); </a:t>
            </a:r>
            <a:r>
              <a:rPr lang="en-US" altLang="ja-JP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400" b="1" dirty="0" smtClean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en-US" altLang="ja-JP" sz="2400" b="1" dirty="0" smtClean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lang="en-US" altLang="ja-JP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lang="ja-JP" altLang="en-US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選択肢を表示</a:t>
            </a:r>
            <a:endParaRPr lang="en-US" altLang="ja-JP" sz="2400" dirty="0" smtClean="0">
              <a:solidFill>
                <a:srgbClr val="0000FF"/>
              </a:solidFill>
              <a:latin typeface="メイリオ"/>
              <a:ea typeface="メイリオ"/>
              <a:cs typeface="メイリオ"/>
            </a:endParaRPr>
          </a:p>
          <a:p>
            <a:pPr algn="l">
              <a:lnSpc>
                <a:spcPct val="130000"/>
              </a:lnSpc>
            </a:pP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});</a:t>
            </a:r>
            <a:r>
              <a:rPr lang="ja-JP" altLang="en-US" sz="600" b="1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　　</a:t>
            </a:r>
            <a:endParaRPr lang="en-US" altLang="ja-JP" sz="600" b="1" dirty="0" smtClean="0">
              <a:solidFill>
                <a:schemeClr val="accent5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187168" y="1331721"/>
            <a:ext cx="1267391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Shape 142"/>
          <p:cNvSpPr/>
          <p:nvPr/>
        </p:nvSpPr>
        <p:spPr>
          <a:xfrm>
            <a:off x="9623218" y="494181"/>
            <a:ext cx="3042790" cy="837540"/>
          </a:xfrm>
          <a:prstGeom prst="rect">
            <a:avLst/>
          </a:prstGeom>
          <a:ln w="127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08000" tIns="140400" rIns="108000" bIns="140400" anchor="ctr">
            <a:spAutoFit/>
          </a:bodyPr>
          <a:lstStyle/>
          <a:p>
            <a:pPr lvl="0" algn="l">
              <a:defRPr sz="1800"/>
            </a:pPr>
            <a:r>
              <a:rPr sz="1800" b="1" dirty="0">
                <a:latin typeface="メイリオ"/>
                <a:ea typeface="メイリオ"/>
                <a:cs typeface="メイリオ"/>
                <a:sym typeface="Courier"/>
              </a:rPr>
              <a:t>サンプル</a:t>
            </a:r>
          </a:p>
          <a:p>
            <a:pPr lvl="0" algn="l">
              <a:defRPr sz="1800"/>
            </a:pPr>
            <a:r>
              <a:rPr lang="en-US" sz="1800" b="1" dirty="0" smtClean="0">
                <a:latin typeface="メイリオ"/>
                <a:ea typeface="メイリオ"/>
                <a:cs typeface="メイリオ"/>
                <a:sym typeface="Courier"/>
              </a:rPr>
              <a:t> </a:t>
            </a:r>
            <a:r>
              <a:rPr lang="en-US" sz="1800" b="1" dirty="0" err="1" smtClean="0">
                <a:latin typeface="メイリオ"/>
                <a:ea typeface="メイリオ"/>
                <a:cs typeface="メイリオ"/>
                <a:sym typeface="Courier"/>
              </a:rPr>
              <a:t>jquery</a:t>
            </a:r>
            <a:r>
              <a:rPr lang="en-US" sz="1800" b="1" dirty="0" smtClean="0">
                <a:latin typeface="メイリオ"/>
                <a:ea typeface="メイリオ"/>
                <a:cs typeface="メイリオ"/>
                <a:sym typeface="Courier"/>
              </a:rPr>
              <a:t>/quize0</a:t>
            </a:r>
            <a:r>
              <a:rPr lang="en-US" altLang="ja-JP" sz="1800" b="1" dirty="0" smtClean="0">
                <a:latin typeface="メイリオ"/>
                <a:ea typeface="メイリオ"/>
                <a:cs typeface="メイリオ"/>
                <a:sym typeface="Courier"/>
              </a:rPr>
              <a:t>2</a:t>
            </a:r>
            <a:r>
              <a:rPr lang="en-US" sz="1800" b="1" dirty="0" smtClean="0">
                <a:latin typeface="メイリオ"/>
                <a:ea typeface="メイリオ"/>
                <a:cs typeface="メイリオ"/>
                <a:sym typeface="Courier"/>
              </a:rPr>
              <a:t>.html</a:t>
            </a:r>
            <a:endParaRPr sz="1800" b="1" dirty="0">
              <a:latin typeface="メイリオ"/>
              <a:ea typeface="メイリオ"/>
              <a:cs typeface="メイリオ"/>
              <a:sym typeface="Courier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37290" y="3038422"/>
            <a:ext cx="12106042" cy="573726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80000" tIns="180000" rIns="180000" bIns="180000" rtlCol="0" anchor="t" anchorCtr="0">
            <a:spAutoFit/>
          </a:bodyPr>
          <a:lstStyle/>
          <a:p>
            <a:pPr algn="l"/>
            <a:endParaRPr kumimoji="1" lang="ja-JP" altLang="en-US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526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29"/>
          <p:cNvSpPr txBox="1">
            <a:spLocks/>
          </p:cNvSpPr>
          <p:nvPr/>
        </p:nvSpPr>
        <p:spPr>
          <a:xfrm>
            <a:off x="1270000" y="2997200"/>
            <a:ext cx="10464800" cy="2438400"/>
          </a:xfrm>
          <a:prstGeom prst="rect">
            <a:avLst/>
          </a:prstGeom>
          <a:solidFill>
            <a:srgbClr val="9881A6"/>
          </a:solidFill>
          <a:ln w="38100" cap="flat" cmpd="sng" algn="ctr">
            <a:noFill/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>
            <a:lvl1pPr algn="ctr" defTabSz="584200">
              <a:defRPr sz="8400">
                <a:solidFill>
                  <a:schemeClr val="lt1"/>
                </a:solidFill>
                <a:latin typeface="+mn-lt"/>
                <a:ea typeface="+mn-ea"/>
                <a:cs typeface="+mn-cs"/>
                <a:sym typeface="ヒラギノ角ゴ Pro W3"/>
              </a:defRPr>
            </a:lvl1pPr>
            <a:lvl2pPr indent="228600" algn="ctr" defTabSz="584200">
              <a:defRPr sz="8400">
                <a:solidFill>
                  <a:schemeClr val="lt1"/>
                </a:solidFill>
                <a:latin typeface="+mn-lt"/>
                <a:ea typeface="+mn-ea"/>
                <a:cs typeface="+mn-cs"/>
                <a:sym typeface="ヒラギノ角ゴ Pro W3"/>
              </a:defRPr>
            </a:lvl2pPr>
            <a:lvl3pPr indent="457200" algn="ctr" defTabSz="584200">
              <a:defRPr sz="8400">
                <a:solidFill>
                  <a:schemeClr val="lt1"/>
                </a:solidFill>
                <a:latin typeface="+mn-lt"/>
                <a:ea typeface="+mn-ea"/>
                <a:cs typeface="+mn-cs"/>
                <a:sym typeface="ヒラギノ角ゴ Pro W3"/>
              </a:defRPr>
            </a:lvl3pPr>
            <a:lvl4pPr indent="685800" algn="ctr" defTabSz="584200">
              <a:defRPr sz="8400">
                <a:solidFill>
                  <a:schemeClr val="lt1"/>
                </a:solidFill>
                <a:latin typeface="+mn-lt"/>
                <a:ea typeface="+mn-ea"/>
                <a:cs typeface="+mn-cs"/>
                <a:sym typeface="ヒラギノ角ゴ Pro W3"/>
              </a:defRPr>
            </a:lvl4pPr>
            <a:lvl5pPr indent="914400" algn="ctr" defTabSz="584200">
              <a:defRPr sz="8400">
                <a:solidFill>
                  <a:schemeClr val="lt1"/>
                </a:solidFill>
                <a:latin typeface="+mn-lt"/>
                <a:ea typeface="+mn-ea"/>
                <a:cs typeface="+mn-cs"/>
                <a:sym typeface="ヒラギノ角ゴ Pro W3"/>
              </a:defRPr>
            </a:lvl5pPr>
            <a:lvl6pPr indent="1143000" algn="ctr" defTabSz="584200">
              <a:defRPr sz="8400">
                <a:solidFill>
                  <a:schemeClr val="lt1"/>
                </a:solidFill>
                <a:latin typeface="+mn-lt"/>
                <a:ea typeface="+mn-ea"/>
                <a:cs typeface="+mn-cs"/>
                <a:sym typeface="ヒラギノ角ゴ Pro W3"/>
              </a:defRPr>
            </a:lvl6pPr>
            <a:lvl7pPr indent="1371600" algn="ctr" defTabSz="584200">
              <a:defRPr sz="8400">
                <a:solidFill>
                  <a:schemeClr val="lt1"/>
                </a:solidFill>
                <a:latin typeface="+mn-lt"/>
                <a:ea typeface="+mn-ea"/>
                <a:cs typeface="+mn-cs"/>
                <a:sym typeface="ヒラギノ角ゴ Pro W3"/>
              </a:defRPr>
            </a:lvl7pPr>
            <a:lvl8pPr indent="1600200" algn="ctr" defTabSz="584200">
              <a:defRPr sz="8400">
                <a:solidFill>
                  <a:schemeClr val="lt1"/>
                </a:solidFill>
                <a:latin typeface="+mn-lt"/>
                <a:ea typeface="+mn-ea"/>
                <a:cs typeface="+mn-cs"/>
                <a:sym typeface="ヒラギノ角ゴ Pro W3"/>
              </a:defRPr>
            </a:lvl8pPr>
            <a:lvl9pPr indent="1828800" algn="ctr" defTabSz="584200">
              <a:defRPr sz="8400">
                <a:solidFill>
                  <a:schemeClr val="lt1"/>
                </a:solidFill>
                <a:latin typeface="+mn-lt"/>
                <a:ea typeface="+mn-ea"/>
                <a:cs typeface="+mn-cs"/>
                <a:sym typeface="ヒラギノ角ゴ Pro W3"/>
              </a:defRPr>
            </a:lvl9pPr>
          </a:lstStyle>
          <a:p>
            <a:pPr>
              <a:defRPr sz="1800"/>
            </a:pPr>
            <a:r>
              <a:rPr lang="ja-JP" altLang="en-US" sz="8800" dirty="0" smtClean="0"/>
              <a:t>演習</a:t>
            </a:r>
            <a:endParaRPr lang="ja-JP" altLang="en-US" sz="88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9029670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7" y="4969848"/>
            <a:ext cx="4782797" cy="3914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hape 90"/>
          <p:cNvSpPr/>
          <p:nvPr/>
        </p:nvSpPr>
        <p:spPr>
          <a:xfrm flipV="1">
            <a:off x="439312" y="1000177"/>
            <a:ext cx="12041607" cy="9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0" name="Shape 142"/>
          <p:cNvSpPr/>
          <p:nvPr/>
        </p:nvSpPr>
        <p:spPr>
          <a:xfrm>
            <a:off x="9438129" y="76211"/>
            <a:ext cx="3042790" cy="837540"/>
          </a:xfrm>
          <a:prstGeom prst="rect">
            <a:avLst/>
          </a:prstGeom>
          <a:ln w="127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08000" tIns="140400" rIns="108000" bIns="140400" anchor="ctr">
            <a:spAutoFit/>
          </a:bodyPr>
          <a:lstStyle/>
          <a:p>
            <a:pPr lvl="0" algn="l">
              <a:defRPr sz="1800"/>
            </a:pPr>
            <a:r>
              <a:rPr sz="1800" b="1" dirty="0">
                <a:latin typeface="メイリオ"/>
                <a:ea typeface="メイリオ"/>
                <a:cs typeface="メイリオ"/>
                <a:sym typeface="Courier"/>
              </a:rPr>
              <a:t>サンプル</a:t>
            </a:r>
          </a:p>
          <a:p>
            <a:pPr lvl="0" algn="l">
              <a:defRPr sz="1800"/>
            </a:pPr>
            <a:r>
              <a:rPr lang="en-US" sz="1800" b="1" dirty="0" smtClean="0">
                <a:latin typeface="メイリオ"/>
                <a:ea typeface="メイリオ"/>
                <a:cs typeface="メイリオ"/>
                <a:sym typeface="Courier"/>
              </a:rPr>
              <a:t> </a:t>
            </a:r>
            <a:r>
              <a:rPr lang="en-US" sz="1800" b="1" dirty="0" err="1" smtClean="0">
                <a:latin typeface="メイリオ"/>
                <a:ea typeface="メイリオ"/>
                <a:cs typeface="メイリオ"/>
                <a:sym typeface="Courier"/>
              </a:rPr>
              <a:t>jquery</a:t>
            </a:r>
            <a:r>
              <a:rPr lang="en-US" sz="1800" b="1" dirty="0" smtClean="0">
                <a:latin typeface="メイリオ"/>
                <a:ea typeface="メイリオ"/>
                <a:cs typeface="メイリオ"/>
                <a:sym typeface="Courier"/>
              </a:rPr>
              <a:t>/</a:t>
            </a:r>
            <a:r>
              <a:rPr lang="en-US" sz="1800" b="1" dirty="0" err="1" smtClean="0">
                <a:latin typeface="メイリオ"/>
                <a:ea typeface="メイリオ"/>
                <a:cs typeface="メイリオ"/>
                <a:sym typeface="Courier"/>
              </a:rPr>
              <a:t>quize.html</a:t>
            </a:r>
            <a:endParaRPr sz="1800" b="1" dirty="0">
              <a:latin typeface="メイリオ"/>
              <a:ea typeface="メイリオ"/>
              <a:cs typeface="メイリオ"/>
              <a:sym typeface="Courier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963" y="4880131"/>
            <a:ext cx="4282634" cy="399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738" y="4880131"/>
            <a:ext cx="4141068" cy="4004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右矢印 5"/>
          <p:cNvSpPr/>
          <p:nvPr/>
        </p:nvSpPr>
        <p:spPr>
          <a:xfrm>
            <a:off x="3427476" y="8637026"/>
            <a:ext cx="5233672" cy="1116574"/>
          </a:xfrm>
          <a:prstGeom prst="rightArrow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 algn="l"/>
            <a:endParaRPr kumimoji="1" lang="ja-JP" altLang="en-US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6857" y="6701639"/>
            <a:ext cx="1533676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1</a:t>
            </a:r>
            <a:r>
              <a:rPr kumimoji="0" lang="ja-JP" alt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問目</a:t>
            </a:r>
            <a:endParaRPr kumimoji="0" lang="ja-JP" alt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ヒラギノ角ゴ Pro W3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98963" y="6701639"/>
            <a:ext cx="171841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２問目</a:t>
            </a:r>
            <a:endParaRPr kumimoji="0" lang="ja-JP" alt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ヒラギノ角ゴ Pro W3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022737" y="6701639"/>
            <a:ext cx="171841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３問目</a:t>
            </a:r>
            <a:endParaRPr kumimoji="0" lang="ja-JP" alt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ヒラギノ角ゴ Pro W3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9311" y="1110023"/>
            <a:ext cx="12041608" cy="42226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317500" indent="0" algn="l">
              <a:lnSpc>
                <a:spcPct val="120000"/>
              </a:lnSpc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 </a:t>
            </a:r>
            <a:r>
              <a:rPr lang="ja-JP" altLang="en-US" sz="3200" dirty="0"/>
              <a:t>問題数</a:t>
            </a:r>
            <a:r>
              <a:rPr lang="ja-JP" altLang="en-US" sz="3200" dirty="0" smtClean="0"/>
              <a:t>を６まで増やす</a:t>
            </a:r>
            <a:r>
              <a:rPr lang="ja-JP" altLang="en-US" sz="3200" dirty="0"/>
              <a:t>。</a:t>
            </a:r>
            <a:endParaRPr lang="en-US" altLang="ja-JP" sz="3200" dirty="0"/>
          </a:p>
          <a:p>
            <a:pPr marL="317500" algn="l">
              <a:lnSpc>
                <a:spcPct val="120000"/>
              </a:lnSpc>
            </a:pPr>
            <a:r>
              <a:rPr lang="ja-JP" altLang="en-US" sz="3200" dirty="0" smtClean="0"/>
              <a:t>・ 問題６問が終わったら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     ・</a:t>
            </a:r>
            <a:r>
              <a:rPr lang="ja-JP" altLang="en-US" sz="3200" dirty="0"/>
              <a:t>「  </a:t>
            </a:r>
            <a:r>
              <a:rPr lang="en-US" altLang="ja-JP" sz="3200" dirty="0" err="1"/>
              <a:t>i</a:t>
            </a:r>
            <a:r>
              <a:rPr lang="en-US" altLang="ja-JP" sz="3200" dirty="0"/>
              <a:t>++;</a:t>
            </a:r>
            <a:r>
              <a:rPr lang="ja-JP" altLang="en-US" sz="3200" dirty="0"/>
              <a:t>  」を実行しないようにする</a:t>
            </a:r>
            <a:r>
              <a:rPr lang="ja-JP" altLang="en-US" sz="3200" dirty="0" smtClean="0"/>
              <a:t>。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          </a:t>
            </a:r>
            <a:r>
              <a:rPr lang="en-US" altLang="ja-JP" sz="3200" dirty="0" smtClean="0"/>
              <a:t>※</a:t>
            </a:r>
            <a:r>
              <a:rPr lang="ja-JP" altLang="en-US" sz="3200" dirty="0" smtClean="0"/>
              <a:t>次の配列が無いのに参照するため。</a:t>
            </a:r>
            <a:endParaRPr lang="en-US" altLang="ja-JP" sz="3200" dirty="0"/>
          </a:p>
          <a:p>
            <a:pPr marL="317500" indent="0" algn="l">
              <a:lnSpc>
                <a:spcPct val="120000"/>
              </a:lnSpc>
              <a:buNone/>
            </a:pPr>
            <a:r>
              <a:rPr lang="ja-JP" altLang="en-US" sz="3200" dirty="0" smtClean="0"/>
              <a:t>     ・「 終了」アラート</a:t>
            </a:r>
            <a:r>
              <a:rPr lang="ja-JP" altLang="en-US" sz="3200" dirty="0"/>
              <a:t>を</a:t>
            </a:r>
            <a:r>
              <a:rPr lang="ja-JP" altLang="en-US" sz="3200" dirty="0" smtClean="0"/>
              <a:t>出し、正解の数を表示</a:t>
            </a:r>
            <a:endParaRPr lang="en-US" altLang="ja-JP" sz="3200" dirty="0" smtClean="0"/>
          </a:p>
          <a:p>
            <a:pPr marL="317500" indent="0" algn="l">
              <a:lnSpc>
                <a:spcPct val="120000"/>
              </a:lnSpc>
              <a:buNone/>
            </a:pPr>
            <a:r>
              <a:rPr lang="ja-JP" altLang="en-US" sz="3200" dirty="0" smtClean="0"/>
              <a:t>・ </a:t>
            </a:r>
            <a:r>
              <a:rPr lang="en-US" altLang="ja-JP" sz="3200" dirty="0" smtClean="0"/>
              <a:t>h1</a:t>
            </a:r>
            <a:r>
              <a:rPr lang="ja-JP" altLang="en-US" sz="3200" dirty="0" smtClean="0"/>
              <a:t>タグのところに何問目かを表示</a:t>
            </a:r>
            <a:endParaRPr lang="en-US" altLang="ja-JP" sz="3200" dirty="0" smtClean="0"/>
          </a:p>
          <a:p>
            <a:pPr marL="317500" indent="0" algn="l">
              <a:lnSpc>
                <a:spcPct val="120000"/>
              </a:lnSpc>
              <a:buNone/>
            </a:pPr>
            <a:r>
              <a:rPr lang="ja-JP" altLang="en-US" sz="3200" dirty="0" smtClean="0"/>
              <a:t>　</a:t>
            </a: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ヒラギノ角ゴ Pro W3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9312" y="32992"/>
            <a:ext cx="1015047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algn="l" rtl="0" latinLnBrk="1" hangingPunct="0"/>
            <a:r>
              <a:rPr lang="ja-JP" altLang="en-US" sz="3600" b="1" dirty="0">
                <a:latin typeface="メイリオ"/>
                <a:ea typeface="メイリオ"/>
                <a:cs typeface="メイリオ"/>
              </a:rPr>
              <a:t>課題：以下内容を来週授業まで</a:t>
            </a:r>
            <a:r>
              <a:rPr lang="ja-JP" altLang="en-US" sz="3600" b="1" dirty="0" smtClean="0">
                <a:latin typeface="メイリオ"/>
                <a:ea typeface="メイリオ"/>
                <a:cs typeface="メイリオ"/>
              </a:rPr>
              <a:t>に！</a:t>
            </a:r>
            <a:endParaRPr lang="ja-JP" altLang="en-US" sz="3600" b="1" dirty="0">
              <a:latin typeface="メイリオ"/>
              <a:ea typeface="メイリオ"/>
              <a:cs typeface="メイリオ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4113734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381000" y="266700"/>
            <a:ext cx="3098800" cy="6477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lang="en-US" sz="2800" dirty="0" err="1" smtClean="0">
                <a:latin typeface="メイリオ"/>
                <a:ea typeface="メイリオ"/>
                <a:cs typeface="メイリオ"/>
              </a:rPr>
              <a:t>J</a:t>
            </a:r>
            <a:r>
              <a:rPr sz="2800" dirty="0" err="1" smtClean="0">
                <a:latin typeface="メイリオ"/>
                <a:ea typeface="メイリオ"/>
                <a:cs typeface="メイリオ"/>
              </a:rPr>
              <a:t>ava</a:t>
            </a:r>
            <a:r>
              <a:rPr lang="en-US" sz="2800" dirty="0" err="1" smtClean="0">
                <a:latin typeface="メイリオ"/>
                <a:ea typeface="メイリオ"/>
                <a:cs typeface="メイリオ"/>
              </a:rPr>
              <a:t>S</a:t>
            </a:r>
            <a:r>
              <a:rPr sz="2800" dirty="0" err="1" smtClean="0">
                <a:latin typeface="メイリオ"/>
                <a:ea typeface="メイリオ"/>
                <a:cs typeface="メイリオ"/>
              </a:rPr>
              <a:t>criptの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配列</a:t>
            </a:r>
            <a:endParaRPr sz="28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4" name="Shape 94"/>
          <p:cNvSpPr/>
          <p:nvPr/>
        </p:nvSpPr>
        <p:spPr>
          <a:xfrm flipV="1">
            <a:off x="457200" y="888910"/>
            <a:ext cx="12023719" cy="9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>
              <a:latin typeface="メイリオ"/>
              <a:ea typeface="メイリオ"/>
              <a:cs typeface="メイリオ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876300" y="1684496"/>
            <a:ext cx="8309967" cy="1107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2400" dirty="0">
                <a:latin typeface="メイリオ"/>
                <a:ea typeface="メイリオ"/>
                <a:cs typeface="メイリオ"/>
              </a:rPr>
              <a:t>複数の値に順番をつけてまとめて扱う方法です。</a:t>
            </a:r>
          </a:p>
          <a:p>
            <a:pPr lvl="0" algn="l">
              <a:defRPr sz="1800"/>
            </a:pPr>
            <a:r>
              <a:rPr lang="ja-JP" altLang="en-US" sz="2400" dirty="0" smtClean="0">
                <a:latin typeface="メイリオ"/>
                <a:ea typeface="メイリオ"/>
                <a:cs typeface="メイリオ"/>
              </a:rPr>
              <a:t>配列の順番を</a:t>
            </a:r>
            <a:r>
              <a:rPr sz="2400" dirty="0" smtClean="0">
                <a:latin typeface="メイリオ"/>
                <a:ea typeface="メイリオ"/>
                <a:cs typeface="メイリオ"/>
              </a:rPr>
              <a:t>識別</a:t>
            </a:r>
            <a:r>
              <a:rPr lang="ja-JP" altLang="en-US" sz="2400" dirty="0" smtClean="0">
                <a:latin typeface="メイリオ"/>
                <a:ea typeface="メイリオ"/>
                <a:cs typeface="メイリオ"/>
              </a:rPr>
              <a:t>する番号を</a:t>
            </a:r>
            <a:r>
              <a:rPr sz="2400" dirty="0" smtClean="0">
                <a:latin typeface="メイリオ"/>
                <a:ea typeface="メイリオ"/>
                <a:cs typeface="メイリオ"/>
              </a:rPr>
              <a:t>「</a:t>
            </a:r>
            <a:r>
              <a:rPr sz="2400" dirty="0">
                <a:solidFill>
                  <a:srgbClr val="E32400"/>
                </a:solidFill>
                <a:latin typeface="メイリオ"/>
                <a:ea typeface="メイリオ"/>
                <a:cs typeface="メイリオ"/>
              </a:rPr>
              <a:t>インデックス</a:t>
            </a:r>
            <a:r>
              <a:rPr sz="2400" dirty="0">
                <a:latin typeface="メイリオ"/>
                <a:ea typeface="メイリオ"/>
                <a:cs typeface="メイリオ"/>
              </a:rPr>
              <a:t>」と呼びます。</a:t>
            </a:r>
          </a:p>
          <a:p>
            <a:pPr lvl="0" algn="l">
              <a:defRPr sz="1800"/>
            </a:pPr>
            <a:r>
              <a:rPr sz="2400" dirty="0">
                <a:latin typeface="メイリオ"/>
                <a:ea typeface="メイリオ"/>
                <a:cs typeface="メイリオ"/>
              </a:rPr>
              <a:t>インデックスは「</a:t>
            </a:r>
            <a:r>
              <a:rPr sz="2400" dirty="0">
                <a:solidFill>
                  <a:srgbClr val="E32400"/>
                </a:solidFill>
                <a:latin typeface="メイリオ"/>
                <a:ea typeface="メイリオ"/>
                <a:cs typeface="メイリオ"/>
              </a:rPr>
              <a:t>０</a:t>
            </a:r>
            <a:r>
              <a:rPr sz="2400" dirty="0">
                <a:latin typeface="メイリオ"/>
                <a:ea typeface="メイリオ"/>
                <a:cs typeface="メイリオ"/>
              </a:rPr>
              <a:t>」から始まります。</a:t>
            </a:r>
          </a:p>
        </p:txBody>
      </p:sp>
      <p:sp>
        <p:nvSpPr>
          <p:cNvPr id="103" name="Shape 103"/>
          <p:cNvSpPr/>
          <p:nvPr/>
        </p:nvSpPr>
        <p:spPr>
          <a:xfrm>
            <a:off x="823965" y="2917833"/>
            <a:ext cx="11579219" cy="1760870"/>
          </a:xfrm>
          <a:prstGeom prst="rect">
            <a:avLst/>
          </a:prstGeom>
          <a:solidFill>
            <a:srgbClr val="F8F2D3"/>
          </a:solidFill>
          <a:ln w="12700">
            <a:solidFill>
              <a:srgbClr val="DCBD2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08000" tIns="140400" rIns="108000" bIns="140400">
            <a:spAutoFit/>
          </a:bodyPr>
          <a:lstStyle/>
          <a:p>
            <a:pPr lvl="0" algn="l" defTabSz="457200">
              <a:defRPr sz="1800"/>
            </a:pPr>
            <a:r>
              <a:rPr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&lt;</a:t>
            </a:r>
            <a:r>
              <a:rPr lang="en-US"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script</a:t>
            </a:r>
            <a:r>
              <a:rPr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&gt;</a:t>
            </a:r>
          </a:p>
          <a:p>
            <a:pPr lvl="3" indent="0" algn="l" defTabSz="457200">
              <a:defRPr sz="1800"/>
            </a:pPr>
            <a:r>
              <a:rPr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    var </a:t>
            </a:r>
            <a:r>
              <a:rPr sz="2400" dirty="0" smtClean="0">
                <a:solidFill>
                  <a:srgbClr val="38571A"/>
                </a:solidFill>
                <a:latin typeface="メイリオ"/>
                <a:ea typeface="メイリオ"/>
                <a:cs typeface="メイリオ"/>
                <a:sym typeface="Courier"/>
              </a:rPr>
              <a:t>list</a:t>
            </a:r>
            <a:r>
              <a:rPr lang="en-US" sz="2400" dirty="0" smtClean="0">
                <a:solidFill>
                  <a:srgbClr val="38571A"/>
                </a:solidFill>
                <a:latin typeface="メイリオ"/>
                <a:ea typeface="メイリオ"/>
                <a:cs typeface="メイリオ"/>
                <a:sym typeface="Courier"/>
              </a:rPr>
              <a:t>1</a:t>
            </a:r>
            <a:r>
              <a:rPr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 = ['</a:t>
            </a:r>
            <a:r>
              <a:rPr lang="en-US" sz="24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  <a:sym typeface="Courier"/>
              </a:rPr>
              <a:t>大吉</a:t>
            </a:r>
            <a:r>
              <a:rPr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','</a:t>
            </a:r>
            <a:r>
              <a:rPr lang="en-US" sz="2400" dirty="0" smtClean="0">
                <a:solidFill>
                  <a:srgbClr val="E32400"/>
                </a:solidFill>
                <a:latin typeface="メイリオ"/>
                <a:ea typeface="メイリオ"/>
                <a:cs typeface="メイリオ"/>
                <a:sym typeface="Courier"/>
              </a:rPr>
              <a:t>中吉</a:t>
            </a:r>
            <a:r>
              <a:rPr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','</a:t>
            </a:r>
            <a:r>
              <a:rPr lang="en-US" sz="2400" dirty="0" smtClean="0">
                <a:solidFill>
                  <a:srgbClr val="E32400"/>
                </a:solidFill>
                <a:latin typeface="メイリオ"/>
                <a:ea typeface="メイリオ"/>
                <a:cs typeface="メイリオ"/>
                <a:sym typeface="Courier"/>
              </a:rPr>
              <a:t>小吉</a:t>
            </a:r>
            <a:r>
              <a:rPr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'</a:t>
            </a:r>
            <a:r>
              <a:rPr lang="en-US" altLang="ja-JP" sz="2400" dirty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,’</a:t>
            </a:r>
            <a:r>
              <a:rPr lang="en-US" altLang="ja-JP" sz="2400" dirty="0">
                <a:solidFill>
                  <a:srgbClr val="E32400"/>
                </a:solidFill>
                <a:latin typeface="メイリオ"/>
                <a:ea typeface="メイリオ"/>
                <a:cs typeface="メイリオ"/>
                <a:sym typeface="Courier"/>
              </a:rPr>
              <a:t> 吉</a:t>
            </a:r>
            <a:r>
              <a:rPr lang="en-US" altLang="ja-JP"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’</a:t>
            </a:r>
            <a:r>
              <a:rPr lang="en-US" altLang="ja-JP" sz="2400" dirty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 ,’</a:t>
            </a:r>
            <a:r>
              <a:rPr lang="en-US" altLang="ja-JP" sz="2400" dirty="0">
                <a:solidFill>
                  <a:srgbClr val="E32400"/>
                </a:solidFill>
                <a:latin typeface="メイリオ"/>
                <a:ea typeface="メイリオ"/>
                <a:cs typeface="メイリオ"/>
                <a:sym typeface="Courier"/>
              </a:rPr>
              <a:t> </a:t>
            </a:r>
            <a:r>
              <a:rPr lang="ja-JP" altLang="en-US" sz="2400" dirty="0" smtClean="0">
                <a:solidFill>
                  <a:srgbClr val="E32400"/>
                </a:solidFill>
                <a:latin typeface="メイリオ"/>
                <a:ea typeface="メイリオ"/>
                <a:cs typeface="メイリオ"/>
                <a:sym typeface="Courier"/>
              </a:rPr>
              <a:t>凶</a:t>
            </a:r>
            <a:r>
              <a:rPr lang="en-US" altLang="ja-JP"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’</a:t>
            </a:r>
            <a:r>
              <a:rPr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]; </a:t>
            </a:r>
          </a:p>
          <a:p>
            <a:pPr lvl="3" indent="0" algn="l" defTabSz="457200">
              <a:defRPr sz="1800"/>
            </a:pPr>
            <a:r>
              <a:rPr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    var </a:t>
            </a:r>
            <a:r>
              <a:rPr sz="2400" dirty="0" smtClean="0">
                <a:solidFill>
                  <a:srgbClr val="38571A"/>
                </a:solidFill>
                <a:latin typeface="メイリオ"/>
                <a:ea typeface="メイリオ"/>
                <a:cs typeface="メイリオ"/>
                <a:sym typeface="Courier"/>
              </a:rPr>
              <a:t>list</a:t>
            </a:r>
            <a:r>
              <a:rPr lang="en-US" sz="2400" dirty="0" smtClean="0">
                <a:solidFill>
                  <a:srgbClr val="38571A"/>
                </a:solidFill>
                <a:latin typeface="メイリオ"/>
                <a:ea typeface="メイリオ"/>
                <a:cs typeface="メイリオ"/>
                <a:sym typeface="Courier"/>
              </a:rPr>
              <a:t>2</a:t>
            </a:r>
            <a:r>
              <a:rPr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 = new Array(</a:t>
            </a:r>
            <a:r>
              <a:rPr lang="fr-FR" altLang="ja-JP" sz="2400" dirty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'</a:t>
            </a:r>
            <a:r>
              <a:rPr lang="ja-JP" altLang="fr-FR" sz="2400" dirty="0">
                <a:solidFill>
                  <a:srgbClr val="FF0000"/>
                </a:solidFill>
                <a:latin typeface="メイリオ"/>
                <a:ea typeface="メイリオ"/>
                <a:cs typeface="メイリオ"/>
                <a:sym typeface="Courier"/>
              </a:rPr>
              <a:t>大吉</a:t>
            </a:r>
            <a:r>
              <a:rPr lang="fr-FR" altLang="ja-JP" sz="2400" dirty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','</a:t>
            </a:r>
            <a:r>
              <a:rPr lang="ja-JP" altLang="fr-FR" sz="2400" dirty="0">
                <a:solidFill>
                  <a:srgbClr val="E32400"/>
                </a:solidFill>
                <a:latin typeface="メイリオ"/>
                <a:ea typeface="メイリオ"/>
                <a:cs typeface="メイリオ"/>
                <a:sym typeface="Courier"/>
              </a:rPr>
              <a:t>中吉</a:t>
            </a:r>
            <a:r>
              <a:rPr lang="fr-FR" altLang="ja-JP" sz="2400" dirty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','</a:t>
            </a:r>
            <a:r>
              <a:rPr lang="ja-JP" altLang="fr-FR" sz="2400" dirty="0">
                <a:solidFill>
                  <a:srgbClr val="E32400"/>
                </a:solidFill>
                <a:latin typeface="メイリオ"/>
                <a:ea typeface="メイリオ"/>
                <a:cs typeface="メイリオ"/>
                <a:sym typeface="Courier"/>
              </a:rPr>
              <a:t>小吉</a:t>
            </a:r>
            <a:r>
              <a:rPr lang="fr-FR" altLang="ja-JP" sz="2400" dirty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',’</a:t>
            </a:r>
            <a:r>
              <a:rPr lang="fr-FR" altLang="ja-JP" sz="2400" dirty="0">
                <a:solidFill>
                  <a:srgbClr val="E32400"/>
                </a:solidFill>
                <a:latin typeface="メイリオ"/>
                <a:ea typeface="メイリオ"/>
                <a:cs typeface="メイリオ"/>
                <a:sym typeface="Courier"/>
              </a:rPr>
              <a:t> </a:t>
            </a:r>
            <a:r>
              <a:rPr lang="ja-JP" altLang="fr-FR" sz="2400" dirty="0">
                <a:solidFill>
                  <a:srgbClr val="E32400"/>
                </a:solidFill>
                <a:latin typeface="メイリオ"/>
                <a:ea typeface="メイリオ"/>
                <a:cs typeface="メイリオ"/>
                <a:sym typeface="Courier"/>
              </a:rPr>
              <a:t>吉</a:t>
            </a:r>
            <a:r>
              <a:rPr lang="fr-FR" altLang="ja-JP" sz="2400" dirty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’ ,’</a:t>
            </a:r>
            <a:r>
              <a:rPr lang="fr-FR" altLang="ja-JP" sz="2400" dirty="0">
                <a:solidFill>
                  <a:srgbClr val="E32400"/>
                </a:solidFill>
                <a:latin typeface="メイリオ"/>
                <a:ea typeface="メイリオ"/>
                <a:cs typeface="メイリオ"/>
                <a:sym typeface="Courier"/>
              </a:rPr>
              <a:t> </a:t>
            </a:r>
            <a:r>
              <a:rPr lang="ja-JP" altLang="fr-FR" sz="2400" dirty="0">
                <a:solidFill>
                  <a:srgbClr val="E32400"/>
                </a:solidFill>
                <a:latin typeface="メイリオ"/>
                <a:ea typeface="メイリオ"/>
                <a:cs typeface="メイリオ"/>
                <a:sym typeface="Courier"/>
              </a:rPr>
              <a:t>凶</a:t>
            </a:r>
            <a:r>
              <a:rPr lang="fr-FR" altLang="ja-JP" sz="2400" dirty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’</a:t>
            </a:r>
            <a:r>
              <a:rPr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)</a:t>
            </a:r>
            <a:r>
              <a:rPr lang="en-US"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;</a:t>
            </a:r>
            <a:r>
              <a:rPr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  </a:t>
            </a:r>
          </a:p>
          <a:p>
            <a:pPr lvl="3" indent="0" algn="l" defTabSz="457200">
              <a:defRPr sz="1800"/>
            </a:pPr>
            <a:r>
              <a:rPr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&lt;</a:t>
            </a:r>
            <a:r>
              <a:rPr sz="2400" dirty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/script&gt;</a:t>
            </a:r>
          </a:p>
        </p:txBody>
      </p:sp>
      <p:sp>
        <p:nvSpPr>
          <p:cNvPr id="16" name="Shape 53"/>
          <p:cNvSpPr/>
          <p:nvPr/>
        </p:nvSpPr>
        <p:spPr>
          <a:xfrm>
            <a:off x="520840" y="1119902"/>
            <a:ext cx="256255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/>
            </a:pPr>
            <a:r>
              <a:rPr lang="en-US" altLang="ja-JP" sz="2400" b="1" dirty="0" smtClean="0">
                <a:latin typeface="メイリオ"/>
                <a:ea typeface="メイリオ"/>
                <a:cs typeface="メイリオ"/>
              </a:rPr>
              <a:t>【</a:t>
            </a:r>
            <a:r>
              <a:rPr lang="ja-JP" altLang="en-US" sz="2400" b="1" dirty="0" smtClean="0">
                <a:latin typeface="メイリオ"/>
                <a:ea typeface="メイリオ"/>
                <a:cs typeface="メイリオ"/>
              </a:rPr>
              <a:t> 配列</a:t>
            </a:r>
            <a:r>
              <a:rPr lang="en-US" altLang="ja-JP" b="1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（</a:t>
            </a:r>
            <a:r>
              <a:rPr lang="en-US" altLang="ja-JP" i="1" dirty="0" smtClean="0">
                <a:latin typeface="メイリオ"/>
                <a:ea typeface="メイリオ"/>
                <a:cs typeface="メイリオ"/>
              </a:rPr>
              <a:t>array</a:t>
            </a:r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）</a:t>
            </a:r>
            <a:r>
              <a:rPr lang="en-US" altLang="ja-JP" sz="2400" b="1" dirty="0" smtClean="0">
                <a:latin typeface="メイリオ"/>
                <a:ea typeface="メイリオ"/>
                <a:cs typeface="メイリオ"/>
              </a:rPr>
              <a:t>】</a:t>
            </a:r>
            <a:endParaRPr sz="2400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Shape 106"/>
          <p:cNvSpPr/>
          <p:nvPr/>
        </p:nvSpPr>
        <p:spPr>
          <a:xfrm>
            <a:off x="769533" y="6571954"/>
            <a:ext cx="6604000" cy="1790700"/>
          </a:xfrm>
          <a:prstGeom prst="roundRect">
            <a:avLst>
              <a:gd name="adj" fmla="val 10638"/>
            </a:avLst>
          </a:prstGeom>
          <a:solidFill>
            <a:srgbClr val="F8F2D3"/>
          </a:solidFill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メイリオ"/>
              <a:ea typeface="メイリオ"/>
              <a:cs typeface="メイリオ"/>
            </a:endParaRPr>
          </a:p>
        </p:txBody>
      </p:sp>
      <p:sp>
        <p:nvSpPr>
          <p:cNvPr id="17" name="Shape 110"/>
          <p:cNvSpPr/>
          <p:nvPr/>
        </p:nvSpPr>
        <p:spPr>
          <a:xfrm>
            <a:off x="897921" y="5783219"/>
            <a:ext cx="615553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2400" dirty="0" smtClean="0">
                <a:latin typeface="メイリオ"/>
                <a:ea typeface="メイリオ"/>
                <a:cs typeface="メイリオ"/>
              </a:rPr>
              <a:t>インデックス「</a:t>
            </a:r>
            <a:r>
              <a:rPr sz="2400" dirty="0">
                <a:latin typeface="メイリオ"/>
                <a:ea typeface="メイリオ"/>
                <a:cs typeface="メイリオ"/>
              </a:rPr>
              <a:t>０」</a:t>
            </a:r>
            <a:r>
              <a:rPr sz="2400" dirty="0" smtClean="0">
                <a:latin typeface="メイリオ"/>
                <a:ea typeface="メイリオ"/>
                <a:cs typeface="メイリオ"/>
              </a:rPr>
              <a:t>から</a:t>
            </a:r>
            <a:r>
              <a:rPr lang="ja-JP" altLang="en-US" sz="2400" dirty="0" smtClean="0">
                <a:latin typeface="メイリオ"/>
                <a:ea typeface="メイリオ"/>
                <a:cs typeface="メイリオ"/>
              </a:rPr>
              <a:t>値</a:t>
            </a:r>
            <a:r>
              <a:rPr sz="2400" dirty="0" smtClean="0">
                <a:latin typeface="メイリオ"/>
                <a:ea typeface="メイリオ"/>
                <a:cs typeface="メイリオ"/>
              </a:rPr>
              <a:t>が</a:t>
            </a:r>
            <a:r>
              <a:rPr sz="2400" dirty="0">
                <a:solidFill>
                  <a:srgbClr val="E32400"/>
                </a:solidFill>
                <a:latin typeface="メイリオ"/>
                <a:ea typeface="メイリオ"/>
                <a:cs typeface="メイリオ"/>
              </a:rPr>
              <a:t>格納</a:t>
            </a:r>
            <a:r>
              <a:rPr sz="2400" dirty="0">
                <a:latin typeface="メイリオ"/>
                <a:ea typeface="メイリオ"/>
                <a:cs typeface="メイリオ"/>
              </a:rPr>
              <a:t>されます。</a:t>
            </a:r>
          </a:p>
          <a:p>
            <a:pPr lvl="0" algn="l">
              <a:defRPr sz="1800"/>
            </a:pPr>
            <a:r>
              <a:rPr sz="2400" dirty="0">
                <a:latin typeface="メイリオ"/>
                <a:ea typeface="メイリオ"/>
                <a:cs typeface="メイリオ"/>
              </a:rPr>
              <a:t>list[1]では「css」が取得可能</a:t>
            </a:r>
          </a:p>
        </p:txBody>
      </p:sp>
      <p:graphicFrame>
        <p:nvGraphicFramePr>
          <p:cNvPr id="18" name="Table 111"/>
          <p:cNvGraphicFramePr/>
          <p:nvPr>
            <p:extLst/>
          </p:nvPr>
        </p:nvGraphicFramePr>
        <p:xfrm>
          <a:off x="2064933" y="6975683"/>
          <a:ext cx="5016498" cy="1295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72166"/>
                <a:gridCol w="1672166"/>
                <a:gridCol w="1672166"/>
              </a:tblGrid>
              <a:tr h="129540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</a:rPr>
                        <a:t>
</a:t>
                      </a:r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list1</a:t>
                      </a:r>
                      <a:r>
                        <a:rPr dirty="0" smtClean="0"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dirty="0">
                          <a:latin typeface="+mn-lt"/>
                          <a:ea typeface="+mn-ea"/>
                          <a:cs typeface="+mn-cs"/>
                        </a:rPr>
                        <a:t>0]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</a:rPr>
                        <a:t>
</a:t>
                      </a:r>
                      <a:r>
                        <a:rPr lang="en-US" altLang="ja-JP" dirty="0" smtClean="0">
                          <a:solidFill>
                            <a:srgbClr val="000000"/>
                          </a:solidFill>
                          <a:latin typeface="ヒラギノ角ゴ ProN W3"/>
                          <a:ea typeface="ヒラギノ角ゴ ProN W3"/>
                          <a:cs typeface="ヒラギノ角ゴ ProN W3"/>
                          <a:sym typeface="ヒラギノ角ゴ Pro W3"/>
                        </a:rPr>
                        <a:t>list1</a:t>
                      </a:r>
                      <a:r>
                        <a:rPr dirty="0" smtClean="0"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dirty="0">
                          <a:latin typeface="+mn-lt"/>
                          <a:ea typeface="+mn-ea"/>
                          <a:cs typeface="+mn-cs"/>
                        </a:rPr>
                        <a:t>1]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</a:rPr>
                        <a:t>
</a:t>
                      </a:r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list1</a:t>
                      </a:r>
                      <a:r>
                        <a:rPr dirty="0" smtClean="0"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dirty="0">
                          <a:latin typeface="+mn-lt"/>
                          <a:ea typeface="+mn-ea"/>
                          <a:cs typeface="+mn-cs"/>
                        </a:rPr>
                        <a:t>2]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Shape 112"/>
          <p:cNvSpPr/>
          <p:nvPr/>
        </p:nvSpPr>
        <p:spPr>
          <a:xfrm>
            <a:off x="2268133" y="7080402"/>
            <a:ext cx="1270000" cy="482600"/>
          </a:xfrm>
          <a:prstGeom prst="rect">
            <a:avLst/>
          </a:prstGeom>
          <a:ln w="25400">
            <a:solidFill>
              <a:srgbClr val="AAAAA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lang="ja-JP" altLang="en-US" sz="20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  <a:sym typeface="Courier"/>
              </a:rPr>
              <a:t>大吉</a:t>
            </a:r>
            <a:endParaRPr sz="2000" dirty="0">
              <a:solidFill>
                <a:srgbClr val="FF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メイリオ"/>
              <a:ea typeface="メイリオ"/>
              <a:cs typeface="メイリオ"/>
              <a:sym typeface="Courier"/>
            </a:endParaRPr>
          </a:p>
        </p:txBody>
      </p:sp>
      <p:sp>
        <p:nvSpPr>
          <p:cNvPr id="20" name="Shape 113"/>
          <p:cNvSpPr/>
          <p:nvPr/>
        </p:nvSpPr>
        <p:spPr>
          <a:xfrm>
            <a:off x="3944533" y="7080402"/>
            <a:ext cx="1270000" cy="482600"/>
          </a:xfrm>
          <a:prstGeom prst="rect">
            <a:avLst/>
          </a:prstGeom>
          <a:ln w="25400">
            <a:solidFill>
              <a:srgbClr val="AAAAA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lang="ja-JP" altLang="en-US" sz="20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  <a:sym typeface="Courier"/>
              </a:rPr>
              <a:t>中吉</a:t>
            </a:r>
            <a:endParaRPr sz="2000" dirty="0">
              <a:solidFill>
                <a:srgbClr val="FF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メイリオ"/>
              <a:ea typeface="メイリオ"/>
              <a:cs typeface="メイリオ"/>
              <a:sym typeface="Courier"/>
            </a:endParaRPr>
          </a:p>
        </p:txBody>
      </p:sp>
      <p:sp>
        <p:nvSpPr>
          <p:cNvPr id="21" name="Shape 114"/>
          <p:cNvSpPr/>
          <p:nvPr/>
        </p:nvSpPr>
        <p:spPr>
          <a:xfrm>
            <a:off x="5468533" y="7080402"/>
            <a:ext cx="1536700" cy="482600"/>
          </a:xfrm>
          <a:prstGeom prst="rect">
            <a:avLst/>
          </a:prstGeom>
          <a:ln w="25400">
            <a:solidFill>
              <a:srgbClr val="AAAAA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lang="ja-JP" altLang="en-US" sz="20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  <a:sym typeface="Courier"/>
              </a:rPr>
              <a:t>小吉</a:t>
            </a:r>
            <a:endParaRPr sz="2000" dirty="0">
              <a:solidFill>
                <a:srgbClr val="FF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メイリオ"/>
              <a:ea typeface="メイリオ"/>
              <a:cs typeface="メイリオ"/>
              <a:sym typeface="Courier"/>
            </a:endParaRPr>
          </a:p>
        </p:txBody>
      </p:sp>
      <p:sp>
        <p:nvSpPr>
          <p:cNvPr id="22" name="Shape 115"/>
          <p:cNvSpPr/>
          <p:nvPr/>
        </p:nvSpPr>
        <p:spPr>
          <a:xfrm>
            <a:off x="1027191" y="7229455"/>
            <a:ext cx="73538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 dirty="0" smtClean="0">
                <a:latin typeface="メイリオ"/>
                <a:ea typeface="メイリオ"/>
                <a:cs typeface="メイリオ"/>
              </a:rPr>
              <a:t>list</a:t>
            </a:r>
            <a:r>
              <a:rPr lang="en-US" sz="2400" dirty="0" smtClean="0">
                <a:latin typeface="メイリオ"/>
                <a:ea typeface="メイリオ"/>
                <a:cs typeface="メイリオ"/>
              </a:rPr>
              <a:t>1</a:t>
            </a:r>
            <a:endParaRPr sz="2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5" name="Shape 53"/>
          <p:cNvSpPr/>
          <p:nvPr/>
        </p:nvSpPr>
        <p:spPr>
          <a:xfrm>
            <a:off x="573736" y="5232782"/>
            <a:ext cx="533253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/>
            </a:pPr>
            <a:r>
              <a:rPr lang="en-US" altLang="ja-JP" sz="2400" b="1" dirty="0" smtClean="0">
                <a:latin typeface="メイリオ"/>
                <a:ea typeface="メイリオ"/>
                <a:cs typeface="メイリオ"/>
              </a:rPr>
              <a:t>【</a:t>
            </a:r>
            <a:r>
              <a:rPr lang="ja-JP" altLang="en-US" sz="2400" b="1" dirty="0" smtClean="0">
                <a:latin typeface="メイリオ"/>
                <a:ea typeface="メイリオ"/>
                <a:cs typeface="メイリオ"/>
              </a:rPr>
              <a:t> 配列のアクセスイメージ</a:t>
            </a:r>
            <a:r>
              <a:rPr lang="en-US" altLang="ja-JP" b="1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（</a:t>
            </a:r>
            <a:r>
              <a:rPr lang="en-US" altLang="ja-JP" i="1" dirty="0" smtClean="0">
                <a:latin typeface="メイリオ"/>
                <a:ea typeface="メイリオ"/>
                <a:cs typeface="メイリオ"/>
              </a:rPr>
              <a:t>array</a:t>
            </a:r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）</a:t>
            </a:r>
            <a:r>
              <a:rPr lang="en-US" altLang="ja-JP" sz="2400" b="1" dirty="0" smtClean="0">
                <a:latin typeface="メイリオ"/>
                <a:ea typeface="メイリオ"/>
                <a:cs typeface="メイリオ"/>
              </a:rPr>
              <a:t>】</a:t>
            </a:r>
            <a:endParaRPr sz="2400" b="1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685223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9"/>
          <p:cNvSpPr>
            <a:spLocks noGrp="1"/>
          </p:cNvSpPr>
          <p:nvPr>
            <p:ph type="title"/>
          </p:nvPr>
        </p:nvSpPr>
        <p:spPr>
          <a:xfrm>
            <a:off x="1270000" y="2997200"/>
            <a:ext cx="10464800" cy="2438400"/>
          </a:xfrm>
          <a:prstGeom prst="rect">
            <a:avLst/>
          </a:prstGeom>
          <a:solidFill>
            <a:srgbClr val="9881A6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>
              <a:defRPr sz="1800"/>
            </a:pPr>
            <a:r>
              <a:rPr lang="ja-JP" altLang="en-US" sz="7200" dirty="0" smtClean="0"/>
              <a:t>連想配列</a:t>
            </a:r>
            <a:r>
              <a:rPr lang="en-US" altLang="ja-JP" sz="7200" dirty="0" smtClean="0"/>
              <a:t/>
            </a:r>
            <a:br>
              <a:rPr lang="en-US" altLang="ja-JP" sz="7200" dirty="0" smtClean="0"/>
            </a:b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-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Object/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オブジェクト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 -</a:t>
            </a:r>
            <a:endParaRPr sz="36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88233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381000" y="179124"/>
            <a:ext cx="5816194" cy="64770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lang="en-US" sz="2800" dirty="0" err="1" smtClean="0">
                <a:latin typeface="メイリオ"/>
                <a:ea typeface="メイリオ"/>
                <a:cs typeface="メイリオ"/>
              </a:rPr>
              <a:t>J</a:t>
            </a:r>
            <a:r>
              <a:rPr sz="2800" dirty="0" err="1" smtClean="0">
                <a:latin typeface="メイリオ"/>
                <a:ea typeface="メイリオ"/>
                <a:cs typeface="メイリオ"/>
              </a:rPr>
              <a:t>ava</a:t>
            </a:r>
            <a:r>
              <a:rPr lang="en-US" sz="2800" dirty="0" err="1" smtClean="0">
                <a:latin typeface="メイリオ"/>
                <a:ea typeface="メイリオ"/>
                <a:cs typeface="メイリオ"/>
              </a:rPr>
              <a:t>S</a:t>
            </a:r>
            <a:r>
              <a:rPr sz="2800" dirty="0" err="1" smtClean="0">
                <a:latin typeface="メイリオ"/>
                <a:ea typeface="メイリオ"/>
                <a:cs typeface="メイリオ"/>
              </a:rPr>
              <a:t>criptの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オブジェクト・連想配列</a:t>
            </a:r>
            <a:endParaRPr sz="28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4" name="Shape 94"/>
          <p:cNvSpPr/>
          <p:nvPr/>
        </p:nvSpPr>
        <p:spPr>
          <a:xfrm flipV="1">
            <a:off x="457200" y="888910"/>
            <a:ext cx="12023719" cy="9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>
              <a:latin typeface="メイリオ"/>
              <a:ea typeface="メイリオ"/>
              <a:cs typeface="メイリオ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876300" y="1553132"/>
            <a:ext cx="11526884" cy="1107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ja-JP" altLang="en-US" sz="2400" dirty="0" smtClean="0">
                <a:latin typeface="メイリオ"/>
                <a:ea typeface="メイリオ"/>
                <a:cs typeface="メイリオ"/>
              </a:rPr>
              <a:t>配列と違い「インデックス」ではなく「</a:t>
            </a:r>
            <a:r>
              <a:rPr lang="ja-JP" altLang="en-US" sz="2400" dirty="0" smtClean="0">
                <a:solidFill>
                  <a:srgbClr val="E32400"/>
                </a:solidFill>
                <a:latin typeface="メイリオ"/>
                <a:ea typeface="メイリオ"/>
                <a:cs typeface="メイリオ"/>
              </a:rPr>
              <a:t>プロパティ</a:t>
            </a:r>
            <a:r>
              <a:rPr lang="ja-JP" altLang="en-US" sz="2400" dirty="0" smtClean="0">
                <a:latin typeface="メイリオ"/>
                <a:ea typeface="メイリオ"/>
                <a:cs typeface="メイリオ"/>
              </a:rPr>
              <a:t>」で値を管理することができます。プロパティは「名前</a:t>
            </a:r>
            <a:r>
              <a:rPr lang="en-US" altLang="ja-JP" sz="2400" dirty="0" smtClean="0">
                <a:latin typeface="メイリオ"/>
                <a:ea typeface="メイリオ"/>
                <a:cs typeface="メイリオ"/>
              </a:rPr>
              <a:t>:</a:t>
            </a:r>
            <a:r>
              <a:rPr lang="ja-JP" altLang="en-US" sz="2400" dirty="0" smtClean="0">
                <a:latin typeface="メイリオ"/>
                <a:ea typeface="メイリオ"/>
                <a:cs typeface="メイリオ"/>
              </a:rPr>
              <a:t>値」のペアになっており最近ではよく使用されるデータ保持の方法の１つです。</a:t>
            </a:r>
            <a:endParaRPr lang="en-US" altLang="ja-JP" sz="24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823965" y="2689004"/>
            <a:ext cx="11579219" cy="2868865"/>
          </a:xfrm>
          <a:prstGeom prst="rect">
            <a:avLst/>
          </a:prstGeom>
          <a:solidFill>
            <a:srgbClr val="F8F2D3"/>
          </a:solidFill>
          <a:ln w="12700">
            <a:solidFill>
              <a:srgbClr val="DCBD2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08000" tIns="140400" rIns="108000" bIns="140400">
            <a:spAutoFit/>
          </a:bodyPr>
          <a:lstStyle/>
          <a:p>
            <a:pPr lvl="0" algn="l" defTabSz="457200">
              <a:defRPr sz="1800"/>
            </a:pPr>
            <a:r>
              <a:rPr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&lt;</a:t>
            </a:r>
            <a:r>
              <a:rPr lang="en-US"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script</a:t>
            </a:r>
            <a:r>
              <a:rPr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&gt;</a:t>
            </a:r>
          </a:p>
          <a:p>
            <a:pPr lvl="3" indent="0" algn="l" defTabSz="457200">
              <a:defRPr sz="1800"/>
            </a:pPr>
            <a:r>
              <a:rPr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    </a:t>
            </a:r>
            <a:r>
              <a:rPr lang="en-US" altLang="ja-JP" sz="2400" dirty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var </a:t>
            </a:r>
            <a:r>
              <a:rPr lang="ja-JP" altLang="en-US"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 </a:t>
            </a:r>
            <a:r>
              <a:rPr lang="en-US" altLang="ja-JP"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object1 = { 'a':'</a:t>
            </a:r>
            <a:r>
              <a:rPr lang="ja-JP" altLang="en-US" sz="24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  <a:sym typeface="Courier"/>
              </a:rPr>
              <a:t>あ</a:t>
            </a:r>
            <a:r>
              <a:rPr lang="en-US" altLang="ja-JP"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',  'b':'</a:t>
            </a:r>
            <a:r>
              <a:rPr lang="ja-JP" altLang="en-US" sz="24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  <a:sym typeface="Courier"/>
              </a:rPr>
              <a:t>い</a:t>
            </a:r>
            <a:r>
              <a:rPr lang="en-US" altLang="ja-JP"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', 'c':'</a:t>
            </a:r>
            <a:r>
              <a:rPr lang="ja-JP" altLang="en-US" sz="24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  <a:sym typeface="Courier"/>
              </a:rPr>
              <a:t>う</a:t>
            </a:r>
            <a:r>
              <a:rPr lang="en-US" altLang="ja-JP" sz="2400" dirty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'</a:t>
            </a:r>
            <a:r>
              <a:rPr lang="en-US" altLang="ja-JP"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 }</a:t>
            </a:r>
            <a:r>
              <a:rPr lang="en-US" altLang="ja-JP" sz="2400" dirty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; </a:t>
            </a:r>
            <a:endParaRPr lang="en-US" altLang="ja-JP" sz="2400" dirty="0" smtClean="0">
              <a:solidFill>
                <a:srgbClr val="000088"/>
              </a:solidFill>
              <a:latin typeface="メイリオ"/>
              <a:ea typeface="メイリオ"/>
              <a:cs typeface="メイリオ"/>
              <a:sym typeface="Courier"/>
            </a:endParaRPr>
          </a:p>
          <a:p>
            <a:pPr lvl="3" indent="0" algn="l" defTabSz="457200">
              <a:defRPr sz="1800"/>
            </a:pPr>
            <a:r>
              <a:rPr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    </a:t>
            </a:r>
            <a:r>
              <a:rPr lang="is-IS" sz="2400" dirty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var </a:t>
            </a:r>
            <a:r>
              <a:rPr lang="is-IS"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 </a:t>
            </a:r>
            <a:r>
              <a:rPr lang="en-US" altLang="ja-JP"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object2</a:t>
            </a:r>
            <a:r>
              <a:rPr lang="is-IS"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= </a:t>
            </a:r>
            <a:r>
              <a:rPr lang="is-IS" sz="2400" dirty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{</a:t>
            </a:r>
          </a:p>
          <a:p>
            <a:pPr lvl="3" indent="0" algn="l" defTabSz="457200">
              <a:defRPr sz="1800"/>
            </a:pPr>
            <a:r>
              <a:rPr lang="is-IS" sz="2400" dirty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	    </a:t>
            </a:r>
            <a:r>
              <a:rPr lang="is-IS"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'obj1' :  { 'c1':'</a:t>
            </a:r>
            <a:r>
              <a:rPr lang="is-IS" sz="24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  <a:sym typeface="Courier"/>
              </a:rPr>
              <a:t>A</a:t>
            </a:r>
            <a:r>
              <a:rPr lang="is-IS"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', 'c2':'</a:t>
            </a:r>
            <a:r>
              <a:rPr lang="is-IS" sz="24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  <a:sym typeface="Courier"/>
              </a:rPr>
              <a:t>B</a:t>
            </a:r>
            <a:r>
              <a:rPr lang="is-IS"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', 'c3': '</a:t>
            </a:r>
            <a:r>
              <a:rPr lang="is-IS" sz="24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  <a:sym typeface="Courier"/>
              </a:rPr>
              <a:t>C</a:t>
            </a:r>
            <a:r>
              <a:rPr lang="is-IS"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' },</a:t>
            </a:r>
          </a:p>
          <a:p>
            <a:pPr lvl="3" indent="0" algn="l" defTabSz="457200">
              <a:defRPr sz="1800"/>
            </a:pPr>
            <a:r>
              <a:rPr lang="is-IS" altLang="ja-JP"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         'obj2' </a:t>
            </a:r>
            <a:r>
              <a:rPr lang="is-IS" altLang="ja-JP" sz="2400" dirty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:  { 'c1':'</a:t>
            </a:r>
            <a:r>
              <a:rPr lang="is-IS" altLang="ja-JP" sz="2400" dirty="0">
                <a:solidFill>
                  <a:srgbClr val="FF0000"/>
                </a:solidFill>
                <a:latin typeface="メイリオ"/>
                <a:ea typeface="メイリオ"/>
                <a:cs typeface="メイリオ"/>
                <a:sym typeface="Courier"/>
              </a:rPr>
              <a:t>A</a:t>
            </a:r>
            <a:r>
              <a:rPr lang="is-IS" altLang="ja-JP" sz="2400" dirty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', 'c2':'</a:t>
            </a:r>
            <a:r>
              <a:rPr lang="is-IS" altLang="ja-JP" sz="2400" dirty="0">
                <a:solidFill>
                  <a:srgbClr val="FF0000"/>
                </a:solidFill>
                <a:latin typeface="メイリオ"/>
                <a:ea typeface="メイリオ"/>
                <a:cs typeface="メイリオ"/>
                <a:sym typeface="Courier"/>
              </a:rPr>
              <a:t>B</a:t>
            </a:r>
            <a:r>
              <a:rPr lang="is-IS" altLang="ja-JP" sz="2400" dirty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', 'c3': '</a:t>
            </a:r>
            <a:r>
              <a:rPr lang="is-IS" altLang="ja-JP" sz="2400" dirty="0">
                <a:solidFill>
                  <a:srgbClr val="FF0000"/>
                </a:solidFill>
                <a:latin typeface="メイリオ"/>
                <a:ea typeface="メイリオ"/>
                <a:cs typeface="メイリオ"/>
                <a:sym typeface="Courier"/>
              </a:rPr>
              <a:t>C</a:t>
            </a:r>
            <a:r>
              <a:rPr lang="is-IS" altLang="ja-JP" sz="2400" dirty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' </a:t>
            </a:r>
            <a:r>
              <a:rPr lang="is-IS" altLang="ja-JP"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}</a:t>
            </a:r>
            <a:endParaRPr lang="is-IS" sz="2400" dirty="0" smtClean="0">
              <a:solidFill>
                <a:srgbClr val="000088"/>
              </a:solidFill>
              <a:latin typeface="メイリオ"/>
              <a:ea typeface="メイリオ"/>
              <a:cs typeface="メイリオ"/>
              <a:sym typeface="Courier"/>
            </a:endParaRPr>
          </a:p>
          <a:p>
            <a:pPr lvl="3" indent="0" algn="l" defTabSz="457200">
              <a:defRPr sz="1800"/>
            </a:pPr>
            <a:r>
              <a:rPr lang="is-IS" sz="2400" dirty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	};</a:t>
            </a:r>
            <a:r>
              <a:rPr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  </a:t>
            </a:r>
          </a:p>
          <a:p>
            <a:pPr lvl="3" indent="0" algn="l" defTabSz="457200">
              <a:defRPr sz="1800"/>
            </a:pPr>
            <a:r>
              <a:rPr sz="2400" dirty="0" smtClean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&lt;/script&gt;</a:t>
            </a:r>
            <a:endParaRPr sz="2400" dirty="0">
              <a:solidFill>
                <a:srgbClr val="000088"/>
              </a:solidFill>
              <a:latin typeface="メイリオ"/>
              <a:ea typeface="メイリオ"/>
              <a:cs typeface="メイリオ"/>
              <a:sym typeface="Courier"/>
            </a:endParaRPr>
          </a:p>
        </p:txBody>
      </p:sp>
      <p:sp>
        <p:nvSpPr>
          <p:cNvPr id="16" name="Shape 53"/>
          <p:cNvSpPr/>
          <p:nvPr/>
        </p:nvSpPr>
        <p:spPr>
          <a:xfrm>
            <a:off x="520840" y="1119902"/>
            <a:ext cx="527009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/>
            </a:pPr>
            <a:r>
              <a:rPr lang="en-US" altLang="ja-JP" sz="2400" b="1" dirty="0" smtClean="0">
                <a:latin typeface="メイリオ"/>
                <a:ea typeface="メイリオ"/>
                <a:cs typeface="メイリオ"/>
              </a:rPr>
              <a:t>【</a:t>
            </a:r>
            <a:r>
              <a:rPr lang="ja-JP" altLang="en-US" sz="2400" b="1" dirty="0" smtClean="0">
                <a:latin typeface="メイリオ"/>
                <a:ea typeface="メイリオ"/>
                <a:cs typeface="メイリオ"/>
              </a:rPr>
              <a:t> オブジェクト</a:t>
            </a:r>
            <a:r>
              <a:rPr lang="en-US" altLang="ja-JP" sz="2400" b="1" dirty="0" smtClean="0">
                <a:latin typeface="メイリオ"/>
                <a:ea typeface="メイリオ"/>
                <a:cs typeface="メイリオ"/>
              </a:rPr>
              <a:t>/</a:t>
            </a:r>
            <a:r>
              <a:rPr lang="ja-JP" altLang="en-US" sz="2400" b="1" dirty="0" smtClean="0">
                <a:latin typeface="メイリオ"/>
                <a:ea typeface="メイリオ"/>
                <a:cs typeface="メイリオ"/>
              </a:rPr>
              <a:t>連想配列</a:t>
            </a:r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（</a:t>
            </a:r>
            <a:r>
              <a:rPr lang="en-US" altLang="ja-JP" i="1" dirty="0" smtClean="0">
                <a:latin typeface="メイリオ"/>
                <a:ea typeface="メイリオ"/>
                <a:cs typeface="メイリオ"/>
              </a:rPr>
              <a:t>Object</a:t>
            </a:r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）</a:t>
            </a:r>
            <a:r>
              <a:rPr lang="en-US" altLang="ja-JP" sz="2400" b="1" dirty="0" smtClean="0">
                <a:latin typeface="メイリオ"/>
                <a:ea typeface="メイリオ"/>
                <a:cs typeface="メイリオ"/>
              </a:rPr>
              <a:t>】</a:t>
            </a:r>
            <a:endParaRPr sz="2400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Shape 106"/>
          <p:cNvSpPr/>
          <p:nvPr/>
        </p:nvSpPr>
        <p:spPr>
          <a:xfrm>
            <a:off x="769532" y="7073359"/>
            <a:ext cx="11633652" cy="1790700"/>
          </a:xfrm>
          <a:prstGeom prst="roundRect">
            <a:avLst>
              <a:gd name="adj" fmla="val 10638"/>
            </a:avLst>
          </a:prstGeom>
          <a:solidFill>
            <a:srgbClr val="F8F2D3"/>
          </a:solidFill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Shape 110"/>
          <p:cNvSpPr/>
          <p:nvPr/>
        </p:nvSpPr>
        <p:spPr>
          <a:xfrm>
            <a:off x="831072" y="6284624"/>
            <a:ext cx="1176614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lang="en-US" altLang="ja-JP" sz="2400" dirty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object1</a:t>
            </a:r>
            <a:r>
              <a:rPr lang="ja-JP" altLang="en-US" sz="2400" dirty="0" smtClean="0">
                <a:latin typeface="メイリオ"/>
                <a:ea typeface="メイリオ"/>
                <a:cs typeface="メイリオ"/>
              </a:rPr>
              <a:t>オブジェクト内のプロパティに値</a:t>
            </a:r>
            <a:r>
              <a:rPr sz="2400" dirty="0" smtClean="0">
                <a:latin typeface="メイリオ"/>
                <a:ea typeface="メイリオ"/>
                <a:cs typeface="メイリオ"/>
              </a:rPr>
              <a:t>が</a:t>
            </a:r>
            <a:r>
              <a:rPr sz="2400" dirty="0">
                <a:solidFill>
                  <a:srgbClr val="E32400"/>
                </a:solidFill>
                <a:latin typeface="メイリオ"/>
                <a:ea typeface="メイリオ"/>
                <a:cs typeface="メイリオ"/>
              </a:rPr>
              <a:t>格納</a:t>
            </a:r>
            <a:r>
              <a:rPr sz="2400" dirty="0">
                <a:latin typeface="メイリオ"/>
                <a:ea typeface="メイリオ"/>
                <a:cs typeface="メイリオ"/>
              </a:rPr>
              <a:t>されます</a:t>
            </a:r>
            <a:r>
              <a:rPr sz="2400" dirty="0" smtClean="0">
                <a:latin typeface="メイリオ"/>
                <a:ea typeface="メイリオ"/>
                <a:cs typeface="メイリオ"/>
              </a:rPr>
              <a:t>。</a:t>
            </a:r>
            <a:r>
              <a:rPr lang="en-US" altLang="ja-JP" sz="2400" dirty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object1</a:t>
            </a:r>
            <a:r>
              <a:rPr lang="ja-JP" altLang="en-US" sz="2400" dirty="0" smtClean="0">
                <a:latin typeface="メイリオ"/>
                <a:ea typeface="メイリオ"/>
                <a:cs typeface="メイリオ"/>
              </a:rPr>
              <a:t>の中の値を取得す</a:t>
            </a:r>
            <a:endParaRPr lang="en-US" altLang="ja-JP" sz="2400" dirty="0" smtClean="0">
              <a:latin typeface="メイリオ"/>
              <a:ea typeface="メイリオ"/>
              <a:cs typeface="メイリオ"/>
            </a:endParaRPr>
          </a:p>
          <a:p>
            <a:pPr lvl="0" algn="l">
              <a:defRPr sz="1800"/>
            </a:pPr>
            <a:r>
              <a:rPr lang="ja-JP" altLang="en-US" sz="2400" dirty="0" smtClean="0">
                <a:latin typeface="メイリオ"/>
                <a:ea typeface="メイリオ"/>
                <a:cs typeface="メイリオ"/>
              </a:rPr>
              <a:t>る方法は、</a:t>
            </a:r>
            <a:r>
              <a:rPr lang="ja-JP" altLang="en-US" sz="2400" b="1" dirty="0" smtClean="0">
                <a:latin typeface="メイリオ"/>
                <a:ea typeface="メイリオ"/>
                <a:cs typeface="メイリオ"/>
              </a:rPr>
              <a:t>「</a:t>
            </a:r>
            <a:r>
              <a:rPr lang="ja-JP" altLang="en-US" sz="2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  <a:sym typeface="Courier"/>
              </a:rPr>
              <a:t>object1 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.</a:t>
            </a:r>
            <a:r>
              <a:rPr lang="ja-JP" altLang="en-US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プロパティ名</a:t>
            </a: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400" b="1" dirty="0" smtClean="0">
                <a:latin typeface="メイリオ"/>
                <a:ea typeface="メイリオ"/>
                <a:cs typeface="メイリオ"/>
              </a:rPr>
              <a:t>」「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  <a:sym typeface="Courier"/>
              </a:rPr>
              <a:t>object1</a:t>
            </a:r>
            <a:r>
              <a:rPr lang="en-US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[“</a:t>
            </a:r>
            <a:r>
              <a:rPr lang="ja-JP" altLang="en-US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プロパティ名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”]</a:t>
            </a:r>
            <a:r>
              <a:rPr lang="ja-JP" altLang="en-US" sz="2400" b="1" dirty="0" smtClean="0">
                <a:latin typeface="メイリオ"/>
                <a:ea typeface="メイリオ"/>
                <a:cs typeface="メイリオ"/>
              </a:rPr>
              <a:t> 」</a:t>
            </a:r>
            <a:r>
              <a:rPr lang="ja-JP" altLang="en-US" sz="2400" dirty="0" smtClean="0">
                <a:latin typeface="メイリオ"/>
                <a:ea typeface="メイリオ"/>
                <a:cs typeface="メイリオ"/>
              </a:rPr>
              <a:t>で</a:t>
            </a:r>
            <a:r>
              <a:rPr sz="2400" dirty="0" smtClean="0">
                <a:latin typeface="メイリオ"/>
                <a:ea typeface="メイリオ"/>
                <a:cs typeface="メイリオ"/>
              </a:rPr>
              <a:t>取得</a:t>
            </a:r>
            <a:r>
              <a:rPr sz="2400" dirty="0">
                <a:latin typeface="メイリオ"/>
                <a:ea typeface="メイリオ"/>
                <a:cs typeface="メイリオ"/>
              </a:rPr>
              <a:t>可能</a:t>
            </a:r>
          </a:p>
        </p:txBody>
      </p:sp>
      <p:graphicFrame>
        <p:nvGraphicFramePr>
          <p:cNvPr id="12" name="Table 111"/>
          <p:cNvGraphicFramePr/>
          <p:nvPr>
            <p:extLst/>
          </p:nvPr>
        </p:nvGraphicFramePr>
        <p:xfrm>
          <a:off x="2064933" y="7285956"/>
          <a:ext cx="8314818" cy="148653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71606"/>
                <a:gridCol w="2771606"/>
                <a:gridCol w="2771606"/>
              </a:tblGrid>
              <a:tr h="1486532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dirty="0" smtClean="0">
                          <a:latin typeface="+mn-lt"/>
                          <a:ea typeface="+mn-ea"/>
                          <a:cs typeface="+mn-cs"/>
                        </a:rPr>
                        <a:t>
</a:t>
                      </a:r>
                      <a:r>
                        <a:rPr lang="en-US" altLang="ja-JP" sz="2400" dirty="0" smtClean="0">
                          <a:solidFill>
                            <a:srgbClr val="000088"/>
                          </a:solidFill>
                          <a:latin typeface="メイリオ"/>
                          <a:ea typeface="メイリオ"/>
                          <a:cs typeface="メイリオ"/>
                          <a:sym typeface="Courier"/>
                        </a:rPr>
                        <a:t>object1</a:t>
                      </a:r>
                      <a:r>
                        <a:rPr lang="en-US" sz="2400" dirty="0" smtClean="0">
                          <a:latin typeface="+mn-lt"/>
                          <a:ea typeface="+mn-ea"/>
                          <a:cs typeface="+mn-cs"/>
                        </a:rPr>
                        <a:t>.a</a:t>
                      </a:r>
                    </a:p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lang="en-US" altLang="ja-JP" sz="2400" dirty="0" smtClean="0">
                          <a:solidFill>
                            <a:srgbClr val="000088"/>
                          </a:solidFill>
                          <a:latin typeface="メイリオ"/>
                          <a:ea typeface="メイリオ"/>
                          <a:cs typeface="メイリオ"/>
                          <a:sym typeface="Courier"/>
                        </a:rPr>
                        <a:t>object1</a:t>
                      </a:r>
                      <a:r>
                        <a:rPr lang="en-US" altLang="ja-JP" sz="2400" dirty="0" smtClean="0">
                          <a:solidFill>
                            <a:srgbClr val="000000"/>
                          </a:solidFill>
                          <a:latin typeface="ヒラギノ角ゴ ProN W3"/>
                          <a:ea typeface="ヒラギノ角ゴ ProN W3"/>
                          <a:cs typeface="ヒラギノ角ゴ ProN W3"/>
                          <a:sym typeface="ヒラギノ角ゴ Pro W3"/>
                        </a:rPr>
                        <a:t>[“a”]</a:t>
                      </a:r>
                      <a:endParaRPr sz="2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</a:rPr>
                        <a:t>
</a:t>
                      </a:r>
                      <a:r>
                        <a:rPr lang="en-US" altLang="ja-JP" sz="2400" dirty="0" smtClean="0">
                          <a:solidFill>
                            <a:srgbClr val="000088"/>
                          </a:solidFill>
                          <a:latin typeface="メイリオ"/>
                          <a:ea typeface="メイリオ"/>
                          <a:cs typeface="メイリオ"/>
                          <a:sym typeface="Courier"/>
                        </a:rPr>
                        <a:t>object1</a:t>
                      </a:r>
                      <a:r>
                        <a:rPr lang="en-US" altLang="ja-JP" sz="2400" dirty="0" smtClean="0">
                          <a:solidFill>
                            <a:srgbClr val="000000"/>
                          </a:solidFill>
                          <a:latin typeface="ヒラギノ角ゴ ProN W3"/>
                          <a:ea typeface="ヒラギノ角ゴ ProN W3"/>
                          <a:cs typeface="ヒラギノ角ゴ ProN W3"/>
                          <a:sym typeface="ヒラギノ角ゴ Pro W3"/>
                        </a:rPr>
                        <a:t>.b</a:t>
                      </a:r>
                      <a:br>
                        <a:rPr lang="en-US" altLang="ja-JP" sz="2400" dirty="0" smtClean="0">
                          <a:solidFill>
                            <a:srgbClr val="000000"/>
                          </a:solidFill>
                          <a:latin typeface="ヒラギノ角ゴ ProN W3"/>
                          <a:ea typeface="ヒラギノ角ゴ ProN W3"/>
                          <a:cs typeface="ヒラギノ角ゴ ProN W3"/>
                          <a:sym typeface="ヒラギノ角ゴ Pro W3"/>
                        </a:rPr>
                      </a:br>
                      <a:r>
                        <a:rPr lang="en-US" altLang="ja-JP" sz="2400" dirty="0" smtClean="0">
                          <a:solidFill>
                            <a:srgbClr val="000088"/>
                          </a:solidFill>
                          <a:latin typeface="メイリオ"/>
                          <a:ea typeface="メイリオ"/>
                          <a:cs typeface="メイリオ"/>
                          <a:sym typeface="Courier"/>
                        </a:rPr>
                        <a:t>object1</a:t>
                      </a:r>
                      <a:r>
                        <a:rPr lang="en-US" altLang="ja-JP" sz="2400" dirty="0" smtClean="0">
                          <a:solidFill>
                            <a:srgbClr val="000000"/>
                          </a:solidFill>
                          <a:latin typeface="ヒラギノ角ゴ ProN W3"/>
                          <a:ea typeface="ヒラギノ角ゴ ProN W3"/>
                          <a:cs typeface="ヒラギノ角ゴ ProN W3"/>
                          <a:sym typeface="ヒラギノ角ゴ Pro W3"/>
                        </a:rPr>
                        <a:t>[“b”]</a:t>
                      </a:r>
                      <a:endParaRPr lang="en-US" altLang="ja-JP" dirty="0" smtClean="0">
                        <a:solidFill>
                          <a:srgbClr val="000000"/>
                        </a:solidFill>
                        <a:latin typeface="ヒラギノ角ゴ ProN W3"/>
                        <a:ea typeface="ヒラギノ角ゴ ProN W3"/>
                        <a:cs typeface="ヒラギノ角ゴ ProN W3"/>
                        <a:sym typeface="ヒラギノ角ゴ Pro W3"/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dirty="0" smtClean="0">
                          <a:latin typeface="+mn-lt"/>
                          <a:ea typeface="+mn-ea"/>
                          <a:cs typeface="+mn-cs"/>
                        </a:rPr>
                        <a:t>
</a:t>
                      </a:r>
                      <a:r>
                        <a:rPr lang="en-US" altLang="ja-JP" sz="2400" dirty="0" smtClean="0">
                          <a:solidFill>
                            <a:srgbClr val="000088"/>
                          </a:solidFill>
                          <a:latin typeface="メイリオ"/>
                          <a:ea typeface="メイリオ"/>
                          <a:cs typeface="メイリオ"/>
                          <a:sym typeface="Courier"/>
                        </a:rPr>
                        <a:t>object1.</a:t>
                      </a:r>
                      <a:r>
                        <a:rPr lang="en-US" sz="2400" dirty="0" smtClean="0"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br>
                        <a:rPr lang="en-US" sz="2400" dirty="0" smtClean="0"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ja-JP" sz="2400" dirty="0" smtClean="0">
                          <a:solidFill>
                            <a:srgbClr val="000088"/>
                          </a:solidFill>
                          <a:latin typeface="メイリオ"/>
                          <a:ea typeface="メイリオ"/>
                          <a:cs typeface="メイリオ"/>
                          <a:sym typeface="Courier"/>
                        </a:rPr>
                        <a:t>object1</a:t>
                      </a:r>
                      <a:r>
                        <a:rPr lang="en-US" altLang="ja-JP" sz="2400" dirty="0" smtClean="0">
                          <a:solidFill>
                            <a:srgbClr val="000000"/>
                          </a:solidFill>
                          <a:latin typeface="ヒラギノ角ゴ ProN W3"/>
                          <a:ea typeface="ヒラギノ角ゴ ProN W3"/>
                          <a:cs typeface="ヒラギノ角ゴ ProN W3"/>
                          <a:sym typeface="ヒラギノ角ゴ Pro W3"/>
                        </a:rPr>
                        <a:t>[“c”]</a:t>
                      </a:r>
                      <a:endParaRPr lang="en-US" altLang="ja-JP" sz="2000" dirty="0" smtClean="0">
                        <a:solidFill>
                          <a:srgbClr val="000000"/>
                        </a:solidFill>
                        <a:latin typeface="ヒラギノ角ゴ ProN W3"/>
                        <a:ea typeface="ヒラギノ角ゴ ProN W3"/>
                        <a:cs typeface="ヒラギノ角ゴ ProN W3"/>
                        <a:sym typeface="ヒラギノ角ゴ Pro W3"/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Shape 112"/>
          <p:cNvSpPr/>
          <p:nvPr/>
        </p:nvSpPr>
        <p:spPr>
          <a:xfrm>
            <a:off x="2721759" y="7316958"/>
            <a:ext cx="1270000" cy="482600"/>
          </a:xfrm>
          <a:prstGeom prst="rect">
            <a:avLst/>
          </a:prstGeom>
          <a:ln w="25400">
            <a:solidFill>
              <a:srgbClr val="AAAAA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lang="ja-JP" altLang="en-US" sz="2000" dirty="0" smtClean="0">
                <a:solidFill>
                  <a:srgbClr val="FF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メイリオ"/>
                <a:ea typeface="メイリオ"/>
                <a:cs typeface="メイリオ"/>
                <a:sym typeface="Courier"/>
              </a:rPr>
              <a:t>あ</a:t>
            </a:r>
            <a:endParaRPr sz="2000" dirty="0">
              <a:solidFill>
                <a:srgbClr val="FF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メイリオ"/>
              <a:ea typeface="メイリオ"/>
              <a:cs typeface="メイリオ"/>
              <a:sym typeface="Courier"/>
            </a:endParaRPr>
          </a:p>
        </p:txBody>
      </p:sp>
      <p:sp>
        <p:nvSpPr>
          <p:cNvPr id="14" name="Shape 113"/>
          <p:cNvSpPr/>
          <p:nvPr/>
        </p:nvSpPr>
        <p:spPr>
          <a:xfrm>
            <a:off x="5537506" y="7336716"/>
            <a:ext cx="1270000" cy="482600"/>
          </a:xfrm>
          <a:prstGeom prst="rect">
            <a:avLst/>
          </a:prstGeom>
          <a:ln w="25400">
            <a:solidFill>
              <a:srgbClr val="AAAAA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lang="ja-JP" altLang="en-US" sz="2000" dirty="0" smtClean="0">
                <a:solidFill>
                  <a:srgbClr val="FF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メイリオ"/>
                <a:ea typeface="メイリオ"/>
                <a:cs typeface="メイリオ"/>
                <a:sym typeface="Courier"/>
              </a:rPr>
              <a:t>い</a:t>
            </a:r>
            <a:endParaRPr sz="2000" dirty="0">
              <a:solidFill>
                <a:srgbClr val="FF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メイリオ"/>
              <a:ea typeface="メイリオ"/>
              <a:cs typeface="メイリオ"/>
              <a:sym typeface="Courier"/>
            </a:endParaRPr>
          </a:p>
        </p:txBody>
      </p:sp>
      <p:sp>
        <p:nvSpPr>
          <p:cNvPr id="15" name="Shape 114"/>
          <p:cNvSpPr/>
          <p:nvPr/>
        </p:nvSpPr>
        <p:spPr>
          <a:xfrm>
            <a:off x="8204222" y="7336716"/>
            <a:ext cx="1536700" cy="482600"/>
          </a:xfrm>
          <a:prstGeom prst="rect">
            <a:avLst/>
          </a:prstGeom>
          <a:ln w="25400">
            <a:solidFill>
              <a:srgbClr val="AAAAA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lang="ja-JP" altLang="en-US" sz="2000" dirty="0" smtClean="0">
                <a:solidFill>
                  <a:srgbClr val="FF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メイリオ"/>
                <a:ea typeface="メイリオ"/>
                <a:cs typeface="メイリオ"/>
                <a:sym typeface="Courier"/>
              </a:rPr>
              <a:t>う</a:t>
            </a:r>
            <a:endParaRPr sz="2000" dirty="0">
              <a:solidFill>
                <a:srgbClr val="FF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メイリオ"/>
              <a:ea typeface="メイリオ"/>
              <a:cs typeface="メイリオ"/>
              <a:sym typeface="Courier"/>
            </a:endParaRPr>
          </a:p>
        </p:txBody>
      </p:sp>
      <p:sp>
        <p:nvSpPr>
          <p:cNvPr id="17" name="Shape 115"/>
          <p:cNvSpPr/>
          <p:nvPr/>
        </p:nvSpPr>
        <p:spPr>
          <a:xfrm>
            <a:off x="926384" y="7777026"/>
            <a:ext cx="93699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lang="en-US" altLang="ja-JP" dirty="0">
                <a:solidFill>
                  <a:srgbClr val="000088"/>
                </a:solidFill>
                <a:latin typeface="メイリオ"/>
                <a:ea typeface="メイリオ"/>
                <a:cs typeface="メイリオ"/>
                <a:sym typeface="Courier"/>
              </a:rPr>
              <a:t>object1 </a:t>
            </a:r>
            <a:endParaRPr sz="2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Shape 53"/>
          <p:cNvSpPr/>
          <p:nvPr/>
        </p:nvSpPr>
        <p:spPr>
          <a:xfrm>
            <a:off x="573736" y="5821763"/>
            <a:ext cx="489807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/>
            </a:pPr>
            <a:r>
              <a:rPr lang="en-US" altLang="ja-JP" sz="2400" b="1" dirty="0" smtClean="0">
                <a:latin typeface="メイリオ"/>
                <a:ea typeface="メイリオ"/>
                <a:cs typeface="メイリオ"/>
              </a:rPr>
              <a:t>【</a:t>
            </a:r>
            <a:r>
              <a:rPr lang="ja-JP" altLang="en-US" sz="2400" b="1" dirty="0" smtClean="0">
                <a:latin typeface="メイリオ"/>
                <a:ea typeface="メイリオ"/>
                <a:cs typeface="メイリオ"/>
              </a:rPr>
              <a:t> オブジェクトの参照イメージ</a:t>
            </a:r>
            <a:r>
              <a:rPr lang="en-US" altLang="ja-JP" b="1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 smtClean="0">
                <a:latin typeface="メイリオ"/>
                <a:ea typeface="メイリオ"/>
                <a:cs typeface="メイリオ"/>
              </a:rPr>
              <a:t>】</a:t>
            </a:r>
            <a:endParaRPr sz="2400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9" name="Shape 74"/>
          <p:cNvSpPr/>
          <p:nvPr/>
        </p:nvSpPr>
        <p:spPr>
          <a:xfrm>
            <a:off x="8972572" y="475562"/>
            <a:ext cx="3508347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 lvl="0">
              <a:defRPr sz="1800"/>
            </a:pPr>
            <a:r>
              <a:rPr sz="2000" u="sng" dirty="0">
                <a:solidFill>
                  <a:srgbClr val="3366FF"/>
                </a:solidFill>
                <a:latin typeface="メイリオ"/>
                <a:ea typeface="メイリオ"/>
                <a:cs typeface="メイリオ"/>
              </a:rPr>
              <a:t>※サンプル</a:t>
            </a:r>
            <a:r>
              <a:rPr sz="2000" u="sng" dirty="0" smtClean="0">
                <a:solidFill>
                  <a:srgbClr val="3366FF"/>
                </a:solidFill>
                <a:latin typeface="メイリオ"/>
                <a:ea typeface="メイリオ"/>
                <a:cs typeface="メイリオ"/>
              </a:rPr>
              <a:t>：</a:t>
            </a:r>
            <a:r>
              <a:rPr lang="en-US" altLang="ja-JP" sz="2000" u="sng" dirty="0" smtClean="0">
                <a:solidFill>
                  <a:srgbClr val="3366FF"/>
                </a:solidFill>
                <a:latin typeface="メイリオ"/>
                <a:ea typeface="メイリオ"/>
                <a:cs typeface="メイリオ"/>
              </a:rPr>
              <a:t>obuject</a:t>
            </a:r>
            <a:r>
              <a:rPr lang="en-US" sz="2000" u="sng" dirty="0" smtClean="0">
                <a:solidFill>
                  <a:srgbClr val="3366FF"/>
                </a:solidFill>
                <a:latin typeface="メイリオ"/>
                <a:ea typeface="メイリオ"/>
                <a:cs typeface="メイリオ"/>
              </a:rPr>
              <a:t>.html</a:t>
            </a:r>
            <a:endParaRPr sz="2000" u="sng" dirty="0">
              <a:solidFill>
                <a:srgbClr val="3366FF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U ターン矢印 1"/>
          <p:cNvSpPr/>
          <p:nvPr/>
        </p:nvSpPr>
        <p:spPr>
          <a:xfrm rot="5400000" flipV="1">
            <a:off x="-1715275" y="5297857"/>
            <a:ext cx="4856054" cy="861470"/>
          </a:xfrm>
          <a:prstGeom prst="uturnArrow">
            <a:avLst/>
          </a:prstGeom>
          <a:solidFill>
            <a:schemeClr val="accent1">
              <a:alpha val="38000"/>
            </a:schemeClr>
          </a:solidFill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 algn="l"/>
            <a:endParaRPr kumimoji="1" lang="ja-JP" altLang="en-US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1266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9"/>
          <p:cNvSpPr txBox="1">
            <a:spLocks/>
          </p:cNvSpPr>
          <p:nvPr/>
        </p:nvSpPr>
        <p:spPr>
          <a:xfrm>
            <a:off x="1270000" y="2997200"/>
            <a:ext cx="10464800" cy="2438400"/>
          </a:xfrm>
          <a:prstGeom prst="rect">
            <a:avLst/>
          </a:prstGeom>
          <a:solidFill>
            <a:srgbClr val="9881A6"/>
          </a:solidFill>
          <a:ln w="38100" cap="flat" cmpd="sng" algn="ctr">
            <a:noFill/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>
            <a:lvl1pPr algn="ctr" defTabSz="584200">
              <a:defRPr sz="8400">
                <a:solidFill>
                  <a:schemeClr val="lt1"/>
                </a:solidFill>
                <a:latin typeface="+mn-lt"/>
                <a:ea typeface="+mn-ea"/>
                <a:cs typeface="+mn-cs"/>
                <a:sym typeface="ヒラギノ角ゴ Pro W3"/>
              </a:defRPr>
            </a:lvl1pPr>
            <a:lvl2pPr indent="228600" algn="ctr" defTabSz="584200">
              <a:defRPr sz="8400">
                <a:solidFill>
                  <a:schemeClr val="lt1"/>
                </a:solidFill>
                <a:latin typeface="+mn-lt"/>
                <a:ea typeface="+mn-ea"/>
                <a:cs typeface="+mn-cs"/>
                <a:sym typeface="ヒラギノ角ゴ Pro W3"/>
              </a:defRPr>
            </a:lvl2pPr>
            <a:lvl3pPr indent="457200" algn="ctr" defTabSz="584200">
              <a:defRPr sz="8400">
                <a:solidFill>
                  <a:schemeClr val="lt1"/>
                </a:solidFill>
                <a:latin typeface="+mn-lt"/>
                <a:ea typeface="+mn-ea"/>
                <a:cs typeface="+mn-cs"/>
                <a:sym typeface="ヒラギノ角ゴ Pro W3"/>
              </a:defRPr>
            </a:lvl3pPr>
            <a:lvl4pPr indent="685800" algn="ctr" defTabSz="584200">
              <a:defRPr sz="8400">
                <a:solidFill>
                  <a:schemeClr val="lt1"/>
                </a:solidFill>
                <a:latin typeface="+mn-lt"/>
                <a:ea typeface="+mn-ea"/>
                <a:cs typeface="+mn-cs"/>
                <a:sym typeface="ヒラギノ角ゴ Pro W3"/>
              </a:defRPr>
            </a:lvl4pPr>
            <a:lvl5pPr indent="914400" algn="ctr" defTabSz="584200">
              <a:defRPr sz="8400">
                <a:solidFill>
                  <a:schemeClr val="lt1"/>
                </a:solidFill>
                <a:latin typeface="+mn-lt"/>
                <a:ea typeface="+mn-ea"/>
                <a:cs typeface="+mn-cs"/>
                <a:sym typeface="ヒラギノ角ゴ Pro W3"/>
              </a:defRPr>
            </a:lvl5pPr>
            <a:lvl6pPr indent="1143000" algn="ctr" defTabSz="584200">
              <a:defRPr sz="8400">
                <a:solidFill>
                  <a:schemeClr val="lt1"/>
                </a:solidFill>
                <a:latin typeface="+mn-lt"/>
                <a:ea typeface="+mn-ea"/>
                <a:cs typeface="+mn-cs"/>
                <a:sym typeface="ヒラギノ角ゴ Pro W3"/>
              </a:defRPr>
            </a:lvl6pPr>
            <a:lvl7pPr indent="1371600" algn="ctr" defTabSz="584200">
              <a:defRPr sz="8400">
                <a:solidFill>
                  <a:schemeClr val="lt1"/>
                </a:solidFill>
                <a:latin typeface="+mn-lt"/>
                <a:ea typeface="+mn-ea"/>
                <a:cs typeface="+mn-cs"/>
                <a:sym typeface="ヒラギノ角ゴ Pro W3"/>
              </a:defRPr>
            </a:lvl7pPr>
            <a:lvl8pPr indent="1600200" algn="ctr" defTabSz="584200">
              <a:defRPr sz="8400">
                <a:solidFill>
                  <a:schemeClr val="lt1"/>
                </a:solidFill>
                <a:latin typeface="+mn-lt"/>
                <a:ea typeface="+mn-ea"/>
                <a:cs typeface="+mn-cs"/>
                <a:sym typeface="ヒラギノ角ゴ Pro W3"/>
              </a:defRPr>
            </a:lvl8pPr>
            <a:lvl9pPr indent="1828800" algn="ctr" defTabSz="584200">
              <a:defRPr sz="8400">
                <a:solidFill>
                  <a:schemeClr val="lt1"/>
                </a:solidFill>
                <a:latin typeface="+mn-lt"/>
                <a:ea typeface="+mn-ea"/>
                <a:cs typeface="+mn-cs"/>
                <a:sym typeface="ヒラギノ角ゴ Pro W3"/>
              </a:defRPr>
            </a:lvl9pPr>
          </a:lstStyle>
          <a:p>
            <a:pPr>
              <a:defRPr sz="1800"/>
            </a:pPr>
            <a:r>
              <a:rPr lang="ja-JP" altLang="en-US" sz="8800" dirty="0" smtClean="0">
                <a:latin typeface="メイリオ"/>
                <a:ea typeface="メイリオ"/>
                <a:cs typeface="メイリオ"/>
              </a:rPr>
              <a:t>クイズを作る</a:t>
            </a:r>
            <a:endParaRPr lang="ja-JP" altLang="en-US" sz="88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953326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2"/>
          <p:cNvSpPr>
            <a:spLocks noGrp="1"/>
          </p:cNvSpPr>
          <p:nvPr>
            <p:ph type="body" idx="1"/>
          </p:nvPr>
        </p:nvSpPr>
        <p:spPr>
          <a:xfrm>
            <a:off x="439311" y="115465"/>
            <a:ext cx="10772573" cy="939801"/>
          </a:xfrm>
          <a:prstGeom prst="rect">
            <a:avLst/>
          </a:prstGeom>
        </p:spPr>
        <p:txBody>
          <a:bodyPr/>
          <a:lstStyle>
            <a:lvl1pPr>
              <a:lnSpc>
                <a:spcPct val="14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marL="317500" lvl="0" indent="0" algn="l">
              <a:buNone/>
              <a:defRPr sz="1800"/>
            </a:pPr>
            <a:r>
              <a:rPr lang="ja-JP" altLang="en-US" sz="3000" dirty="0" smtClean="0"/>
              <a:t>クイズ制作練習：</a:t>
            </a:r>
            <a:r>
              <a:rPr lang="en-US" altLang="ja-JP" sz="3000" dirty="0" smtClean="0"/>
              <a:t>1</a:t>
            </a:r>
            <a:r>
              <a:rPr lang="ja-JP" altLang="en-US" sz="3000" dirty="0" smtClean="0"/>
              <a:t>個</a:t>
            </a:r>
            <a:endParaRPr sz="3000" dirty="0"/>
          </a:p>
        </p:txBody>
      </p:sp>
      <p:sp>
        <p:nvSpPr>
          <p:cNvPr id="9" name="Shape 90"/>
          <p:cNvSpPr/>
          <p:nvPr/>
        </p:nvSpPr>
        <p:spPr>
          <a:xfrm flipV="1">
            <a:off x="439312" y="1000177"/>
            <a:ext cx="12041607" cy="9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0" name="Shape 142"/>
          <p:cNvSpPr/>
          <p:nvPr/>
        </p:nvSpPr>
        <p:spPr>
          <a:xfrm>
            <a:off x="9438129" y="76211"/>
            <a:ext cx="3042790" cy="837540"/>
          </a:xfrm>
          <a:prstGeom prst="rect">
            <a:avLst/>
          </a:prstGeom>
          <a:ln w="127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08000" tIns="140400" rIns="108000" bIns="140400" anchor="ctr">
            <a:spAutoFit/>
          </a:bodyPr>
          <a:lstStyle/>
          <a:p>
            <a:pPr lvl="0" algn="l">
              <a:defRPr sz="1800"/>
            </a:pPr>
            <a:r>
              <a:rPr sz="1800" b="1" dirty="0">
                <a:latin typeface="メイリオ"/>
                <a:ea typeface="メイリオ"/>
                <a:cs typeface="メイリオ"/>
                <a:sym typeface="Courier"/>
              </a:rPr>
              <a:t>サンプル</a:t>
            </a:r>
          </a:p>
          <a:p>
            <a:pPr lvl="0" algn="l">
              <a:defRPr sz="1800"/>
            </a:pPr>
            <a:r>
              <a:rPr lang="en-US" sz="1800" b="1" dirty="0" smtClean="0">
                <a:latin typeface="メイリオ"/>
                <a:ea typeface="メイリオ"/>
                <a:cs typeface="メイリオ"/>
                <a:sym typeface="Courier"/>
              </a:rPr>
              <a:t> </a:t>
            </a:r>
            <a:r>
              <a:rPr lang="en-US" sz="1800" b="1" dirty="0" err="1" smtClean="0">
                <a:latin typeface="メイリオ"/>
                <a:ea typeface="メイリオ"/>
                <a:cs typeface="メイリオ"/>
                <a:sym typeface="Courier"/>
              </a:rPr>
              <a:t>jquery</a:t>
            </a:r>
            <a:r>
              <a:rPr lang="en-US" sz="1800" b="1" dirty="0" smtClean="0">
                <a:latin typeface="メイリオ"/>
                <a:ea typeface="メイリオ"/>
                <a:cs typeface="メイリオ"/>
                <a:sym typeface="Courier"/>
              </a:rPr>
              <a:t>/quize01.html</a:t>
            </a:r>
            <a:endParaRPr sz="1800" b="1" dirty="0">
              <a:latin typeface="メイリオ"/>
              <a:ea typeface="メイリオ"/>
              <a:cs typeface="メイリオ"/>
              <a:sym typeface="Courier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222" y="1432449"/>
            <a:ext cx="7957093" cy="7434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64302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4951" y="54499"/>
            <a:ext cx="11704320" cy="1625600"/>
          </a:xfrm>
        </p:spPr>
        <p:txBody>
          <a:bodyPr>
            <a:noAutofit/>
          </a:bodyPr>
          <a:lstStyle/>
          <a:p>
            <a:r>
              <a:rPr lang="ja-JP" altLang="en-US" sz="7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作り方１</a:t>
            </a:r>
            <a:r>
              <a:rPr lang="ja-JP" altLang="en-US" sz="3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（問題が１つの場合）</a:t>
            </a:r>
            <a:endParaRPr lang="en-US" altLang="ja-JP" sz="36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85865" y="1625777"/>
            <a:ext cx="12125781" cy="72758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lang="en-US" altLang="ja-JP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lang="ja-JP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問題文を表示</a:t>
            </a:r>
          </a:p>
          <a:p>
            <a:pPr algn="l">
              <a:lnSpc>
                <a:spcPct val="130000"/>
              </a:lnSpc>
            </a:pPr>
            <a:r>
              <a:rPr lang="ja-JP" altLang="en-US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en-US" altLang="ja-JP" sz="2400" dirty="0" err="1">
                <a:solidFill>
                  <a:srgbClr val="008000"/>
                </a:solidFill>
                <a:latin typeface="メイリオ"/>
                <a:ea typeface="メイリオ"/>
                <a:cs typeface="メイリオ"/>
              </a:rPr>
              <a:t>var</a:t>
            </a:r>
            <a:r>
              <a:rPr lang="en-US" altLang="ja-JP" sz="2400" dirty="0">
                <a:solidFill>
                  <a:srgbClr val="008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q   = </a:t>
            </a:r>
            <a:r>
              <a:rPr lang="ru-RU" altLang="ja-JP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あなた</a:t>
            </a:r>
            <a:r>
              <a:rPr lang="ja-JP" altLang="en-US" sz="2400" dirty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の好きな食べものは</a:t>
            </a:r>
            <a:r>
              <a:rPr lang="ja-JP" altLang="en-US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？</a:t>
            </a:r>
            <a:r>
              <a:rPr lang="ru-RU" altLang="ja-JP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;</a:t>
            </a:r>
            <a:endParaRPr lang="en-US" altLang="ja-JP" sz="2400" dirty="0">
              <a:solidFill>
                <a:srgbClr val="0000FF"/>
              </a:solidFill>
              <a:latin typeface="メイリオ"/>
              <a:ea typeface="メイリオ"/>
              <a:cs typeface="メイリオ"/>
            </a:endParaRPr>
          </a:p>
          <a:p>
            <a:pPr algn="l">
              <a:lnSpc>
                <a:spcPct val="130000"/>
              </a:lnSpc>
            </a:pP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$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</a:t>
            </a:r>
            <a:r>
              <a:rPr lang="ru-RU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#quest</a:t>
            </a:r>
            <a:r>
              <a:rPr lang="ru-RU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)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.</a:t>
            </a:r>
            <a:r>
              <a:rPr lang="en-US" altLang="ja-JP" sz="2400" dirty="0">
                <a:solidFill>
                  <a:srgbClr val="008000"/>
                </a:solidFill>
                <a:latin typeface="メイリオ"/>
                <a:ea typeface="メイリオ"/>
                <a:cs typeface="メイリオ"/>
              </a:rPr>
              <a:t>text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 q ); //id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=</a:t>
            </a:r>
            <a:r>
              <a:rPr lang="ru-RU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quest</a:t>
            </a:r>
            <a:r>
              <a:rPr lang="ru-RU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ja-JP" altLang="en-US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箇所に</a:t>
            </a: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表示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</a:br>
            <a:endParaRPr lang="ja-JP" altLang="en-US" sz="2400" dirty="0">
              <a:solidFill>
                <a:srgbClr val="0000FF"/>
              </a:solidFill>
              <a:latin typeface="メイリオ"/>
              <a:ea typeface="メイリオ"/>
              <a:cs typeface="メイリオ"/>
            </a:endParaRPr>
          </a:p>
          <a:p>
            <a:pPr algn="l">
              <a:lnSpc>
                <a:spcPct val="130000"/>
              </a:lnSpc>
            </a:pPr>
            <a:r>
              <a:rPr lang="ja-JP" altLang="en-US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400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//</a:t>
            </a:r>
            <a:r>
              <a:rPr lang="ja-JP" altLang="en-US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ラジオボタンをクリックしたらイベント発生！</a:t>
            </a:r>
          </a:p>
          <a:p>
            <a:pPr algn="l">
              <a:lnSpc>
                <a:spcPct val="130000"/>
              </a:lnSpc>
            </a:pPr>
            <a:r>
              <a:rPr lang="ja-JP" altLang="en-US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$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('input').</a:t>
            </a:r>
            <a:r>
              <a:rPr lang="en-US" altLang="ja-JP" sz="2400" dirty="0">
                <a:solidFill>
                  <a:srgbClr val="008000"/>
                </a:solidFill>
                <a:latin typeface="メイリオ"/>
                <a:ea typeface="メイリオ"/>
                <a:cs typeface="メイリオ"/>
              </a:rPr>
              <a:t>on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</a:t>
            </a:r>
            <a:r>
              <a:rPr lang="ru-RU" altLang="ja-JP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click</a:t>
            </a:r>
            <a:r>
              <a:rPr lang="ru-RU" altLang="ja-JP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,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function() 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</a:t>
            </a: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en-US" altLang="ja-JP" sz="2400" b="1" dirty="0" smtClean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400" b="1" dirty="0" smtClean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 smtClean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lang="en-US" altLang="ja-JP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/1.</a:t>
            </a:r>
            <a:r>
              <a:rPr lang="ja-JP" altLang="en-US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変数に値を代入</a:t>
            </a:r>
          </a:p>
          <a:p>
            <a:pPr algn="l">
              <a:lnSpc>
                <a:spcPct val="130000"/>
              </a:lnSpc>
            </a:pPr>
            <a:r>
              <a:rPr lang="ja-JP" altLang="en-US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</a:t>
            </a: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   </a:t>
            </a:r>
            <a:r>
              <a:rPr lang="en-US" altLang="ja-JP" sz="2400" dirty="0" err="1">
                <a:solidFill>
                  <a:srgbClr val="008000"/>
                </a:solidFill>
                <a:latin typeface="メイリオ"/>
                <a:ea typeface="メイリオ"/>
                <a:cs typeface="メイリオ"/>
              </a:rPr>
              <a:t>var</a:t>
            </a:r>
            <a:r>
              <a:rPr lang="en-US" altLang="ja-JP" sz="2400" dirty="0">
                <a:solidFill>
                  <a:srgbClr val="008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ans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= 2;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</a:t>
            </a:r>
            <a: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lang="en-US" altLang="ja-JP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lang="ja-JP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答え</a:t>
            </a:r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の </a:t>
            </a:r>
            <a: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       </a:t>
            </a:r>
            <a:r>
              <a:rPr lang="en-US" altLang="ja-JP" sz="2400" b="1" dirty="0" smtClean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//2.IF</a:t>
            </a:r>
            <a:r>
              <a:rPr lang="ja-JP" altLang="en-US" sz="2400" b="1" dirty="0" smtClean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文で</a:t>
            </a:r>
            <a:r>
              <a:rPr lang="en-US" altLang="ja-JP" sz="2400" b="1" dirty="0" smtClean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radio</a:t>
            </a:r>
            <a:r>
              <a:rPr lang="ja-JP" altLang="en-US" sz="2400" b="1" dirty="0" smtClean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ボタンの値と、答えを比較！</a:t>
            </a:r>
          </a:p>
          <a:p>
            <a:pPr lvl="1" algn="l">
              <a:lnSpc>
                <a:spcPct val="130000"/>
              </a:lnSpc>
            </a:pP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 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if( $(this).</a:t>
            </a:r>
            <a:r>
              <a:rPr lang="en-US" altLang="ja-JP" sz="2400" dirty="0" err="1" smtClean="0">
                <a:solidFill>
                  <a:srgbClr val="008000"/>
                </a:solidFill>
                <a:latin typeface="メイリオ"/>
                <a:ea typeface="メイリオ"/>
                <a:cs typeface="メイリオ"/>
              </a:rPr>
              <a:t>val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() == </a:t>
            </a:r>
            <a:r>
              <a:rPr lang="en-US" altLang="ja-JP" sz="2400" dirty="0" err="1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ans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) { </a:t>
            </a:r>
            <a:r>
              <a:rPr lang="en-US" altLang="ja-JP" sz="2400" b="1" dirty="0" smtClean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//</a:t>
            </a:r>
            <a:r>
              <a:rPr lang="en-US" altLang="en-US" sz="2400" b="1" dirty="0" err="1" smtClean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選択値と変数</a:t>
            </a:r>
            <a:r>
              <a:rPr lang="en-US" altLang="ja-JP" sz="2400" b="1" dirty="0" err="1" smtClean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ans</a:t>
            </a:r>
            <a:r>
              <a:rPr lang="ja-JP" altLang="en-US" sz="2400" b="1" dirty="0" smtClean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を比較</a:t>
            </a:r>
            <a:endParaRPr lang="en-US" altLang="ja-JP" sz="2400" b="1" dirty="0" smtClean="0">
              <a:solidFill>
                <a:srgbClr val="7F7F7F"/>
              </a:solidFill>
              <a:latin typeface="メイリオ"/>
              <a:ea typeface="メイリオ"/>
              <a:cs typeface="メイリオ"/>
            </a:endParaRPr>
          </a:p>
          <a:p>
            <a:pPr lvl="1" algn="l">
              <a:lnSpc>
                <a:spcPct val="130000"/>
              </a:lnSpc>
            </a:pP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  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alert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 </a:t>
            </a:r>
            <a:r>
              <a:rPr lang="en-US" altLang="ja-JP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'OK!!'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)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;</a:t>
            </a:r>
          </a:p>
          <a:p>
            <a:pPr lvl="1" algn="l">
              <a:lnSpc>
                <a:spcPct val="130000"/>
              </a:lnSpc>
            </a:pP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}else{</a:t>
            </a:r>
          </a:p>
          <a:p>
            <a:pPr lvl="1" algn="l">
              <a:lnSpc>
                <a:spcPct val="130000"/>
              </a:lnSpc>
            </a:pP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  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alert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( </a:t>
            </a:r>
            <a:r>
              <a:rPr lang="en-US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'Boo!!'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)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;</a:t>
            </a:r>
          </a:p>
          <a:p>
            <a:pPr lvl="1" algn="l">
              <a:lnSpc>
                <a:spcPct val="130000"/>
              </a:lnSpc>
            </a:pP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}</a:t>
            </a:r>
          </a:p>
          <a:p>
            <a:pPr algn="l">
              <a:lnSpc>
                <a:spcPct val="130000"/>
              </a:lnSpc>
            </a:pPr>
            <a:r>
              <a:rPr lang="ja-JP" altLang="en-US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});</a:t>
            </a:r>
            <a:endParaRPr lang="ja-JP" altLang="en-US" sz="2000" b="1" dirty="0">
              <a:solidFill>
                <a:schemeClr val="accent5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7168" y="915965"/>
            <a:ext cx="106783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例）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ヒラギノ角ゴ Pro W3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187168" y="1572555"/>
            <a:ext cx="1267391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四角形吹き出し 7"/>
          <p:cNvSpPr/>
          <p:nvPr/>
        </p:nvSpPr>
        <p:spPr>
          <a:xfrm>
            <a:off x="7817660" y="6743226"/>
            <a:ext cx="4682999" cy="2025509"/>
          </a:xfrm>
          <a:prstGeom prst="wedgeRectCallout">
            <a:avLst>
              <a:gd name="adj1" fmla="val -61279"/>
              <a:gd name="adj2" fmla="val -45073"/>
            </a:avLst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 algn="l"/>
            <a:r>
              <a:rPr kumimoji="1" lang="ja-JP" altLang="en-US" sz="5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スクリプトが少ない。</a:t>
            </a:r>
          </a:p>
        </p:txBody>
      </p:sp>
    </p:spTree>
    <p:extLst>
      <p:ext uri="{BB962C8B-B14F-4D97-AF65-F5344CB8AC3E}">
        <p14:creationId xmlns:p14="http://schemas.microsoft.com/office/powerpoint/2010/main" val="375401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11" y="1055266"/>
            <a:ext cx="4782797" cy="3914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hape 52"/>
          <p:cNvSpPr>
            <a:spLocks noGrp="1"/>
          </p:cNvSpPr>
          <p:nvPr>
            <p:ph type="body" idx="1"/>
          </p:nvPr>
        </p:nvSpPr>
        <p:spPr>
          <a:xfrm>
            <a:off x="439311" y="115465"/>
            <a:ext cx="10772573" cy="939801"/>
          </a:xfrm>
          <a:prstGeom prst="rect">
            <a:avLst/>
          </a:prstGeom>
        </p:spPr>
        <p:txBody>
          <a:bodyPr/>
          <a:lstStyle>
            <a:lvl1pPr>
              <a:lnSpc>
                <a:spcPct val="140000"/>
              </a:lnSpc>
              <a:defRPr sz="30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 marL="317500" lvl="0" indent="0" algn="l">
              <a:buNone/>
              <a:defRPr sz="1800"/>
            </a:pPr>
            <a:r>
              <a:rPr lang="ja-JP" altLang="en-US" sz="3000" dirty="0" smtClean="0"/>
              <a:t>クイズ制作練習：複数</a:t>
            </a:r>
            <a:endParaRPr sz="3000" dirty="0"/>
          </a:p>
        </p:txBody>
      </p:sp>
      <p:sp>
        <p:nvSpPr>
          <p:cNvPr id="9" name="Shape 90"/>
          <p:cNvSpPr/>
          <p:nvPr/>
        </p:nvSpPr>
        <p:spPr>
          <a:xfrm flipV="1">
            <a:off x="439312" y="1000177"/>
            <a:ext cx="12041607" cy="9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0" name="Shape 142"/>
          <p:cNvSpPr/>
          <p:nvPr/>
        </p:nvSpPr>
        <p:spPr>
          <a:xfrm>
            <a:off x="9438129" y="76211"/>
            <a:ext cx="3042790" cy="837540"/>
          </a:xfrm>
          <a:prstGeom prst="rect">
            <a:avLst/>
          </a:prstGeom>
          <a:ln w="127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08000" tIns="140400" rIns="108000" bIns="140400" anchor="ctr">
            <a:spAutoFit/>
          </a:bodyPr>
          <a:lstStyle/>
          <a:p>
            <a:pPr lvl="0" algn="l">
              <a:defRPr sz="1800"/>
            </a:pPr>
            <a:r>
              <a:rPr sz="1800" b="1" dirty="0">
                <a:latin typeface="メイリオ"/>
                <a:ea typeface="メイリオ"/>
                <a:cs typeface="メイリオ"/>
                <a:sym typeface="Courier"/>
              </a:rPr>
              <a:t>サンプル</a:t>
            </a:r>
          </a:p>
          <a:p>
            <a:pPr lvl="0" algn="l">
              <a:defRPr sz="1800"/>
            </a:pPr>
            <a:r>
              <a:rPr lang="en-US" sz="1800" b="1" dirty="0" smtClean="0">
                <a:latin typeface="メイリオ"/>
                <a:ea typeface="メイリオ"/>
                <a:cs typeface="メイリオ"/>
                <a:sym typeface="Courier"/>
              </a:rPr>
              <a:t> </a:t>
            </a:r>
            <a:r>
              <a:rPr lang="en-US" sz="1800" b="1" dirty="0" err="1" smtClean="0">
                <a:latin typeface="メイリオ"/>
                <a:ea typeface="メイリオ"/>
                <a:cs typeface="メイリオ"/>
                <a:sym typeface="Courier"/>
              </a:rPr>
              <a:t>jquery</a:t>
            </a:r>
            <a:r>
              <a:rPr lang="en-US" sz="1800" b="1" dirty="0" smtClean="0">
                <a:latin typeface="メイリオ"/>
                <a:ea typeface="メイリオ"/>
                <a:cs typeface="メイリオ"/>
                <a:sym typeface="Courier"/>
              </a:rPr>
              <a:t>/quize0</a:t>
            </a:r>
            <a:r>
              <a:rPr lang="en-US" altLang="ja-JP" sz="1800" b="1" dirty="0" smtClean="0">
                <a:latin typeface="メイリオ"/>
                <a:ea typeface="メイリオ"/>
                <a:cs typeface="メイリオ"/>
                <a:sym typeface="Courier"/>
              </a:rPr>
              <a:t>2</a:t>
            </a:r>
            <a:r>
              <a:rPr lang="en-US" sz="1800" b="1" dirty="0" smtClean="0">
                <a:latin typeface="メイリオ"/>
                <a:ea typeface="メイリオ"/>
                <a:cs typeface="メイリオ"/>
                <a:sym typeface="Courier"/>
              </a:rPr>
              <a:t>.html</a:t>
            </a:r>
            <a:endParaRPr sz="1800" b="1" dirty="0">
              <a:latin typeface="メイリオ"/>
              <a:ea typeface="メイリオ"/>
              <a:cs typeface="メイリオ"/>
              <a:sym typeface="Courier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779" y="2968180"/>
            <a:ext cx="5028051" cy="4688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72" y="4317248"/>
            <a:ext cx="4712088" cy="4556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右矢印 5"/>
          <p:cNvSpPr/>
          <p:nvPr/>
        </p:nvSpPr>
        <p:spPr>
          <a:xfrm rot="1784821">
            <a:off x="2520428" y="5751141"/>
            <a:ext cx="5233672" cy="1116574"/>
          </a:xfrm>
          <a:prstGeom prst="rightArrow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 algn="l"/>
            <a:endParaRPr kumimoji="1" lang="ja-JP" altLang="en-US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22108" y="1055266"/>
            <a:ext cx="1533676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1</a:t>
            </a:r>
            <a:r>
              <a:rPr kumimoji="0" lang="ja-JP" alt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問目</a:t>
            </a:r>
            <a:endParaRPr kumimoji="0" lang="ja-JP" alt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ヒラギノ角ゴ Pro W3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260249" y="2440460"/>
            <a:ext cx="171841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２問目</a:t>
            </a:r>
            <a:endParaRPr kumimoji="0" lang="ja-JP" alt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ヒラギノ角ゴ Pro W3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679941" y="3568325"/>
            <a:ext cx="171841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３問目</a:t>
            </a:r>
            <a:endParaRPr kumimoji="0" lang="ja-JP" alt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8242573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5865" y="182067"/>
            <a:ext cx="11883406" cy="1149654"/>
          </a:xfrm>
        </p:spPr>
        <p:txBody>
          <a:bodyPr anchor="t">
            <a:noAutofit/>
          </a:bodyPr>
          <a:lstStyle/>
          <a:p>
            <a:pPr algn="l"/>
            <a:r>
              <a:rPr lang="ja-JP" altLang="en-US" sz="7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作り方２</a:t>
            </a:r>
            <a:r>
              <a:rPr lang="en-US" altLang="ja-JP" sz="7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-1</a:t>
            </a:r>
            <a:r>
              <a:rPr lang="ja-JP" altLang="en-US" sz="36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（問題が複数の場合）</a:t>
            </a:r>
            <a:endParaRPr lang="en-US" altLang="ja-JP" sz="36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85865" y="1384943"/>
            <a:ext cx="12125781" cy="75425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//</a:t>
            </a:r>
            <a:r>
              <a:rPr lang="ja-JP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問題文</a:t>
            </a:r>
            <a:r>
              <a:rPr lang="en-US" altLang="ja-JP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ja-JP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配列</a:t>
            </a:r>
            <a:r>
              <a:rPr lang="en-US" altLang="ja-JP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/>
                <a:ea typeface="メイリオ"/>
                <a:cs typeface="メイリオ"/>
              </a:rPr>
              <a:t>]</a:t>
            </a:r>
          </a:p>
          <a:p>
            <a:pPr algn="l">
              <a:lnSpc>
                <a:spcPct val="120000"/>
              </a:lnSpc>
            </a:pP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err="1" smtClean="0">
                <a:solidFill>
                  <a:schemeClr val="accent2"/>
                </a:solidFill>
                <a:latin typeface="メイリオ"/>
                <a:ea typeface="メイリオ"/>
                <a:cs typeface="メイリオ"/>
              </a:rPr>
              <a:t>var</a:t>
            </a:r>
            <a:r>
              <a:rPr lang="en-US" altLang="ja-JP" sz="2400" dirty="0" smtClean="0">
                <a:solidFill>
                  <a:schemeClr val="accent2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qs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= 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[</a:t>
            </a:r>
            <a:b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ru-RU" altLang="ja-JP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通る</a:t>
            </a:r>
            <a:r>
              <a:rPr lang="ja-JP" altLang="en-US" sz="2400" dirty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ときには閉まって、通らないときには開いているものは何</a:t>
            </a:r>
            <a:r>
              <a:rPr lang="ja-JP" altLang="en-US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？</a:t>
            </a:r>
            <a:r>
              <a:rPr lang="ru-RU" altLang="ja-JP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,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話すことがとても好きな道具は何？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, </a:t>
            </a:r>
          </a:p>
          <a:p>
            <a:pPr algn="l">
              <a:lnSpc>
                <a:spcPct val="120000"/>
              </a:lnSpc>
            </a:pPr>
            <a:r>
              <a:rPr lang="ja-JP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   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世界の真ん中にいる虫は何？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];</a:t>
            </a:r>
          </a:p>
          <a:p>
            <a:pPr algn="l">
              <a:lnSpc>
                <a:spcPct val="120000"/>
              </a:lnSpc>
            </a:pPr>
            <a:endParaRPr lang="en-US" altLang="ja-JP" sz="2400" dirty="0" smtClean="0">
              <a:solidFill>
                <a:srgbClr val="0000FF"/>
              </a:solidFill>
              <a:latin typeface="メイリオ"/>
              <a:ea typeface="メイリオ"/>
              <a:cs typeface="メイリオ"/>
            </a:endParaRPr>
          </a:p>
          <a:p>
            <a:pPr algn="l">
              <a:lnSpc>
                <a:spcPct val="120000"/>
              </a:lnSpc>
            </a:pPr>
            <a:r>
              <a:rPr lang="en-US" altLang="ja-JP" sz="2400" b="1" dirty="0" smtClean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en-US" altLang="ja-JP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//</a:t>
            </a:r>
            <a:r>
              <a:rPr lang="ja-JP" altLang="en-US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回答選択肢</a:t>
            </a:r>
            <a:r>
              <a:rPr lang="en-US" altLang="ja-JP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ja-JP" altLang="en-US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多重配列</a:t>
            </a:r>
            <a:r>
              <a:rPr lang="en-US" altLang="ja-JP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]</a:t>
            </a:r>
          </a:p>
          <a:p>
            <a:pPr algn="l">
              <a:lnSpc>
                <a:spcPct val="120000"/>
              </a:lnSpc>
            </a:pP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en-US" altLang="ja-JP" sz="2400" dirty="0" err="1">
                <a:solidFill>
                  <a:srgbClr val="00882B"/>
                </a:solidFill>
                <a:latin typeface="メイリオ"/>
                <a:ea typeface="メイリオ"/>
                <a:cs typeface="メイリオ"/>
              </a:rPr>
              <a:t>var</a:t>
            </a:r>
            <a:r>
              <a:rPr lang="en-US" altLang="ja-JP" sz="2400" dirty="0">
                <a:solidFill>
                  <a:srgbClr val="00882B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toi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=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[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  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[ 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踏み切り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,</a:t>
            </a:r>
            <a:r>
              <a:rPr lang="ja-JP" altLang="en-US" sz="24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ja-JP" altLang="en-US" sz="2400" b="1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洗濯機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,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冷蔵庫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]</a:t>
            </a: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,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[ </a:t>
            </a:r>
            <a:r>
              <a:rPr lang="ru-RU" altLang="ja-JP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スプーン</a:t>
            </a:r>
            <a:r>
              <a:rPr lang="ru-RU" altLang="ja-JP" sz="2400" dirty="0" smtClean="0">
                <a:solidFill>
                  <a:schemeClr val="accent5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,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シャベル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,</a:t>
            </a:r>
            <a:r>
              <a:rPr lang="ja-JP" altLang="en-US" sz="2400" b="1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400" b="1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しゃもじ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]</a:t>
            </a: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, </a:t>
            </a:r>
            <a:br>
              <a:rPr lang="en-US" altLang="ja-JP" sz="2400" b="1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   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en-US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てんとう虫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,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カマキリ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b="1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,</a:t>
            </a:r>
            <a:r>
              <a:rPr lang="ja-JP" altLang="en-US" sz="2400" b="1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蚊</a:t>
            </a:r>
            <a:r>
              <a:rPr lang="ru-RU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"</a:t>
            </a:r>
            <a:r>
              <a:rPr lang="en-US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]</a:t>
            </a:r>
          </a:p>
          <a:p>
            <a:pPr algn="l">
              <a:lnSpc>
                <a:spcPct val="120000"/>
              </a:lnSpc>
            </a:pP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];</a:t>
            </a:r>
          </a:p>
          <a:p>
            <a:pPr algn="l">
              <a:lnSpc>
                <a:spcPct val="120000"/>
              </a:lnSpc>
            </a:pPr>
            <a:endParaRPr lang="en-US" altLang="ja-JP" sz="2400" dirty="0" smtClean="0">
              <a:solidFill>
                <a:srgbClr val="0000FF"/>
              </a:solidFill>
              <a:latin typeface="メイリオ"/>
              <a:ea typeface="メイリオ"/>
              <a:cs typeface="メイリオ"/>
            </a:endParaRPr>
          </a:p>
          <a:p>
            <a:pPr algn="l">
              <a:lnSpc>
                <a:spcPct val="120000"/>
              </a:lnSpc>
            </a:pPr>
            <a:r>
              <a:rPr lang="en-US" altLang="ja-JP" sz="2400" b="1" dirty="0" smtClean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en-US" altLang="ja-JP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//</a:t>
            </a:r>
            <a:r>
              <a:rPr lang="ja-JP" altLang="en-US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答え</a:t>
            </a:r>
            <a:r>
              <a:rPr lang="en-US" altLang="ja-JP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ja-JP" altLang="en-US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配列</a:t>
            </a:r>
            <a:r>
              <a:rPr lang="en-US" altLang="ja-JP" sz="2400" b="1" dirty="0">
                <a:solidFill>
                  <a:srgbClr val="7F7F7F"/>
                </a:solidFill>
                <a:latin typeface="メイリオ"/>
                <a:ea typeface="メイリオ"/>
                <a:cs typeface="メイリオ"/>
              </a:rPr>
              <a:t>]</a:t>
            </a:r>
          </a:p>
          <a:p>
            <a:pPr algn="l">
              <a:lnSpc>
                <a:spcPct val="120000"/>
              </a:lnSpc>
            </a:pP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 </a:t>
            </a:r>
            <a:r>
              <a:rPr lang="en-US" altLang="ja-JP" sz="2400" dirty="0" err="1">
                <a:solidFill>
                  <a:srgbClr val="00882B"/>
                </a:solidFill>
                <a:latin typeface="メイリオ"/>
                <a:ea typeface="メイリオ"/>
                <a:cs typeface="メイリオ"/>
              </a:rPr>
              <a:t>var</a:t>
            </a:r>
            <a:r>
              <a:rPr lang="en-US" altLang="ja-JP" sz="2400" dirty="0">
                <a:solidFill>
                  <a:srgbClr val="00882B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err="1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ans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= 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[</a:t>
            </a:r>
            <a:r>
              <a:rPr lang="ja-JP" altLang="en-US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1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,</a:t>
            </a:r>
            <a:r>
              <a:rPr lang="ja-JP" altLang="en-US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2</a:t>
            </a:r>
            <a:r>
              <a:rPr lang="en-US" altLang="ja-JP" sz="2400" b="1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,</a:t>
            </a:r>
            <a:r>
              <a:rPr lang="en-US" altLang="ja-JP" sz="2400" dirty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dirty="0" smtClean="0">
                <a:solidFill>
                  <a:srgbClr val="C82506"/>
                </a:solidFill>
                <a:latin typeface="メイリオ"/>
                <a:ea typeface="メイリオ"/>
                <a:cs typeface="メイリオ"/>
              </a:rPr>
              <a:t>3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400" b="1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]</a:t>
            </a:r>
            <a: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;</a:t>
            </a:r>
            <a:br>
              <a:rPr lang="en-US" altLang="ja-JP" sz="2400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</a:br>
            <a:endParaRPr lang="ja-JP" altLang="en-US" sz="600" b="1" dirty="0">
              <a:solidFill>
                <a:schemeClr val="accent5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187168" y="1331721"/>
            <a:ext cx="1267391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四角形吹き出し 6"/>
          <p:cNvSpPr/>
          <p:nvPr/>
        </p:nvSpPr>
        <p:spPr>
          <a:xfrm>
            <a:off x="6207650" y="7732583"/>
            <a:ext cx="4682999" cy="1717733"/>
          </a:xfrm>
          <a:prstGeom prst="wedgeRectCallout">
            <a:avLst>
              <a:gd name="adj1" fmla="val -58858"/>
              <a:gd name="adj2" fmla="val -18082"/>
            </a:avLst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 algn="l"/>
            <a:r>
              <a:rPr kumimoji="1" lang="ja-JP" altLang="en-US" sz="4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ここまで記述しましょう！</a:t>
            </a:r>
          </a:p>
        </p:txBody>
      </p:sp>
      <p:sp>
        <p:nvSpPr>
          <p:cNvPr id="8" name="Shape 142"/>
          <p:cNvSpPr/>
          <p:nvPr/>
        </p:nvSpPr>
        <p:spPr>
          <a:xfrm>
            <a:off x="9623218" y="494181"/>
            <a:ext cx="3042790" cy="837540"/>
          </a:xfrm>
          <a:prstGeom prst="rect">
            <a:avLst/>
          </a:prstGeom>
          <a:ln w="12700">
            <a:solidFill/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08000" tIns="140400" rIns="108000" bIns="140400" anchor="ctr">
            <a:spAutoFit/>
          </a:bodyPr>
          <a:lstStyle/>
          <a:p>
            <a:pPr lvl="0" algn="l">
              <a:defRPr sz="1800"/>
            </a:pPr>
            <a:r>
              <a:rPr sz="1800" b="1" dirty="0">
                <a:latin typeface="メイリオ"/>
                <a:ea typeface="メイリオ"/>
                <a:cs typeface="メイリオ"/>
                <a:sym typeface="Courier"/>
              </a:rPr>
              <a:t>サンプル</a:t>
            </a:r>
          </a:p>
          <a:p>
            <a:pPr lvl="0" algn="l">
              <a:defRPr sz="1800"/>
            </a:pPr>
            <a:r>
              <a:rPr lang="en-US" sz="1800" b="1" dirty="0" smtClean="0">
                <a:latin typeface="メイリオ"/>
                <a:ea typeface="メイリオ"/>
                <a:cs typeface="メイリオ"/>
                <a:sym typeface="Courier"/>
              </a:rPr>
              <a:t> </a:t>
            </a:r>
            <a:r>
              <a:rPr lang="en-US" sz="1800" b="1" dirty="0" err="1" smtClean="0">
                <a:latin typeface="メイリオ"/>
                <a:ea typeface="メイリオ"/>
                <a:cs typeface="メイリオ"/>
                <a:sym typeface="Courier"/>
              </a:rPr>
              <a:t>jquery</a:t>
            </a:r>
            <a:r>
              <a:rPr lang="en-US" sz="1800" b="1" dirty="0" smtClean="0">
                <a:latin typeface="メイリオ"/>
                <a:ea typeface="メイリオ"/>
                <a:cs typeface="メイリオ"/>
                <a:sym typeface="Courier"/>
              </a:rPr>
              <a:t>/quize0</a:t>
            </a:r>
            <a:r>
              <a:rPr lang="en-US" altLang="ja-JP" sz="1800" b="1" dirty="0" smtClean="0">
                <a:latin typeface="メイリオ"/>
                <a:ea typeface="メイリオ"/>
                <a:cs typeface="メイリオ"/>
                <a:sym typeface="Courier"/>
              </a:rPr>
              <a:t>2</a:t>
            </a:r>
            <a:r>
              <a:rPr lang="en-US" sz="1800" b="1" dirty="0" smtClean="0">
                <a:latin typeface="メイリオ"/>
                <a:ea typeface="メイリオ"/>
                <a:cs typeface="メイリオ"/>
                <a:sym typeface="Courier"/>
              </a:rPr>
              <a:t>.html</a:t>
            </a:r>
            <a:endParaRPr sz="1800" b="1" dirty="0">
              <a:latin typeface="メイリオ"/>
              <a:ea typeface="メイリオ"/>
              <a:cs typeface="メイリオ"/>
              <a:sym typeface="Courier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498" y="2607764"/>
            <a:ext cx="5513992" cy="5124820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>
            <a:off x="6485393" y="3492135"/>
            <a:ext cx="1405924" cy="839019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線矢印コネクタ 10"/>
          <p:cNvCxnSpPr/>
          <p:nvPr/>
        </p:nvCxnSpPr>
        <p:spPr>
          <a:xfrm>
            <a:off x="7157254" y="5737078"/>
            <a:ext cx="105153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0545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 W3"/>
        <a:ea typeface="ヒラギノ角ゴ Pro W3"/>
        <a:cs typeface="ヒラギノ角ゴ Pro W3"/>
      </a:majorFont>
      <a:minorFont>
        <a:latin typeface="ヒラギノ角ゴ Pro W3"/>
        <a:ea typeface="ヒラギノ角ゴ Pro W3"/>
        <a:cs typeface="ヒラギノ角ゴ Pro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 w="12700">
          <a:solidFill>
            <a:schemeClr val="bg1"/>
          </a:solidFill>
          <a:miter lim="400000"/>
        </a:ln>
        <a:extLst>
          <a:ext uri="{C572A759-6A51-4108-AA02-DFA0A04FC94B}">
            <ma14:wrappingTextBoxFlag xmlns:ma14="http://schemas.microsoft.com/office/mac/drawingml/2011/main" val="1"/>
          </a:ext>
        </a:extLst>
      </a:spPr>
      <a:bodyPr wrap="square" lIns="180000" tIns="180000" rIns="180000" bIns="180000" anchor="t" anchorCtr="0">
        <a:spAutoFit/>
      </a:bodyPr>
      <a:lstStyle>
        <a:defPPr algn="l">
          <a:defRPr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 W3"/>
        <a:ea typeface="ヒラギノ角ゴ Pro W3"/>
        <a:cs typeface="ヒラギノ角ゴ Pro W3"/>
      </a:majorFont>
      <a:minorFont>
        <a:latin typeface="ヒラギノ角ゴ Pro W3"/>
        <a:ea typeface="ヒラギノ角ゴ Pro W3"/>
        <a:cs typeface="ヒラギノ角ゴ Pro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ヒラギノ角ゴ Pro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20514</TotalTime>
  <Words>718</Words>
  <Application>Microsoft Macintosh PowerPoint</Application>
  <PresentationFormat>ユーザー設定</PresentationFormat>
  <Paragraphs>146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Courier</vt:lpstr>
      <vt:lpstr>Lucida Grande</vt:lpstr>
      <vt:lpstr>ヒラギノ角ゴ Pro W3</vt:lpstr>
      <vt:lpstr>ヒラギノ角ゴ ProN W3</vt:lpstr>
      <vt:lpstr>ヒラギノ角ゴ ProN W6</vt:lpstr>
      <vt:lpstr>メイリオ</vt:lpstr>
      <vt:lpstr>White</vt:lpstr>
      <vt:lpstr>配列 - Array -</vt:lpstr>
      <vt:lpstr>JavaScriptの配列</vt:lpstr>
      <vt:lpstr>連想配列 - Object/オブジェクト -</vt:lpstr>
      <vt:lpstr>JavaScriptのオブジェクト・連想配列</vt:lpstr>
      <vt:lpstr>PowerPoint プレゼンテーション</vt:lpstr>
      <vt:lpstr>PowerPoint プレゼンテーション</vt:lpstr>
      <vt:lpstr>作り方１（問題が１つの場合）</vt:lpstr>
      <vt:lpstr>PowerPoint プレゼンテーション</vt:lpstr>
      <vt:lpstr>作り方２-1（問題が複数の場合）</vt:lpstr>
      <vt:lpstr>作り方２-2（問題が複数の場合）</vt:lpstr>
      <vt:lpstr>作り方２-2（問題が複数の場合）</vt:lpstr>
      <vt:lpstr>作り方２-2（問題が複数の場合）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Javascript概要</dc:title>
  <dc:creator>dhwguest</dc:creator>
  <cp:lastModifiedBy>山崎大助</cp:lastModifiedBy>
  <cp:revision>2505</cp:revision>
  <cp:lastPrinted>2015-03-27T15:23:51Z</cp:lastPrinted>
  <dcterms:modified xsi:type="dcterms:W3CDTF">2016-04-26T23:11:25Z</dcterms:modified>
</cp:coreProperties>
</file>