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0"/>
  </p:notesMasterIdLst>
  <p:handoutMasterIdLst>
    <p:handoutMasterId r:id="rId51"/>
  </p:handoutMasterIdLst>
  <p:sldIdLst>
    <p:sldId id="500" r:id="rId3"/>
    <p:sldId id="541" r:id="rId4"/>
    <p:sldId id="826" r:id="rId5"/>
    <p:sldId id="785" r:id="rId6"/>
    <p:sldId id="787" r:id="rId7"/>
    <p:sldId id="786" r:id="rId8"/>
    <p:sldId id="788" r:id="rId9"/>
    <p:sldId id="789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27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2" r:id="rId42"/>
    <p:sldId id="821" r:id="rId43"/>
    <p:sldId id="828" r:id="rId44"/>
    <p:sldId id="823" r:id="rId45"/>
    <p:sldId id="824" r:id="rId46"/>
    <p:sldId id="783" r:id="rId47"/>
    <p:sldId id="825" r:id="rId48"/>
    <p:sldId id="681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3" clrIdx="1"/>
  <p:cmAuthor id="2" name="ruben bracke" initials="rb" lastIdx="1" clrIdx="2">
    <p:extLst>
      <p:ext uri="{19B8F6BF-5375-455C-9EA6-DF929625EA0E}">
        <p15:presenceInfo xmlns:p15="http://schemas.microsoft.com/office/powerpoint/2012/main" userId="137407bfca75f8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78203" autoAdjust="0"/>
  </p:normalViewPr>
  <p:slideViewPr>
    <p:cSldViewPr snapToGrid="0">
      <p:cViewPr varScale="1">
        <p:scale>
          <a:sx n="89" d="100"/>
          <a:sy n="89" d="100"/>
        </p:scale>
        <p:origin x="26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3T22:51:26.56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/>
              <a:t>Connecting Networks</a:t>
            </a:r>
          </a:p>
          <a:p>
            <a:pPr>
              <a:buFontTx/>
              <a:buNone/>
            </a:pPr>
            <a:r>
              <a:rPr lang="en-US" sz="1300" b="1" dirty="0"/>
              <a:t>Chapter 5: </a:t>
            </a:r>
            <a:r>
              <a:rPr lang="en-US" sz="1400" b="1" dirty="0"/>
              <a:t>Network Address Translation for IPv4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Verschilende</a:t>
            </a:r>
            <a:r>
              <a:rPr lang="en-US" b="1" dirty="0"/>
              <a:t> types </a:t>
            </a:r>
            <a:r>
              <a:rPr lang="en-US" b="1" dirty="0" err="1"/>
              <a:t>nat</a:t>
            </a:r>
            <a:r>
              <a:rPr lang="en-US" b="1" dirty="0"/>
              <a:t>:</a:t>
            </a:r>
          </a:p>
          <a:p>
            <a:pPr>
              <a:buFontTx/>
              <a:buNone/>
            </a:pPr>
            <a:r>
              <a:rPr lang="en-US" b="1" dirty="0"/>
              <a:t>Static NAT, dynamic NAT </a:t>
            </a:r>
            <a:r>
              <a:rPr lang="en-US" b="1" dirty="0" err="1"/>
              <a:t>en</a:t>
            </a:r>
            <a:r>
              <a:rPr lang="en-US" b="1" dirty="0"/>
              <a:t> PAT = NAT overloading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5.1.2.1 </a:t>
            </a:r>
            <a:r>
              <a:rPr lang="en-US" b="1" dirty="0">
                <a:ea typeface="ＭＳ Ｐゴシック" pitchFamily="34" charset="-128"/>
              </a:rPr>
              <a:t>Static NAT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Hier</a:t>
            </a:r>
            <a:r>
              <a:rPr lang="en-US" b="1" dirty="0"/>
              <a:t> is router R2 </a:t>
            </a:r>
            <a:r>
              <a:rPr lang="en-US" b="1" dirty="0" err="1"/>
              <a:t>geconfiguereerd</a:t>
            </a:r>
            <a:r>
              <a:rPr lang="en-US" b="1" dirty="0"/>
              <a:t> met static mappings </a:t>
            </a:r>
            <a:r>
              <a:rPr lang="en-US" b="1" dirty="0" err="1"/>
              <a:t>voor</a:t>
            </a:r>
            <a:r>
              <a:rPr lang="en-US" b="1" dirty="0"/>
              <a:t> de inside local addresses van server1, PC2 </a:t>
            </a:r>
            <a:r>
              <a:rPr lang="en-US" b="1" dirty="0" err="1"/>
              <a:t>en</a:t>
            </a:r>
            <a:r>
              <a:rPr lang="en-US" b="1" dirty="0"/>
              <a:t> PC3.</a:t>
            </a:r>
          </a:p>
          <a:p>
            <a:pPr>
              <a:buFontTx/>
              <a:buNone/>
            </a:pP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deze</a:t>
            </a:r>
            <a:r>
              <a:rPr lang="en-US" b="1" dirty="0"/>
              <a:t> </a:t>
            </a:r>
            <a:r>
              <a:rPr lang="en-US" b="1" dirty="0" err="1"/>
              <a:t>apperaten</a:t>
            </a:r>
            <a:r>
              <a:rPr lang="en-US" b="1" dirty="0"/>
              <a:t> </a:t>
            </a:r>
            <a:r>
              <a:rPr lang="en-US" b="1" dirty="0" err="1"/>
              <a:t>toegang</a:t>
            </a:r>
            <a:r>
              <a:rPr lang="en-US" b="1" dirty="0"/>
              <a:t> </a:t>
            </a:r>
            <a:r>
              <a:rPr lang="en-US" b="1" dirty="0" err="1"/>
              <a:t>willen</a:t>
            </a:r>
            <a:r>
              <a:rPr lang="en-US" b="1" dirty="0"/>
              <a:t> tot het internet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hun</a:t>
            </a:r>
            <a:r>
              <a:rPr lang="en-US" b="1" dirty="0"/>
              <a:t> inside local address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het </a:t>
            </a:r>
            <a:r>
              <a:rPr lang="en-US" b="1" dirty="0" err="1"/>
              <a:t>geconfigureerde</a:t>
            </a:r>
            <a:r>
              <a:rPr lang="en-US" b="1" dirty="0"/>
              <a:t> inside global address.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apparaten</a:t>
            </a:r>
            <a:r>
              <a:rPr lang="en-US" b="1" dirty="0"/>
              <a:t> op het </a:t>
            </a:r>
            <a:r>
              <a:rPr lang="en-US" b="1" dirty="0" err="1"/>
              <a:t>externe</a:t>
            </a:r>
            <a:r>
              <a:rPr lang="en-US" b="1" dirty="0"/>
              <a:t> network </a:t>
            </a:r>
            <a:r>
              <a:rPr lang="en-US" b="1" dirty="0" err="1"/>
              <a:t>zien</a:t>
            </a:r>
            <a:r>
              <a:rPr lang="en-US" b="1" dirty="0"/>
              <a:t> </a:t>
            </a:r>
            <a:r>
              <a:rPr lang="en-US" b="1" dirty="0" err="1"/>
              <a:t>alleen</a:t>
            </a:r>
            <a:r>
              <a:rPr lang="en-US" b="1" dirty="0"/>
              <a:t> het public IPv4 address.</a:t>
            </a:r>
          </a:p>
          <a:p>
            <a:pPr>
              <a:buFontTx/>
              <a:buNone/>
            </a:pPr>
            <a:r>
              <a:rPr lang="en-US" b="1" dirty="0" err="1"/>
              <a:t>Handig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servers die 24/7 </a:t>
            </a:r>
            <a:r>
              <a:rPr lang="en-US" b="1" dirty="0" err="1"/>
              <a:t>beschikbaar</a:t>
            </a:r>
            <a:r>
              <a:rPr lang="en-US" b="1" dirty="0"/>
              <a:t> </a:t>
            </a:r>
            <a:r>
              <a:rPr lang="en-US" b="1" dirty="0" err="1"/>
              <a:t>moeten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het internet. Vb. </a:t>
            </a:r>
            <a:r>
              <a:rPr lang="en-US" b="1" dirty="0" err="1"/>
              <a:t>Een</a:t>
            </a:r>
            <a:r>
              <a:rPr lang="en-US" b="1" dirty="0"/>
              <a:t> network administrator op PC4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SSH request </a:t>
            </a:r>
            <a:r>
              <a:rPr lang="en-US" b="1" dirty="0" err="1"/>
              <a:t>naar</a:t>
            </a:r>
            <a:r>
              <a:rPr lang="en-US" b="1" dirty="0"/>
              <a:t> server1 </a:t>
            </a:r>
            <a:r>
              <a:rPr lang="en-US" b="1" dirty="0" err="1"/>
              <a:t>sturen</a:t>
            </a:r>
            <a:r>
              <a:rPr lang="en-US" b="1" dirty="0"/>
              <a:t> met </a:t>
            </a:r>
            <a:r>
              <a:rPr lang="en-US" b="1" dirty="0" err="1"/>
              <a:t>behulp</a:t>
            </a:r>
            <a:r>
              <a:rPr lang="en-US" b="1" dirty="0"/>
              <a:t> van het inside global address 209.165.200.226.</a:t>
            </a:r>
          </a:p>
          <a:p>
            <a:pPr>
              <a:buFontTx/>
              <a:buNone/>
            </a:pPr>
            <a:r>
              <a:rPr lang="en-US" b="1" dirty="0"/>
              <a:t>R2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inside global address </a:t>
            </a:r>
            <a:r>
              <a:rPr lang="en-US" b="1" dirty="0" err="1"/>
              <a:t>naar</a:t>
            </a:r>
            <a:r>
              <a:rPr lang="en-US" b="1" dirty="0"/>
              <a:t> het inside local address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verbind</a:t>
            </a:r>
            <a:r>
              <a:rPr lang="en-US" b="1" dirty="0"/>
              <a:t> de network administrator met Svr1.</a:t>
            </a:r>
          </a:p>
          <a:p>
            <a:pPr>
              <a:buFontTx/>
              <a:buNone/>
            </a:pPr>
            <a:r>
              <a:rPr lang="en-US" b="1" dirty="0"/>
              <a:t>Static </a:t>
            </a:r>
            <a:r>
              <a:rPr lang="en-US" b="1" dirty="0" err="1"/>
              <a:t>nat</a:t>
            </a:r>
            <a:r>
              <a:rPr lang="en-US" b="1" dirty="0"/>
              <a:t> </a:t>
            </a:r>
            <a:r>
              <a:rPr lang="en-US" b="1" dirty="0" err="1"/>
              <a:t>heeft</a:t>
            </a:r>
            <a:r>
              <a:rPr lang="en-US" b="1" dirty="0"/>
              <a:t> </a:t>
            </a:r>
            <a:r>
              <a:rPr lang="en-US" b="1" dirty="0" err="1"/>
              <a:t>genoeg</a:t>
            </a:r>
            <a:r>
              <a:rPr lang="en-US" b="1" dirty="0"/>
              <a:t> public addresses </a:t>
            </a:r>
            <a:r>
              <a:rPr lang="en-US" b="1" dirty="0" err="1"/>
              <a:t>nodig</a:t>
            </a:r>
            <a:r>
              <a:rPr lang="en-US" b="1" dirty="0"/>
              <a:t> om het </a:t>
            </a:r>
            <a:r>
              <a:rPr lang="en-US" b="1" dirty="0" err="1"/>
              <a:t>aantal</a:t>
            </a:r>
            <a:r>
              <a:rPr lang="en-US" b="1" dirty="0"/>
              <a:t> </a:t>
            </a:r>
            <a:r>
              <a:rPr lang="en-US" b="1" dirty="0" err="1"/>
              <a:t>gelijktijdige</a:t>
            </a:r>
            <a:r>
              <a:rPr lang="en-US" b="1" dirty="0"/>
              <a:t> </a:t>
            </a:r>
            <a:r>
              <a:rPr lang="en-US" b="1" dirty="0" err="1"/>
              <a:t>sessies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laten</a:t>
            </a:r>
            <a:r>
              <a:rPr lang="en-US" b="1" dirty="0"/>
              <a:t> </a:t>
            </a:r>
            <a:r>
              <a:rPr lang="en-US" b="1" dirty="0" err="1"/>
              <a:t>verlopen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b="1" dirty="0">
                <a:ea typeface="ＭＳ Ｐゴシック" pitchFamily="34" charset="-128"/>
              </a:rPr>
              <a:t>Dynamic NAT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PC3 </a:t>
            </a:r>
            <a:r>
              <a:rPr lang="en-US" b="1" dirty="0" err="1"/>
              <a:t>heeft</a:t>
            </a:r>
            <a:r>
              <a:rPr lang="en-US" b="1" dirty="0"/>
              <a:t> </a:t>
            </a:r>
            <a:r>
              <a:rPr lang="en-US" b="1" dirty="0" err="1"/>
              <a:t>toegang</a:t>
            </a:r>
            <a:r>
              <a:rPr lang="en-US" b="1" dirty="0"/>
              <a:t> tot het internet met </a:t>
            </a:r>
            <a:r>
              <a:rPr lang="en-US" b="1" dirty="0" err="1"/>
              <a:t>behulp</a:t>
            </a:r>
            <a:r>
              <a:rPr lang="en-US" b="1" dirty="0"/>
              <a:t> van het </a:t>
            </a:r>
            <a:r>
              <a:rPr lang="en-US" b="1" dirty="0" err="1"/>
              <a:t>eerstvolgende</a:t>
            </a:r>
            <a:r>
              <a:rPr lang="en-US" b="1" dirty="0"/>
              <a:t> </a:t>
            </a:r>
            <a:r>
              <a:rPr lang="en-US" b="1" dirty="0" err="1"/>
              <a:t>vrije</a:t>
            </a:r>
            <a:r>
              <a:rPr lang="en-US" b="1" dirty="0"/>
              <a:t> address in de dynamic NAT pool.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andere</a:t>
            </a:r>
            <a:r>
              <a:rPr lang="en-US" b="1" dirty="0"/>
              <a:t> </a:t>
            </a:r>
            <a:r>
              <a:rPr lang="en-US" b="1" dirty="0" err="1"/>
              <a:t>addressen</a:t>
            </a:r>
            <a:r>
              <a:rPr lang="en-US" b="1" dirty="0"/>
              <a:t> in de pool </a:t>
            </a:r>
            <a:r>
              <a:rPr lang="en-US" b="1" dirty="0" err="1"/>
              <a:t>zijn</a:t>
            </a:r>
            <a:r>
              <a:rPr lang="en-US" b="1" dirty="0"/>
              <a:t> nog steeds </a:t>
            </a:r>
            <a:r>
              <a:rPr lang="en-US" b="1" dirty="0" err="1"/>
              <a:t>beschikaar</a:t>
            </a:r>
            <a:r>
              <a:rPr lang="en-US" b="1" dirty="0"/>
              <a:t>. Net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static NAT </a:t>
            </a:r>
            <a:r>
              <a:rPr lang="en-US" b="1" dirty="0" err="1"/>
              <a:t>moeten</a:t>
            </a:r>
            <a:r>
              <a:rPr lang="en-US" b="1" dirty="0"/>
              <a:t> 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dynamic NAT </a:t>
            </a:r>
            <a:r>
              <a:rPr lang="en-US" b="1" dirty="0" err="1"/>
              <a:t>voldoende</a:t>
            </a:r>
            <a:r>
              <a:rPr lang="en-US" b="1" dirty="0"/>
              <a:t> </a:t>
            </a:r>
            <a:r>
              <a:rPr lang="en-US" b="1" dirty="0" err="1"/>
              <a:t>addressen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gelijktijdige</a:t>
            </a:r>
            <a:r>
              <a:rPr lang="en-US" b="1" dirty="0"/>
              <a:t> </a:t>
            </a:r>
            <a:r>
              <a:rPr lang="en-US" b="1" dirty="0" err="1"/>
              <a:t>sessies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5.1.2.3 </a:t>
            </a:r>
            <a:r>
              <a:rPr lang="en-US" b="1" dirty="0">
                <a:ea typeface="ＭＳ Ｐゴシック" pitchFamily="34" charset="-128"/>
              </a:rPr>
              <a:t>Port Address Translation NAT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waarschijnlijk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jullie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thuis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ook</a:t>
            </a:r>
            <a:r>
              <a:rPr lang="en-US" b="1" dirty="0">
                <a:ea typeface="ＭＳ Ｐゴシック" pitchFamily="34" charset="-128"/>
              </a:rPr>
              <a:t> zo.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Wanneer</a:t>
            </a:r>
            <a:r>
              <a:rPr lang="en-US" b="1" dirty="0">
                <a:ea typeface="ＭＳ Ｐゴシック" pitchFamily="34" charset="-128"/>
              </a:rPr>
              <a:t> 2 </a:t>
            </a:r>
            <a:r>
              <a:rPr lang="en-US" b="1" dirty="0" err="1">
                <a:ea typeface="ＭＳ Ｐゴシック" pitchFamily="34" charset="-128"/>
              </a:rPr>
              <a:t>verschillende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apparaten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zelfde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poort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willen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bereiken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mogelijk</a:t>
            </a:r>
            <a:r>
              <a:rPr lang="en-US" b="1" dirty="0">
                <a:ea typeface="ＭＳ Ｐゴシック" pitchFamily="34" charset="-128"/>
              </a:rPr>
              <a:t> door </a:t>
            </a: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apparat 2 de </a:t>
            </a:r>
            <a:r>
              <a:rPr lang="en-US" b="1" dirty="0" err="1">
                <a:ea typeface="ＭＳ Ｐゴシック" pitchFamily="34" charset="-128"/>
              </a:rPr>
              <a:t>volgende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beschikbare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poort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gebruiken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5.1.2.5 </a:t>
            </a:r>
            <a:r>
              <a:rPr lang="en-US" b="1" dirty="0">
                <a:ea typeface="ＭＳ Ｐゴシック" pitchFamily="34" charset="-128"/>
              </a:rPr>
              <a:t>Comparing NAT and PAT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Bij</a:t>
            </a:r>
            <a:r>
              <a:rPr lang="en-US" b="1" dirty="0">
                <a:ea typeface="ＭＳ Ｐゴシック" pitchFamily="34" charset="-128"/>
              </a:rPr>
              <a:t> ICMP </a:t>
            </a:r>
            <a:r>
              <a:rPr lang="en-US" b="1" dirty="0" err="1">
                <a:ea typeface="ＭＳ Ｐゴシック" pitchFamily="34" charset="-128"/>
              </a:rPr>
              <a:t>krijgen</a:t>
            </a:r>
            <a:r>
              <a:rPr lang="en-US" b="1" dirty="0">
                <a:ea typeface="ＭＳ Ｐゴシック" pitchFamily="34" charset="-128"/>
              </a:rPr>
              <a:t> de query messages </a:t>
            </a:r>
            <a:r>
              <a:rPr lang="en-US" b="1" dirty="0" err="1">
                <a:ea typeface="ＭＳ Ｐゴシック" pitchFamily="34" charset="-128"/>
              </a:rPr>
              <a:t>een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uniek</a:t>
            </a:r>
            <a:r>
              <a:rPr lang="en-US" b="1" dirty="0">
                <a:ea typeface="ＭＳ Ｐゴシック" pitchFamily="34" charset="-128"/>
              </a:rPr>
              <a:t> query id, ICMP </a:t>
            </a:r>
            <a:r>
              <a:rPr lang="en-US" b="1" dirty="0" err="1">
                <a:ea typeface="ＭＳ Ｐゴシック" pitchFamily="34" charset="-128"/>
              </a:rPr>
              <a:t>gebruikt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query id om echo request met </a:t>
            </a:r>
            <a:r>
              <a:rPr lang="en-US" b="1" dirty="0" err="1">
                <a:ea typeface="ＭＳ Ｐゴシック" pitchFamily="34" charset="-128"/>
              </a:rPr>
              <a:t>bijhorende</a:t>
            </a:r>
            <a:r>
              <a:rPr lang="en-US" b="1" dirty="0">
                <a:ea typeface="ＭＳ Ｐゴシック" pitchFamily="34" charset="-128"/>
              </a:rPr>
              <a:t> reply </a:t>
            </a:r>
            <a:r>
              <a:rPr lang="en-US" b="1" dirty="0" err="1">
                <a:ea typeface="ＭＳ Ｐゴシック" pitchFamily="34" charset="-128"/>
              </a:rPr>
              <a:t>te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identificeren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r>
              <a:rPr lang="en-US" b="1" dirty="0">
                <a:ea typeface="ＭＳ Ｐゴシック" pitchFamily="34" charset="-128"/>
              </a:rPr>
              <a:t>PAT </a:t>
            </a:r>
            <a:r>
              <a:rPr lang="en-US" b="1" dirty="0" err="1">
                <a:ea typeface="ＭＳ Ｐゴシック" pitchFamily="34" charset="-128"/>
              </a:rPr>
              <a:t>gebruikt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query ID in de </a:t>
            </a:r>
            <a:r>
              <a:rPr lang="en-US" b="1" dirty="0" err="1">
                <a:ea typeface="ＭＳ Ｐゴシック" pitchFamily="34" charset="-128"/>
              </a:rPr>
              <a:t>plaats</a:t>
            </a:r>
            <a:r>
              <a:rPr lang="en-US" b="1" dirty="0">
                <a:ea typeface="ＭＳ Ｐゴシック" pitchFamily="34" charset="-128"/>
              </a:rPr>
              <a:t> van het port </a:t>
            </a:r>
            <a:r>
              <a:rPr lang="en-US" b="1" dirty="0" err="1">
                <a:ea typeface="ＭＳ Ｐゴシック" pitchFamily="34" charset="-128"/>
              </a:rPr>
              <a:t>nummer</a:t>
            </a:r>
            <a:endParaRPr lang="en-US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5.1.3.1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1: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wil</a:t>
            </a:r>
            <a:r>
              <a:rPr lang="en-US" b="1" dirty="0"/>
              <a:t> </a:t>
            </a:r>
            <a:r>
              <a:rPr lang="en-US" b="1" dirty="0" err="1"/>
              <a:t>zeggen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interne </a:t>
            </a:r>
            <a:r>
              <a:rPr lang="en-US" b="1" dirty="0" err="1"/>
              <a:t>netwerken</a:t>
            </a:r>
            <a:r>
              <a:rPr lang="en-US" b="1" dirty="0"/>
              <a:t> </a:t>
            </a:r>
            <a:r>
              <a:rPr lang="en-US" b="1" dirty="0" err="1"/>
              <a:t>privé</a:t>
            </a:r>
            <a:r>
              <a:rPr lang="en-US" b="1" dirty="0"/>
              <a:t> </a:t>
            </a:r>
            <a:r>
              <a:rPr lang="en-US" b="1" dirty="0" err="1"/>
              <a:t>blijven</a:t>
            </a:r>
            <a:r>
              <a:rPr lang="en-US" b="1" dirty="0"/>
              <a:t> in </a:t>
            </a:r>
            <a:r>
              <a:rPr lang="en-US" b="1" dirty="0" err="1"/>
              <a:t>perspectief</a:t>
            </a:r>
            <a:r>
              <a:rPr lang="en-US" b="1" dirty="0"/>
              <a:t> van </a:t>
            </a:r>
            <a:r>
              <a:rPr lang="en-US" b="1" dirty="0" err="1"/>
              <a:t>een</a:t>
            </a:r>
            <a:r>
              <a:rPr lang="en-US" b="1" dirty="0"/>
              <a:t> extern network.</a:t>
            </a:r>
          </a:p>
          <a:p>
            <a:pPr>
              <a:buFontTx/>
              <a:buNone/>
            </a:pPr>
            <a:r>
              <a:rPr lang="en-US" b="1" dirty="0"/>
              <a:t>2: </a:t>
            </a:r>
            <a:r>
              <a:rPr lang="en-US" b="1" dirty="0" err="1"/>
              <a:t>meerdere</a:t>
            </a:r>
            <a:r>
              <a:rPr lang="en-US" b="1" dirty="0"/>
              <a:t> pools, backup pools </a:t>
            </a:r>
            <a:r>
              <a:rPr lang="en-US" b="1" dirty="0" err="1"/>
              <a:t>en</a:t>
            </a:r>
            <a:r>
              <a:rPr lang="en-US" b="1" dirty="0"/>
              <a:t> load-balancing pools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geimplementeerd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</a:t>
            </a:r>
            <a:r>
              <a:rPr lang="en-US" b="1" dirty="0" err="1"/>
              <a:t>bedrijfzekere</a:t>
            </a:r>
            <a:r>
              <a:rPr lang="en-US" b="1" dirty="0"/>
              <a:t> </a:t>
            </a:r>
            <a:r>
              <a:rPr lang="en-US" b="1" dirty="0" err="1"/>
              <a:t>connectie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3: </a:t>
            </a: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network </a:t>
            </a:r>
            <a:r>
              <a:rPr lang="en-US" b="1" dirty="0" err="1"/>
              <a:t>geen</a:t>
            </a:r>
            <a:r>
              <a:rPr lang="en-US" b="1" dirty="0"/>
              <a:t> </a:t>
            </a:r>
            <a:r>
              <a:rPr lang="en-US" b="1" dirty="0" err="1"/>
              <a:t>gebruik</a:t>
            </a:r>
            <a:r>
              <a:rPr lang="en-US" b="1" dirty="0"/>
              <a:t> </a:t>
            </a:r>
            <a:r>
              <a:rPr lang="en-US" b="1" dirty="0" err="1"/>
              <a:t>maakt</a:t>
            </a:r>
            <a:r>
              <a:rPr lang="en-US" b="1" dirty="0"/>
              <a:t> van NAT is het </a:t>
            </a:r>
            <a:r>
              <a:rPr lang="en-US" b="1" dirty="0" err="1"/>
              <a:t>veranderen</a:t>
            </a:r>
            <a:r>
              <a:rPr lang="en-US" b="1" dirty="0"/>
              <a:t> van het public IPv4 address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kostelijke</a:t>
            </a:r>
            <a:r>
              <a:rPr lang="en-US" b="1" dirty="0"/>
              <a:t> </a:t>
            </a:r>
            <a:r>
              <a:rPr lang="en-US" b="1" dirty="0" err="1"/>
              <a:t>bedoeling</a:t>
            </a:r>
            <a:r>
              <a:rPr lang="en-US" b="1" dirty="0"/>
              <a:t>. Want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men </a:t>
            </a:r>
            <a:r>
              <a:rPr lang="en-US" b="1" dirty="0" err="1"/>
              <a:t>alle</a:t>
            </a:r>
            <a:r>
              <a:rPr lang="en-US" b="1" dirty="0"/>
              <a:t> interne </a:t>
            </a:r>
            <a:r>
              <a:rPr lang="en-US" b="1" dirty="0" err="1"/>
              <a:t>apparaten</a:t>
            </a:r>
            <a:r>
              <a:rPr lang="en-US" b="1" dirty="0"/>
              <a:t> </a:t>
            </a:r>
            <a:r>
              <a:rPr lang="en-US" b="1" dirty="0" err="1"/>
              <a:t>heradresseren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4: </a:t>
            </a:r>
            <a:r>
              <a:rPr lang="en-US" b="1" dirty="0" err="1"/>
              <a:t>omdat</a:t>
            </a:r>
            <a:r>
              <a:rPr lang="en-US" b="1" dirty="0"/>
              <a:t> de interne </a:t>
            </a:r>
            <a:r>
              <a:rPr lang="en-US" b="1" dirty="0" err="1"/>
              <a:t>adressen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topologie</a:t>
            </a:r>
            <a:r>
              <a:rPr lang="en-US" b="1" dirty="0"/>
              <a:t>  </a:t>
            </a:r>
            <a:r>
              <a:rPr lang="en-US" b="1" dirty="0" err="1"/>
              <a:t>privé</a:t>
            </a:r>
            <a:r>
              <a:rPr lang="en-US" b="1" dirty="0"/>
              <a:t> </a:t>
            </a:r>
            <a:r>
              <a:rPr lang="en-US" b="1" dirty="0" err="1"/>
              <a:t>blijft</a:t>
            </a:r>
            <a:r>
              <a:rPr lang="en-US" b="1" dirty="0"/>
              <a:t>. Maar NAT </a:t>
            </a:r>
            <a:r>
              <a:rPr lang="en-US" b="1" dirty="0" err="1"/>
              <a:t>vervangt</a:t>
            </a:r>
            <a:r>
              <a:rPr lang="en-US" b="1" dirty="0"/>
              <a:t> </a:t>
            </a:r>
            <a:r>
              <a:rPr lang="en-US" b="1" dirty="0" err="1"/>
              <a:t>zeker</a:t>
            </a:r>
            <a:r>
              <a:rPr lang="en-US" b="1" dirty="0"/>
              <a:t> </a:t>
            </a:r>
            <a:r>
              <a:rPr lang="en-US" b="1" dirty="0" err="1"/>
              <a:t>geen</a:t>
            </a:r>
            <a:r>
              <a:rPr lang="en-US" b="1" dirty="0"/>
              <a:t> firewall.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5.1.3.2 </a:t>
            </a:r>
            <a:r>
              <a:rPr lang="en-US" b="1" dirty="0">
                <a:ea typeface="ＭＳ Ｐゴシック" pitchFamily="34" charset="-128"/>
              </a:rPr>
              <a:t>Disadvantages of NAT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1: de router </a:t>
            </a:r>
            <a:r>
              <a:rPr lang="en-US" b="1" dirty="0" err="1"/>
              <a:t>moet</a:t>
            </a:r>
            <a:r>
              <a:rPr lang="en-US" b="1" dirty="0"/>
              <a:t> elk packet </a:t>
            </a:r>
            <a:r>
              <a:rPr lang="en-US" b="1" dirty="0" err="1"/>
              <a:t>controleren</a:t>
            </a:r>
            <a:r>
              <a:rPr lang="en-US" b="1" dirty="0"/>
              <a:t> of het </a:t>
            </a:r>
            <a:r>
              <a:rPr lang="en-US" b="1" dirty="0" err="1"/>
              <a:t>omgezet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 </a:t>
            </a: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omgezet</a:t>
            </a:r>
            <a:r>
              <a:rPr lang="en-US" b="1" dirty="0"/>
              <a:t> </a:t>
            </a:r>
            <a:r>
              <a:rPr lang="en-US" b="1" dirty="0" err="1"/>
              <a:t>moet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</a:t>
            </a:r>
            <a:r>
              <a:rPr lang="en-US" b="1" dirty="0" err="1"/>
              <a:t>neemt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ook</a:t>
            </a:r>
            <a:r>
              <a:rPr lang="en-US" b="1" dirty="0"/>
              <a:t> </a:t>
            </a:r>
            <a:r>
              <a:rPr lang="en-US" b="1" dirty="0" err="1"/>
              <a:t>tijd</a:t>
            </a:r>
            <a:r>
              <a:rPr lang="en-US" b="1" dirty="0"/>
              <a:t> in </a:t>
            </a:r>
            <a:r>
              <a:rPr lang="en-US" b="1" dirty="0" err="1"/>
              <a:t>beslag</a:t>
            </a:r>
            <a:r>
              <a:rPr lang="en-US" b="1" dirty="0"/>
              <a:t> om </a:t>
            </a:r>
            <a:r>
              <a:rPr lang="en-US" b="1" dirty="0" err="1"/>
              <a:t>hiervan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packet met header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eventuele</a:t>
            </a:r>
            <a:r>
              <a:rPr lang="en-US" b="1" dirty="0"/>
              <a:t> checksum (</a:t>
            </a:r>
            <a:r>
              <a:rPr lang="en-US" b="1" dirty="0" err="1"/>
              <a:t>alleen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</a:t>
            </a:r>
            <a:r>
              <a:rPr lang="en-US" b="1" dirty="0" err="1"/>
              <a:t>tcp</a:t>
            </a:r>
            <a:r>
              <a:rPr lang="en-US" b="1" dirty="0"/>
              <a:t>,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</a:t>
            </a:r>
            <a:r>
              <a:rPr lang="en-US" b="1" dirty="0" err="1"/>
              <a:t>udp</a:t>
            </a:r>
            <a:r>
              <a:rPr lang="en-US" b="1" dirty="0"/>
              <a:t>)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maken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2: end-to-end </a:t>
            </a:r>
            <a:r>
              <a:rPr lang="en-US" b="1" dirty="0" err="1"/>
              <a:t>addressering</a:t>
            </a:r>
            <a:r>
              <a:rPr lang="en-US" b="1" dirty="0"/>
              <a:t> is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van </a:t>
            </a:r>
            <a:r>
              <a:rPr lang="en-US" b="1" dirty="0" err="1"/>
              <a:t>toepassing</a:t>
            </a:r>
            <a:r>
              <a:rPr lang="en-US" b="1" dirty="0"/>
              <a:t>.  </a:t>
            </a:r>
            <a:r>
              <a:rPr lang="en-US" b="1" dirty="0" err="1"/>
              <a:t>Veel</a:t>
            </a:r>
            <a:r>
              <a:rPr lang="en-US" b="1" dirty="0"/>
              <a:t> internet </a:t>
            </a:r>
            <a:r>
              <a:rPr lang="en-US" b="1" dirty="0" err="1"/>
              <a:t>protocollen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applicaties</a:t>
            </a:r>
            <a:r>
              <a:rPr lang="en-US" b="1" dirty="0"/>
              <a:t> </a:t>
            </a:r>
            <a:r>
              <a:rPr lang="en-US" b="1" dirty="0" err="1"/>
              <a:t>maken</a:t>
            </a:r>
            <a:r>
              <a:rPr lang="en-US" b="1" dirty="0"/>
              <a:t> </a:t>
            </a:r>
            <a:r>
              <a:rPr lang="en-US" b="1" dirty="0" err="1"/>
              <a:t>namelijk</a:t>
            </a:r>
            <a:r>
              <a:rPr lang="en-US" b="1" dirty="0"/>
              <a:t> </a:t>
            </a:r>
            <a:r>
              <a:rPr lang="en-US" b="1" dirty="0" err="1"/>
              <a:t>gebruik</a:t>
            </a:r>
            <a:r>
              <a:rPr lang="en-US" b="1" dirty="0"/>
              <a:t> van end-to-end </a:t>
            </a:r>
            <a:r>
              <a:rPr lang="en-US" b="1" dirty="0" err="1"/>
              <a:t>addressering</a:t>
            </a:r>
            <a:r>
              <a:rPr lang="en-US" b="1" dirty="0"/>
              <a:t> van de </a:t>
            </a:r>
            <a:r>
              <a:rPr lang="en-US" b="1" dirty="0" err="1"/>
              <a:t>bron</a:t>
            </a:r>
            <a:r>
              <a:rPr lang="en-US" b="1" dirty="0"/>
              <a:t> tot </a:t>
            </a:r>
            <a:r>
              <a:rPr lang="en-US" b="1" dirty="0" err="1"/>
              <a:t>bestemming</a:t>
            </a:r>
            <a:r>
              <a:rPr lang="en-US" b="1" dirty="0"/>
              <a:t>. </a:t>
            </a:r>
            <a:r>
              <a:rPr lang="en-US" b="1" dirty="0" err="1"/>
              <a:t>Soms</a:t>
            </a:r>
            <a:r>
              <a:rPr lang="en-US" b="1" dirty="0"/>
              <a:t>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verholpen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door static NAT mappings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implementeren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3: het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veel</a:t>
            </a:r>
            <a:r>
              <a:rPr lang="en-US" b="1" dirty="0"/>
              <a:t> </a:t>
            </a:r>
            <a:r>
              <a:rPr lang="en-US" b="1" dirty="0" err="1"/>
              <a:t>moeilijker</a:t>
            </a:r>
            <a:r>
              <a:rPr lang="en-US" b="1" dirty="0"/>
              <a:t> om </a:t>
            </a:r>
            <a:r>
              <a:rPr lang="en-US" b="1" dirty="0" err="1"/>
              <a:t>packetten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traceren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maakt</a:t>
            </a:r>
            <a:r>
              <a:rPr lang="en-US" b="1" dirty="0"/>
              <a:t> troubleshooting </a:t>
            </a:r>
            <a:r>
              <a:rPr lang="en-US" b="1" dirty="0" err="1"/>
              <a:t>moeilijker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4: </a:t>
            </a:r>
            <a:r>
              <a:rPr lang="en-US" b="1" dirty="0" err="1"/>
              <a:t>omdat</a:t>
            </a:r>
            <a:r>
              <a:rPr lang="en-US" b="1" dirty="0"/>
              <a:t> NAT </a:t>
            </a:r>
            <a:r>
              <a:rPr lang="en-US" b="1" dirty="0" err="1"/>
              <a:t>waarden</a:t>
            </a:r>
            <a:r>
              <a:rPr lang="en-US" b="1" dirty="0"/>
              <a:t> in de header van de </a:t>
            </a:r>
            <a:r>
              <a:rPr lang="en-US" b="1" dirty="0" err="1"/>
              <a:t>packetten</a:t>
            </a:r>
            <a:r>
              <a:rPr lang="en-US" b="1" dirty="0"/>
              <a:t> </a:t>
            </a:r>
            <a:r>
              <a:rPr lang="en-US" b="1" dirty="0" err="1"/>
              <a:t>verandert</a:t>
            </a:r>
            <a:r>
              <a:rPr lang="en-US" b="1" dirty="0"/>
              <a:t> die </a:t>
            </a:r>
            <a:r>
              <a:rPr lang="en-US" b="1" dirty="0" err="1"/>
              <a:t>botsen</a:t>
            </a:r>
            <a:r>
              <a:rPr lang="en-US" b="1" dirty="0"/>
              <a:t> met de integrity checks die </a:t>
            </a:r>
            <a:r>
              <a:rPr lang="en-US" b="1" dirty="0" err="1"/>
              <a:t>gedaan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door tunneling protocols </a:t>
            </a:r>
            <a:r>
              <a:rPr lang="en-US" b="1" dirty="0" err="1"/>
              <a:t>zoals</a:t>
            </a:r>
            <a:r>
              <a:rPr lang="en-US" b="1" dirty="0"/>
              <a:t> IPsec.</a:t>
            </a:r>
          </a:p>
          <a:p>
            <a:pPr>
              <a:buFontTx/>
              <a:buNone/>
            </a:pPr>
            <a:r>
              <a:rPr lang="en-US" b="1" dirty="0"/>
              <a:t>5: services die </a:t>
            </a:r>
            <a:r>
              <a:rPr lang="en-US" b="1" dirty="0" err="1"/>
              <a:t>initiatie</a:t>
            </a:r>
            <a:r>
              <a:rPr lang="en-US" b="1" dirty="0"/>
              <a:t> van de TCP </a:t>
            </a:r>
            <a:r>
              <a:rPr lang="en-US" b="1" dirty="0" err="1"/>
              <a:t>connectie</a:t>
            </a:r>
            <a:r>
              <a:rPr lang="en-US" b="1" dirty="0"/>
              <a:t> </a:t>
            </a:r>
            <a:r>
              <a:rPr lang="en-US" b="1" dirty="0" err="1"/>
              <a:t>nodig</a:t>
            </a:r>
            <a:r>
              <a:rPr lang="en-US" b="1" dirty="0"/>
              <a:t> </a:t>
            </a:r>
            <a:r>
              <a:rPr lang="en-US" b="1" dirty="0" err="1"/>
              <a:t>hebben</a:t>
            </a:r>
            <a:r>
              <a:rPr lang="en-US" b="1" dirty="0"/>
              <a:t> van het </a:t>
            </a:r>
            <a:r>
              <a:rPr lang="en-US" b="1" dirty="0" err="1"/>
              <a:t>externe</a:t>
            </a:r>
            <a:r>
              <a:rPr lang="en-US" b="1" dirty="0"/>
              <a:t> internet of stateless </a:t>
            </a:r>
            <a:r>
              <a:rPr lang="en-US" b="1" dirty="0" err="1"/>
              <a:t>protocals</a:t>
            </a:r>
            <a:r>
              <a:rPr lang="en-US" b="1" dirty="0"/>
              <a:t> </a:t>
            </a:r>
            <a:r>
              <a:rPr lang="en-US" b="1" dirty="0" err="1"/>
              <a:t>zoals</a:t>
            </a:r>
            <a:r>
              <a:rPr lang="en-US" b="1" dirty="0"/>
              <a:t> UDP </a:t>
            </a:r>
            <a:r>
              <a:rPr lang="en-US" b="1" dirty="0" err="1"/>
              <a:t>kunnen</a:t>
            </a:r>
            <a:r>
              <a:rPr lang="en-US" b="1" dirty="0"/>
              <a:t> </a:t>
            </a:r>
            <a:r>
              <a:rPr lang="en-US" b="1" dirty="0" err="1"/>
              <a:t>onderbroken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 </a:t>
            </a:r>
            <a:r>
              <a:rPr lang="en-US" b="1" dirty="0" err="1"/>
              <a:t>tenzei</a:t>
            </a:r>
            <a:r>
              <a:rPr lang="en-US" b="1" dirty="0"/>
              <a:t> de NAT router </a:t>
            </a:r>
            <a:r>
              <a:rPr lang="en-US" b="1" dirty="0" err="1"/>
              <a:t>geconfigureerd</a:t>
            </a:r>
            <a:r>
              <a:rPr lang="en-US" b="1" dirty="0"/>
              <a:t> is die </a:t>
            </a:r>
            <a:r>
              <a:rPr lang="en-US" b="1" dirty="0" err="1"/>
              <a:t>protocollen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ondersteunen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r>
              <a:rPr lang="en-US" b="1" dirty="0"/>
              <a:t>KENZO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 Configuring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5.2.1.1 </a:t>
            </a:r>
            <a:r>
              <a:rPr lang="en-US" b="1" dirty="0">
                <a:ea typeface="ＭＳ Ｐゴシック" pitchFamily="34" charset="-128"/>
              </a:rPr>
              <a:t>Configuring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Analyzing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5.2.1.2 </a:t>
            </a:r>
            <a:r>
              <a:rPr lang="en-US" b="1" dirty="0">
                <a:ea typeface="ＭＳ Ｐゴシック" pitchFamily="34" charset="-128"/>
              </a:rPr>
              <a:t>Verifying Static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5.2.2.1 </a:t>
            </a:r>
            <a:r>
              <a:rPr lang="en-US" b="1" dirty="0">
                <a:ea typeface="ＭＳ Ｐゴシック" pitchFamily="34" charset="-128"/>
              </a:rPr>
              <a:t>Dynamic NAT Operation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5.2.2.2 </a:t>
            </a:r>
            <a:r>
              <a:rPr lang="en-US" b="1" dirty="0">
                <a:ea typeface="ＭＳ Ｐゴシック" pitchFamily="34" charset="-128"/>
              </a:rPr>
              <a:t>Configuring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5.2.2.3 </a:t>
            </a:r>
            <a:r>
              <a:rPr lang="en-US" b="1" dirty="0">
                <a:ea typeface="ＭＳ Ｐゴシック" pitchFamily="34" charset="-128"/>
              </a:rPr>
              <a:t>Analyzing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5.2.2.4 </a:t>
            </a:r>
            <a:r>
              <a:rPr lang="en-US" b="1" dirty="0">
                <a:ea typeface="ＭＳ Ｐゴシック" pitchFamily="34" charset="-128"/>
              </a:rPr>
              <a:t>Verifying Dynamic NAT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</a:t>
            </a:r>
            <a:r>
              <a:rPr lang="en-US" b="1" baseline="0" dirty="0"/>
              <a:t> NAT Operation</a:t>
            </a:r>
            <a:endParaRPr lang="en-GB"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5.2.3.1 </a:t>
            </a:r>
            <a:r>
              <a:rPr lang="en-US" b="1" dirty="0">
                <a:ea typeface="ＭＳ Ｐゴシック" pitchFamily="34" charset="-128"/>
              </a:rPr>
              <a:t>Configuring PAT: Address Pool</a:t>
            </a:r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5.2.3.2 </a:t>
            </a:r>
            <a:r>
              <a:rPr lang="en-US" b="1" dirty="0">
                <a:ea typeface="ＭＳ Ｐゴシック" pitchFamily="34" charset="-128"/>
              </a:rPr>
              <a:t>Configuring PAT: Single Address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5.2.3.3 </a:t>
            </a:r>
            <a:r>
              <a:rPr lang="en-US" b="1" dirty="0">
                <a:ea typeface="ＭＳ Ｐゴシック" pitchFamily="34" charset="-128"/>
              </a:rPr>
              <a:t>Analyzing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5.2.3.4 </a:t>
            </a:r>
            <a:r>
              <a:rPr lang="en-US" b="1" dirty="0">
                <a:ea typeface="ＭＳ Ｐゴシック" pitchFamily="34" charset="-128"/>
              </a:rPr>
              <a:t>Verifying PAT</a:t>
            </a:r>
            <a:endParaRPr lang="en-US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5.2.4.1 </a:t>
            </a:r>
            <a:r>
              <a:rPr lang="en-US" b="1" dirty="0">
                <a:ea typeface="ＭＳ Ｐゴシック" pitchFamily="34" charset="-128"/>
              </a:rPr>
              <a:t>Port Forwarding</a:t>
            </a:r>
            <a:endParaRPr lang="en-US" b="1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SOHO Example</a:t>
            </a:r>
            <a:endParaRPr lang="en-US" b="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5.2.4.3 </a:t>
            </a:r>
            <a:r>
              <a:rPr lang="en-US" b="1" dirty="0">
                <a:ea typeface="ＭＳ Ｐゴシック" pitchFamily="34" charset="-128"/>
              </a:rPr>
              <a:t>Configuring Port Forwarding with IOS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5.2.5.1 </a:t>
            </a:r>
            <a:r>
              <a:rPr lang="en-US" b="1" dirty="0">
                <a:ea typeface="ＭＳ Ｐゴシック" pitchFamily="34" charset="-128"/>
              </a:rPr>
              <a:t>NAT for IPv6?</a:t>
            </a:r>
            <a:endParaRPr lang="en-US" b="1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5.2.5.2 </a:t>
            </a:r>
            <a:r>
              <a:rPr lang="en-US" b="1" dirty="0">
                <a:ea typeface="ＭＳ Ｐゴシック" pitchFamily="34" charset="-128"/>
              </a:rPr>
              <a:t>IPv6 Unique Local Addresses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5.2.5.3 NAT for IPv6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5.3 Troubleshooting</a:t>
            </a:r>
            <a:r>
              <a:rPr lang="en-US" b="1" baseline="0" dirty="0"/>
              <a:t> NAT</a:t>
            </a:r>
            <a:endParaRPr lang="en-GB" b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5.3.1.1</a:t>
            </a:r>
            <a:r>
              <a:rPr lang="en-US" b="1" baseline="0" dirty="0"/>
              <a:t> </a:t>
            </a:r>
            <a:r>
              <a:rPr lang="en-US" b="1" dirty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/>
              <a:t>5.3.1.2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5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IPv4</a:t>
            </a:r>
            <a:r>
              <a:rPr lang="en-US" b="1" baseline="0" dirty="0"/>
              <a:t> Private Address Space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Ranges private addresses </a:t>
            </a:r>
            <a:r>
              <a:rPr lang="en-US" b="1" dirty="0" err="1"/>
              <a:t>beschreven</a:t>
            </a:r>
            <a:r>
              <a:rPr lang="en-US" b="1" dirty="0"/>
              <a:t> in RFC1918, </a:t>
            </a:r>
            <a:r>
              <a:rPr lang="en-US" b="1" dirty="0" err="1"/>
              <a:t>mogen</a:t>
            </a:r>
            <a:r>
              <a:rPr lang="en-US" b="1" dirty="0"/>
              <a:t> </a:t>
            </a:r>
            <a:r>
              <a:rPr lang="en-US" b="1" dirty="0" err="1"/>
              <a:t>alleen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private address </a:t>
            </a:r>
            <a:r>
              <a:rPr lang="en-US" b="1" dirty="0" err="1"/>
              <a:t>gebruikt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/>
              <a:t>Private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vertaald</a:t>
            </a:r>
            <a:r>
              <a:rPr lang="en-US" b="1" dirty="0"/>
              <a:t> door </a:t>
            </a:r>
            <a:r>
              <a:rPr lang="en-US" b="1" dirty="0" err="1"/>
              <a:t>nat</a:t>
            </a:r>
            <a:r>
              <a:rPr lang="en-US" b="1" dirty="0"/>
              <a:t> router </a:t>
            </a:r>
            <a:r>
              <a:rPr lang="en-US" b="1" dirty="0" err="1"/>
              <a:t>wanneer</a:t>
            </a:r>
            <a:r>
              <a:rPr lang="en-US" b="1" dirty="0"/>
              <a:t> men op het internet </a:t>
            </a:r>
            <a:r>
              <a:rPr lang="en-US" b="1" dirty="0" err="1"/>
              <a:t>gaat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</a:t>
            </a:r>
            <a:r>
              <a:rPr lang="en-US" b="1" dirty="0" err="1"/>
              <a:t>waren</a:t>
            </a:r>
            <a:r>
              <a:rPr lang="en-US" b="1" dirty="0"/>
              <a:t> de ipv4 </a:t>
            </a:r>
            <a:r>
              <a:rPr lang="en-US" b="1" dirty="0" err="1"/>
              <a:t>adressen</a:t>
            </a:r>
            <a:r>
              <a:rPr lang="en-US" b="1" dirty="0"/>
              <a:t> al </a:t>
            </a:r>
            <a:r>
              <a:rPr lang="en-US" b="1" dirty="0" err="1"/>
              <a:t>voor</a:t>
            </a:r>
            <a:r>
              <a:rPr lang="en-US" b="1" dirty="0"/>
              <a:t> het </a:t>
            </a:r>
            <a:r>
              <a:rPr lang="en-US" b="1" dirty="0" err="1"/>
              <a:t>jaar</a:t>
            </a:r>
            <a:r>
              <a:rPr lang="en-US" b="1" dirty="0"/>
              <a:t> 2000 op,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 NAT?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Er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kunnen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meerdere</a:t>
            </a:r>
            <a:r>
              <a:rPr lang="en-US" b="1" dirty="0">
                <a:ea typeface="ＭＳ Ｐゴシック" pitchFamily="34" charset="-128"/>
              </a:rPr>
              <a:t> public ipv4 </a:t>
            </a:r>
            <a:r>
              <a:rPr lang="en-US" b="1" dirty="0" err="1">
                <a:ea typeface="ＭＳ Ｐゴシック" pitchFamily="34" charset="-128"/>
              </a:rPr>
              <a:t>adressen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aan</a:t>
            </a:r>
            <a:r>
              <a:rPr lang="en-US" b="1" dirty="0">
                <a:ea typeface="ＭＳ Ｐゴシック" pitchFamily="34" charset="-128"/>
              </a:rPr>
              <a:t> 1 router </a:t>
            </a:r>
            <a:r>
              <a:rPr lang="en-US" b="1" dirty="0" err="1">
                <a:ea typeface="ＭＳ Ｐゴシック" pitchFamily="34" charset="-128"/>
              </a:rPr>
              <a:t>worden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toegekent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r>
              <a:rPr lang="en-US" b="1" dirty="0" err="1">
                <a:ea typeface="ＭＳ Ｐゴシック" pitchFamily="34" charset="-128"/>
              </a:rPr>
              <a:t>Wanneer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dit</a:t>
            </a:r>
            <a:r>
              <a:rPr lang="en-US" b="1" dirty="0">
                <a:ea typeface="ＭＳ Ｐゴシック" pitchFamily="34" charset="-128"/>
              </a:rPr>
              <a:t> het </a:t>
            </a:r>
            <a:r>
              <a:rPr lang="en-US" b="1" dirty="0" err="1">
                <a:ea typeface="ＭＳ Ｐゴシック" pitchFamily="34" charset="-128"/>
              </a:rPr>
              <a:t>geval</a:t>
            </a:r>
            <a:r>
              <a:rPr lang="en-US" b="1" dirty="0">
                <a:ea typeface="ＭＳ Ｐゴシック" pitchFamily="34" charset="-128"/>
              </a:rPr>
              <a:t> is </a:t>
            </a:r>
            <a:r>
              <a:rPr lang="en-US" b="1" dirty="0" err="1">
                <a:ea typeface="ＭＳ Ｐゴシック" pitchFamily="34" charset="-128"/>
              </a:rPr>
              <a:t>worden</a:t>
            </a:r>
            <a:r>
              <a:rPr lang="en-US" b="1" dirty="0">
                <a:ea typeface="ＭＳ Ｐゴシック" pitchFamily="34" charset="-128"/>
              </a:rPr>
              <a:t> die public ipv4 </a:t>
            </a:r>
            <a:r>
              <a:rPr lang="en-US" b="1" dirty="0" err="1">
                <a:ea typeface="ＭＳ Ｐゴシック" pitchFamily="34" charset="-128"/>
              </a:rPr>
              <a:t>adressen</a:t>
            </a:r>
            <a:r>
              <a:rPr lang="en-US" b="1" dirty="0">
                <a:ea typeface="ＭＳ Ｐゴシック" pitchFamily="34" charset="-128"/>
              </a:rPr>
              <a:t> de </a:t>
            </a:r>
            <a:r>
              <a:rPr lang="en-US" b="1" dirty="0" err="1">
                <a:ea typeface="ＭＳ Ｐゴシック" pitchFamily="34" charset="-128"/>
              </a:rPr>
              <a:t>nat</a:t>
            </a:r>
            <a:r>
              <a:rPr lang="en-US" b="1" dirty="0">
                <a:ea typeface="ＭＳ Ｐゴシック" pitchFamily="34" charset="-128"/>
              </a:rPr>
              <a:t> pool </a:t>
            </a:r>
            <a:r>
              <a:rPr lang="en-US" b="1" dirty="0" err="1">
                <a:ea typeface="ＭＳ Ｐゴシック" pitchFamily="34" charset="-128"/>
              </a:rPr>
              <a:t>genoemt</a:t>
            </a:r>
            <a:r>
              <a:rPr lang="en-US" b="1" dirty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5.1.1.2</a:t>
            </a:r>
            <a:r>
              <a:rPr lang="en-US" b="1" baseline="0" dirty="0"/>
              <a:t> </a:t>
            </a:r>
            <a:r>
              <a:rPr lang="en-US" b="1" dirty="0">
                <a:ea typeface="ＭＳ Ｐゴシック" pitchFamily="34" charset="-128"/>
              </a:rPr>
              <a:t>What is</a:t>
            </a:r>
            <a:r>
              <a:rPr lang="en-US" b="1" baseline="0" dirty="0">
                <a:ea typeface="ＭＳ Ｐゴシック" pitchFamily="34" charset="-128"/>
              </a:rPr>
              <a:t> NAT?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 err="1"/>
              <a:t>Stuknetwerk</a:t>
            </a:r>
            <a:r>
              <a:rPr lang="en-US" b="1" dirty="0"/>
              <a:t> is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netwerk</a:t>
            </a:r>
            <a:r>
              <a:rPr lang="en-US" b="1" dirty="0"/>
              <a:t> met maar 1 </a:t>
            </a:r>
            <a:r>
              <a:rPr lang="en-US" b="1" dirty="0" err="1"/>
              <a:t>enkele</a:t>
            </a:r>
            <a:r>
              <a:rPr lang="en-US" b="1" dirty="0"/>
              <a:t> </a:t>
            </a:r>
            <a:r>
              <a:rPr lang="en-US" b="1" dirty="0" err="1"/>
              <a:t>verbinden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het network </a:t>
            </a:r>
            <a:r>
              <a:rPr lang="en-US" b="1" dirty="0" err="1"/>
              <a:t>ernaast</a:t>
            </a:r>
            <a:r>
              <a:rPr lang="en-US" b="1" dirty="0"/>
              <a:t>,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wil</a:t>
            </a:r>
            <a:r>
              <a:rPr lang="en-US" b="1" dirty="0"/>
              <a:t> </a:t>
            </a:r>
            <a:r>
              <a:rPr lang="en-US" b="1" dirty="0" err="1"/>
              <a:t>zeggen</a:t>
            </a:r>
            <a:r>
              <a:rPr lang="en-US" b="1" dirty="0"/>
              <a:t>: 1 </a:t>
            </a:r>
            <a:r>
              <a:rPr lang="en-US" b="1" dirty="0" err="1"/>
              <a:t>weg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</a:t>
            </a:r>
            <a:r>
              <a:rPr lang="en-US" b="1" dirty="0" err="1"/>
              <a:t>binnen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1 </a:t>
            </a:r>
            <a:r>
              <a:rPr lang="en-US" b="1" dirty="0" err="1"/>
              <a:t>naar</a:t>
            </a:r>
            <a:r>
              <a:rPr lang="en-US" b="1" dirty="0"/>
              <a:t> </a:t>
            </a:r>
            <a:r>
              <a:rPr lang="en-US" b="1" dirty="0" err="1"/>
              <a:t>buiten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 err="1"/>
              <a:t>Pakket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extern </a:t>
            </a:r>
            <a:r>
              <a:rPr lang="en-US" b="1" dirty="0" err="1"/>
              <a:t>netwerk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verstuurd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geforward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de border router die het </a:t>
            </a:r>
            <a:r>
              <a:rPr lang="en-US" b="1" dirty="0" err="1"/>
              <a:t>nat</a:t>
            </a:r>
            <a:r>
              <a:rPr lang="en-US" b="1" dirty="0"/>
              <a:t> process </a:t>
            </a:r>
            <a:r>
              <a:rPr lang="en-US" b="1" dirty="0" err="1"/>
              <a:t>uitvoert</a:t>
            </a:r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5.1.1.3 </a:t>
            </a:r>
            <a:r>
              <a:rPr lang="en-US" b="1" dirty="0">
                <a:ea typeface="ＭＳ Ｐゴシック" pitchFamily="34" charset="-128"/>
              </a:rPr>
              <a:t>NAT Terminology</a:t>
            </a:r>
          </a:p>
          <a:p>
            <a:pPr>
              <a:buFontTx/>
              <a:buNone/>
            </a:pPr>
            <a:r>
              <a:rPr lang="en-US" b="1" dirty="0"/>
              <a:t>Local address: local address is </a:t>
            </a:r>
            <a:r>
              <a:rPr lang="en-US" b="1" dirty="0" err="1"/>
              <a:t>een</a:t>
            </a:r>
            <a:r>
              <a:rPr lang="en-US" b="1" dirty="0"/>
              <a:t> address </a:t>
            </a:r>
            <a:r>
              <a:rPr lang="en-US" b="1" dirty="0" err="1"/>
              <a:t>bekeken</a:t>
            </a:r>
            <a:r>
              <a:rPr lang="en-US" b="1" dirty="0"/>
              <a:t> </a:t>
            </a:r>
            <a:r>
              <a:rPr lang="en-US" b="1" dirty="0" err="1"/>
              <a:t>vanuit</a:t>
            </a:r>
            <a:r>
              <a:rPr lang="en-US" b="1" dirty="0"/>
              <a:t> het interne </a:t>
            </a:r>
            <a:r>
              <a:rPr lang="en-US" b="1" dirty="0" err="1"/>
              <a:t>netwerk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Global address: </a:t>
            </a:r>
            <a:r>
              <a:rPr lang="en-US" b="1" dirty="0" err="1"/>
              <a:t>een</a:t>
            </a:r>
            <a:r>
              <a:rPr lang="en-US" b="1" dirty="0"/>
              <a:t> global address is </a:t>
            </a:r>
            <a:r>
              <a:rPr lang="en-US" b="1" dirty="0" err="1"/>
              <a:t>een</a:t>
            </a:r>
            <a:r>
              <a:rPr lang="en-US" b="1" dirty="0"/>
              <a:t> address </a:t>
            </a:r>
            <a:r>
              <a:rPr lang="en-US" b="1" dirty="0" err="1"/>
              <a:t>bekenen</a:t>
            </a:r>
            <a:r>
              <a:rPr lang="en-US" b="1" dirty="0"/>
              <a:t> </a:t>
            </a:r>
            <a:r>
              <a:rPr lang="en-US" b="1" dirty="0" err="1"/>
              <a:t>vanuit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extern network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5.1.1.4 </a:t>
            </a:r>
            <a:r>
              <a:rPr lang="en-US" b="1" dirty="0">
                <a:ea typeface="ＭＳ Ｐゴシック" pitchFamily="34" charset="-128"/>
              </a:rPr>
              <a:t>NAT</a:t>
            </a:r>
            <a:r>
              <a:rPr lang="en-US" b="1" baseline="0" dirty="0">
                <a:ea typeface="ＭＳ Ｐゴシック" pitchFamily="34" charset="-128"/>
              </a:rPr>
              <a:t> Terminology (cont.)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>Inside local address: 192.168.10.10 </a:t>
            </a:r>
            <a:r>
              <a:rPr lang="en-US" b="1" dirty="0" err="1"/>
              <a:t>vanuit</a:t>
            </a:r>
            <a:r>
              <a:rPr lang="en-US" b="1" dirty="0"/>
              <a:t> </a:t>
            </a:r>
            <a:r>
              <a:rPr lang="en-US" b="1" dirty="0" err="1"/>
              <a:t>perspectief</a:t>
            </a:r>
            <a:r>
              <a:rPr lang="en-US" b="1" dirty="0"/>
              <a:t> pc1</a:t>
            </a:r>
          </a:p>
          <a:p>
            <a:pPr>
              <a:buFontTx/>
              <a:buNone/>
            </a:pPr>
            <a:r>
              <a:rPr lang="en-US" b="1" dirty="0" err="1"/>
              <a:t>Websever</a:t>
            </a:r>
            <a:r>
              <a:rPr lang="en-US" b="1" dirty="0"/>
              <a:t> met outside address 209.165.201.1</a:t>
            </a:r>
          </a:p>
          <a:p>
            <a:pPr>
              <a:buFontTx/>
              <a:buNone/>
            </a:pPr>
            <a:r>
              <a:rPr lang="en-US" b="1" dirty="0" err="1"/>
              <a:t>Wanneer</a:t>
            </a:r>
            <a:r>
              <a:rPr lang="en-US" b="1" dirty="0"/>
              <a:t> </a:t>
            </a:r>
            <a:r>
              <a:rPr lang="en-US" b="1" dirty="0" err="1"/>
              <a:t>paketten</a:t>
            </a:r>
            <a:r>
              <a:rPr lang="en-US" b="1" dirty="0"/>
              <a:t> </a:t>
            </a:r>
            <a:r>
              <a:rPr lang="en-US" b="1" dirty="0" err="1"/>
              <a:t>verzonden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van PC1 </a:t>
            </a:r>
            <a:r>
              <a:rPr lang="en-US" b="1" dirty="0" err="1"/>
              <a:t>naar</a:t>
            </a:r>
            <a:r>
              <a:rPr lang="en-US" b="1" dirty="0"/>
              <a:t> de webserver, </a:t>
            </a:r>
            <a:r>
              <a:rPr lang="en-US" b="1" dirty="0" err="1"/>
              <a:t>wordt</a:t>
            </a:r>
            <a:r>
              <a:rPr lang="en-US" b="1" dirty="0"/>
              <a:t> het inside local address van¨PC1 </a:t>
            </a:r>
            <a:r>
              <a:rPr lang="en-US" b="1" dirty="0" err="1"/>
              <a:t>vertaald</a:t>
            </a:r>
            <a:r>
              <a:rPr lang="en-US" b="1" dirty="0"/>
              <a:t> </a:t>
            </a:r>
            <a:r>
              <a:rPr lang="en-US" b="1" dirty="0" err="1"/>
              <a:t>naar</a:t>
            </a:r>
            <a:r>
              <a:rPr lang="en-US" b="1" dirty="0"/>
              <a:t> 209.165.200.226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dit</a:t>
            </a:r>
            <a:r>
              <a:rPr lang="en-US" b="1" dirty="0"/>
              <a:t> het inside global address,</a:t>
            </a:r>
          </a:p>
          <a:p>
            <a:pPr>
              <a:buFontTx/>
              <a:buNone/>
            </a:pPr>
            <a:r>
              <a:rPr lang="en-US" b="1" dirty="0"/>
              <a:t>Het address van </a:t>
            </a:r>
            <a:r>
              <a:rPr lang="en-US" b="1" dirty="0" err="1"/>
              <a:t>bv</a:t>
            </a:r>
            <a:r>
              <a:rPr lang="en-US" b="1" dirty="0"/>
              <a:t>. </a:t>
            </a:r>
            <a:r>
              <a:rPr lang="en-US" b="1" dirty="0" err="1"/>
              <a:t>een</a:t>
            </a:r>
            <a:r>
              <a:rPr lang="en-US" b="1" dirty="0"/>
              <a:t> webserver </a:t>
            </a:r>
            <a:r>
              <a:rPr lang="en-US" b="1" dirty="0" err="1"/>
              <a:t>wordt</a:t>
            </a:r>
            <a:r>
              <a:rPr lang="en-US" b="1" dirty="0"/>
              <a:t> in de </a:t>
            </a:r>
            <a:r>
              <a:rPr lang="en-US" b="1" dirty="0" err="1"/>
              <a:t>meeste</a:t>
            </a:r>
            <a:r>
              <a:rPr lang="en-US" b="1" dirty="0"/>
              <a:t> </a:t>
            </a:r>
            <a:r>
              <a:rPr lang="en-US" b="1" dirty="0" err="1"/>
              <a:t>gevallen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vertaald</a:t>
            </a:r>
            <a:r>
              <a:rPr lang="en-US" b="1" dirty="0"/>
              <a:t>, want </a:t>
            </a:r>
            <a:r>
              <a:rPr lang="en-US" b="1" dirty="0" err="1"/>
              <a:t>dit</a:t>
            </a:r>
            <a:r>
              <a:rPr lang="en-US" b="1" dirty="0"/>
              <a:t> is </a:t>
            </a:r>
            <a:r>
              <a:rPr lang="en-US" b="1" dirty="0" err="1"/>
              <a:t>meestal</a:t>
            </a:r>
            <a:r>
              <a:rPr lang="en-US" b="1" dirty="0"/>
              <a:t> al </a:t>
            </a:r>
            <a:r>
              <a:rPr lang="en-US" b="1" dirty="0" err="1"/>
              <a:t>een</a:t>
            </a:r>
            <a:r>
              <a:rPr lang="en-US" b="1" dirty="0"/>
              <a:t> public IPv4 address,</a:t>
            </a:r>
          </a:p>
          <a:p>
            <a:pPr>
              <a:buFontTx/>
              <a:buNone/>
            </a:pPr>
            <a:r>
              <a:rPr lang="en-US" b="1" dirty="0"/>
              <a:t>In het </a:t>
            </a:r>
            <a:r>
              <a:rPr lang="en-US" b="1" dirty="0" err="1"/>
              <a:t>perspecief</a:t>
            </a:r>
            <a:r>
              <a:rPr lang="en-US" b="1" dirty="0"/>
              <a:t> van de webserver </a:t>
            </a:r>
            <a:r>
              <a:rPr lang="en-US" b="1" dirty="0" err="1"/>
              <a:t>lijken</a:t>
            </a:r>
            <a:r>
              <a:rPr lang="en-US" b="1" dirty="0"/>
              <a:t> de </a:t>
            </a:r>
            <a:r>
              <a:rPr lang="en-US" b="1" dirty="0" err="1"/>
              <a:t>paketten</a:t>
            </a:r>
            <a:r>
              <a:rPr lang="en-US" b="1" dirty="0"/>
              <a:t> van PC1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komen</a:t>
            </a:r>
            <a:r>
              <a:rPr lang="en-US" b="1" dirty="0"/>
              <a:t> van 209.165.200.226, het inside global address</a:t>
            </a:r>
          </a:p>
          <a:p>
            <a:pPr>
              <a:buFontTx/>
              <a:buNone/>
            </a:pPr>
            <a:r>
              <a:rPr lang="en-US" b="1" dirty="0"/>
              <a:t>De </a:t>
            </a:r>
            <a:r>
              <a:rPr lang="en-US" b="1" dirty="0" err="1"/>
              <a:t>nat</a:t>
            </a:r>
            <a:r>
              <a:rPr lang="en-US" b="1" dirty="0"/>
              <a:t> router R2 is het punt </a:t>
            </a:r>
            <a:r>
              <a:rPr lang="en-US" b="1" dirty="0" err="1"/>
              <a:t>tussen</a:t>
            </a:r>
            <a:r>
              <a:rPr lang="en-US" b="1" dirty="0"/>
              <a:t> het inside </a:t>
            </a:r>
            <a:r>
              <a:rPr lang="en-US" b="1" dirty="0" err="1"/>
              <a:t>en</a:t>
            </a:r>
            <a:r>
              <a:rPr lang="en-US" b="1" dirty="0"/>
              <a:t> outside network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tussen</a:t>
            </a:r>
            <a:r>
              <a:rPr lang="en-US" b="1" dirty="0"/>
              <a:t> local </a:t>
            </a:r>
            <a:r>
              <a:rPr lang="en-US" b="1" dirty="0" err="1"/>
              <a:t>en</a:t>
            </a:r>
            <a:r>
              <a:rPr lang="en-US" b="1" dirty="0"/>
              <a:t> global addresses</a:t>
            </a:r>
          </a:p>
          <a:p>
            <a:pPr>
              <a:buFontTx/>
              <a:buNone/>
            </a:pPr>
            <a:r>
              <a:rPr lang="en-US" b="1" dirty="0"/>
              <a:t>In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voorbeeld</a:t>
            </a:r>
            <a:r>
              <a:rPr lang="en-US" b="1" dirty="0"/>
              <a:t> is R2 </a:t>
            </a:r>
            <a:r>
              <a:rPr lang="en-US" b="1" dirty="0" err="1"/>
              <a:t>geconfigureerd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NAT router, met </a:t>
            </a:r>
            <a:r>
              <a:rPr lang="en-US" b="1" dirty="0" err="1"/>
              <a:t>een</a:t>
            </a:r>
            <a:r>
              <a:rPr lang="en-US" b="1" dirty="0"/>
              <a:t> pool van public addresses die het </a:t>
            </a:r>
            <a:r>
              <a:rPr lang="en-US" b="1" dirty="0" err="1"/>
              <a:t>toedient</a:t>
            </a:r>
            <a:r>
              <a:rPr lang="en-US" b="1" dirty="0"/>
              <a:t> </a:t>
            </a:r>
            <a:r>
              <a:rPr lang="en-US" b="1" dirty="0" err="1"/>
              <a:t>aan</a:t>
            </a:r>
            <a:r>
              <a:rPr lang="en-US" b="1" dirty="0"/>
              <a:t> de inside </a:t>
            </a:r>
            <a:r>
              <a:rPr lang="en-US" b="1" dirty="0" err="1"/>
              <a:t>apparaten</a:t>
            </a:r>
            <a:r>
              <a:rPr lang="en-US" b="1" dirty="0"/>
              <a:t>,</a:t>
            </a:r>
          </a:p>
          <a:p>
            <a:pPr>
              <a:buFontTx/>
              <a:buNone/>
            </a:pPr>
            <a:r>
              <a:rPr lang="en-US" b="1" dirty="0"/>
              <a:t>In </a:t>
            </a:r>
            <a:r>
              <a:rPr lang="en-US" b="1" dirty="0" err="1"/>
              <a:t>dit</a:t>
            </a:r>
            <a:r>
              <a:rPr lang="en-US" b="1" dirty="0"/>
              <a:t> </a:t>
            </a:r>
            <a:r>
              <a:rPr lang="en-US" b="1" dirty="0" err="1"/>
              <a:t>voorbeeld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geen</a:t>
            </a:r>
            <a:r>
              <a:rPr lang="en-US" b="1" dirty="0"/>
              <a:t> outside local address </a:t>
            </a:r>
            <a:r>
              <a:rPr lang="en-US" b="1" dirty="0" err="1"/>
              <a:t>gebruikt</a:t>
            </a:r>
            <a:r>
              <a:rPr lang="en-US" b="1" dirty="0"/>
              <a:t>.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80010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5: Network Address Translation for IPv4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Connecting Networks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58667"/>
            <a:ext cx="8227105" cy="4487862"/>
          </a:xfrm>
        </p:spPr>
        <p:txBody>
          <a:bodyPr/>
          <a:lstStyle/>
          <a:p>
            <a:r>
              <a:rPr lang="nl-BE" sz="2000" dirty="0"/>
              <a:t>Static NAT maakt gebruik van een één-op-één mapping van local en global addresses.</a:t>
            </a:r>
          </a:p>
          <a:p>
            <a:r>
              <a:rPr lang="nl-BE" sz="2000" dirty="0"/>
              <a:t>Deze mappings worden geconfigureerd door de netwerkbeheerder en blijven constant.</a:t>
            </a:r>
          </a:p>
          <a:p>
            <a:r>
              <a:rPr lang="nl-BE" sz="2000" dirty="0"/>
              <a:t>Static NAT is bijzonder handig wanneer servers die in het interne netwerk worden gehost, toegankelijk zijn van het buitennetwerk.</a:t>
            </a:r>
          </a:p>
          <a:p>
            <a:r>
              <a:rPr lang="nl-BE" sz="2000" dirty="0"/>
              <a:t>Een netwerkbeheerder kan SSH’en naar een server in het local network door de SSH-client naar het juiste inside global address te verwijzen.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496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Static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445019"/>
            <a:ext cx="8227105" cy="4487862"/>
          </a:xfrm>
        </p:spPr>
        <p:txBody>
          <a:bodyPr/>
          <a:lstStyle/>
          <a:p>
            <a:r>
              <a:rPr lang="nl-BE" sz="2000" dirty="0"/>
              <a:t>Dynamic NAT maakt gebruik van een pool van public addresses en verwijst ze op een eerstvolgende, eerstgenoemde basis.</a:t>
            </a:r>
          </a:p>
          <a:p>
            <a:r>
              <a:rPr lang="nl-BE" sz="2000" dirty="0"/>
              <a:t>Wanneer een inside device toegang vraagt naar een extern netwerk, geeft Dynamic NAT een beschikbaar openbaar IPv4-adres van de pool.</a:t>
            </a:r>
          </a:p>
          <a:p>
            <a:r>
              <a:rPr lang="nl-BE" sz="2000" dirty="0"/>
              <a:t>Dynamic NAT vereist dat er voldoende publieke adressen beschikbaar zijn om het totale aantal gelijktijdige gebruikersessies te kunnen verwerken.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470197"/>
            <a:ext cx="6029235" cy="51223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72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1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Address Translation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18945" y="1390427"/>
            <a:ext cx="8161032" cy="4487862"/>
          </a:xfrm>
        </p:spPr>
        <p:txBody>
          <a:bodyPr/>
          <a:lstStyle/>
          <a:p>
            <a:r>
              <a:rPr lang="nl-BE" sz="2000" dirty="0"/>
              <a:t>Port Address Translation (PAT) koppelt meerdere private IPv4-adresses naar één enkel public IPv4-adres of een paar adressen.</a:t>
            </a:r>
          </a:p>
          <a:p>
            <a:r>
              <a:rPr lang="nl-BE" sz="2000" dirty="0"/>
              <a:t>PAT maakt gebruik van de pair source port en het source IP address om bij te houden welk verkeer bij welke interne client behoort.</a:t>
            </a:r>
          </a:p>
          <a:p>
            <a:pPr marL="0" indent="0">
              <a:buNone/>
            </a:pPr>
            <a:r>
              <a:rPr lang="nl-BE" sz="2000" dirty="0"/>
              <a:t>	vb.</a:t>
            </a:r>
          </a:p>
          <a:p>
            <a:pPr marL="0" indent="0">
              <a:buNone/>
            </a:pPr>
            <a:r>
              <a:rPr lang="nl-BE" sz="2000" dirty="0"/>
              <a:t> </a:t>
            </a:r>
          </a:p>
          <a:p>
            <a:endParaRPr lang="nl-BE" sz="2000" dirty="0"/>
          </a:p>
          <a:p>
            <a:r>
              <a:rPr lang="nl-BE" sz="2000" dirty="0"/>
              <a:t>PAT staat ook bekend als NAT overload.</a:t>
            </a:r>
          </a:p>
          <a:p>
            <a:r>
              <a:rPr lang="nl-BE" sz="2000" dirty="0"/>
              <a:t>Door ook het poortnummer te gebruiken, stuurt PAT de responspakketten naar het juiste interne apparaat.</a:t>
            </a:r>
          </a:p>
          <a:p>
            <a:r>
              <a:rPr lang="nl-BE" sz="2000" dirty="0"/>
              <a:t>Het PAT-proces bevestigt ook dat de inkomende pakketten werden aangevraagd, waardoor een zekere mate van beveiliging aan de sessie word toegevoegd.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9467"/>
              </p:ext>
            </p:extLst>
          </p:nvPr>
        </p:nvGraphicFramePr>
        <p:xfrm>
          <a:off x="1868245" y="290307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636932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291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Inside local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Inside global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192.168.10.11:8080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209.165.200.226:8080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192.168.10.12:8080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209.165.200.226:8081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5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Types of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Vergelijking</a:t>
            </a:r>
            <a:r>
              <a:rPr lang="en-US" dirty="0">
                <a:ea typeface="ＭＳ Ｐゴシック" pitchFamily="34" charset="-128"/>
              </a:rPr>
              <a:t> NAT </a:t>
            </a:r>
            <a:r>
              <a:rPr lang="en-US" dirty="0" err="1">
                <a:ea typeface="ＭＳ Ｐゴシック" pitchFamily="34" charset="-128"/>
              </a:rPr>
              <a:t>en</a:t>
            </a:r>
            <a:r>
              <a:rPr lang="en-US" dirty="0">
                <a:ea typeface="ＭＳ Ｐゴシック" pitchFamily="34" charset="-128"/>
              </a:rPr>
              <a:t>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78000" y="1472313"/>
            <a:ext cx="8227105" cy="4487862"/>
          </a:xfrm>
        </p:spPr>
        <p:txBody>
          <a:bodyPr/>
          <a:lstStyle/>
          <a:p>
            <a:r>
              <a:rPr lang="nl-BE" sz="2000" dirty="0"/>
              <a:t>NAT vertaalt IPv4 adressen op een 1: 1 basis tussen privé IPv4 adressen en openbare IPv4 adressen.</a:t>
            </a:r>
          </a:p>
          <a:p>
            <a:r>
              <a:rPr lang="nl-BE" sz="2000" dirty="0"/>
              <a:t>PAT wijzigt zowel het adres als het poortnummer.</a:t>
            </a:r>
          </a:p>
          <a:p>
            <a:r>
              <a:rPr lang="nl-BE" sz="2000" dirty="0"/>
              <a:t>NAT forward binnenkomende pakketten naar hun inside destination door te verwijzen naar het incoming source IPv4 address dat door de host op het public network gegeven wordt.</a:t>
            </a:r>
          </a:p>
          <a:p>
            <a:r>
              <a:rPr lang="nl-BE" sz="2000" dirty="0"/>
              <a:t>Bij PAT is er over het algemeen slechts één of een zeer weinig public IP addresses.</a:t>
            </a:r>
          </a:p>
          <a:p>
            <a:r>
              <a:rPr lang="nl-BE" sz="2000" dirty="0"/>
              <a:t>PAT kan protocollen vertalen die geen Layer 4 portnummer gebruiken, zoals ICMP; Elk van deze protocollen wordt anders door PAT ondersteund.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29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Voordelen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Voordelen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7056" y="1510985"/>
            <a:ext cx="8227105" cy="4487862"/>
          </a:xfrm>
        </p:spPr>
        <p:txBody>
          <a:bodyPr/>
          <a:lstStyle/>
          <a:p>
            <a:r>
              <a:rPr lang="nl-BE" sz="2000" dirty="0"/>
              <a:t>Behoudt het legally registered addressing scheme</a:t>
            </a:r>
          </a:p>
          <a:p>
            <a:r>
              <a:rPr lang="nl-BE" sz="2000" dirty="0"/>
              <a:t>Verhoogt de flexibiliteit van verbindingen met het public network</a:t>
            </a:r>
          </a:p>
          <a:p>
            <a:r>
              <a:rPr lang="nl-BE" sz="2000" dirty="0"/>
              <a:t>Biedt consistentie voor internal network addressing schemes</a:t>
            </a:r>
          </a:p>
          <a:p>
            <a:r>
              <a:rPr lang="nl-BE" sz="2000" dirty="0"/>
              <a:t>Biedt netwerkbeveiliging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Nadelen</a:t>
            </a:r>
            <a:r>
              <a:rPr lang="en-US" sz="1800" dirty="0">
                <a:ea typeface="ＭＳ Ｐゴシック" pitchFamily="34" charset="-128"/>
              </a:rPr>
              <a:t> van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Nadelen</a:t>
            </a:r>
            <a:r>
              <a:rPr lang="en-US" dirty="0">
                <a:ea typeface="ＭＳ Ｐゴシック" pitchFamily="34" charset="-128"/>
              </a:rPr>
              <a:t> van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2465" y="1551929"/>
            <a:ext cx="8227105" cy="4487862"/>
          </a:xfrm>
        </p:spPr>
        <p:txBody>
          <a:bodyPr/>
          <a:lstStyle/>
          <a:p>
            <a:r>
              <a:rPr lang="en-US" sz="2000" dirty="0"/>
              <a:t>Minder performance</a:t>
            </a:r>
          </a:p>
          <a:p>
            <a:r>
              <a:rPr lang="pt-BR" sz="2000" dirty="0"/>
              <a:t>Minder end-to-end functionaliteit</a:t>
            </a:r>
          </a:p>
          <a:p>
            <a:r>
              <a:rPr lang="pt-BR" sz="2000" dirty="0"/>
              <a:t>Geen End-to-end IP traceability meer</a:t>
            </a:r>
          </a:p>
          <a:p>
            <a:r>
              <a:rPr lang="pt-BR" sz="2000" dirty="0"/>
              <a:t>Tunneling is ingewikkelder</a:t>
            </a:r>
          </a:p>
          <a:p>
            <a:r>
              <a:rPr lang="pt-BR" sz="2000" dirty="0"/>
              <a:t>Het initieren van TCP connections kan onderbroken worden</a:t>
            </a:r>
          </a:p>
        </p:txBody>
      </p:sp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5.2 Configuring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70113" y="1567542"/>
            <a:ext cx="7917543" cy="389708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Er zijn twee basistaken die moeten worden uitgevoerd bij het configureren van static NAT translations</a:t>
            </a:r>
            <a:r>
              <a:rPr lang="en-US" dirty="0"/>
              <a:t>:</a:t>
            </a:r>
          </a:p>
          <a:p>
            <a:r>
              <a:rPr lang="nl-BE" dirty="0"/>
              <a:t>Maak de mapping tussen de inside local en outside local addresses</a:t>
            </a:r>
            <a:r>
              <a:rPr lang="en-US" dirty="0"/>
              <a:t>.</a:t>
            </a:r>
          </a:p>
          <a:p>
            <a:r>
              <a:rPr lang="nl-BE" dirty="0"/>
              <a:t>Definieer welke interfaces tot het interne netwerk en tot het externe nerwerk behoren</a:t>
            </a:r>
            <a:r>
              <a:rPr lang="en-US" dirty="0"/>
              <a:t>.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15" y="43912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8615" y="1487606"/>
            <a:ext cx="8360273" cy="45512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5.1 Wat is NAT?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5.2 Configuring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5.3 Troubleshooting NAT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5.4 </a:t>
            </a:r>
            <a:r>
              <a:rPr lang="en-US" sz="2000" dirty="0" err="1">
                <a:cs typeface="Arial" charset="0"/>
              </a:rPr>
              <a:t>Samenvatting</a:t>
            </a: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51301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9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772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0909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Static NAT (cont.)</a:t>
            </a: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6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sz="2000" dirty="0"/>
              <a:t>De pool van public IPv4 addresses </a:t>
            </a:r>
            <a:r>
              <a:rPr lang="nl-BE" sz="2000" dirty="0"/>
              <a:t>(binnen de global address pool) is beschikbaar voor elk apparaat op het lokale netwerk op basis van de wie eerst komt, wordt eerst bedient.</a:t>
            </a:r>
          </a:p>
          <a:p>
            <a:r>
              <a:rPr lang="nl-BE" sz="2000" dirty="0"/>
              <a:t>Met dynamic NAT wordt een enkel inside address vertaald naar een enkel outside address.</a:t>
            </a:r>
          </a:p>
          <a:p>
            <a:r>
              <a:rPr lang="nl-BE" sz="2000" dirty="0"/>
              <a:t>De pool moet groot genoeg zijn om alle inside devices te kunnen opslaan.</a:t>
            </a:r>
          </a:p>
          <a:p>
            <a:r>
              <a:rPr lang="nl-BE" sz="2000" dirty="0"/>
              <a:t>Een apparaat kan niet communiceren met externe netwerken wanneer er geen adressen in de pool beschikbaar zijn.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743" y="44085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86" y="1667869"/>
            <a:ext cx="6922450" cy="4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05" y="1518527"/>
            <a:ext cx="5597715" cy="479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68" y="1466365"/>
            <a:ext cx="5594231" cy="476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7" y="57467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Dynamic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549351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5.1 </a:t>
            </a:r>
            <a:r>
              <a:rPr lang="en-US" sz="2400" dirty="0">
                <a:ea typeface="ＭＳ Ｐゴシック" pitchFamily="34" charset="-128"/>
              </a:rPr>
              <a:t>Wat is NAT?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3228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3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2" y="1637000"/>
            <a:ext cx="6878460" cy="42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6" y="52817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91" y="43133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PAT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PAT Translations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4149396"/>
            <a:ext cx="5844886" cy="245052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3047" y="1429372"/>
            <a:ext cx="7951332" cy="4487862"/>
          </a:xfrm>
        </p:spPr>
        <p:txBody>
          <a:bodyPr/>
          <a:lstStyle/>
          <a:p>
            <a:r>
              <a:rPr lang="nl-BE" sz="2000" dirty="0"/>
              <a:t>Port forwarding betekend het forwarden van een netwerkpoort van een network node naar een andere.</a:t>
            </a:r>
          </a:p>
          <a:p>
            <a:r>
              <a:rPr lang="nl-BE" sz="2000" dirty="0"/>
              <a:t>Een pakket dat naar het public IP address en de poort van een router wordt gestuurd, kan geforward worden naar een private IP address en poort in het lokale netwerk.</a:t>
            </a:r>
          </a:p>
          <a:p>
            <a:r>
              <a:rPr lang="nl-BE" sz="2000" dirty="0"/>
              <a:t>Port forwarding is handig in situaties waarbij servers private addresses hebben, die niet bereikbaar zijn vanaf de externe netwerken.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53270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SOHO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7" y="1558189"/>
            <a:ext cx="5938795" cy="47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Port Forwarding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Port Forwarding with IOS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IOS, Port forwarding is essentially a static NAT translation with a specified TCP or UDP port number.</a:t>
            </a:r>
          </a:p>
          <a:p>
            <a:endParaRPr 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44" y="2208800"/>
            <a:ext cx="5305661" cy="430593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82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for </a:t>
            </a:r>
            <a:r>
              <a:rPr lang="en-US" dirty="0" err="1">
                <a:ea typeface="ＭＳ Ｐゴシック" pitchFamily="34" charset="-128"/>
              </a:rPr>
              <a:t>IPv6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6255" y="1580927"/>
            <a:ext cx="7951332" cy="4487862"/>
          </a:xfrm>
        </p:spPr>
        <p:txBody>
          <a:bodyPr/>
          <a:lstStyle/>
          <a:p>
            <a:r>
              <a:rPr lang="nl-BE" sz="2000" dirty="0"/>
              <a:t>NAT is een oplossing voor de kleine IPv4-adresruimte.</a:t>
            </a:r>
          </a:p>
          <a:p>
            <a:r>
              <a:rPr lang="nl-BE" sz="2000" dirty="0"/>
              <a:t>IPv6 met een 128-bits adres biedt 340 undecillion adressen.</a:t>
            </a:r>
          </a:p>
          <a:p>
            <a:r>
              <a:rPr lang="nl-BE" sz="2000" dirty="0"/>
              <a:t>Adresruimte is geen probleem voor IPv6.</a:t>
            </a:r>
          </a:p>
          <a:p>
            <a:r>
              <a:rPr lang="nl-BE" sz="2000" dirty="0"/>
              <a:t>IPv6 maakt IPv4 public-private NAT onnodig door het ontwerp; IPv6 implementeert echter een vorm van private addressing, en wordt anders geïmplementeerd dan IPv4.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IPv6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390427"/>
            <a:ext cx="7951332" cy="4487862"/>
          </a:xfrm>
        </p:spPr>
        <p:txBody>
          <a:bodyPr/>
          <a:lstStyle/>
          <a:p>
            <a:r>
              <a:rPr lang="nl-BE" sz="2000" dirty="0"/>
              <a:t>IPv6 unique local addresses (ULA's) zijn ontworpen om IPv6-communicatie binnen een lokale netwerk mogelijk te maken.</a:t>
            </a:r>
          </a:p>
          <a:p>
            <a:r>
              <a:rPr lang="nl-BE" sz="2000" dirty="0"/>
              <a:t>ULA's zijn niet bedoeld om extra IPv6-adresruimte te verschaffen.</a:t>
            </a:r>
          </a:p>
          <a:p>
            <a:r>
              <a:rPr lang="nl-BE" sz="2000" dirty="0"/>
              <a:t>ULA's hebben het voorvoegsel FC00 :: / 7, wat resulteert in een eerste hextet bereik van FC00 tot FDFF.</a:t>
            </a:r>
          </a:p>
          <a:p>
            <a:r>
              <a:rPr lang="nl-BE" sz="2000" dirty="0"/>
              <a:t>ULA's staan ook bekend als local IPv6 addresses (niet te verwarren met IPv6 link-local addresses).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61" y="4047375"/>
            <a:ext cx="5965990" cy="24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nl-BE" sz="2000" dirty="0"/>
              <a:t>De IPv4-adresruimte is niet groot genoeg om alle unieke apparaten aan te sluiten die op internet moeten zijn aangesloten.</a:t>
            </a:r>
          </a:p>
          <a:p>
            <a:r>
              <a:rPr lang="nl-BE" sz="2000" dirty="0"/>
              <a:t>Network private addresses zijn beschreven in RFC 1918 en zijn ontworpen om alleen in een organisatie of site te worden gebruikt.</a:t>
            </a:r>
          </a:p>
          <a:p>
            <a:r>
              <a:rPr lang="nl-BE" sz="2000" dirty="0"/>
              <a:t>Private adressen worden niet geroute door internet routers terwijl openbare adressen dit wel worden.</a:t>
            </a:r>
          </a:p>
          <a:p>
            <a:r>
              <a:rPr lang="nl-BE" sz="2000" dirty="0"/>
              <a:t>Private addresses kunnen het probleem van de tekortkoming aan IPv4-adresruimte tijdelijk verhelpen, maar omdat ze niet door internetapparaten worden gerouteerd, moeten ze eerst vertaald worden.</a:t>
            </a:r>
          </a:p>
          <a:p>
            <a:r>
              <a:rPr lang="nl-BE" sz="2000" dirty="0"/>
              <a:t>NAT is een proces dat gebruikt wordt om dergelijke vertaling uit te voeren.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5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4355" y="1542827"/>
            <a:ext cx="7951332" cy="4487862"/>
          </a:xfrm>
        </p:spPr>
        <p:txBody>
          <a:bodyPr/>
          <a:lstStyle/>
          <a:p>
            <a:r>
              <a:rPr lang="nl-BE" sz="2000" dirty="0"/>
              <a:t>IPv6 gebruikt ook NAT, maar in een andere context.</a:t>
            </a:r>
          </a:p>
          <a:p>
            <a:r>
              <a:rPr lang="nl-BE" sz="2000" dirty="0"/>
              <a:t>In IPv6 wordt NAT gebruikt om transparent communication tussen IPv6 en IPv4 te verschaffen.</a:t>
            </a:r>
          </a:p>
          <a:p>
            <a:r>
              <a:rPr lang="nl-BE" sz="2000" dirty="0"/>
              <a:t>NAT64 is niet bedoeld om een permanente oplossing te zijn; Het is bedoeld om een overgangsmeganisme te zijn.</a:t>
            </a:r>
          </a:p>
          <a:p>
            <a:r>
              <a:rPr lang="nl-BE" sz="2000" dirty="0"/>
              <a:t>Network Address Translation-Protocol Translation (NAT-PT) was een ander NAT-based overgangsmechanisme voor IPv6, maar wordt nu door IETF afgeschaft.</a:t>
            </a:r>
          </a:p>
          <a:p>
            <a:r>
              <a:rPr lang="nl-BE" sz="2000" dirty="0"/>
              <a:t>NAT64 wordt nu aanbevolen.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NAT for IPv6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1" y="1457275"/>
            <a:ext cx="6764963" cy="453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5.3 Troubleshooting NAT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048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71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show commands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66" y="1282677"/>
            <a:ext cx="5800511" cy="52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6815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NAT and IPv6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/>
              <a:t>Troubleshooting NAT: debug command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64" y="35723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378424"/>
            <a:ext cx="8147713" cy="45302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hoofdstuk</a:t>
            </a:r>
            <a:r>
              <a:rPr lang="en-US" sz="2000" dirty="0"/>
              <a:t> </a:t>
            </a:r>
            <a:r>
              <a:rPr lang="en-US" sz="2000" dirty="0" err="1"/>
              <a:t>bevat</a:t>
            </a:r>
            <a:r>
              <a:rPr lang="en-US" sz="2000" dirty="0"/>
              <a:t>:</a:t>
            </a:r>
          </a:p>
          <a:p>
            <a:r>
              <a:rPr lang="nl-BE" sz="2000" dirty="0"/>
              <a:t>Hoe NAT wordt gebruikt zodat de IPv4-adresruimte minder snel vol geraakt</a:t>
            </a:r>
            <a:r>
              <a:rPr lang="en-US" sz="2000" dirty="0"/>
              <a:t>. </a:t>
            </a:r>
          </a:p>
          <a:p>
            <a:r>
              <a:rPr lang="nl-BE" sz="2000" dirty="0"/>
              <a:t>NAT behoudt de public address space en bespaart aanzienlijke administratieve kosten in het toevoegen, verplaatsen en wijzigen van devices in het netwerk</a:t>
            </a:r>
            <a:r>
              <a:rPr lang="en-US" sz="2000" dirty="0"/>
              <a:t>. </a:t>
            </a:r>
          </a:p>
          <a:p>
            <a:r>
              <a:rPr lang="en-US" sz="2000" dirty="0"/>
              <a:t>NAT </a:t>
            </a:r>
            <a:r>
              <a:rPr lang="en-US" sz="2000" dirty="0" err="1"/>
              <a:t>voor</a:t>
            </a:r>
            <a:r>
              <a:rPr lang="en-US" sz="2000" dirty="0"/>
              <a:t> IPv4:</a:t>
            </a:r>
          </a:p>
          <a:p>
            <a:pPr lvl="1"/>
            <a:r>
              <a:rPr lang="nl-BE" dirty="0"/>
              <a:t>NAT kenmerken, terminologie en algemene operaties</a:t>
            </a:r>
          </a:p>
          <a:p>
            <a:pPr lvl="1"/>
            <a:r>
              <a:rPr lang="nl-BE" dirty="0"/>
              <a:t>Verschillende typen NAT, inclusief static NAT, dynamic NAT en NAT met </a:t>
            </a:r>
            <a:r>
              <a:rPr lang="en-US" dirty="0"/>
              <a:t>overloading (PAT)</a:t>
            </a:r>
          </a:p>
          <a:p>
            <a:pPr lvl="1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NAT</a:t>
            </a:r>
          </a:p>
          <a:p>
            <a:r>
              <a:rPr lang="nl-BE" sz="2000" dirty="0"/>
              <a:t>De configuratie, verificatie en analyse van static NAT, dynamic NAT en NAT met </a:t>
            </a:r>
            <a:r>
              <a:rPr lang="en-US" sz="2000" dirty="0"/>
              <a:t>overloading.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72" y="41182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5: </a:t>
            </a:r>
            <a:r>
              <a:rPr lang="en-US" dirty="0" err="1">
                <a:ea typeface="ＭＳ Ｐゴシック" pitchFamily="34" charset="-128"/>
              </a:rPr>
              <a:t>Samenvatting</a:t>
            </a:r>
            <a:r>
              <a:rPr lang="en-US" dirty="0">
                <a:ea typeface="ＭＳ Ｐゴシック" pitchFamily="34" charset="-128"/>
              </a:rPr>
              <a:t>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3082" y="1446663"/>
            <a:ext cx="8427232" cy="4462012"/>
          </a:xfrm>
        </p:spPr>
        <p:txBody>
          <a:bodyPr/>
          <a:lstStyle/>
          <a:p>
            <a:r>
              <a:rPr lang="nl-BE" sz="2000" dirty="0"/>
              <a:t>Hoe port forwarding kan worden gebruikt om toegang tot een intern apparaat van internet te krijgen.</a:t>
            </a:r>
          </a:p>
          <a:p>
            <a:r>
              <a:rPr lang="nl-BE" sz="2000" dirty="0"/>
              <a:t>Troubleshooting NAT gebruiken met </a:t>
            </a:r>
            <a:r>
              <a:rPr lang="nl-BE" sz="2000" b="1" dirty="0"/>
              <a:t>show</a:t>
            </a:r>
            <a:r>
              <a:rPr lang="nl-BE" sz="2000" dirty="0"/>
              <a:t> and </a:t>
            </a:r>
            <a:r>
              <a:rPr lang="nl-BE" sz="2000" b="1" dirty="0"/>
              <a:t>debug</a:t>
            </a:r>
            <a:r>
              <a:rPr lang="nl-BE" sz="2000" dirty="0"/>
              <a:t> commands.</a:t>
            </a:r>
          </a:p>
          <a:p>
            <a:r>
              <a:rPr lang="nl-BE" sz="2000" dirty="0"/>
              <a:t>Hoe wordt NAT voor IPv6 gebruikt om te vertalen tussen IPv6-adressen en IPv4-adressen.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53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IPv4 Private Address 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6" y="1514924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7" y="3191324"/>
            <a:ext cx="8827535" cy="30819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78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6"/>
            <a:ext cx="8187191" cy="5067523"/>
          </a:xfrm>
        </p:spPr>
        <p:txBody>
          <a:bodyPr/>
          <a:lstStyle/>
          <a:p>
            <a:r>
              <a:rPr lang="nl-BE" sz="2000" dirty="0"/>
              <a:t>NAT is een proces waarmee netwerkadressen worden vertaald.</a:t>
            </a:r>
          </a:p>
          <a:p>
            <a:r>
              <a:rPr lang="nl-BE" sz="2000" dirty="0"/>
              <a:t>Het grootste voordeel aan NAT is het behoud van openbare IPv4-adressen.</a:t>
            </a:r>
          </a:p>
          <a:p>
            <a:r>
              <a:rPr lang="nl-BE" sz="2000" dirty="0"/>
              <a:t>NAT wordt meestal geïmplementeerd bij border network devices, zoals firewalls of routers.</a:t>
            </a:r>
          </a:p>
          <a:p>
            <a:r>
              <a:rPr lang="nl-BE" sz="2000" dirty="0"/>
              <a:t>NAT laat de netwerken toe om private addresses intern te gebruiken, alleen indien nodig naar public addresses te vertalen.</a:t>
            </a:r>
          </a:p>
          <a:p>
            <a:r>
              <a:rPr lang="nl-BE" sz="2000" dirty="0"/>
              <a:t>Apparaten in de organisatie kunnen private addresses worden toegewezen en werken met locally unique addresses. </a:t>
            </a:r>
          </a:p>
          <a:p>
            <a:r>
              <a:rPr lang="nl-BE" sz="2000" dirty="0"/>
              <a:t>Wanneer het verkeer naar of van andere organisaties of via het internet moet worden verzonden of ontvangen, vertaalt de border router de adressen naar een public and globally unique.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7" y="42639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Wat is NAT?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5" y="1727714"/>
            <a:ext cx="6342069" cy="4580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09" y="1691396"/>
            <a:ext cx="4818820" cy="319449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34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00" y="1554919"/>
            <a:ext cx="3725509" cy="4108903"/>
          </a:xfrm>
        </p:spPr>
        <p:txBody>
          <a:bodyPr/>
          <a:lstStyle/>
          <a:p>
            <a:r>
              <a:rPr lang="nl-BE" sz="2000" dirty="0"/>
              <a:t>Inside network: 1 of meerdere apparaten die privé adressen gebruiken</a:t>
            </a:r>
          </a:p>
          <a:p>
            <a:r>
              <a:rPr lang="nl-BE" sz="2000" dirty="0"/>
              <a:t>Outside network: Verwijst naar alle andere netwerken</a:t>
            </a:r>
          </a:p>
          <a:p>
            <a:r>
              <a:rPr lang="nl-BE" sz="2000" dirty="0"/>
              <a:t>NAT bevat vier soorten adressen:</a:t>
            </a:r>
            <a:endParaRPr lang="en-US" sz="2000" dirty="0"/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83" y="42720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NAT Characteristics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NAT Terminology (</a:t>
            </a:r>
            <a:r>
              <a:rPr lang="en-US" dirty="0" err="1">
                <a:ea typeface="ＭＳ Ｐゴシック" pitchFamily="34" charset="-128"/>
              </a:rPr>
              <a:t>vervolg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77" y="1479992"/>
            <a:ext cx="6848475" cy="48196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18541</TotalTime>
  <Pages>28</Pages>
  <Words>2273</Words>
  <Application>Microsoft Office PowerPoint</Application>
  <PresentationFormat>On-screen Show (4:3)</PresentationFormat>
  <Paragraphs>274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Wingdings</vt:lpstr>
      <vt:lpstr>PPT-TMPLT-WHT_C</vt:lpstr>
      <vt:lpstr>NetAcad-4F_PPT-WHT_060408</vt:lpstr>
      <vt:lpstr>Chapter 5: Network Address Translation for IPv4</vt:lpstr>
      <vt:lpstr>Chapter 5</vt:lpstr>
      <vt:lpstr>5.1 Wat is NAT?</vt:lpstr>
      <vt:lpstr>NAT Characteristics IPv4 Private Address Space</vt:lpstr>
      <vt:lpstr>NAT Characteristics IPv4 Private Address Space</vt:lpstr>
      <vt:lpstr>NAT Characteristics Wat is NAT?</vt:lpstr>
      <vt:lpstr>NAT Characteristics Wat is NAT? (vervolg)</vt:lpstr>
      <vt:lpstr>NAT Characteristics NAT Terminology</vt:lpstr>
      <vt:lpstr>NAT Characteristics NAT Terminology (vervolg)</vt:lpstr>
      <vt:lpstr>Types of NAT Static NAT</vt:lpstr>
      <vt:lpstr>Types of NAT Static NAT (vervolg)</vt:lpstr>
      <vt:lpstr>Types of NAT Dynamic NAT</vt:lpstr>
      <vt:lpstr>Types of NAT Dynamic NAT (vervolg)</vt:lpstr>
      <vt:lpstr>Types of NAT Port Address Translation</vt:lpstr>
      <vt:lpstr>Types of NAT Vergelijking NAT en PAT</vt:lpstr>
      <vt:lpstr>Voordelen van NAT Voordelen van NAT</vt:lpstr>
      <vt:lpstr>Nadelen van NAT Nadelen van NAT</vt:lpstr>
      <vt:lpstr>5.2 Configuring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 (cont.)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PAT Configuring PAT: Address Pool</vt:lpstr>
      <vt:lpstr>Configuring PAT Configuring PAT: Single Address</vt:lpstr>
      <vt:lpstr>Configuring PAT Analyzing PAT</vt:lpstr>
      <vt:lpstr>Configuring PAT Analyzing PAT</vt:lpstr>
      <vt:lpstr>Configuring PAT Verifying PAT Translations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5.3 Troubleshooting NAT</vt:lpstr>
      <vt:lpstr>Configuring NAT and IPv6 Troubleshooting NAT: show commands</vt:lpstr>
      <vt:lpstr>Configuring NAT and IPv6 Troubleshooting NAT: debug command</vt:lpstr>
      <vt:lpstr>Chapter 5: Samenvatting</vt:lpstr>
      <vt:lpstr>Chapter 5: Samenvatting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ruben bracke</cp:lastModifiedBy>
  <cp:revision>1299</cp:revision>
  <cp:lastPrinted>1999-01-27T00:54:54Z</cp:lastPrinted>
  <dcterms:created xsi:type="dcterms:W3CDTF">2006-10-23T15:07:30Z</dcterms:created>
  <dcterms:modified xsi:type="dcterms:W3CDTF">2017-04-24T16:19:27Z</dcterms:modified>
</cp:coreProperties>
</file>