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51"/>
  </p:notesMasterIdLst>
  <p:handoutMasterIdLst>
    <p:handoutMasterId r:id="rId52"/>
  </p:handoutMasterIdLst>
  <p:sldIdLst>
    <p:sldId id="500" r:id="rId3"/>
    <p:sldId id="541" r:id="rId4"/>
    <p:sldId id="782" r:id="rId5"/>
    <p:sldId id="826" r:id="rId6"/>
    <p:sldId id="785" r:id="rId7"/>
    <p:sldId id="787" r:id="rId8"/>
    <p:sldId id="786" r:id="rId9"/>
    <p:sldId id="788" r:id="rId10"/>
    <p:sldId id="789" r:id="rId11"/>
    <p:sldId id="791" r:id="rId12"/>
    <p:sldId id="792" r:id="rId13"/>
    <p:sldId id="793" r:id="rId14"/>
    <p:sldId id="794" r:id="rId15"/>
    <p:sldId id="795" r:id="rId16"/>
    <p:sldId id="796" r:id="rId17"/>
    <p:sldId id="797" r:id="rId18"/>
    <p:sldId id="798" r:id="rId19"/>
    <p:sldId id="799" r:id="rId20"/>
    <p:sldId id="827" r:id="rId21"/>
    <p:sldId id="800" r:id="rId22"/>
    <p:sldId id="801" r:id="rId23"/>
    <p:sldId id="802" r:id="rId24"/>
    <p:sldId id="803" r:id="rId25"/>
    <p:sldId id="804" r:id="rId26"/>
    <p:sldId id="805" r:id="rId27"/>
    <p:sldId id="806" r:id="rId28"/>
    <p:sldId id="807" r:id="rId29"/>
    <p:sldId id="808" r:id="rId30"/>
    <p:sldId id="809" r:id="rId31"/>
    <p:sldId id="810" r:id="rId32"/>
    <p:sldId id="811" r:id="rId33"/>
    <p:sldId id="812" r:id="rId34"/>
    <p:sldId id="813" r:id="rId35"/>
    <p:sldId id="814" r:id="rId36"/>
    <p:sldId id="815" r:id="rId37"/>
    <p:sldId id="816" r:id="rId38"/>
    <p:sldId id="817" r:id="rId39"/>
    <p:sldId id="818" r:id="rId40"/>
    <p:sldId id="819" r:id="rId41"/>
    <p:sldId id="820" r:id="rId42"/>
    <p:sldId id="822" r:id="rId43"/>
    <p:sldId id="821" r:id="rId44"/>
    <p:sldId id="828" r:id="rId45"/>
    <p:sldId id="823" r:id="rId46"/>
    <p:sldId id="824" r:id="rId47"/>
    <p:sldId id="783" r:id="rId48"/>
    <p:sldId id="825" r:id="rId49"/>
    <p:sldId id="681" r:id="rId5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9" clrIdx="0"/>
  <p:cmAuthor id="1" name="carykell" initials="c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2" autoAdjust="0"/>
    <p:restoredTop sz="78203" autoAdjust="0"/>
  </p:normalViewPr>
  <p:slideViewPr>
    <p:cSldViewPr snapToGrid="0">
      <p:cViewPr>
        <p:scale>
          <a:sx n="70" d="100"/>
          <a:sy n="70" d="100"/>
        </p:scale>
        <p:origin x="-227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Connecting Networks</a:t>
            </a:r>
          </a:p>
          <a:p>
            <a:pPr>
              <a:buFontTx/>
              <a:buNone/>
            </a:pPr>
            <a:r>
              <a:rPr lang="en-US" sz="1300" b="1" dirty="0" smtClean="0"/>
              <a:t>Chapter 5: </a:t>
            </a:r>
            <a:r>
              <a:rPr lang="en-US" sz="1400" b="1" dirty="0" smtClean="0"/>
              <a:t>Network Address Translation for IPv4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5.1.1.4 </a:t>
            </a:r>
            <a:r>
              <a:rPr lang="en-US" b="1" dirty="0" smtClean="0">
                <a:ea typeface="ＭＳ Ｐゴシック" pitchFamily="34" charset="-128"/>
              </a:rPr>
              <a:t>NAT</a:t>
            </a:r>
            <a:r>
              <a:rPr lang="en-US" b="1" baseline="0" dirty="0" smtClean="0">
                <a:ea typeface="ＭＳ Ｐゴシック" pitchFamily="34" charset="-128"/>
              </a:rPr>
              <a:t> Terminology (cont.)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5.1.2.1 </a:t>
            </a:r>
            <a:r>
              <a:rPr lang="en-US" b="1" dirty="0" smtClean="0">
                <a:ea typeface="ＭＳ Ｐゴシック" pitchFamily="34" charset="-128"/>
              </a:rPr>
              <a:t>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5.1.2.1 </a:t>
            </a:r>
            <a:r>
              <a:rPr lang="en-US" b="1" dirty="0" smtClean="0">
                <a:ea typeface="ＭＳ Ｐゴシック" pitchFamily="34" charset="-128"/>
              </a:rPr>
              <a:t>Static NAT (cont.)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5.1.2.2 </a:t>
            </a:r>
            <a:r>
              <a:rPr lang="en-US" b="1" dirty="0" smtClean="0">
                <a:ea typeface="ＭＳ Ｐゴシック" pitchFamily="34" charset="-128"/>
              </a:rPr>
              <a:t>Dynamic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5.1.2.2 </a:t>
            </a:r>
            <a:r>
              <a:rPr lang="en-US" b="1" dirty="0" smtClean="0">
                <a:ea typeface="ＭＳ Ｐゴシック" pitchFamily="34" charset="-128"/>
              </a:rPr>
              <a:t>Dynamic NAT (cont.)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5.1.2.3 </a:t>
            </a:r>
            <a:r>
              <a:rPr lang="en-US" b="1" dirty="0" smtClean="0">
                <a:ea typeface="ＭＳ Ｐゴシック" pitchFamily="34" charset="-128"/>
              </a:rPr>
              <a:t>Port Address Translation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5.1.2.5 </a:t>
            </a:r>
            <a:r>
              <a:rPr lang="en-US" b="1" dirty="0" smtClean="0">
                <a:ea typeface="ＭＳ Ｐゴシック" pitchFamily="34" charset="-128"/>
              </a:rPr>
              <a:t>Comparing NAT and PAT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5.1.3.1 </a:t>
            </a:r>
            <a:r>
              <a:rPr lang="en-US" sz="1200" b="1" dirty="0" smtClean="0">
                <a:ea typeface="ＭＳ Ｐゴシック" pitchFamily="34" charset="-128"/>
              </a:rPr>
              <a:t>Benefits of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5.1.3.2 </a:t>
            </a:r>
            <a:r>
              <a:rPr lang="en-US" b="1" dirty="0" smtClean="0">
                <a:ea typeface="ＭＳ Ｐゴシック" pitchFamily="34" charset="-128"/>
              </a:rPr>
              <a:t>Disadvantages of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5.2 Configuring NAT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5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5.2.1.1 </a:t>
            </a:r>
            <a:r>
              <a:rPr lang="en-US" b="1" dirty="0" smtClean="0">
                <a:ea typeface="ＭＳ Ｐゴシック" pitchFamily="34" charset="-128"/>
              </a:rPr>
              <a:t>Configuring 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5.2.1.1 </a:t>
            </a:r>
            <a:r>
              <a:rPr lang="en-US" b="1" dirty="0" smtClean="0">
                <a:ea typeface="ＭＳ Ｐゴシック" pitchFamily="34" charset="-128"/>
              </a:rPr>
              <a:t>Configuring 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5.2.1.2 </a:t>
            </a:r>
            <a:r>
              <a:rPr lang="en-US" b="1" dirty="0" smtClean="0">
                <a:ea typeface="ＭＳ Ｐゴシック" pitchFamily="34" charset="-128"/>
              </a:rPr>
              <a:t>Analyzing 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5.2.1.2 </a:t>
            </a:r>
            <a:r>
              <a:rPr lang="en-US" b="1" dirty="0" smtClean="0">
                <a:ea typeface="ＭＳ Ｐゴシック" pitchFamily="34" charset="-128"/>
              </a:rPr>
              <a:t>Verifying 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5.2.1.2 </a:t>
            </a:r>
            <a:r>
              <a:rPr lang="en-US" b="1" dirty="0" smtClean="0">
                <a:ea typeface="ＭＳ Ｐゴシック" pitchFamily="34" charset="-128"/>
              </a:rPr>
              <a:t>Verifying Static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5.2.2.1 </a:t>
            </a:r>
            <a:r>
              <a:rPr lang="en-US" b="1" dirty="0" smtClean="0">
                <a:ea typeface="ＭＳ Ｐゴシック" pitchFamily="34" charset="-128"/>
              </a:rPr>
              <a:t>Dynamic NAT Operation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5.2.2.2 </a:t>
            </a:r>
            <a:r>
              <a:rPr lang="en-US" b="1" dirty="0" smtClean="0">
                <a:ea typeface="ＭＳ Ｐゴシック" pitchFamily="34" charset="-128"/>
              </a:rPr>
              <a:t>Configuring Dynamic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5.2.2.3 </a:t>
            </a:r>
            <a:r>
              <a:rPr lang="en-US" b="1" dirty="0" smtClean="0">
                <a:ea typeface="ＭＳ Ｐゴシック" pitchFamily="34" charset="-128"/>
              </a:rPr>
              <a:t>Analyzing Dynamic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5.2.2.3 </a:t>
            </a:r>
            <a:r>
              <a:rPr lang="en-US" b="1" dirty="0" smtClean="0">
                <a:ea typeface="ＭＳ Ｐゴシック" pitchFamily="34" charset="-128"/>
              </a:rPr>
              <a:t>Analyzing Dynamic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5.2.2.4 </a:t>
            </a:r>
            <a:r>
              <a:rPr lang="en-US" b="1" dirty="0" smtClean="0">
                <a:ea typeface="ＭＳ Ｐゴシック" pitchFamily="34" charset="-128"/>
              </a:rPr>
              <a:t>Verifying Dynamic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</a:t>
            </a:r>
            <a:r>
              <a:rPr lang="en-US" b="1" baseline="0" dirty="0" smtClean="0"/>
              <a:t> 5 Objectives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5.2.2.4 </a:t>
            </a:r>
            <a:r>
              <a:rPr lang="en-US" b="1" dirty="0" smtClean="0">
                <a:ea typeface="ＭＳ Ｐゴシック" pitchFamily="34" charset="-128"/>
              </a:rPr>
              <a:t>Verifying Dynamic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5.2.3.1 </a:t>
            </a:r>
            <a:r>
              <a:rPr lang="en-US" b="1" dirty="0" smtClean="0">
                <a:ea typeface="ＭＳ Ｐゴシック" pitchFamily="34" charset="-128"/>
              </a:rPr>
              <a:t>Configuring PAT: Address Pool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5.2.3.2 </a:t>
            </a:r>
            <a:r>
              <a:rPr lang="en-US" b="1" dirty="0" smtClean="0">
                <a:ea typeface="ＭＳ Ｐゴシック" pitchFamily="34" charset="-128"/>
              </a:rPr>
              <a:t>Configuring PAT: Single Address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5.2.3.3 </a:t>
            </a:r>
            <a:r>
              <a:rPr lang="en-US" b="1" dirty="0" smtClean="0">
                <a:ea typeface="ＭＳ Ｐゴシック" pitchFamily="34" charset="-128"/>
              </a:rPr>
              <a:t>Analyzing PAT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5.2.3.3 </a:t>
            </a:r>
            <a:r>
              <a:rPr lang="en-US" b="1" dirty="0" smtClean="0">
                <a:ea typeface="ＭＳ Ｐゴシック" pitchFamily="34" charset="-128"/>
              </a:rPr>
              <a:t>Analyzing PAT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5.2.3.4 </a:t>
            </a:r>
            <a:r>
              <a:rPr lang="en-US" b="1" dirty="0" smtClean="0">
                <a:ea typeface="ＭＳ Ｐゴシック" pitchFamily="34" charset="-128"/>
              </a:rPr>
              <a:t>Verifying PAT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5.2.4.1 </a:t>
            </a:r>
            <a:r>
              <a:rPr lang="en-US" b="1" dirty="0" smtClean="0">
                <a:ea typeface="ＭＳ Ｐゴシック" pitchFamily="34" charset="-128"/>
              </a:rPr>
              <a:t>Port Forwarding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5.2.4.2</a:t>
            </a:r>
            <a:r>
              <a:rPr lang="en-US" b="1" baseline="0" dirty="0" smtClean="0"/>
              <a:t> </a:t>
            </a:r>
            <a:r>
              <a:rPr lang="en-US" b="1" dirty="0" smtClean="0">
                <a:ea typeface="ＭＳ Ｐゴシック" pitchFamily="34" charset="-128"/>
              </a:rPr>
              <a:t>SOHO Example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5.2.4.3 </a:t>
            </a:r>
            <a:r>
              <a:rPr lang="en-US" b="1" dirty="0" smtClean="0">
                <a:ea typeface="ＭＳ Ｐゴシック" pitchFamily="34" charset="-128"/>
              </a:rPr>
              <a:t>Configuring Port Forwarding with IOS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5.2.5.1 </a:t>
            </a:r>
            <a:r>
              <a:rPr lang="en-US" b="1" dirty="0" smtClean="0">
                <a:ea typeface="ＭＳ Ｐゴシック" pitchFamily="34" charset="-128"/>
              </a:rPr>
              <a:t>NAT for IPv6?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</a:t>
            </a:r>
            <a:r>
              <a:rPr lang="en-US" b="1" baseline="0" dirty="0" smtClean="0"/>
              <a:t> NAT Operation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5.2.5.2 </a:t>
            </a:r>
            <a:r>
              <a:rPr lang="en-US" b="1" dirty="0" smtClean="0">
                <a:ea typeface="ＭＳ Ｐゴシック" pitchFamily="34" charset="-128"/>
              </a:rPr>
              <a:t>IPv6 Unique Local Addresses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5.2.5.3 NAT for IPv6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5.2.5.3 NAT for IPv6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43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5.3 Troubleshooting</a:t>
            </a:r>
            <a:r>
              <a:rPr lang="en-US" b="1" baseline="0" dirty="0" smtClean="0"/>
              <a:t> NAT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5.3.1.1</a:t>
            </a:r>
            <a:r>
              <a:rPr lang="en-US" b="1" baseline="0" dirty="0" smtClean="0"/>
              <a:t> </a:t>
            </a:r>
            <a:r>
              <a:rPr lang="en-US" b="1" dirty="0" smtClean="0"/>
              <a:t>Troubleshooting NAT: show commands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5.3.1.2 Troubleshooting NAT: debug command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46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5 Summary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47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5 Summary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5.1.1.1 IPv4</a:t>
            </a:r>
            <a:r>
              <a:rPr lang="en-US" b="1" baseline="0" dirty="0" smtClean="0"/>
              <a:t> Private Address Space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5.1.1.1 IPv4</a:t>
            </a:r>
            <a:r>
              <a:rPr lang="en-US" b="1" baseline="0" dirty="0" smtClean="0"/>
              <a:t> Private Address Space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5.1.1.2</a:t>
            </a:r>
            <a:r>
              <a:rPr lang="en-US" b="1" baseline="0" dirty="0" smtClean="0"/>
              <a:t> </a:t>
            </a:r>
            <a:r>
              <a:rPr lang="en-US" b="1" dirty="0" smtClean="0">
                <a:ea typeface="ＭＳ Ｐゴシック" pitchFamily="34" charset="-128"/>
              </a:rPr>
              <a:t>What is NAT?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5.1.1.2</a:t>
            </a:r>
            <a:r>
              <a:rPr lang="en-US" b="1" baseline="0" dirty="0" smtClean="0"/>
              <a:t> </a:t>
            </a:r>
            <a:r>
              <a:rPr lang="en-US" b="1" dirty="0" smtClean="0">
                <a:ea typeface="ＭＳ Ｐゴシック" pitchFamily="34" charset="-128"/>
              </a:rPr>
              <a:t>What is</a:t>
            </a:r>
            <a:r>
              <a:rPr lang="en-US" b="1" baseline="0" dirty="0" smtClean="0">
                <a:ea typeface="ＭＳ Ｐゴシック" pitchFamily="34" charset="-128"/>
              </a:rPr>
              <a:t> NAT? (cont.)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5.1.1.3 </a:t>
            </a:r>
            <a:r>
              <a:rPr lang="en-US" b="1" dirty="0" smtClean="0">
                <a:ea typeface="ＭＳ Ｐゴシック" pitchFamily="34" charset="-128"/>
              </a:rPr>
              <a:t>NAT Terminology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 marL="80010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</a:t>
            </a:r>
            <a:r>
              <a:rPr lang="en-US" sz="2800" dirty="0"/>
              <a:t>5</a:t>
            </a:r>
            <a:r>
              <a:rPr lang="en-US" sz="2800" dirty="0" smtClean="0"/>
              <a:t>: Network Address Translation for IPv4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Connecting Networks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183" y="42720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NAT Characteristics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NAT Terminology (cont.)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77" y="1479992"/>
            <a:ext cx="6848475" cy="481965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2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686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Static NAT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23409" y="1458667"/>
            <a:ext cx="8227105" cy="4487862"/>
          </a:xfrm>
        </p:spPr>
        <p:txBody>
          <a:bodyPr/>
          <a:lstStyle/>
          <a:p>
            <a:r>
              <a:rPr lang="en-US" sz="2000" dirty="0"/>
              <a:t>Static NAT uses a one-to-one mapping of local and global </a:t>
            </a:r>
            <a:r>
              <a:rPr lang="en-US" sz="2000" dirty="0" smtClean="0"/>
              <a:t>addresses.</a:t>
            </a:r>
          </a:p>
          <a:p>
            <a:r>
              <a:rPr lang="en-US" sz="2000" dirty="0" smtClean="0"/>
              <a:t>These </a:t>
            </a:r>
            <a:r>
              <a:rPr lang="en-US" sz="2000" dirty="0"/>
              <a:t>mappings are configured by the network administrator and remain </a:t>
            </a:r>
            <a:r>
              <a:rPr lang="en-US" sz="2000" dirty="0" smtClean="0"/>
              <a:t>constant.</a:t>
            </a:r>
          </a:p>
          <a:p>
            <a:r>
              <a:rPr lang="en-US" sz="2000" dirty="0"/>
              <a:t>Static NAT is particularly useful </a:t>
            </a:r>
            <a:r>
              <a:rPr lang="en-US" sz="2000" dirty="0" smtClean="0"/>
              <a:t>when servers hosted in the inside network </a:t>
            </a:r>
            <a:r>
              <a:rPr lang="en-US" sz="2000" dirty="0"/>
              <a:t>must be accessible </a:t>
            </a:r>
            <a:r>
              <a:rPr lang="en-US" sz="2000" dirty="0" smtClean="0"/>
              <a:t>from the outside network.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network administrator </a:t>
            </a:r>
            <a:r>
              <a:rPr lang="en-US" sz="2000" dirty="0" smtClean="0"/>
              <a:t>can </a:t>
            </a:r>
            <a:r>
              <a:rPr lang="en-US" sz="2000" dirty="0"/>
              <a:t>SSH to </a:t>
            </a:r>
            <a:r>
              <a:rPr lang="en-US" sz="2000" dirty="0" smtClean="0"/>
              <a:t>a server in the inside network by pointing the SSH client to the proper inside global address.</a:t>
            </a:r>
          </a:p>
        </p:txBody>
      </p:sp>
    </p:spTree>
    <p:extLst>
      <p:ext uri="{BB962C8B-B14F-4D97-AF65-F5344CB8AC3E}">
        <p14:creationId xmlns:p14="http://schemas.microsoft.com/office/powerpoint/2010/main" val="38101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69" y="45496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Static NAT (cont.)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98" y="1293163"/>
            <a:ext cx="6243205" cy="531668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7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686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Dynamic NAT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23409" y="1445019"/>
            <a:ext cx="8227105" cy="4487862"/>
          </a:xfrm>
        </p:spPr>
        <p:txBody>
          <a:bodyPr/>
          <a:lstStyle/>
          <a:p>
            <a:r>
              <a:rPr lang="en-US" sz="2000" dirty="0"/>
              <a:t>Dynamic NAT uses a pool of public addresses and assigns them on a first-come, </a:t>
            </a:r>
            <a:r>
              <a:rPr lang="en-US" sz="2000" dirty="0" smtClean="0"/>
              <a:t>first-served basis.</a:t>
            </a:r>
          </a:p>
          <a:p>
            <a:r>
              <a:rPr lang="en-US" sz="2000" dirty="0" smtClean="0"/>
              <a:t>When </a:t>
            </a:r>
            <a:r>
              <a:rPr lang="en-US" sz="2000" dirty="0"/>
              <a:t>an inside device requests access to an outside network, dynamic NAT assigns an available public IPv4 address from the </a:t>
            </a:r>
            <a:r>
              <a:rPr lang="en-US" sz="2000" dirty="0" smtClean="0"/>
              <a:t>pool.</a:t>
            </a:r>
          </a:p>
          <a:p>
            <a:r>
              <a:rPr lang="en-US" sz="2000" dirty="0" smtClean="0"/>
              <a:t>Dynamic </a:t>
            </a:r>
            <a:r>
              <a:rPr lang="en-US" sz="2000" dirty="0"/>
              <a:t>NAT requires that enough public addresses are available to satisfy the total number of simultaneous user </a:t>
            </a:r>
            <a:r>
              <a:rPr lang="en-US" sz="2000" dirty="0" smtClean="0"/>
              <a:t>sessions.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52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86" y="1470197"/>
            <a:ext cx="6029235" cy="512233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5272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Dynamic NAT (cont.)</a:t>
            </a:r>
          </a:p>
        </p:txBody>
      </p:sp>
    </p:spTree>
    <p:extLst>
      <p:ext uri="{BB962C8B-B14F-4D97-AF65-F5344CB8AC3E}">
        <p14:creationId xmlns:p14="http://schemas.microsoft.com/office/powerpoint/2010/main" val="31235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7516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Port Address Translation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18945" y="1390427"/>
            <a:ext cx="8161032" cy="4487862"/>
          </a:xfrm>
        </p:spPr>
        <p:txBody>
          <a:bodyPr/>
          <a:lstStyle/>
          <a:p>
            <a:r>
              <a:rPr lang="en-US" sz="2000" dirty="0" smtClean="0"/>
              <a:t>Port Address Translation (PAT) maps </a:t>
            </a:r>
            <a:r>
              <a:rPr lang="en-US" sz="2000" dirty="0"/>
              <a:t>multiple private IPv4 addresses to a single public IPv4 address or a few </a:t>
            </a:r>
            <a:r>
              <a:rPr lang="en-US" sz="2000" dirty="0" smtClean="0"/>
              <a:t>addresses.</a:t>
            </a:r>
          </a:p>
          <a:p>
            <a:r>
              <a:rPr lang="en-US" sz="2000" dirty="0" smtClean="0"/>
              <a:t>PAT uses the pair source port and source IP address to keep track of what traffic belongs to what internal client.</a:t>
            </a:r>
          </a:p>
          <a:p>
            <a:r>
              <a:rPr lang="en-US" sz="2000" dirty="0" smtClean="0"/>
              <a:t>PAT is also known as NAT overload.</a:t>
            </a:r>
          </a:p>
          <a:p>
            <a:r>
              <a:rPr lang="en-US" sz="2000" dirty="0" smtClean="0"/>
              <a:t>By also using the port number, PAT forwards the response packets to the correct internal device.</a:t>
            </a:r>
          </a:p>
          <a:p>
            <a:r>
              <a:rPr lang="en-US" sz="2000" dirty="0" smtClean="0"/>
              <a:t>The PAT </a:t>
            </a:r>
            <a:r>
              <a:rPr lang="en-US" sz="2000" dirty="0"/>
              <a:t>process also validates that the incoming packets were requested, thus adding a degree of security to the </a:t>
            </a:r>
            <a:r>
              <a:rPr lang="en-US" sz="2000" dirty="0" smtClean="0"/>
              <a:t>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99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629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Comparing NAT and PAT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78000" y="1472313"/>
            <a:ext cx="8227105" cy="4487862"/>
          </a:xfrm>
        </p:spPr>
        <p:txBody>
          <a:bodyPr/>
          <a:lstStyle/>
          <a:p>
            <a:r>
              <a:rPr lang="en-US" sz="2000" dirty="0"/>
              <a:t>NAT translates IPv4 addresses on a 1:1 basis between private IPv4 addresses and public IPv4 </a:t>
            </a:r>
            <a:r>
              <a:rPr lang="en-US" sz="2000" dirty="0" smtClean="0"/>
              <a:t>addresses.</a:t>
            </a:r>
          </a:p>
          <a:p>
            <a:r>
              <a:rPr lang="en-US" sz="2000" dirty="0" smtClean="0"/>
              <a:t>PAT </a:t>
            </a:r>
            <a:r>
              <a:rPr lang="en-US" sz="2000" dirty="0"/>
              <a:t>modifies both the address and the port </a:t>
            </a:r>
            <a:r>
              <a:rPr lang="en-US" sz="2000" dirty="0" smtClean="0"/>
              <a:t>number.</a:t>
            </a:r>
          </a:p>
          <a:p>
            <a:r>
              <a:rPr lang="en-US" sz="2000" dirty="0"/>
              <a:t>NAT forwards incoming packets to their inside destination by referring to the incoming source IPv4 address </a:t>
            </a:r>
            <a:r>
              <a:rPr lang="en-US" sz="2000" dirty="0" smtClean="0"/>
              <a:t>provided by </a:t>
            </a:r>
            <a:r>
              <a:rPr lang="en-US" sz="2000" dirty="0"/>
              <a:t>the host on the public </a:t>
            </a:r>
            <a:r>
              <a:rPr lang="en-US" sz="2000" dirty="0" smtClean="0"/>
              <a:t>network.</a:t>
            </a:r>
          </a:p>
          <a:p>
            <a:r>
              <a:rPr lang="en-US" sz="2000" dirty="0" smtClean="0"/>
              <a:t>With </a:t>
            </a:r>
            <a:r>
              <a:rPr lang="en-US" sz="2000" dirty="0"/>
              <a:t>PAT, there is generally only one or a very few publicly exposed IPv4 </a:t>
            </a:r>
            <a:r>
              <a:rPr lang="en-US" sz="2000" dirty="0" smtClean="0"/>
              <a:t>addresses.</a:t>
            </a:r>
          </a:p>
          <a:p>
            <a:r>
              <a:rPr lang="en-US" sz="2000" dirty="0" smtClean="0"/>
              <a:t>PAT is able to translate protocols that do not use port numbers, such as ICMP; each one of these protocols is supported differently by PAT.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05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629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Benefits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Benefits of NAT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37056" y="1510985"/>
            <a:ext cx="8227105" cy="4487862"/>
          </a:xfrm>
        </p:spPr>
        <p:txBody>
          <a:bodyPr/>
          <a:lstStyle/>
          <a:p>
            <a:r>
              <a:rPr lang="en-US" sz="2000" dirty="0" smtClean="0"/>
              <a:t>Conserves the legally registered addressing scheme</a:t>
            </a:r>
          </a:p>
          <a:p>
            <a:r>
              <a:rPr lang="pt-BR" sz="2000" dirty="0" smtClean="0"/>
              <a:t>Increases the flexibility of connections to the public network</a:t>
            </a:r>
          </a:p>
          <a:p>
            <a:r>
              <a:rPr lang="pt-BR" sz="2000" dirty="0" smtClean="0"/>
              <a:t>Provides consistency for internal network addressing schemes</a:t>
            </a:r>
          </a:p>
          <a:p>
            <a:r>
              <a:rPr lang="pt-BR" sz="2000" dirty="0" smtClean="0"/>
              <a:t>Provides network security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85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5" y="49544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Benefits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Disadvantages of NAT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2465" y="1551929"/>
            <a:ext cx="8227105" cy="4487862"/>
          </a:xfrm>
        </p:spPr>
        <p:txBody>
          <a:bodyPr/>
          <a:lstStyle/>
          <a:p>
            <a:r>
              <a:rPr lang="en-US" sz="2000" dirty="0" smtClean="0"/>
              <a:t>Performance is degraded</a:t>
            </a:r>
          </a:p>
          <a:p>
            <a:r>
              <a:rPr lang="pt-BR" sz="2000" dirty="0" smtClean="0"/>
              <a:t>End-to-end functionality is degraded</a:t>
            </a:r>
          </a:p>
          <a:p>
            <a:r>
              <a:rPr lang="pt-BR" sz="2000" dirty="0" smtClean="0"/>
              <a:t>End-to-end IP traceability is lost</a:t>
            </a:r>
          </a:p>
          <a:p>
            <a:r>
              <a:rPr lang="pt-BR" sz="2000" dirty="0" smtClean="0"/>
              <a:t>Tunneling is more complicated</a:t>
            </a:r>
          </a:p>
          <a:p>
            <a:r>
              <a:rPr lang="pt-BR" sz="2000" dirty="0" smtClean="0"/>
              <a:t>Initiating TCP connections can be disrupted</a:t>
            </a:r>
          </a:p>
        </p:txBody>
      </p:sp>
    </p:spTree>
    <p:extLst>
      <p:ext uri="{BB962C8B-B14F-4D97-AF65-F5344CB8AC3E}">
        <p14:creationId xmlns:p14="http://schemas.microsoft.com/office/powerpoint/2010/main" val="15305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5.2 Configuring NAT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604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15" y="439122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18615" y="1487606"/>
            <a:ext cx="8360273" cy="4551244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5.1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5.2 Configuring NAT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5.3 Troubleshooting NAT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5</a:t>
            </a:r>
            <a:r>
              <a:rPr lang="en-US" sz="2000" dirty="0" smtClean="0">
                <a:cs typeface="Arial" charset="0"/>
              </a:rPr>
              <a:t>.4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Static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Static NAT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70113" y="1567542"/>
            <a:ext cx="7917543" cy="38970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two basic tasks </a:t>
            </a:r>
            <a:r>
              <a:rPr lang="en-US" dirty="0" smtClean="0"/>
              <a:t>to perform when </a:t>
            </a:r>
            <a:r>
              <a:rPr lang="en-US" dirty="0"/>
              <a:t>configuring static NAT </a:t>
            </a:r>
            <a:r>
              <a:rPr lang="en-US" dirty="0" smtClean="0"/>
              <a:t>translations:</a:t>
            </a:r>
          </a:p>
          <a:p>
            <a:r>
              <a:rPr lang="en-US" dirty="0"/>
              <a:t>Create the mapping between the inside local and outside local </a:t>
            </a:r>
            <a:r>
              <a:rPr lang="en-US" dirty="0" smtClean="0"/>
              <a:t>addresses.</a:t>
            </a:r>
            <a:endParaRPr lang="en-US" dirty="0"/>
          </a:p>
          <a:p>
            <a:r>
              <a:rPr lang="en-US" dirty="0"/>
              <a:t>Define which </a:t>
            </a:r>
            <a:r>
              <a:rPr lang="en-US" dirty="0" smtClean="0"/>
              <a:t>interfaces </a:t>
            </a:r>
            <a:r>
              <a:rPr lang="en-US" dirty="0"/>
              <a:t>belong to the inside network and which belong to the outside </a:t>
            </a:r>
            <a:r>
              <a:rPr lang="en-US" dirty="0" smtClean="0"/>
              <a:t>network.</a:t>
            </a:r>
            <a:endParaRPr lang="en-US" dirty="0"/>
          </a:p>
          <a:p>
            <a:pPr marL="119063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82" y="513019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Static NAT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89" y="1351219"/>
            <a:ext cx="5810250" cy="531668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6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699" y="49544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Static NAT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43" y="1550954"/>
            <a:ext cx="7648575" cy="483012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8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69" y="55772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Static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Static NAT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0" y="1395926"/>
            <a:ext cx="8544821" cy="499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4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532165"/>
            <a:ext cx="63722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50909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Static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Static NAT (cont.)</a:t>
            </a:r>
          </a:p>
        </p:txBody>
      </p:sp>
    </p:spTree>
    <p:extLst>
      <p:ext uri="{BB962C8B-B14F-4D97-AF65-F5344CB8AC3E}">
        <p14:creationId xmlns:p14="http://schemas.microsoft.com/office/powerpoint/2010/main" val="17227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686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Dynamic NAT Operation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r>
              <a:rPr lang="en-US" sz="2000" dirty="0"/>
              <a:t>The pool of public IPv4 addresses (inside global address pool) is available to any device on the inside network on a </a:t>
            </a:r>
            <a:r>
              <a:rPr lang="en-US" sz="2000" dirty="0" smtClean="0"/>
              <a:t>first-come, </a:t>
            </a:r>
            <a:r>
              <a:rPr lang="en-US" sz="2000" dirty="0"/>
              <a:t>first-served </a:t>
            </a:r>
            <a:r>
              <a:rPr lang="en-US" sz="2000" dirty="0" smtClean="0"/>
              <a:t>basis.</a:t>
            </a:r>
          </a:p>
          <a:p>
            <a:r>
              <a:rPr lang="en-US" sz="2000" dirty="0" smtClean="0"/>
              <a:t>With </a:t>
            </a:r>
            <a:r>
              <a:rPr lang="en-US" sz="2000" dirty="0"/>
              <a:t>dynamic NAT, a single inside address is translated to a single outside </a:t>
            </a:r>
            <a:r>
              <a:rPr lang="en-US" sz="2000" dirty="0" smtClean="0"/>
              <a:t>address.</a:t>
            </a:r>
          </a:p>
          <a:p>
            <a:r>
              <a:rPr lang="en-US" sz="2000" dirty="0" smtClean="0"/>
              <a:t>The pool must be large enough to accommodate all inside devices.</a:t>
            </a:r>
          </a:p>
          <a:p>
            <a:r>
              <a:rPr lang="en-US" sz="2000" dirty="0" smtClean="0"/>
              <a:t>A device is unable to communicate to any external networks if no addresses are available in the pool.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99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3743" y="44085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Dynamic NAT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86" y="1667869"/>
            <a:ext cx="6922450" cy="459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391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Dynamic NAT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905" y="1518527"/>
            <a:ext cx="5597715" cy="479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2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185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Dynamic NAT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68" y="1466365"/>
            <a:ext cx="5594231" cy="476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6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Dynamic NAT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589995"/>
            <a:ext cx="64484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6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0172" y="411826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5: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95786" y="1405719"/>
            <a:ext cx="8195220" cy="4462012"/>
          </a:xfrm>
        </p:spPr>
        <p:txBody>
          <a:bodyPr/>
          <a:lstStyle/>
          <a:p>
            <a:r>
              <a:rPr lang="en-US" sz="2000" dirty="0" smtClean="0"/>
              <a:t>Describe NAT characteristics.</a:t>
            </a:r>
          </a:p>
          <a:p>
            <a:r>
              <a:rPr lang="en-US" sz="2000" dirty="0" smtClean="0"/>
              <a:t>Describe the benefits and drawbacks of NAT.</a:t>
            </a:r>
          </a:p>
          <a:p>
            <a:r>
              <a:rPr lang="en-US" sz="2000" dirty="0" smtClean="0"/>
              <a:t>Configure static NAT using the CLI.</a:t>
            </a:r>
          </a:p>
          <a:p>
            <a:r>
              <a:rPr lang="en-US" sz="2000" dirty="0" smtClean="0"/>
              <a:t>Configure dynamic NAT using the CLI.</a:t>
            </a:r>
          </a:p>
          <a:p>
            <a:r>
              <a:rPr lang="en-US" sz="2000" dirty="0" smtClean="0"/>
              <a:t>Configure PAT </a:t>
            </a:r>
            <a:r>
              <a:rPr lang="en-US" sz="2000" dirty="0"/>
              <a:t>using the </a:t>
            </a:r>
            <a:r>
              <a:rPr lang="en-US" sz="2000" dirty="0" smtClean="0"/>
              <a:t>CLI.</a:t>
            </a:r>
          </a:p>
          <a:p>
            <a:r>
              <a:rPr lang="en-US" sz="2000" dirty="0" smtClean="0"/>
              <a:t>Configure </a:t>
            </a:r>
            <a:r>
              <a:rPr lang="en-US" sz="2000" dirty="0"/>
              <a:t>port forwarding </a:t>
            </a:r>
            <a:r>
              <a:rPr lang="en-US" sz="2000" dirty="0" smtClean="0"/>
              <a:t>using </a:t>
            </a:r>
            <a:r>
              <a:rPr lang="en-US" sz="2000" dirty="0"/>
              <a:t>the </a:t>
            </a:r>
            <a:r>
              <a:rPr lang="en-US" sz="2000" dirty="0" smtClean="0"/>
              <a:t>CLI.</a:t>
            </a:r>
          </a:p>
          <a:p>
            <a:r>
              <a:rPr lang="en-US" sz="2000" dirty="0" smtClean="0"/>
              <a:t>Configure NAT64.</a:t>
            </a:r>
          </a:p>
          <a:p>
            <a:r>
              <a:rPr lang="en-US" sz="2000" dirty="0" smtClean="0"/>
              <a:t>Use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sz="2000" dirty="0" smtClean="0"/>
              <a:t> commands to verify NAT</a:t>
            </a:r>
            <a:r>
              <a:rPr lang="en-US" sz="2000" dirty="0"/>
              <a:t> </a:t>
            </a:r>
            <a:r>
              <a:rPr lang="en-US" sz="2000" dirty="0" smtClean="0"/>
              <a:t>operation.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9277" y="57467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Dynamic NAT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473" y="1549351"/>
            <a:ext cx="5827568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1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3" y="1270483"/>
            <a:ext cx="7308274" cy="550718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3228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PAT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PAT: Address Pool</a:t>
            </a:r>
          </a:p>
        </p:txBody>
      </p:sp>
    </p:spTree>
    <p:extLst>
      <p:ext uri="{BB962C8B-B14F-4D97-AF65-F5344CB8AC3E}">
        <p14:creationId xmlns:p14="http://schemas.microsoft.com/office/powerpoint/2010/main" val="29118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1038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PAT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PAT: Single Address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32" y="1637000"/>
            <a:ext cx="6878460" cy="42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9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6" y="52817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PAT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PAT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366373"/>
            <a:ext cx="8029575" cy="5286375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1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61" y="1269537"/>
            <a:ext cx="8096250" cy="527685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391" y="43133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PAT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PAT</a:t>
            </a:r>
          </a:p>
        </p:txBody>
      </p:sp>
    </p:spTree>
    <p:extLst>
      <p:ext uri="{BB962C8B-B14F-4D97-AF65-F5344CB8AC3E}">
        <p14:creationId xmlns:p14="http://schemas.microsoft.com/office/powerpoint/2010/main" val="6458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PAT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PAT Translations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486025"/>
            <a:ext cx="87058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5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270" y="3673303"/>
            <a:ext cx="5844886" cy="245052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925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Port Forwarding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Port Forwarding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33047" y="1429372"/>
            <a:ext cx="7951332" cy="4487862"/>
          </a:xfrm>
        </p:spPr>
        <p:txBody>
          <a:bodyPr/>
          <a:lstStyle/>
          <a:p>
            <a:r>
              <a:rPr lang="en-US" sz="2000" dirty="0"/>
              <a:t>Port forwarding </a:t>
            </a:r>
            <a:r>
              <a:rPr lang="en-US" sz="2000" dirty="0" smtClean="0"/>
              <a:t>is </a:t>
            </a:r>
            <a:r>
              <a:rPr lang="en-US" sz="2000" dirty="0"/>
              <a:t>the act of forwarding a network port from one network node to </a:t>
            </a:r>
            <a:r>
              <a:rPr lang="en-US" sz="2000" dirty="0" smtClean="0"/>
              <a:t>another.</a:t>
            </a:r>
          </a:p>
          <a:p>
            <a:r>
              <a:rPr lang="en-US" sz="2000" dirty="0" smtClean="0"/>
              <a:t>A packet sent to the public IP address and port of a router can be forwarded to a private IP address and port in inside network.</a:t>
            </a:r>
          </a:p>
          <a:p>
            <a:r>
              <a:rPr lang="en-US" sz="2000" dirty="0" smtClean="0"/>
              <a:t>Port forwarding is helpful in situations where servers have private addresses, not reachable from the outside networks.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10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532709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Port Forwarding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SOHO Example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37" y="1558189"/>
            <a:ext cx="5938795" cy="471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6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82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Port Forwarding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Port Forwarding with IOS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In IOS, Port </a:t>
            </a:r>
            <a:r>
              <a:rPr lang="en-US" sz="2000" dirty="0"/>
              <a:t>forwarding is </a:t>
            </a:r>
            <a:r>
              <a:rPr lang="en-US" sz="2000" dirty="0" smtClean="0"/>
              <a:t>essentially </a:t>
            </a:r>
            <a:r>
              <a:rPr lang="en-US" sz="2000" dirty="0"/>
              <a:t>a static NAT translation with a specified TCP or UDP port </a:t>
            </a:r>
            <a:r>
              <a:rPr lang="en-US" sz="2000" dirty="0" smtClean="0"/>
              <a:t>number.</a:t>
            </a:r>
          </a:p>
          <a:p>
            <a:endParaRPr lang="en-US" sz="2000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44" y="2208800"/>
            <a:ext cx="5305661" cy="430593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82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IPv6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NAT for </a:t>
            </a:r>
            <a:r>
              <a:rPr lang="en-US" dirty="0" err="1" smtClean="0">
                <a:ea typeface="ＭＳ Ｐゴシック" pitchFamily="34" charset="-128"/>
              </a:rPr>
              <a:t>IPv6</a:t>
            </a:r>
            <a:r>
              <a:rPr lang="en-US" dirty="0" smtClean="0">
                <a:ea typeface="ＭＳ Ｐゴシック" pitchFamily="34" charset="-128"/>
              </a:rPr>
              <a:t>?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6255" y="1580927"/>
            <a:ext cx="7951332" cy="4487862"/>
          </a:xfrm>
        </p:spPr>
        <p:txBody>
          <a:bodyPr/>
          <a:lstStyle/>
          <a:p>
            <a:r>
              <a:rPr lang="en-US" sz="2000" dirty="0" smtClean="0"/>
              <a:t>NAT is a workaround for IPv4 address scarcity.</a:t>
            </a:r>
          </a:p>
          <a:p>
            <a:r>
              <a:rPr lang="en-US" sz="2000" dirty="0"/>
              <a:t>IPv6 with a 128-bit address provides 340 undecillion </a:t>
            </a:r>
            <a:r>
              <a:rPr lang="en-US" sz="2000" dirty="0" smtClean="0"/>
              <a:t>addresses.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ddress </a:t>
            </a:r>
            <a:r>
              <a:rPr lang="en-US" sz="2000" dirty="0"/>
              <a:t>space is not an </a:t>
            </a:r>
            <a:r>
              <a:rPr lang="en-US" sz="2000" dirty="0" smtClean="0"/>
              <a:t>issue for IPv6.</a:t>
            </a:r>
          </a:p>
          <a:p>
            <a:r>
              <a:rPr lang="en-US" sz="2000" dirty="0" smtClean="0"/>
              <a:t>IPv6 makes IPv4 public-private NAT unnecessary by design; however, IPv6 </a:t>
            </a:r>
            <a:r>
              <a:rPr lang="en-US" sz="2000" dirty="0"/>
              <a:t>does implement a form of </a:t>
            </a:r>
            <a:r>
              <a:rPr lang="en-US" sz="2000" dirty="0" smtClean="0"/>
              <a:t>private addresses, and it is implemented differently than they are for IPv4.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84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5.1 </a:t>
            </a:r>
            <a:r>
              <a:rPr lang="en-US" sz="2400" dirty="0" smtClean="0">
                <a:ea typeface="ＭＳ Ｐゴシック" pitchFamily="34" charset="-128"/>
              </a:rPr>
              <a:t>NAT Operation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604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9680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IPv6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IPv6 Unique Local Addresses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355" y="1390427"/>
            <a:ext cx="7951332" cy="4487862"/>
          </a:xfrm>
        </p:spPr>
        <p:txBody>
          <a:bodyPr/>
          <a:lstStyle/>
          <a:p>
            <a:r>
              <a:rPr lang="en-US" sz="2000" dirty="0"/>
              <a:t>IPv6 unique local addresses (</a:t>
            </a:r>
            <a:r>
              <a:rPr lang="en-US" sz="2000" dirty="0" err="1" smtClean="0"/>
              <a:t>ULAs</a:t>
            </a:r>
            <a:r>
              <a:rPr lang="en-US" sz="2000" dirty="0" smtClean="0"/>
              <a:t>) are designed to allow IPv6 communications within a local site.</a:t>
            </a:r>
          </a:p>
          <a:p>
            <a:r>
              <a:rPr lang="en-US" sz="2000" dirty="0" err="1" smtClean="0"/>
              <a:t>ULAs</a:t>
            </a:r>
            <a:r>
              <a:rPr lang="en-US" sz="2000" dirty="0" smtClean="0"/>
              <a:t> are not </a:t>
            </a:r>
            <a:r>
              <a:rPr lang="en-US" sz="2000" dirty="0"/>
              <a:t>meant to provide additional IPv6 address </a:t>
            </a:r>
            <a:r>
              <a:rPr lang="en-US" sz="2000" dirty="0" smtClean="0"/>
              <a:t>space.</a:t>
            </a:r>
          </a:p>
          <a:p>
            <a:r>
              <a:rPr lang="en-US" sz="2000" dirty="0" err="1" smtClean="0"/>
              <a:t>ULAs</a:t>
            </a:r>
            <a:r>
              <a:rPr lang="en-US" sz="2000" dirty="0" smtClean="0"/>
              <a:t> </a:t>
            </a:r>
            <a:r>
              <a:rPr lang="en-US" sz="2000" dirty="0"/>
              <a:t>have the prefix FC00::/7, which results in a first hextet range of FC00 to </a:t>
            </a:r>
            <a:r>
              <a:rPr lang="en-US" sz="2000" dirty="0" err="1" smtClean="0"/>
              <a:t>FDFF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ULAs are also </a:t>
            </a:r>
            <a:r>
              <a:rPr lang="en-US" sz="2000" dirty="0"/>
              <a:t>known as local IPv6 addresses (not to be confused with IPv6 link-local addresses</a:t>
            </a:r>
            <a:r>
              <a:rPr lang="en-US" sz="2000" dirty="0" smtClean="0"/>
              <a:t>).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61" y="4047375"/>
            <a:ext cx="5965990" cy="245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9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925" y="49544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IPv6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/>
              <a:t>NAT </a:t>
            </a:r>
            <a:r>
              <a:rPr lang="en-US" dirty="0" smtClean="0"/>
              <a:t>for </a:t>
            </a:r>
            <a:r>
              <a:rPr lang="en-US" dirty="0"/>
              <a:t>IPv6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355" y="1542827"/>
            <a:ext cx="7951332" cy="4487862"/>
          </a:xfrm>
        </p:spPr>
        <p:txBody>
          <a:bodyPr/>
          <a:lstStyle/>
          <a:p>
            <a:r>
              <a:rPr lang="en-US" sz="2000" dirty="0" smtClean="0"/>
              <a:t>IPv6 also uses NAT, but in a much different context.</a:t>
            </a:r>
          </a:p>
          <a:p>
            <a:r>
              <a:rPr lang="en-US" sz="2000" dirty="0" smtClean="0"/>
              <a:t>In IPv6, NAT is used to provide transparent communication between IPv6 and IPv4.</a:t>
            </a:r>
          </a:p>
          <a:p>
            <a:r>
              <a:rPr lang="en-US" sz="2000" dirty="0" smtClean="0"/>
              <a:t>NAT64 is not intended to be a permanent solution; it is meant to be a transition mechanism.</a:t>
            </a:r>
          </a:p>
          <a:p>
            <a:r>
              <a:rPr lang="en-US" sz="2000" dirty="0"/>
              <a:t>Network Address Translation-Protocol Translation (NAT-PT</a:t>
            </a:r>
            <a:r>
              <a:rPr lang="en-US" sz="2000" dirty="0" smtClean="0"/>
              <a:t>) was another NAT-based transition mechanism for IPv6, but is now deprecated by IETF.</a:t>
            </a:r>
          </a:p>
          <a:p>
            <a:r>
              <a:rPr lang="en-US" sz="2000" dirty="0" smtClean="0"/>
              <a:t>NAT64 is now recommended.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50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183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IPv6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/>
              <a:t>NAT </a:t>
            </a:r>
            <a:r>
              <a:rPr lang="en-US" dirty="0" smtClean="0"/>
              <a:t>for </a:t>
            </a:r>
            <a:r>
              <a:rPr lang="en-US" dirty="0"/>
              <a:t>IPv6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681" y="1457275"/>
            <a:ext cx="6764963" cy="453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3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5.3 Troubleshooting NAT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604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971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IPv6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Troubleshooting NAT: show commands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66" y="1282677"/>
            <a:ext cx="5800511" cy="525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7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69" y="46815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IPv6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Troubleshooting NAT: debug command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854651"/>
            <a:ext cx="85725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0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4764" y="357236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</a:t>
            </a:r>
            <a:r>
              <a:rPr lang="en-US" dirty="0">
                <a:ea typeface="ＭＳ Ｐゴシック" pitchFamily="34" charset="-128"/>
              </a:rPr>
              <a:t>5</a:t>
            </a:r>
            <a:r>
              <a:rPr lang="en-US" dirty="0" smtClean="0">
                <a:ea typeface="ＭＳ Ｐゴシック" pitchFamily="34" charset="-128"/>
              </a:rPr>
              <a:t>: 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91320" y="1378424"/>
            <a:ext cx="8147713" cy="453025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This chapter has </a:t>
            </a:r>
            <a:r>
              <a:rPr lang="en-US" sz="2000" dirty="0" smtClean="0"/>
              <a:t>outlined:</a:t>
            </a:r>
          </a:p>
          <a:p>
            <a:r>
              <a:rPr lang="en-US" sz="2000" dirty="0"/>
              <a:t>How NAT is used to help alleviate the depletion </a:t>
            </a:r>
            <a:r>
              <a:rPr lang="en-US" sz="2000" dirty="0" smtClean="0"/>
              <a:t>of the </a:t>
            </a:r>
            <a:r>
              <a:rPr lang="en-US" sz="2000" dirty="0"/>
              <a:t>IPv4 address space. </a:t>
            </a:r>
          </a:p>
          <a:p>
            <a:r>
              <a:rPr lang="en-US" sz="2000" dirty="0" smtClean="0"/>
              <a:t>NAT </a:t>
            </a:r>
            <a:r>
              <a:rPr lang="en-US" sz="2000" dirty="0"/>
              <a:t>conserves public address space and saves considerable administrative overhead in managing adds, moves, and changes. </a:t>
            </a:r>
            <a:endParaRPr lang="en-US" sz="2000" dirty="0" smtClean="0"/>
          </a:p>
          <a:p>
            <a:r>
              <a:rPr lang="en-US" sz="2000" dirty="0" smtClean="0"/>
              <a:t>NAT </a:t>
            </a:r>
            <a:r>
              <a:rPr lang="en-US" sz="2000" dirty="0"/>
              <a:t>for IPv4, </a:t>
            </a:r>
            <a:r>
              <a:rPr lang="en-US" sz="2000" dirty="0" smtClean="0"/>
              <a:t>including:</a:t>
            </a:r>
            <a:endParaRPr lang="en-US" sz="2000" dirty="0"/>
          </a:p>
          <a:p>
            <a:pPr lvl="1"/>
            <a:r>
              <a:rPr lang="en-US" dirty="0"/>
              <a:t>NAT characteristics, </a:t>
            </a:r>
            <a:r>
              <a:rPr lang="en-US" dirty="0" smtClean="0"/>
              <a:t>terminology, </a:t>
            </a:r>
            <a:r>
              <a:rPr lang="en-US" dirty="0"/>
              <a:t>and general operations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types of </a:t>
            </a:r>
            <a:r>
              <a:rPr lang="en-US" dirty="0" smtClean="0"/>
              <a:t>NAT, </a:t>
            </a:r>
            <a:r>
              <a:rPr lang="en-US" dirty="0"/>
              <a:t>including static NAT, dynamic NAT, and NAT with overloading</a:t>
            </a:r>
          </a:p>
          <a:p>
            <a:pPr lvl="1"/>
            <a:r>
              <a:rPr lang="en-US" dirty="0" smtClean="0"/>
              <a:t>Benefits </a:t>
            </a:r>
            <a:r>
              <a:rPr lang="en-US" dirty="0"/>
              <a:t>and disadvantages of </a:t>
            </a:r>
            <a:r>
              <a:rPr lang="en-US" dirty="0" smtClean="0"/>
              <a:t>NAT</a:t>
            </a:r>
          </a:p>
          <a:p>
            <a:r>
              <a:rPr lang="en-US" sz="2000" dirty="0"/>
              <a:t>The configuration, </a:t>
            </a:r>
            <a:r>
              <a:rPr lang="en-US" sz="2000" dirty="0" smtClean="0"/>
              <a:t>verification, </a:t>
            </a:r>
            <a:r>
              <a:rPr lang="en-US" sz="2000" dirty="0"/>
              <a:t>and analysis of static NAT, dynamic NAT, and NAT with </a:t>
            </a:r>
            <a:r>
              <a:rPr lang="en-US" sz="2000" dirty="0" smtClean="0"/>
              <a:t>overloading.</a:t>
            </a:r>
            <a:endParaRPr lang="en-US" sz="2000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70172" y="411826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</a:t>
            </a:r>
            <a:r>
              <a:rPr lang="en-US" dirty="0">
                <a:ea typeface="ＭＳ Ｐゴシック" pitchFamily="34" charset="-128"/>
              </a:rPr>
              <a:t>5</a:t>
            </a:r>
            <a:r>
              <a:rPr lang="en-US" dirty="0" smtClean="0">
                <a:ea typeface="ＭＳ Ｐゴシック" pitchFamily="34" charset="-128"/>
              </a:rPr>
              <a:t>: Summary (cont.)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23082" y="1446663"/>
            <a:ext cx="8427232" cy="4462012"/>
          </a:xfrm>
        </p:spPr>
        <p:txBody>
          <a:bodyPr/>
          <a:lstStyle/>
          <a:p>
            <a:r>
              <a:rPr lang="en-US" sz="2000" dirty="0" smtClean="0"/>
              <a:t>How </a:t>
            </a:r>
            <a:r>
              <a:rPr lang="en-US" sz="2000" dirty="0"/>
              <a:t>port forwarding can be used to access an internal devices from the </a:t>
            </a:r>
            <a:r>
              <a:rPr lang="en-US" sz="2000" dirty="0" smtClean="0"/>
              <a:t>Internet.</a:t>
            </a:r>
            <a:endParaRPr lang="en-US" sz="2000" dirty="0"/>
          </a:p>
          <a:p>
            <a:r>
              <a:rPr lang="en-US" sz="2000" dirty="0"/>
              <a:t>Troubleshooting NAT using 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sz="2000" dirty="0"/>
              <a:t> </a:t>
            </a:r>
            <a:r>
              <a:rPr lang="en-US" sz="2000" dirty="0" smtClean="0"/>
              <a:t>and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debug</a:t>
            </a:r>
            <a:r>
              <a:rPr lang="en-US" sz="2000" dirty="0"/>
              <a:t> </a:t>
            </a:r>
            <a:r>
              <a:rPr lang="en-US" sz="2000" dirty="0" smtClean="0"/>
              <a:t>commands.</a:t>
            </a:r>
            <a:endParaRPr lang="en-US" sz="2000" dirty="0"/>
          </a:p>
          <a:p>
            <a:r>
              <a:rPr lang="en-US" sz="2000" dirty="0"/>
              <a:t>How NAT for IPv6 is used to translate between IPv6 addresses and IPv4 </a:t>
            </a:r>
            <a:r>
              <a:rPr lang="en-US" sz="2000" dirty="0" smtClean="0"/>
              <a:t>addresses.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30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2720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NAT Characteristics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IPv4 Private Address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09" y="1535567"/>
            <a:ext cx="8227105" cy="4487862"/>
          </a:xfrm>
        </p:spPr>
        <p:txBody>
          <a:bodyPr/>
          <a:lstStyle/>
          <a:p>
            <a:r>
              <a:rPr lang="en-US" sz="2000" dirty="0" smtClean="0"/>
              <a:t>IPv4 address space is not big enough to uniquely address all the devices that must be connected to the Internet.</a:t>
            </a:r>
          </a:p>
          <a:p>
            <a:r>
              <a:rPr lang="en-US" sz="2000" dirty="0" smtClean="0"/>
              <a:t>Network private addresses are described in RFC 1918 and are to designed to be used within an organization or site only.</a:t>
            </a:r>
          </a:p>
          <a:p>
            <a:r>
              <a:rPr lang="en-US" sz="2000" dirty="0" smtClean="0"/>
              <a:t>Private addresses are not routed by Internet routers while public addresses are.</a:t>
            </a:r>
          </a:p>
          <a:p>
            <a:r>
              <a:rPr lang="en-US" sz="2000" dirty="0" smtClean="0"/>
              <a:t>Private addresses can alleviate IPv4 scarcity, but because they aren’t routed by Internet devices, they first need to be translated.</a:t>
            </a:r>
          </a:p>
          <a:p>
            <a:r>
              <a:rPr lang="en-US" sz="2000" dirty="0"/>
              <a:t>NAT is process used to perform such </a:t>
            </a:r>
            <a:r>
              <a:rPr lang="en-US" sz="2000" dirty="0" smtClean="0"/>
              <a:t>translation.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4753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NAT Characteristics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IPv4 Private Address Space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36" y="1514924"/>
            <a:ext cx="679989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7" y="3191324"/>
            <a:ext cx="8827535" cy="308196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0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9278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NAT Characteristics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What is NAT?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09" y="1390426"/>
            <a:ext cx="8187191" cy="5067523"/>
          </a:xfrm>
        </p:spPr>
        <p:txBody>
          <a:bodyPr/>
          <a:lstStyle/>
          <a:p>
            <a:r>
              <a:rPr lang="en-US" sz="2000" dirty="0" smtClean="0"/>
              <a:t>NAT is a process used to translate network addresses.</a:t>
            </a:r>
          </a:p>
          <a:p>
            <a:r>
              <a:rPr lang="en-US" sz="2000" dirty="0" smtClean="0"/>
              <a:t>NAT’s primary use is to conserve public IPv4 addresses.</a:t>
            </a:r>
          </a:p>
          <a:p>
            <a:r>
              <a:rPr lang="en-US" sz="2000" dirty="0" smtClean="0"/>
              <a:t>NAT is usually implemented at border network devices, such as firewalls or routers.</a:t>
            </a:r>
          </a:p>
          <a:p>
            <a:r>
              <a:rPr lang="en-US" sz="2000" dirty="0" smtClean="0"/>
              <a:t>NAT allows the networks to use private addresses internally, only translating to public addresses when needed.</a:t>
            </a:r>
          </a:p>
          <a:p>
            <a:r>
              <a:rPr lang="en-US" sz="2000" dirty="0" smtClean="0"/>
              <a:t>Devices within the organization can be assigned private addresses and operate with locally unique addresses.</a:t>
            </a:r>
          </a:p>
          <a:p>
            <a:r>
              <a:rPr lang="en-US" sz="2000" dirty="0" smtClean="0"/>
              <a:t>When traffic must be sent or received to or from other organizations or the Internet, the border router translates the addresses to a public and globally unique address.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91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7" y="42639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NAT Characteristics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What is NAT? (cont.)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335" y="1727714"/>
            <a:ext cx="6342069" cy="458038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5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409" y="1691396"/>
            <a:ext cx="4818820" cy="319449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2720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NAT Characteristics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NAT 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0900" y="1554919"/>
            <a:ext cx="3725509" cy="4108903"/>
          </a:xfrm>
        </p:spPr>
        <p:txBody>
          <a:bodyPr/>
          <a:lstStyle/>
          <a:p>
            <a:r>
              <a:rPr lang="en-US" sz="2000" dirty="0" smtClean="0"/>
              <a:t>Inside network is the set of devices using private addresses</a:t>
            </a:r>
          </a:p>
          <a:p>
            <a:r>
              <a:rPr lang="en-US" sz="2000" dirty="0" smtClean="0"/>
              <a:t>Outside network refers to all other networks</a:t>
            </a:r>
          </a:p>
          <a:p>
            <a:r>
              <a:rPr lang="en-US" sz="2000" dirty="0" smtClean="0"/>
              <a:t>NAT includes four types of addresses: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Inside local address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Inside global address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Outside local address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Outside global address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71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18311</TotalTime>
  <Pages>28</Pages>
  <Words>1558</Words>
  <Application>Microsoft Office PowerPoint</Application>
  <PresentationFormat>On-screen Show (4:3)</PresentationFormat>
  <Paragraphs>235</Paragraphs>
  <Slides>48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PPT-TMPLT-WHT_C</vt:lpstr>
      <vt:lpstr>NetAcad-4F_PPT-WHT_060408</vt:lpstr>
      <vt:lpstr>Chapter 5: Network Address Translation for IPv4</vt:lpstr>
      <vt:lpstr>Chapter 5</vt:lpstr>
      <vt:lpstr>Chapter 5: Objectives</vt:lpstr>
      <vt:lpstr>5.1 NAT Operation</vt:lpstr>
      <vt:lpstr>NAT Characteristics IPv4 Private Address Space</vt:lpstr>
      <vt:lpstr>NAT Characteristics IPv4 Private Address Space</vt:lpstr>
      <vt:lpstr>NAT Characteristics What is NAT?</vt:lpstr>
      <vt:lpstr>NAT Characteristics What is NAT? (cont.)</vt:lpstr>
      <vt:lpstr>NAT Characteristics NAT Terminology</vt:lpstr>
      <vt:lpstr>NAT Characteristics NAT Terminology (cont.)</vt:lpstr>
      <vt:lpstr>Types of NAT Static NAT</vt:lpstr>
      <vt:lpstr>Types of NAT Static NAT (cont.)</vt:lpstr>
      <vt:lpstr>Types of NAT Dynamic NAT</vt:lpstr>
      <vt:lpstr>Types of NAT Dynamic NAT (cont.)</vt:lpstr>
      <vt:lpstr>Types of NAT Port Address Translation</vt:lpstr>
      <vt:lpstr>Types of NAT Comparing NAT and PAT</vt:lpstr>
      <vt:lpstr>Benefits of NAT Benefits of NAT</vt:lpstr>
      <vt:lpstr>Benefits of NAT Disadvantages of NAT</vt:lpstr>
      <vt:lpstr>5.2 Configuring NAT</vt:lpstr>
      <vt:lpstr>Configuring Static NAT Configuring Static NAT</vt:lpstr>
      <vt:lpstr>Configuring Static NAT Configuring Static NAT</vt:lpstr>
      <vt:lpstr>Configuring Static NAT Analyzing Static NAT</vt:lpstr>
      <vt:lpstr>Configuring Static NAT Verifying Static NAT</vt:lpstr>
      <vt:lpstr>Configuring Static NAT Verifying Static NAT (cont.)</vt:lpstr>
      <vt:lpstr>Configuring Dynamic NAT Dynamic NAT Operation</vt:lpstr>
      <vt:lpstr>Configuring Dynamic NAT Configuring Dynamic NAT</vt:lpstr>
      <vt:lpstr>Configuring Dynamic NAT Analyzing Dynamic NAT</vt:lpstr>
      <vt:lpstr>Configuring Dynamic NAT Analyzing Dynamic NAT</vt:lpstr>
      <vt:lpstr>Configuring Dynamic NAT Verifying Dynamic NAT</vt:lpstr>
      <vt:lpstr>Configuring Dynamic NAT Verifying Dynamic NAT</vt:lpstr>
      <vt:lpstr>Configuring PAT Configuring PAT: Address Pool</vt:lpstr>
      <vt:lpstr>Configuring PAT Configuring PAT: Single Address</vt:lpstr>
      <vt:lpstr>Configuring PAT Analyzing PAT</vt:lpstr>
      <vt:lpstr>Configuring PAT Analyzing PAT</vt:lpstr>
      <vt:lpstr>Configuring PAT Verifying PAT Translations</vt:lpstr>
      <vt:lpstr>Port Forwarding Port Forwarding</vt:lpstr>
      <vt:lpstr>Port Forwarding SOHO Example</vt:lpstr>
      <vt:lpstr>Port Forwarding Configuring Port Forwarding with IOS</vt:lpstr>
      <vt:lpstr>Configuring NAT and IPv6 NAT for IPv6?</vt:lpstr>
      <vt:lpstr>Configuring NAT and IPv6 IPv6 Unique Local Addresses</vt:lpstr>
      <vt:lpstr>Configuring NAT and IPv6 NAT for IPv6</vt:lpstr>
      <vt:lpstr>Configuring NAT and IPv6 NAT for IPv6</vt:lpstr>
      <vt:lpstr>5.3 Troubleshooting NAT</vt:lpstr>
      <vt:lpstr>Configuring NAT and IPv6 Troubleshooting NAT: show commands</vt:lpstr>
      <vt:lpstr>Configuring NAT and IPv6 Troubleshooting NAT: debug command</vt:lpstr>
      <vt:lpstr>Chapter 5: Summary</vt:lpstr>
      <vt:lpstr>Chapter 5: Summary (cont.)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Rodrigo Floriano</cp:lastModifiedBy>
  <cp:revision>1242</cp:revision>
  <cp:lastPrinted>1999-01-27T00:54:54Z</cp:lastPrinted>
  <dcterms:created xsi:type="dcterms:W3CDTF">2006-10-23T15:07:30Z</dcterms:created>
  <dcterms:modified xsi:type="dcterms:W3CDTF">2013-10-04T17:06:11Z</dcterms:modified>
</cp:coreProperties>
</file>