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icrosoft YaHei" panose="020B0503020204020204" pitchFamily="34" charset="-122"/>
      <p:regular r:id="rId24"/>
      <p:bold r:id="rId25"/>
    </p:embeddedFont>
    <p:embeddedFont>
      <p:font typeface="Encode Sans Semi Condensed" panose="02010600030101010101"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62D798-178F-4C4F-905B-5C2C17295C6D}">
  <a:tblStyle styleId="{8E62D798-178F-4C4F-905B-5C2C17295C6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4B53B86-C25C-4040-907D-57A8D53E5B39}"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 styleId="{6C55F566-A1B2-4DCF-BA9A-826AB639E1F5}"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8"/>
          </a:solidFill>
        </a:fill>
      </a:tcStyle>
    </a:wholeTbl>
    <a:band1H>
      <a:tcTxStyle/>
      <a:tcStyle>
        <a:tcBdr/>
        <a:fill>
          <a:solidFill>
            <a:srgbClr val="CBCCCD"/>
          </a:solidFill>
        </a:fill>
      </a:tcStyle>
    </a:band1H>
    <a:band2H>
      <a:tcTxStyle/>
      <a:tcStyle>
        <a:tcBdr/>
      </a:tcStyle>
    </a:band2H>
    <a:band1V>
      <a:tcTxStyle/>
      <a:tcStyle>
        <a:tcBdr/>
        <a:fill>
          <a:solidFill>
            <a:srgbClr val="CBCC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08e30e1f4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b08e30e1f4_4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05829ec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b05829ec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 Mol2vec is an unsupervised machine learning approach to learn vector representations of molecular substructures. </a:t>
            </a: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It is a new idea borrowing from natural language processing techniques Like the Word2vec models. Words of close relationship in documents are also in close proximity in the vector space, when they are represented in a form of vector. In the similar way, Mol2vec can learns vector representations of molecular substructures that point in similar directions for chemically related substructures. Compounds, are like words, can finally be encoded as vectors by summing the vectors of the individual substructures. After that, these vectors can be fed into machine learning models to train and predict compound properties.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3702150" y="3083967"/>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829500" y="773250"/>
            <a:ext cx="7485000" cy="162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5000" b="1"/>
            </a:lvl1pPr>
            <a:lvl2pPr lvl="1" algn="ctr">
              <a:lnSpc>
                <a:spcPct val="100000"/>
              </a:lnSpc>
              <a:spcBef>
                <a:spcPts val="0"/>
              </a:spcBef>
              <a:spcAft>
                <a:spcPts val="0"/>
              </a:spcAft>
              <a:buSzPts val="5000"/>
              <a:buNone/>
              <a:defRPr sz="5000" b="1"/>
            </a:lvl2pPr>
            <a:lvl3pPr lvl="2" algn="ctr">
              <a:lnSpc>
                <a:spcPct val="100000"/>
              </a:lnSpc>
              <a:spcBef>
                <a:spcPts val="0"/>
              </a:spcBef>
              <a:spcAft>
                <a:spcPts val="0"/>
              </a:spcAft>
              <a:buSzPts val="5000"/>
              <a:buNone/>
              <a:defRPr sz="5000" b="1"/>
            </a:lvl3pPr>
            <a:lvl4pPr lvl="3" algn="ctr">
              <a:lnSpc>
                <a:spcPct val="100000"/>
              </a:lnSpc>
              <a:spcBef>
                <a:spcPts val="0"/>
              </a:spcBef>
              <a:spcAft>
                <a:spcPts val="0"/>
              </a:spcAft>
              <a:buSzPts val="5000"/>
              <a:buNone/>
              <a:defRPr sz="5000" b="1"/>
            </a:lvl4pPr>
            <a:lvl5pPr lvl="4" algn="ctr">
              <a:lnSpc>
                <a:spcPct val="100000"/>
              </a:lnSpc>
              <a:spcBef>
                <a:spcPts val="0"/>
              </a:spcBef>
              <a:spcAft>
                <a:spcPts val="0"/>
              </a:spcAft>
              <a:buSzPts val="5000"/>
              <a:buNone/>
              <a:defRPr sz="5000" b="1"/>
            </a:lvl5pPr>
            <a:lvl6pPr lvl="5" algn="ctr">
              <a:lnSpc>
                <a:spcPct val="100000"/>
              </a:lnSpc>
              <a:spcBef>
                <a:spcPts val="0"/>
              </a:spcBef>
              <a:spcAft>
                <a:spcPts val="0"/>
              </a:spcAft>
              <a:buSzPts val="5000"/>
              <a:buNone/>
              <a:defRPr sz="5000" b="1"/>
            </a:lvl6pPr>
            <a:lvl7pPr lvl="6" algn="ctr">
              <a:lnSpc>
                <a:spcPct val="100000"/>
              </a:lnSpc>
              <a:spcBef>
                <a:spcPts val="0"/>
              </a:spcBef>
              <a:spcAft>
                <a:spcPts val="0"/>
              </a:spcAft>
              <a:buSzPts val="5000"/>
              <a:buNone/>
              <a:defRPr sz="5000" b="1"/>
            </a:lvl7pPr>
            <a:lvl8pPr lvl="7" algn="ctr">
              <a:lnSpc>
                <a:spcPct val="100000"/>
              </a:lnSpc>
              <a:spcBef>
                <a:spcPts val="0"/>
              </a:spcBef>
              <a:spcAft>
                <a:spcPts val="0"/>
              </a:spcAft>
              <a:buSzPts val="5000"/>
              <a:buNone/>
              <a:defRPr sz="5000" b="1"/>
            </a:lvl8pPr>
            <a:lvl9pPr lvl="8" algn="ctr">
              <a:lnSpc>
                <a:spcPct val="100000"/>
              </a:lnSpc>
              <a:spcBef>
                <a:spcPts val="0"/>
              </a:spcBef>
              <a:spcAft>
                <a:spcPts val="0"/>
              </a:spcAft>
              <a:buSzPts val="5000"/>
              <a:buNone/>
              <a:defRPr sz="5000" b="1"/>
            </a:lvl9pPr>
          </a:lstStyle>
          <a:p>
            <a:endParaRPr/>
          </a:p>
        </p:txBody>
      </p:sp>
      <p:sp>
        <p:nvSpPr>
          <p:cNvPr id="12" name="Google Shape;12;p2"/>
          <p:cNvSpPr txBox="1">
            <a:spLocks noGrp="1"/>
          </p:cNvSpPr>
          <p:nvPr>
            <p:ph type="subTitle" idx="1"/>
          </p:nvPr>
        </p:nvSpPr>
        <p:spPr>
          <a:xfrm>
            <a:off x="3112625" y="3562850"/>
            <a:ext cx="2919000" cy="1194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
        <p:cNvGrpSpPr/>
        <p:nvPr/>
      </p:nvGrpSpPr>
      <p:grpSpPr>
        <a:xfrm>
          <a:off x="0" y="0"/>
          <a:ext cx="0" cy="0"/>
          <a:chOff x="0" y="0"/>
          <a:chExt cx="0" cy="0"/>
        </a:xfrm>
      </p:grpSpPr>
      <p:sp>
        <p:nvSpPr>
          <p:cNvPr id="14" name="Google Shape;14;p3"/>
          <p:cNvSpPr/>
          <p:nvPr/>
        </p:nvSpPr>
        <p:spPr>
          <a:xfrm rot="10800000" flipH="1">
            <a:off x="-47850" y="-191400"/>
            <a:ext cx="9239700" cy="2369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p:nvPr>
        </p:nvSpPr>
        <p:spPr>
          <a:xfrm>
            <a:off x="2150250" y="0"/>
            <a:ext cx="4843500" cy="217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5000" b="1">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6" name="Google Shape;16;p3"/>
          <p:cNvSpPr txBox="1">
            <a:spLocks noGrp="1"/>
          </p:cNvSpPr>
          <p:nvPr>
            <p:ph type="subTitle" idx="1"/>
          </p:nvPr>
        </p:nvSpPr>
        <p:spPr>
          <a:xfrm>
            <a:off x="2866650" y="2177700"/>
            <a:ext cx="3410700" cy="296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p:nvPr/>
        </p:nvSpPr>
        <p:spPr>
          <a:xfrm flipH="1">
            <a:off x="2893500" y="-79800"/>
            <a:ext cx="6250500" cy="5303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
          <p:cNvSpPr/>
          <p:nvPr/>
        </p:nvSpPr>
        <p:spPr>
          <a:xfrm rot="5400000">
            <a:off x="2027325" y="2497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flipH="1">
            <a:off x="3796675" y="1786425"/>
            <a:ext cx="3480000" cy="84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b="1">
                <a:solidFill>
                  <a:schemeClr val="lt1"/>
                </a:solidFill>
              </a:defRPr>
            </a:lvl1pPr>
            <a:lvl2pPr lvl="1" algn="ctr">
              <a:lnSpc>
                <a:spcPct val="100000"/>
              </a:lnSpc>
              <a:spcBef>
                <a:spcPts val="0"/>
              </a:spcBef>
              <a:spcAft>
                <a:spcPts val="0"/>
              </a:spcAft>
              <a:buSzPts val="3600"/>
              <a:buNone/>
              <a:defRPr sz="3600" b="1"/>
            </a:lvl2pPr>
            <a:lvl3pPr lvl="2" algn="ctr">
              <a:lnSpc>
                <a:spcPct val="100000"/>
              </a:lnSpc>
              <a:spcBef>
                <a:spcPts val="0"/>
              </a:spcBef>
              <a:spcAft>
                <a:spcPts val="0"/>
              </a:spcAft>
              <a:buSzPts val="3600"/>
              <a:buNone/>
              <a:defRPr sz="3600" b="1"/>
            </a:lvl3pPr>
            <a:lvl4pPr lvl="3" algn="ctr">
              <a:lnSpc>
                <a:spcPct val="100000"/>
              </a:lnSpc>
              <a:spcBef>
                <a:spcPts val="0"/>
              </a:spcBef>
              <a:spcAft>
                <a:spcPts val="0"/>
              </a:spcAft>
              <a:buSzPts val="3600"/>
              <a:buNone/>
              <a:defRPr sz="3600" b="1"/>
            </a:lvl4pPr>
            <a:lvl5pPr lvl="4" algn="ctr">
              <a:lnSpc>
                <a:spcPct val="100000"/>
              </a:lnSpc>
              <a:spcBef>
                <a:spcPts val="0"/>
              </a:spcBef>
              <a:spcAft>
                <a:spcPts val="0"/>
              </a:spcAft>
              <a:buSzPts val="3600"/>
              <a:buNone/>
              <a:defRPr sz="3600" b="1"/>
            </a:lvl5pPr>
            <a:lvl6pPr lvl="5" algn="ctr">
              <a:lnSpc>
                <a:spcPct val="100000"/>
              </a:lnSpc>
              <a:spcBef>
                <a:spcPts val="0"/>
              </a:spcBef>
              <a:spcAft>
                <a:spcPts val="0"/>
              </a:spcAft>
              <a:buSzPts val="3600"/>
              <a:buNone/>
              <a:defRPr sz="3600" b="1"/>
            </a:lvl6pPr>
            <a:lvl7pPr lvl="6" algn="ctr">
              <a:lnSpc>
                <a:spcPct val="100000"/>
              </a:lnSpc>
              <a:spcBef>
                <a:spcPts val="0"/>
              </a:spcBef>
              <a:spcAft>
                <a:spcPts val="0"/>
              </a:spcAft>
              <a:buSzPts val="3600"/>
              <a:buNone/>
              <a:defRPr sz="3600" b="1"/>
            </a:lvl7pPr>
            <a:lvl8pPr lvl="7" algn="ctr">
              <a:lnSpc>
                <a:spcPct val="100000"/>
              </a:lnSpc>
              <a:spcBef>
                <a:spcPts val="0"/>
              </a:spcBef>
              <a:spcAft>
                <a:spcPts val="0"/>
              </a:spcAft>
              <a:buSzPts val="3600"/>
              <a:buNone/>
              <a:defRPr sz="3600" b="1"/>
            </a:lvl8pPr>
            <a:lvl9pPr lvl="8" algn="ctr">
              <a:lnSpc>
                <a:spcPct val="100000"/>
              </a:lnSpc>
              <a:spcBef>
                <a:spcPts val="0"/>
              </a:spcBef>
              <a:spcAft>
                <a:spcPts val="0"/>
              </a:spcAft>
              <a:buSzPts val="3600"/>
              <a:buNone/>
              <a:defRPr sz="3600" b="1"/>
            </a:lvl9pPr>
          </a:lstStyle>
          <a:p>
            <a:endParaRPr/>
          </a:p>
        </p:txBody>
      </p:sp>
      <p:sp>
        <p:nvSpPr>
          <p:cNvPr id="21" name="Google Shape;21;p4"/>
          <p:cNvSpPr txBox="1">
            <a:spLocks noGrp="1"/>
          </p:cNvSpPr>
          <p:nvPr>
            <p:ph type="title" idx="2"/>
          </p:nvPr>
        </p:nvSpPr>
        <p:spPr>
          <a:xfrm flipH="1">
            <a:off x="0" y="2012850"/>
            <a:ext cx="2893500" cy="111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8000" b="1"/>
            </a:lvl1pPr>
            <a:lvl2pPr lvl="1" algn="ctr">
              <a:lnSpc>
                <a:spcPct val="100000"/>
              </a:lnSpc>
              <a:spcBef>
                <a:spcPts val="0"/>
              </a:spcBef>
              <a:spcAft>
                <a:spcPts val="0"/>
              </a:spcAft>
              <a:buSzPts val="12000"/>
              <a:buNone/>
              <a:defRPr sz="12000" b="1"/>
            </a:lvl2pPr>
            <a:lvl3pPr lvl="2" algn="ctr">
              <a:lnSpc>
                <a:spcPct val="100000"/>
              </a:lnSpc>
              <a:spcBef>
                <a:spcPts val="0"/>
              </a:spcBef>
              <a:spcAft>
                <a:spcPts val="0"/>
              </a:spcAft>
              <a:buSzPts val="12000"/>
              <a:buNone/>
              <a:defRPr sz="12000" b="1"/>
            </a:lvl3pPr>
            <a:lvl4pPr lvl="3" algn="ctr">
              <a:lnSpc>
                <a:spcPct val="100000"/>
              </a:lnSpc>
              <a:spcBef>
                <a:spcPts val="0"/>
              </a:spcBef>
              <a:spcAft>
                <a:spcPts val="0"/>
              </a:spcAft>
              <a:buSzPts val="12000"/>
              <a:buNone/>
              <a:defRPr sz="12000" b="1"/>
            </a:lvl4pPr>
            <a:lvl5pPr lvl="4" algn="ctr">
              <a:lnSpc>
                <a:spcPct val="100000"/>
              </a:lnSpc>
              <a:spcBef>
                <a:spcPts val="0"/>
              </a:spcBef>
              <a:spcAft>
                <a:spcPts val="0"/>
              </a:spcAft>
              <a:buSzPts val="12000"/>
              <a:buNone/>
              <a:defRPr sz="12000" b="1"/>
            </a:lvl5pPr>
            <a:lvl6pPr lvl="5" algn="ctr">
              <a:lnSpc>
                <a:spcPct val="100000"/>
              </a:lnSpc>
              <a:spcBef>
                <a:spcPts val="0"/>
              </a:spcBef>
              <a:spcAft>
                <a:spcPts val="0"/>
              </a:spcAft>
              <a:buSzPts val="12000"/>
              <a:buNone/>
              <a:defRPr sz="12000" b="1"/>
            </a:lvl6pPr>
            <a:lvl7pPr lvl="6" algn="ctr">
              <a:lnSpc>
                <a:spcPct val="100000"/>
              </a:lnSpc>
              <a:spcBef>
                <a:spcPts val="0"/>
              </a:spcBef>
              <a:spcAft>
                <a:spcPts val="0"/>
              </a:spcAft>
              <a:buSzPts val="12000"/>
              <a:buNone/>
              <a:defRPr sz="12000" b="1"/>
            </a:lvl7pPr>
            <a:lvl8pPr lvl="7" algn="ctr">
              <a:lnSpc>
                <a:spcPct val="100000"/>
              </a:lnSpc>
              <a:spcBef>
                <a:spcPts val="0"/>
              </a:spcBef>
              <a:spcAft>
                <a:spcPts val="0"/>
              </a:spcAft>
              <a:buSzPts val="12000"/>
              <a:buNone/>
              <a:defRPr sz="12000" b="1"/>
            </a:lvl8pPr>
            <a:lvl9pPr lvl="8" algn="ctr">
              <a:lnSpc>
                <a:spcPct val="100000"/>
              </a:lnSpc>
              <a:spcBef>
                <a:spcPts val="0"/>
              </a:spcBef>
              <a:spcAft>
                <a:spcPts val="0"/>
              </a:spcAft>
              <a:buSzPts val="12000"/>
              <a:buNone/>
              <a:defRPr sz="12000" b="1"/>
            </a:lvl9pPr>
          </a:lstStyle>
          <a:p>
            <a:endParaRPr/>
          </a:p>
        </p:txBody>
      </p:sp>
      <p:sp>
        <p:nvSpPr>
          <p:cNvPr id="22" name="Google Shape;22;p4"/>
          <p:cNvSpPr txBox="1">
            <a:spLocks noGrp="1"/>
          </p:cNvSpPr>
          <p:nvPr>
            <p:ph type="subTitle" idx="1"/>
          </p:nvPr>
        </p:nvSpPr>
        <p:spPr>
          <a:xfrm flipH="1">
            <a:off x="3796675" y="2509157"/>
            <a:ext cx="3480000" cy="85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000">
                <a:solidFill>
                  <a:schemeClr val="lt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
          <p:cNvSpPr txBox="1">
            <a:spLocks noGrp="1"/>
          </p:cNvSpPr>
          <p:nvPr>
            <p:ph type="body" idx="1"/>
          </p:nvPr>
        </p:nvSpPr>
        <p:spPr>
          <a:xfrm>
            <a:off x="3365500" y="336975"/>
            <a:ext cx="5298900" cy="4469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Char char="○"/>
              <a:defRPr sz="1200"/>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5"/>
          <p:cNvSpPr txBox="1">
            <a:spLocks noGrp="1"/>
          </p:cNvSpPr>
          <p:nvPr>
            <p:ph type="title"/>
          </p:nvPr>
        </p:nvSpPr>
        <p:spPr>
          <a:xfrm>
            <a:off x="633875" y="1712250"/>
            <a:ext cx="1998300" cy="17190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b="1">
                <a:solidFill>
                  <a:schemeClr val="lt1"/>
                </a:solidFill>
              </a:defRPr>
            </a:lvl1pPr>
            <a:lvl2pPr lvl="1" algn="l">
              <a:lnSpc>
                <a:spcPct val="115000"/>
              </a:lnSpc>
              <a:spcBef>
                <a:spcPts val="0"/>
              </a:spcBef>
              <a:spcAft>
                <a:spcPts val="0"/>
              </a:spcAft>
              <a:buSzPts val="3000"/>
              <a:buNone/>
              <a:defRPr/>
            </a:lvl2pPr>
            <a:lvl3pPr lvl="2" algn="l">
              <a:lnSpc>
                <a:spcPct val="115000"/>
              </a:lnSpc>
              <a:spcBef>
                <a:spcPts val="0"/>
              </a:spcBef>
              <a:spcAft>
                <a:spcPts val="0"/>
              </a:spcAft>
              <a:buSzPts val="3000"/>
              <a:buNone/>
              <a:defRPr/>
            </a:lvl3pPr>
            <a:lvl4pPr lvl="3" algn="l">
              <a:lnSpc>
                <a:spcPct val="115000"/>
              </a:lnSpc>
              <a:spcBef>
                <a:spcPts val="0"/>
              </a:spcBef>
              <a:spcAft>
                <a:spcPts val="0"/>
              </a:spcAft>
              <a:buSzPts val="3000"/>
              <a:buNone/>
              <a:defRPr/>
            </a:lvl4pPr>
            <a:lvl5pPr lvl="4" algn="l">
              <a:lnSpc>
                <a:spcPct val="115000"/>
              </a:lnSpc>
              <a:spcBef>
                <a:spcPts val="0"/>
              </a:spcBef>
              <a:spcAft>
                <a:spcPts val="0"/>
              </a:spcAft>
              <a:buSzPts val="3000"/>
              <a:buNone/>
              <a:defRPr/>
            </a:lvl5pPr>
            <a:lvl6pPr lvl="5" algn="l">
              <a:lnSpc>
                <a:spcPct val="115000"/>
              </a:lnSpc>
              <a:spcBef>
                <a:spcPts val="0"/>
              </a:spcBef>
              <a:spcAft>
                <a:spcPts val="0"/>
              </a:spcAft>
              <a:buSzPts val="3000"/>
              <a:buNone/>
              <a:defRPr/>
            </a:lvl6pPr>
            <a:lvl7pPr lvl="6" algn="l">
              <a:lnSpc>
                <a:spcPct val="115000"/>
              </a:lnSpc>
              <a:spcBef>
                <a:spcPts val="0"/>
              </a:spcBef>
              <a:spcAft>
                <a:spcPts val="0"/>
              </a:spcAft>
              <a:buSzPts val="3000"/>
              <a:buNone/>
              <a:defRPr/>
            </a:lvl7pPr>
            <a:lvl8pPr lvl="7" algn="l">
              <a:lnSpc>
                <a:spcPct val="115000"/>
              </a:lnSpc>
              <a:spcBef>
                <a:spcPts val="0"/>
              </a:spcBef>
              <a:spcAft>
                <a:spcPts val="0"/>
              </a:spcAft>
              <a:buSzPts val="3000"/>
              <a:buNone/>
              <a:defRPr/>
            </a:lvl8pPr>
            <a:lvl9pPr lvl="8" algn="l">
              <a:lnSpc>
                <a:spcPct val="115000"/>
              </a:lnSpc>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96050" y="2161625"/>
            <a:ext cx="2624100" cy="819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200"/>
              <a:buNone/>
              <a:defRPr b="1"/>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 name="Google Shape;29;p6"/>
          <p:cNvSpPr txBox="1">
            <a:spLocks noGrp="1"/>
          </p:cNvSpPr>
          <p:nvPr>
            <p:ph type="subTitle" idx="1"/>
          </p:nvPr>
        </p:nvSpPr>
        <p:spPr>
          <a:xfrm>
            <a:off x="1096050" y="2998500"/>
            <a:ext cx="2624100" cy="557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6"/>
          <p:cNvSpPr/>
          <p:nvPr/>
        </p:nvSpPr>
        <p:spPr>
          <a:xfrm rot="10800000" flipH="1">
            <a:off x="-47850" y="-95700"/>
            <a:ext cx="9239700" cy="845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
          <p:cNvSpPr/>
          <p:nvPr/>
        </p:nvSpPr>
        <p:spPr>
          <a:xfrm>
            <a:off x="3702075" y="4034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8"/>
          <p:cNvSpPr txBox="1">
            <a:spLocks noGrp="1"/>
          </p:cNvSpPr>
          <p:nvPr>
            <p:ph type="title"/>
          </p:nvPr>
        </p:nvSpPr>
        <p:spPr>
          <a:xfrm>
            <a:off x="1388100" y="0"/>
            <a:ext cx="6367800" cy="410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8000" b="1"/>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3000"/>
              <a:buFont typeface="Encode Sans Semi Condensed"/>
              <a:buNone/>
              <a:defRPr sz="3000" b="0" i="0" u="none" strike="noStrike" cap="none">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1pPr>
            <a:lvl2pPr marL="914400" marR="0" lvl="1"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2pPr>
            <a:lvl3pPr marL="1371600" marR="0" lvl="2"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3pPr>
            <a:lvl4pPr marL="1828800" marR="0" lvl="3"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4pPr>
            <a:lvl5pPr marL="2286000" marR="0" lvl="4"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5pPr>
            <a:lvl6pPr marL="2743200" marR="0" lvl="5"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6pPr>
            <a:lvl7pPr marL="3200400" marR="0" lvl="6"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7pPr>
            <a:lvl8pPr marL="3657600" marR="0" lvl="7" indent="-317500" algn="l" rtl="0">
              <a:lnSpc>
                <a:spcPct val="115000"/>
              </a:lnSpc>
              <a:spcBef>
                <a:spcPts val="1600"/>
              </a:spcBef>
              <a:spcAft>
                <a:spcPts val="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8pPr>
            <a:lvl9pPr marL="4114800" marR="0" lvl="8" indent="-317500" algn="l" rtl="0">
              <a:lnSpc>
                <a:spcPct val="115000"/>
              </a:lnSpc>
              <a:spcBef>
                <a:spcPts val="1600"/>
              </a:spcBef>
              <a:spcAft>
                <a:spcPts val="1600"/>
              </a:spcAft>
              <a:buClr>
                <a:schemeClr val="dk2"/>
              </a:buClr>
              <a:buSzPts val="1400"/>
              <a:buFont typeface="Encode Sans Semi Condensed"/>
              <a:buChar char="■"/>
              <a:defRPr sz="1400" b="0" i="0" u="none" strike="noStrike" cap="none">
                <a:solidFill>
                  <a:schemeClr val="dk2"/>
                </a:solidFill>
                <a:latin typeface="Encode Sans Semi Condensed"/>
                <a:ea typeface="Encode Sans Semi Condensed"/>
                <a:cs typeface="Encode Sans Semi Condensed"/>
                <a:sym typeface="Encode Sans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epth-first.com/articles/2019/01/11/"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hyperlink" Target="https://cheminf20.org/2014/02/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829500" y="773250"/>
            <a:ext cx="7485000" cy="16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US" sz="3600">
                <a:latin typeface="Microsoft YaHei"/>
                <a:ea typeface="Microsoft YaHei"/>
                <a:cs typeface="Microsoft YaHei"/>
                <a:sym typeface="Microsoft YaHei"/>
              </a:rPr>
              <a:t>Final Seminar Report</a:t>
            </a:r>
            <a:endParaRPr sz="3600">
              <a:latin typeface="Microsoft YaHei"/>
              <a:ea typeface="Microsoft YaHei"/>
              <a:cs typeface="Microsoft YaHei"/>
              <a:sym typeface="Microsoft YaHei"/>
            </a:endParaRPr>
          </a:p>
        </p:txBody>
      </p:sp>
      <p:sp>
        <p:nvSpPr>
          <p:cNvPr id="41" name="Google Shape;41;p9"/>
          <p:cNvSpPr txBox="1">
            <a:spLocks noGrp="1"/>
          </p:cNvSpPr>
          <p:nvPr>
            <p:ph type="subTitle" idx="1"/>
          </p:nvPr>
        </p:nvSpPr>
        <p:spPr>
          <a:xfrm>
            <a:off x="3080602" y="3420369"/>
            <a:ext cx="3352095" cy="1406769"/>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SzPts val="5200"/>
              <a:buNone/>
            </a:pPr>
            <a:r>
              <a:rPr lang="en-US" sz="1600" b="1" dirty="0">
                <a:latin typeface="Microsoft YaHei"/>
                <a:ea typeface="Microsoft YaHei"/>
                <a:cs typeface="Microsoft YaHei"/>
                <a:sym typeface="Microsoft YaHei"/>
              </a:rPr>
              <a:t>Group 2, Dec 11</a:t>
            </a:r>
            <a:endParaRPr dirty="0"/>
          </a:p>
          <a:p>
            <a:pPr marL="0" lvl="0" indent="0" algn="l" rtl="0">
              <a:lnSpc>
                <a:spcPct val="150000"/>
              </a:lnSpc>
              <a:spcBef>
                <a:spcPts val="0"/>
              </a:spcBef>
              <a:spcAft>
                <a:spcPts val="0"/>
              </a:spcAft>
              <a:buSzPts val="5200"/>
              <a:buNone/>
            </a:pPr>
            <a:endParaRPr sz="1200" b="1" dirty="0">
              <a:latin typeface="Microsoft YaHei"/>
              <a:ea typeface="Microsoft YaHei"/>
              <a:cs typeface="Microsoft YaHei"/>
              <a:sym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366720" y="121151"/>
            <a:ext cx="266355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E2E2E2"/>
                </a:solidFill>
                <a:latin typeface="Microsoft YaHei"/>
                <a:ea typeface="Microsoft YaHei"/>
                <a:cs typeface="Microsoft YaHei"/>
                <a:sym typeface="Microsoft YaHei"/>
              </a:rPr>
              <a:t>Baseline</a:t>
            </a:r>
            <a:endParaRPr sz="2400" b="1" i="0" u="none" strike="noStrike" cap="none">
              <a:solidFill>
                <a:srgbClr val="E2E2E2"/>
              </a:solidFill>
              <a:latin typeface="Microsoft YaHei"/>
              <a:ea typeface="Microsoft YaHei"/>
              <a:cs typeface="Microsoft YaHei"/>
              <a:sym typeface="Microsoft YaHei"/>
            </a:endParaRPr>
          </a:p>
        </p:txBody>
      </p:sp>
      <p:graphicFrame>
        <p:nvGraphicFramePr>
          <p:cNvPr id="117" name="Google Shape;117;p18"/>
          <p:cNvGraphicFramePr/>
          <p:nvPr/>
        </p:nvGraphicFramePr>
        <p:xfrm>
          <a:off x="1105786" y="808072"/>
          <a:ext cx="3000000" cy="3000000"/>
        </p:xfrm>
        <a:graphic>
          <a:graphicData uri="http://schemas.openxmlformats.org/drawingml/2006/table">
            <a:tbl>
              <a:tblPr>
                <a:noFill/>
                <a:tableStyleId>{8E62D798-178F-4C4F-905B-5C2C17295C6D}</a:tableStyleId>
              </a:tblPr>
              <a:tblGrid>
                <a:gridCol w="2292850">
                  <a:extLst>
                    <a:ext uri="{9D8B030D-6E8A-4147-A177-3AD203B41FA5}">
                      <a16:colId xmlns:a16="http://schemas.microsoft.com/office/drawing/2014/main" val="20000"/>
                    </a:ext>
                  </a:extLst>
                </a:gridCol>
                <a:gridCol w="1588625">
                  <a:extLst>
                    <a:ext uri="{9D8B030D-6E8A-4147-A177-3AD203B41FA5}">
                      <a16:colId xmlns:a16="http://schemas.microsoft.com/office/drawing/2014/main" val="20001"/>
                    </a:ext>
                  </a:extLst>
                </a:gridCol>
                <a:gridCol w="1581250">
                  <a:extLst>
                    <a:ext uri="{9D8B030D-6E8A-4147-A177-3AD203B41FA5}">
                      <a16:colId xmlns:a16="http://schemas.microsoft.com/office/drawing/2014/main" val="20002"/>
                    </a:ext>
                  </a:extLst>
                </a:gridCol>
                <a:gridCol w="1490975">
                  <a:extLst>
                    <a:ext uri="{9D8B030D-6E8A-4147-A177-3AD203B41FA5}">
                      <a16:colId xmlns:a16="http://schemas.microsoft.com/office/drawing/2014/main" val="20003"/>
                    </a:ext>
                  </a:extLst>
                </a:gridCol>
              </a:tblGrid>
              <a:tr h="41467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3">
                          <a:alpha val="0"/>
                        </a:schemeClr>
                      </a:solidFill>
                      <a:prstDash val="dot"/>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2"/>
                          </a:solidFill>
                          <a:latin typeface="Microsoft YaHei"/>
                          <a:ea typeface="Microsoft YaHei"/>
                          <a:cs typeface="Microsoft YaHei"/>
                          <a:sym typeface="Microsoft YaHei"/>
                        </a:rPr>
                        <a:t>Random Forest</a:t>
                      </a:r>
                      <a:endParaRPr sz="1400" b="1" u="none" strike="noStrike" cap="none">
                        <a:solidFill>
                          <a:schemeClr val="dk2"/>
                        </a:solidFill>
                        <a:latin typeface="Microsoft YaHei"/>
                        <a:ea typeface="Microsoft YaHei"/>
                        <a:cs typeface="Microsoft YaHei"/>
                        <a:sym typeface="Microsoft YaHe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3">
                          <a:alpha val="0"/>
                        </a:schemeClr>
                      </a:solidFill>
                      <a:prstDash val="dot"/>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2"/>
                          </a:solidFill>
                          <a:latin typeface="Microsoft YaHei"/>
                          <a:ea typeface="Microsoft YaHei"/>
                          <a:cs typeface="Microsoft YaHei"/>
                          <a:sym typeface="Microsoft YaHei"/>
                        </a:rPr>
                        <a:t>lightGBM</a:t>
                      </a:r>
                      <a:endParaRPr sz="1400" b="1" u="none" strike="noStrike" cap="none">
                        <a:solidFill>
                          <a:schemeClr val="dk2"/>
                        </a:solidFill>
                        <a:latin typeface="Microsoft YaHei"/>
                        <a:ea typeface="Microsoft YaHei"/>
                        <a:cs typeface="Microsoft YaHei"/>
                        <a:sym typeface="Microsoft YaHe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3">
                          <a:alpha val="0"/>
                        </a:schemeClr>
                      </a:solidFill>
                      <a:prstDash val="dot"/>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2"/>
                          </a:solidFill>
                          <a:latin typeface="Microsoft YaHei"/>
                          <a:ea typeface="Microsoft YaHei"/>
                          <a:cs typeface="Microsoft YaHei"/>
                          <a:sym typeface="Microsoft YaHei"/>
                        </a:rPr>
                        <a:t>XGBM</a:t>
                      </a:r>
                      <a:endParaRPr sz="1400" b="1" u="none" strike="noStrike" cap="none">
                        <a:solidFill>
                          <a:schemeClr val="dk2"/>
                        </a:solidFill>
                        <a:latin typeface="Microsoft YaHei"/>
                        <a:ea typeface="Microsoft YaHei"/>
                        <a:cs typeface="Microsoft YaHei"/>
                        <a:sym typeface="Microsoft YaHe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3">
                          <a:alpha val="0"/>
                        </a:schemeClr>
                      </a:solidFill>
                      <a:prstDash val="dot"/>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Basic</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0.587</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0.640</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0.627</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FCFP</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i="0" u="none" strike="noStrike" cap="none">
                          <a:solidFill>
                            <a:srgbClr val="000000"/>
                          </a:solidFill>
                          <a:latin typeface="Microsoft YaHei"/>
                          <a:ea typeface="Microsoft YaHei"/>
                          <a:cs typeface="Microsoft YaHei"/>
                          <a:sym typeface="Microsoft YaHei"/>
                        </a:rPr>
                        <a:t>0.798</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0.741</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0.682</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ECFP</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0.784</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0.740</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0.687</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m2v</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0.761</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i="0" u="none" strike="noStrike" cap="none">
                          <a:solidFill>
                            <a:srgbClr val="000000"/>
                          </a:solidFill>
                          <a:latin typeface="Microsoft YaHei"/>
                          <a:ea typeface="Microsoft YaHei"/>
                          <a:cs typeface="Microsoft YaHei"/>
                          <a:sym typeface="Microsoft YaHei"/>
                        </a:rPr>
                        <a:t>0.764</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0.726</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Basic + FCFP</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0.799</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0.753</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0.694</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Basic + ECFP</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0.796</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0.744</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0.696</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6"/>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Basic + m2v</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0.773</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0.773</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0.732</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7"/>
                  </a:ext>
                </a:extLst>
              </a:tr>
              <a:tr h="5488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Basic + FCFP + ECFP</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Microsoft YaHei"/>
                          <a:ea typeface="Microsoft YaHei"/>
                          <a:cs typeface="Microsoft YaHei"/>
                          <a:sym typeface="Microsoft YaHei"/>
                        </a:rPr>
                        <a:t>0.812</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2E2E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0.772</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0.715</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8"/>
                  </a:ext>
                </a:extLst>
              </a:tr>
              <a:tr h="391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Microsoft YaHei"/>
                          <a:ea typeface="Microsoft YaHei"/>
                          <a:cs typeface="Microsoft YaHei"/>
                          <a:sym typeface="Microsoft YaHei"/>
                        </a:rPr>
                        <a:t>ALL</a:t>
                      </a:r>
                      <a:endParaRPr sz="1400" b="1" u="none" strike="noStrike" cap="none">
                        <a:solidFill>
                          <a:schemeClr val="lt1"/>
                        </a:solidFill>
                        <a:latin typeface="Microsoft YaHei"/>
                        <a:ea typeface="Microsoft YaHei"/>
                        <a:cs typeface="Microsoft YaHei"/>
                        <a:sym typeface="Microsoft YaHei"/>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accent3">
                          <a:alpha val="0"/>
                        </a:schemeClr>
                      </a:solidFill>
                      <a:prstDash val="dot"/>
                      <a:round/>
                      <a:headEnd type="none" w="sm" len="sm"/>
                      <a:tailEnd type="none" w="sm" len="sm"/>
                    </a:lnB>
                    <a:solidFill>
                      <a:srgbClr val="4C7189"/>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0.786</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accent3">
                          <a:alpha val="0"/>
                        </a:schemeClr>
                      </a:solidFill>
                      <a:prstDash val="dot"/>
                      <a:round/>
                      <a:headEnd type="none" w="sm" len="sm"/>
                      <a:tailEnd type="none" w="sm" len="sm"/>
                    </a:lnB>
                    <a:solidFill>
                      <a:schemeClr val="accent5"/>
                    </a:solidFill>
                  </a:tcPr>
                </a:tc>
                <a:tc>
                  <a:txBody>
                    <a:bodyPr/>
                    <a:lstStyle/>
                    <a:p>
                      <a:pPr marL="0" marR="0" lvl="0" indent="0" algn="ctr" rtl="0">
                        <a:lnSpc>
                          <a:spcPct val="100000"/>
                        </a:lnSpc>
                        <a:spcBef>
                          <a:spcPts val="0"/>
                        </a:spcBef>
                        <a:spcAft>
                          <a:spcPts val="0"/>
                        </a:spcAft>
                        <a:buNone/>
                      </a:pPr>
                      <a:r>
                        <a:rPr lang="en-US" sz="1400" i="0" u="none" strike="noStrike" cap="none">
                          <a:solidFill>
                            <a:srgbClr val="000000"/>
                          </a:solidFill>
                          <a:latin typeface="Microsoft YaHei"/>
                          <a:ea typeface="Microsoft YaHei"/>
                          <a:cs typeface="Microsoft YaHei"/>
                          <a:sym typeface="Microsoft YaHei"/>
                        </a:rPr>
                        <a:t>0.784</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accent3">
                          <a:alpha val="0"/>
                        </a:schemeClr>
                      </a:solidFill>
                      <a:prstDash val="dot"/>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Microsoft YaHei"/>
                          <a:ea typeface="Microsoft YaHei"/>
                          <a:cs typeface="Microsoft YaHei"/>
                          <a:sym typeface="Microsoft YaHei"/>
                        </a:rPr>
                        <a:t>0.741</a:t>
                      </a:r>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accent3">
                          <a:alpha val="0"/>
                        </a:schemeClr>
                      </a:solidFill>
                      <a:prstDash val="dot"/>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2532" y="1722883"/>
            <a:ext cx="2901461" cy="126834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Feature Selection</a:t>
            </a:r>
            <a:endParaRPr sz="2400">
              <a:solidFill>
                <a:srgbClr val="E2E2E2"/>
              </a:solidFill>
              <a:latin typeface="Microsoft YaHei"/>
              <a:ea typeface="Microsoft YaHei"/>
              <a:cs typeface="Microsoft YaHei"/>
              <a:sym typeface="Microsoft YaHei"/>
            </a:endParaRPr>
          </a:p>
        </p:txBody>
      </p:sp>
      <p:sp>
        <p:nvSpPr>
          <p:cNvPr id="123" name="Google Shape;123;p19"/>
          <p:cNvSpPr txBox="1"/>
          <p:nvPr/>
        </p:nvSpPr>
        <p:spPr>
          <a:xfrm>
            <a:off x="3294218" y="2387097"/>
            <a:ext cx="33492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dk2"/>
                </a:solidFill>
                <a:latin typeface="Microsoft YaHei"/>
                <a:ea typeface="Microsoft YaHei"/>
                <a:cs typeface="Microsoft YaHei"/>
                <a:sym typeface="Microsoft YaHei"/>
              </a:rPr>
              <a:t>Feature Importance:</a:t>
            </a:r>
            <a:endParaRPr b="1">
              <a:solidFill>
                <a:schemeClr val="dk2"/>
              </a:solidFill>
            </a:endParaRPr>
          </a:p>
        </p:txBody>
      </p:sp>
      <p:sp>
        <p:nvSpPr>
          <p:cNvPr id="124" name="Google Shape;124;p19"/>
          <p:cNvSpPr txBox="1"/>
          <p:nvPr/>
        </p:nvSpPr>
        <p:spPr>
          <a:xfrm>
            <a:off x="3585286" y="3468263"/>
            <a:ext cx="48783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Microsoft YaHei"/>
                <a:ea typeface="Microsoft YaHei"/>
                <a:cs typeface="Microsoft YaHei"/>
                <a:sym typeface="Microsoft YaHei"/>
              </a:rPr>
              <a:t>* We ran the PCA and only </a:t>
            </a:r>
            <a:r>
              <a:rPr lang="en-US" sz="1200" b="1" i="0" u="none" strike="noStrike" cap="none">
                <a:solidFill>
                  <a:srgbClr val="000000"/>
                </a:solidFill>
                <a:latin typeface="Microsoft YaHei"/>
                <a:ea typeface="Microsoft YaHei"/>
                <a:cs typeface="Microsoft YaHei"/>
                <a:sym typeface="Microsoft YaHei"/>
              </a:rPr>
              <a:t>one </a:t>
            </a:r>
            <a:r>
              <a:rPr lang="en-US" sz="1200" b="0" i="0" u="none" strike="noStrike" cap="none">
                <a:solidFill>
                  <a:srgbClr val="000000"/>
                </a:solidFill>
                <a:latin typeface="Microsoft YaHei"/>
                <a:ea typeface="Microsoft YaHei"/>
                <a:cs typeface="Microsoft YaHei"/>
                <a:sym typeface="Microsoft YaHei"/>
              </a:rPr>
              <a:t>column of feature was dropped.</a:t>
            </a:r>
            <a:endParaRPr sz="1200" b="0" i="0" u="none" strike="noStrike" cap="none">
              <a:solidFill>
                <a:srgbClr val="000000"/>
              </a:solidFill>
              <a:latin typeface="Microsoft YaHei"/>
              <a:ea typeface="Microsoft YaHei"/>
              <a:cs typeface="Microsoft YaHei"/>
              <a:sym typeface="Microsoft YaHei"/>
            </a:endParaRPr>
          </a:p>
        </p:txBody>
      </p:sp>
      <p:sp>
        <p:nvSpPr>
          <p:cNvPr id="125" name="Google Shape;125;p19"/>
          <p:cNvSpPr txBox="1"/>
          <p:nvPr/>
        </p:nvSpPr>
        <p:spPr>
          <a:xfrm>
            <a:off x="3204876" y="488345"/>
            <a:ext cx="3674390" cy="10100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3000"/>
              <a:buFont typeface="Encode Sans Semi Condensed"/>
              <a:buNone/>
            </a:pPr>
            <a:r>
              <a:rPr lang="en-US" sz="1600" b="1" i="0" u="none" strike="noStrike" cap="none">
                <a:solidFill>
                  <a:schemeClr val="dk2"/>
                </a:solidFill>
                <a:latin typeface="Microsoft YaHei"/>
                <a:ea typeface="Microsoft YaHei"/>
                <a:cs typeface="Microsoft YaHei"/>
                <a:sym typeface="Microsoft YaHei"/>
              </a:rPr>
              <a:t>Model: Random Forest</a:t>
            </a:r>
            <a:br>
              <a:rPr lang="en-US" sz="1600" b="1" i="0" u="none" strike="noStrike" cap="none">
                <a:solidFill>
                  <a:schemeClr val="dk2"/>
                </a:solidFill>
                <a:latin typeface="Microsoft YaHei"/>
                <a:ea typeface="Microsoft YaHei"/>
                <a:cs typeface="Microsoft YaHei"/>
                <a:sym typeface="Microsoft YaHei"/>
              </a:rPr>
            </a:br>
            <a:r>
              <a:rPr lang="en-US" sz="1600" b="1" i="0" u="none" strike="noStrike" cap="none">
                <a:solidFill>
                  <a:schemeClr val="dk2"/>
                </a:solidFill>
                <a:latin typeface="Microsoft YaHei"/>
                <a:ea typeface="Microsoft YaHei"/>
                <a:cs typeface="Microsoft YaHei"/>
                <a:sym typeface="Microsoft YaHei"/>
              </a:rPr>
              <a:t>Feature Set: { </a:t>
            </a:r>
            <a:r>
              <a:rPr lang="en-US" sz="1600" b="1" i="1" u="none" strike="noStrike" cap="none">
                <a:solidFill>
                  <a:schemeClr val="dk2"/>
                </a:solidFill>
                <a:latin typeface="Microsoft YaHei"/>
                <a:ea typeface="Microsoft YaHei"/>
                <a:cs typeface="Microsoft YaHei"/>
                <a:sym typeface="Microsoft YaHei"/>
              </a:rPr>
              <a:t>basic+ECFP+FCFP </a:t>
            </a:r>
            <a:r>
              <a:rPr lang="en-US" sz="1600" b="1" i="0" u="none" strike="noStrike" cap="none">
                <a:solidFill>
                  <a:schemeClr val="dk2"/>
                </a:solidFill>
                <a:latin typeface="Microsoft YaHei"/>
                <a:ea typeface="Microsoft YaHei"/>
                <a:cs typeface="Microsoft YaHei"/>
                <a:sym typeface="Microsoft YaHe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flipH="1">
            <a:off x="2902688" y="1860905"/>
            <a:ext cx="6166884" cy="142169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a:latin typeface="Microsoft YaHei"/>
                <a:ea typeface="Microsoft YaHei"/>
                <a:cs typeface="Microsoft YaHei"/>
                <a:sym typeface="Microsoft YaHei"/>
              </a:rPr>
              <a:t>Hyper-parameter Optimization</a:t>
            </a:r>
            <a:br>
              <a:rPr lang="en-US" sz="3600">
                <a:latin typeface="Microsoft YaHei"/>
                <a:ea typeface="Microsoft YaHei"/>
                <a:cs typeface="Microsoft YaHei"/>
                <a:sym typeface="Microsoft YaHei"/>
              </a:rPr>
            </a:br>
            <a:endParaRPr sz="3600"/>
          </a:p>
        </p:txBody>
      </p:sp>
      <p:sp>
        <p:nvSpPr>
          <p:cNvPr id="131" name="Google Shape;131;p20"/>
          <p:cNvSpPr txBox="1">
            <a:spLocks noGrp="1"/>
          </p:cNvSpPr>
          <p:nvPr>
            <p:ph type="title" idx="2"/>
          </p:nvPr>
        </p:nvSpPr>
        <p:spPr>
          <a:xfrm flipH="1">
            <a:off x="580292" y="2012850"/>
            <a:ext cx="1793631" cy="111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latin typeface="Microsoft YaHei"/>
                <a:ea typeface="Microsoft YaHei"/>
                <a:cs typeface="Microsoft YaHei"/>
                <a:sym typeface="Microsoft YaHei"/>
              </a:rPr>
              <a:t>03</a:t>
            </a:r>
            <a:endParaRPr sz="4000">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2532" y="1722883"/>
            <a:ext cx="2901461" cy="126834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Hyper-tuning in Random Forest</a:t>
            </a:r>
            <a:endParaRPr sz="2400">
              <a:solidFill>
                <a:srgbClr val="E2E2E2"/>
              </a:solidFill>
              <a:latin typeface="Microsoft YaHei"/>
              <a:ea typeface="Microsoft YaHei"/>
              <a:cs typeface="Microsoft YaHei"/>
              <a:sym typeface="Microsoft YaHei"/>
            </a:endParaRPr>
          </a:p>
        </p:txBody>
      </p:sp>
      <p:sp>
        <p:nvSpPr>
          <p:cNvPr id="137" name="Google Shape;137;p21"/>
          <p:cNvSpPr txBox="1"/>
          <p:nvPr/>
        </p:nvSpPr>
        <p:spPr>
          <a:xfrm>
            <a:off x="3204876" y="488345"/>
            <a:ext cx="3674390" cy="10100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3000"/>
              <a:buFont typeface="Encode Sans Semi Condensed"/>
              <a:buNone/>
            </a:pPr>
            <a:r>
              <a:rPr lang="en-US" sz="1600" b="1" i="0" u="none" strike="noStrike" cap="none">
                <a:solidFill>
                  <a:schemeClr val="dk2"/>
                </a:solidFill>
                <a:latin typeface="Microsoft YaHei"/>
                <a:ea typeface="Microsoft YaHei"/>
                <a:cs typeface="Microsoft YaHei"/>
                <a:sym typeface="Microsoft YaHei"/>
              </a:rPr>
              <a:t>Model: Random Forest</a:t>
            </a:r>
            <a:br>
              <a:rPr lang="en-US" sz="1600" b="1" i="0" u="none" strike="noStrike" cap="none">
                <a:solidFill>
                  <a:schemeClr val="dk2"/>
                </a:solidFill>
                <a:latin typeface="Microsoft YaHei"/>
                <a:ea typeface="Microsoft YaHei"/>
                <a:cs typeface="Microsoft YaHei"/>
                <a:sym typeface="Microsoft YaHei"/>
              </a:rPr>
            </a:br>
            <a:r>
              <a:rPr lang="en-US" sz="1600" b="1" i="0" u="none" strike="noStrike" cap="none">
                <a:solidFill>
                  <a:schemeClr val="dk2"/>
                </a:solidFill>
                <a:latin typeface="Microsoft YaHei"/>
                <a:ea typeface="Microsoft YaHei"/>
                <a:cs typeface="Microsoft YaHei"/>
                <a:sym typeface="Microsoft YaHei"/>
              </a:rPr>
              <a:t>Feature Set: { </a:t>
            </a:r>
            <a:r>
              <a:rPr lang="en-US" sz="1600" b="1" i="1" u="none" strike="noStrike" cap="none">
                <a:solidFill>
                  <a:schemeClr val="dk2"/>
                </a:solidFill>
                <a:latin typeface="Microsoft YaHei"/>
                <a:ea typeface="Microsoft YaHei"/>
                <a:cs typeface="Microsoft YaHei"/>
                <a:sym typeface="Microsoft YaHei"/>
              </a:rPr>
              <a:t>basic+ECFP+FCFP </a:t>
            </a:r>
            <a:r>
              <a:rPr lang="en-US" sz="1600" b="1" i="0" u="none" strike="noStrike" cap="none">
                <a:solidFill>
                  <a:schemeClr val="dk2"/>
                </a:solidFill>
                <a:latin typeface="Microsoft YaHei"/>
                <a:ea typeface="Microsoft YaHei"/>
                <a:cs typeface="Microsoft YaHei"/>
                <a:sym typeface="Microsoft YaHei"/>
              </a:rPr>
              <a:t>}</a:t>
            </a:r>
            <a:endParaRPr/>
          </a:p>
        </p:txBody>
      </p:sp>
      <p:sp>
        <p:nvSpPr>
          <p:cNvPr id="138" name="Google Shape;138;p21"/>
          <p:cNvSpPr txBox="1"/>
          <p:nvPr/>
        </p:nvSpPr>
        <p:spPr>
          <a:xfrm>
            <a:off x="3376965" y="1566146"/>
            <a:ext cx="5033387" cy="189545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b="0" i="0" u="none" strike="noStrike" cap="none">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'class_weight</a:t>
            </a:r>
            <a:r>
              <a:rPr lang="en-US" sz="1600" b="0" i="0" u="none" strike="noStrike" cap="none">
                <a:solidFill>
                  <a:schemeClr val="dk2"/>
                </a:solidFill>
                <a:latin typeface="Microsoft YaHei"/>
                <a:ea typeface="Microsoft YaHei"/>
                <a:cs typeface="Microsoft YaHei"/>
                <a:sym typeface="Microsoft YaHei"/>
              </a:rPr>
              <a:t>':  ['balanced_subsample']</a:t>
            </a:r>
            <a:r>
              <a:rPr lang="en-US" sz="1600" b="1" i="0" u="none" strike="noStrike" cap="none">
                <a:solidFill>
                  <a:schemeClr val="dk2"/>
                </a:solidFill>
                <a:latin typeface="Microsoft YaHei"/>
                <a:ea typeface="Microsoft YaHei"/>
                <a:cs typeface="Microsoft YaHei"/>
                <a:sym typeface="Microsoft YaHei"/>
              </a:rPr>
              <a:t>*</a:t>
            </a:r>
            <a:r>
              <a:rPr lang="en-US" sz="1600" b="0" i="0" u="none" strike="noStrike" cap="none">
                <a:solidFill>
                  <a:schemeClr val="dk2"/>
                </a:solidFill>
                <a:latin typeface="Microsoft YaHei"/>
                <a:ea typeface="Microsoft YaHei"/>
                <a:cs typeface="Microsoft YaHei"/>
                <a:sym typeface="Microsoft YaHei"/>
              </a:rPr>
              <a:t>,</a:t>
            </a:r>
            <a:endParaRPr/>
          </a:p>
          <a:p>
            <a:pPr marL="0" marR="0" lvl="0" indent="0" algn="l" rtl="0">
              <a:lnSpc>
                <a:spcPct val="150000"/>
              </a:lnSpc>
              <a:spcBef>
                <a:spcPts val="0"/>
              </a:spcBef>
              <a:spcAft>
                <a:spcPts val="0"/>
              </a:spcAft>
              <a:buNone/>
            </a:pPr>
            <a:r>
              <a:rPr lang="en-US" sz="1600" b="0" i="0" u="none" strike="noStrike" cap="none">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criterion'</a:t>
            </a:r>
            <a:r>
              <a:rPr lang="en-US" sz="1600" b="0" i="0" u="none" strike="noStrike" cap="none">
                <a:solidFill>
                  <a:schemeClr val="dk2"/>
                </a:solidFill>
                <a:latin typeface="Microsoft YaHei"/>
                <a:ea typeface="Microsoft YaHei"/>
                <a:cs typeface="Microsoft YaHei"/>
                <a:sym typeface="Microsoft YaHei"/>
              </a:rPr>
              <a:t>:  ['entropy'],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'max_depth'</a:t>
            </a:r>
            <a:r>
              <a:rPr lang="en-US" sz="1600" b="0" i="0" u="none" strike="noStrike" cap="none">
                <a:solidFill>
                  <a:schemeClr val="dk2"/>
                </a:solidFill>
                <a:latin typeface="Microsoft YaHei"/>
                <a:ea typeface="Microsoft YaHei"/>
                <a:cs typeface="Microsoft YaHei"/>
                <a:sym typeface="Microsoft YaHei"/>
              </a:rPr>
              <a:t>:  [30, 40],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'n_estimators':</a:t>
            </a:r>
            <a:r>
              <a:rPr lang="en-US" sz="1600" b="0" i="0" u="none" strike="noStrike" cap="none">
                <a:solidFill>
                  <a:schemeClr val="dk2"/>
                </a:solidFill>
                <a:latin typeface="Microsoft YaHei"/>
                <a:ea typeface="Microsoft YaHei"/>
                <a:cs typeface="Microsoft YaHei"/>
                <a:sym typeface="Microsoft YaHei"/>
              </a:rPr>
              <a:t>  [225, 250, 300, 350, 400],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0" i="0" u="none" strike="noStrike" cap="none">
                <a:solidFill>
                  <a:schemeClr val="dk2"/>
                </a:solidFill>
                <a:latin typeface="Microsoft YaHei"/>
                <a:ea typeface="Microsoft YaHei"/>
                <a:cs typeface="Microsoft YaHei"/>
                <a:sym typeface="Microsoft YaHei"/>
              </a:rPr>
              <a:t>'</a:t>
            </a:r>
            <a:r>
              <a:rPr lang="en-US" sz="1600" b="1" i="0" u="none" strike="noStrike" cap="none">
                <a:solidFill>
                  <a:schemeClr val="dk2"/>
                </a:solidFill>
                <a:latin typeface="Microsoft YaHei"/>
                <a:ea typeface="Microsoft YaHei"/>
                <a:cs typeface="Microsoft YaHei"/>
                <a:sym typeface="Microsoft YaHei"/>
              </a:rPr>
              <a:t>oob_score':</a:t>
            </a:r>
            <a:r>
              <a:rPr lang="en-US" sz="1600" b="0" i="0" u="none" strike="noStrike" cap="none">
                <a:solidFill>
                  <a:schemeClr val="dk2"/>
                </a:solidFill>
                <a:latin typeface="Microsoft YaHei"/>
                <a:ea typeface="Microsoft YaHei"/>
                <a:cs typeface="Microsoft YaHei"/>
                <a:sym typeface="Microsoft YaHei"/>
              </a:rPr>
              <a:t>  [True] }</a:t>
            </a:r>
            <a:endParaRPr sz="1600" b="0" i="0" u="none" strike="noStrike" cap="none">
              <a:solidFill>
                <a:schemeClr val="dk2"/>
              </a:solidFill>
              <a:latin typeface="Microsoft YaHei"/>
              <a:ea typeface="Microsoft YaHei"/>
              <a:cs typeface="Microsoft YaHei"/>
              <a:sym typeface="Microsoft YaHei"/>
            </a:endParaRPr>
          </a:p>
        </p:txBody>
      </p:sp>
      <p:sp>
        <p:nvSpPr>
          <p:cNvPr id="139" name="Google Shape;139;p21"/>
          <p:cNvSpPr txBox="1"/>
          <p:nvPr/>
        </p:nvSpPr>
        <p:spPr>
          <a:xfrm>
            <a:off x="4572000" y="4671203"/>
            <a:ext cx="4412518"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*This parameter can help deal with the </a:t>
            </a:r>
            <a:r>
              <a:rPr lang="en-US" sz="1200" b="1" i="1" u="none" strike="noStrike" cap="none">
                <a:solidFill>
                  <a:schemeClr val="dk2"/>
                </a:solidFill>
                <a:latin typeface="Arial"/>
                <a:ea typeface="Arial"/>
                <a:cs typeface="Arial"/>
                <a:sym typeface="Arial"/>
              </a:rPr>
              <a:t>imbalanced data. </a:t>
            </a:r>
            <a:endParaRPr/>
          </a:p>
        </p:txBody>
      </p:sp>
      <p:cxnSp>
        <p:nvCxnSpPr>
          <p:cNvPr id="140" name="Google Shape;140;p21"/>
          <p:cNvCxnSpPr/>
          <p:nvPr/>
        </p:nvCxnSpPr>
        <p:spPr>
          <a:xfrm>
            <a:off x="4327458" y="4614535"/>
            <a:ext cx="4657060" cy="0"/>
          </a:xfrm>
          <a:prstGeom prst="straightConnector1">
            <a:avLst/>
          </a:prstGeom>
          <a:noFill/>
          <a:ln w="9525" cap="flat" cmpd="sng">
            <a:solidFill>
              <a:srgbClr val="172C3E"/>
            </a:solidFill>
            <a:prstDash val="solid"/>
            <a:round/>
            <a:headEnd type="none" w="sm" len="sm"/>
            <a:tailEnd type="none" w="sm" len="sm"/>
          </a:ln>
        </p:spPr>
      </p:cxnSp>
      <p:sp>
        <p:nvSpPr>
          <p:cNvPr id="141" name="Google Shape;141;p21"/>
          <p:cNvSpPr txBox="1"/>
          <p:nvPr/>
        </p:nvSpPr>
        <p:spPr>
          <a:xfrm>
            <a:off x="3204876" y="3645063"/>
            <a:ext cx="5348174" cy="69871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1400" b="0" i="0" u="none" strike="noStrike" cap="none">
                <a:solidFill>
                  <a:srgbClr val="4C7189"/>
                </a:solidFill>
                <a:latin typeface="Arial"/>
                <a:ea typeface="Arial"/>
                <a:cs typeface="Arial"/>
                <a:sym typeface="Arial"/>
              </a:rPr>
              <a:t>Grid Search for the best parameters combination.</a:t>
            </a:r>
            <a:endParaRPr/>
          </a:p>
          <a:p>
            <a:pPr marL="342900" marR="0" lvl="0" indent="-342900" algn="l" rtl="0">
              <a:lnSpc>
                <a:spcPct val="150000"/>
              </a:lnSpc>
              <a:spcBef>
                <a:spcPts val="0"/>
              </a:spcBef>
              <a:spcAft>
                <a:spcPts val="0"/>
              </a:spcAft>
              <a:buClr>
                <a:srgbClr val="000000"/>
              </a:buClr>
              <a:buSzPts val="1400"/>
              <a:buFont typeface="Arial"/>
              <a:buChar char="•"/>
            </a:pPr>
            <a:r>
              <a:rPr lang="en-US" sz="1400" b="0" i="0" u="none" strike="noStrike" cap="none">
                <a:solidFill>
                  <a:srgbClr val="4C7189"/>
                </a:solidFill>
                <a:latin typeface="Arial"/>
                <a:ea typeface="Arial"/>
                <a:cs typeface="Arial"/>
                <a:sym typeface="Arial"/>
              </a:rPr>
              <a:t>8 groups of parameters with 5-folds cross-validation in total. </a:t>
            </a:r>
            <a:endParaRPr sz="1400" b="0" i="0" u="none" strike="noStrike" cap="none">
              <a:solidFill>
                <a:srgbClr val="4C718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0" y="116999"/>
            <a:ext cx="57684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E2E2E2"/>
                </a:solidFill>
                <a:latin typeface="Microsoft YaHei"/>
                <a:ea typeface="Microsoft YaHei"/>
                <a:cs typeface="Microsoft YaHei"/>
                <a:sym typeface="Microsoft YaHei"/>
              </a:rPr>
              <a:t>Hyper-tuning in Random Forest</a:t>
            </a:r>
            <a:endParaRPr sz="2400" b="0" i="0" u="none" strike="noStrike" cap="none">
              <a:solidFill>
                <a:srgbClr val="E2E2E2"/>
              </a:solidFill>
              <a:latin typeface="Microsoft YaHei"/>
              <a:ea typeface="Microsoft YaHei"/>
              <a:cs typeface="Microsoft YaHei"/>
              <a:sym typeface="Microsoft YaHei"/>
            </a:endParaRPr>
          </a:p>
        </p:txBody>
      </p:sp>
      <p:graphicFrame>
        <p:nvGraphicFramePr>
          <p:cNvPr id="147" name="Google Shape;147;p22"/>
          <p:cNvGraphicFramePr/>
          <p:nvPr/>
        </p:nvGraphicFramePr>
        <p:xfrm>
          <a:off x="465129" y="1437790"/>
          <a:ext cx="3000000" cy="3000000"/>
        </p:xfrm>
        <a:graphic>
          <a:graphicData uri="http://schemas.openxmlformats.org/drawingml/2006/table">
            <a:tbl>
              <a:tblPr>
                <a:noFill/>
                <a:tableStyleId>{6C55F566-A1B2-4DCF-BA9A-826AB639E1F5}</a:tableStyleId>
              </a:tblPr>
              <a:tblGrid>
                <a:gridCol w="1007975">
                  <a:extLst>
                    <a:ext uri="{9D8B030D-6E8A-4147-A177-3AD203B41FA5}">
                      <a16:colId xmlns:a16="http://schemas.microsoft.com/office/drawing/2014/main" val="20000"/>
                    </a:ext>
                  </a:extLst>
                </a:gridCol>
                <a:gridCol w="1002225">
                  <a:extLst>
                    <a:ext uri="{9D8B030D-6E8A-4147-A177-3AD203B41FA5}">
                      <a16:colId xmlns:a16="http://schemas.microsoft.com/office/drawing/2014/main" val="20001"/>
                    </a:ext>
                  </a:extLst>
                </a:gridCol>
                <a:gridCol w="771850">
                  <a:extLst>
                    <a:ext uri="{9D8B030D-6E8A-4147-A177-3AD203B41FA5}">
                      <a16:colId xmlns:a16="http://schemas.microsoft.com/office/drawing/2014/main" val="20002"/>
                    </a:ext>
                  </a:extLst>
                </a:gridCol>
                <a:gridCol w="748775">
                  <a:extLst>
                    <a:ext uri="{9D8B030D-6E8A-4147-A177-3AD203B41FA5}">
                      <a16:colId xmlns:a16="http://schemas.microsoft.com/office/drawing/2014/main" val="20003"/>
                    </a:ext>
                  </a:extLst>
                </a:gridCol>
                <a:gridCol w="783350">
                  <a:extLst>
                    <a:ext uri="{9D8B030D-6E8A-4147-A177-3AD203B41FA5}">
                      <a16:colId xmlns:a16="http://schemas.microsoft.com/office/drawing/2014/main" val="20004"/>
                    </a:ext>
                  </a:extLst>
                </a:gridCol>
                <a:gridCol w="840975">
                  <a:extLst>
                    <a:ext uri="{9D8B030D-6E8A-4147-A177-3AD203B41FA5}">
                      <a16:colId xmlns:a16="http://schemas.microsoft.com/office/drawing/2014/main" val="20005"/>
                    </a:ext>
                  </a:extLst>
                </a:gridCol>
                <a:gridCol w="840975">
                  <a:extLst>
                    <a:ext uri="{9D8B030D-6E8A-4147-A177-3AD203B41FA5}">
                      <a16:colId xmlns:a16="http://schemas.microsoft.com/office/drawing/2014/main" val="20006"/>
                    </a:ext>
                  </a:extLst>
                </a:gridCol>
                <a:gridCol w="1313275">
                  <a:extLst>
                    <a:ext uri="{9D8B030D-6E8A-4147-A177-3AD203B41FA5}">
                      <a16:colId xmlns:a16="http://schemas.microsoft.com/office/drawing/2014/main" val="20007"/>
                    </a:ext>
                  </a:extLst>
                </a:gridCol>
                <a:gridCol w="904325">
                  <a:extLst>
                    <a:ext uri="{9D8B030D-6E8A-4147-A177-3AD203B41FA5}">
                      <a16:colId xmlns:a16="http://schemas.microsoft.com/office/drawing/2014/main" val="20008"/>
                    </a:ext>
                  </a:extLst>
                </a:gridCol>
              </a:tblGrid>
              <a:tr h="499575">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max_depth</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n_estimators</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split0_test_score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split1_test_score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split2_test_score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split3_test_score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split4_test_score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mean_test_score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tc>
                  <a:txBody>
                    <a:bodyPr/>
                    <a:lstStyle/>
                    <a:p>
                      <a:pPr marL="0" marR="0" lvl="0" indent="0" algn="ctr" rtl="0">
                        <a:lnSpc>
                          <a:spcPct val="100000"/>
                        </a:lnSpc>
                        <a:spcBef>
                          <a:spcPts val="0"/>
                        </a:spcBef>
                        <a:spcAft>
                          <a:spcPts val="0"/>
                        </a:spcAft>
                        <a:buNone/>
                      </a:pPr>
                      <a:r>
                        <a:rPr lang="en-US" sz="1200" b="1" u="none" strike="noStrike" cap="none">
                          <a:solidFill>
                            <a:srgbClr val="000000"/>
                          </a:solidFill>
                        </a:rPr>
                        <a:t>std_test_score</a:t>
                      </a:r>
                      <a:endParaRPr sz="1200" b="1" i="0" u="none" strike="noStrike" cap="none">
                        <a:solidFill>
                          <a:srgbClr val="000000"/>
                        </a:solidFill>
                        <a:latin typeface="Microsoft YaHei"/>
                        <a:ea typeface="Microsoft YaHei"/>
                        <a:cs typeface="Microsoft YaHei"/>
                        <a:sym typeface="Microsoft YaHei"/>
                      </a:endParaRPr>
                    </a:p>
                  </a:txBody>
                  <a:tcPr marL="1450" marR="1450" marT="1450" marB="0" anchor="ctr">
                    <a:solidFill>
                      <a:schemeClr val="accent5"/>
                    </a:solidFill>
                  </a:tcPr>
                </a:tc>
                <a:extLst>
                  <a:ext uri="{0D108BD9-81ED-4DB2-BD59-A6C34878D82A}">
                    <a16:rowId xmlns:a16="http://schemas.microsoft.com/office/drawing/2014/main" val="10000"/>
                  </a:ext>
                </a:extLst>
              </a:tr>
              <a:tr h="254300">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30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225</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0.8186</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0.8071</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0.8139</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0.8136</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0.8182</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0.8143</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0.00415681</a:t>
                      </a:r>
                      <a:endParaRPr sz="1200">
                        <a:solidFill>
                          <a:srgbClr val="000000"/>
                        </a:solidFill>
                        <a:latin typeface="Microsoft YaHei"/>
                        <a:ea typeface="Microsoft YaHei"/>
                        <a:cs typeface="Microsoft YaHei"/>
                        <a:sym typeface="Microsoft YaHei"/>
                      </a:endParaRPr>
                    </a:p>
                  </a:txBody>
                  <a:tcPr marL="9525" marR="9525" marT="9525" marB="91425" anchor="ctr"/>
                </a:tc>
                <a:extLst>
                  <a:ext uri="{0D108BD9-81ED-4DB2-BD59-A6C34878D82A}">
                    <a16:rowId xmlns:a16="http://schemas.microsoft.com/office/drawing/2014/main" val="10001"/>
                  </a:ext>
                </a:extLst>
              </a:tr>
              <a:tr h="233925">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30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300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0.8218</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0.8137</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0.8160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0.8180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0.8229</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0.8185</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0.00346156</a:t>
                      </a:r>
                      <a:endParaRPr sz="1200">
                        <a:solidFill>
                          <a:srgbClr val="000000"/>
                        </a:solidFill>
                        <a:latin typeface="Microsoft YaHei"/>
                        <a:ea typeface="Microsoft YaHei"/>
                        <a:cs typeface="Microsoft YaHei"/>
                        <a:sym typeface="Microsoft YaHei"/>
                      </a:endParaRPr>
                    </a:p>
                  </a:txBody>
                  <a:tcPr marL="9525" marR="9525" marT="9525" marB="91425" anchor="ctr"/>
                </a:tc>
                <a:extLst>
                  <a:ext uri="{0D108BD9-81ED-4DB2-BD59-A6C34878D82A}">
                    <a16:rowId xmlns:a16="http://schemas.microsoft.com/office/drawing/2014/main" val="10002"/>
                  </a:ext>
                </a:extLst>
              </a:tr>
              <a:tr h="287075">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30</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400</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0.8259</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0.8147</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0.8171</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0.8211</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0.8216</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0.8201</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tc>
                  <a:txBody>
                    <a:bodyPr/>
                    <a:lstStyle/>
                    <a:p>
                      <a:pPr marL="0" marR="0" lvl="0" indent="0" algn="ctr" rtl="0">
                        <a:lnSpc>
                          <a:spcPct val="100000"/>
                        </a:lnSpc>
                        <a:spcBef>
                          <a:spcPts val="0"/>
                        </a:spcBef>
                        <a:spcAft>
                          <a:spcPts val="0"/>
                        </a:spcAft>
                        <a:buClr>
                          <a:srgbClr val="000000"/>
                        </a:buClr>
                        <a:buFont typeface="Arial"/>
                        <a:buNone/>
                      </a:pPr>
                      <a:r>
                        <a:rPr lang="en-US" sz="1200" b="1">
                          <a:solidFill>
                            <a:srgbClr val="000000"/>
                          </a:solidFill>
                          <a:latin typeface="Microsoft YaHei"/>
                          <a:ea typeface="Microsoft YaHei"/>
                          <a:cs typeface="Microsoft YaHei"/>
                          <a:sym typeface="Microsoft YaHei"/>
                        </a:rPr>
                        <a:t>0.00385479</a:t>
                      </a:r>
                      <a:endParaRPr sz="1200" b="1">
                        <a:solidFill>
                          <a:srgbClr val="000000"/>
                        </a:solidFill>
                        <a:latin typeface="Microsoft YaHei"/>
                        <a:ea typeface="Microsoft YaHei"/>
                        <a:cs typeface="Microsoft YaHei"/>
                        <a:sym typeface="Microsoft YaHei"/>
                      </a:endParaRPr>
                    </a:p>
                  </a:txBody>
                  <a:tcPr marL="9525" marR="9525" marT="9525" marB="91425" anchor="ctr">
                    <a:solidFill>
                      <a:schemeClr val="accent5"/>
                    </a:solidFill>
                  </a:tcPr>
                </a:tc>
                <a:extLst>
                  <a:ext uri="{0D108BD9-81ED-4DB2-BD59-A6C34878D82A}">
                    <a16:rowId xmlns:a16="http://schemas.microsoft.com/office/drawing/2014/main" val="10003"/>
                  </a:ext>
                </a:extLst>
              </a:tr>
              <a:tr h="255075">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40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225</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0.8196</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0.8098</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0.8150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0.8164</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0.8190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0.8160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0.00352462</a:t>
                      </a:r>
                      <a:endParaRPr sz="1200">
                        <a:solidFill>
                          <a:srgbClr val="000000"/>
                        </a:solidFill>
                        <a:latin typeface="Microsoft YaHei"/>
                        <a:ea typeface="Microsoft YaHei"/>
                        <a:cs typeface="Microsoft YaHei"/>
                        <a:sym typeface="Microsoft YaHei"/>
                      </a:endParaRPr>
                    </a:p>
                  </a:txBody>
                  <a:tcPr marL="9525" marR="9525" marT="9525" marB="91425" anchor="ctr"/>
                </a:tc>
                <a:extLst>
                  <a:ext uri="{0D108BD9-81ED-4DB2-BD59-A6C34878D82A}">
                    <a16:rowId xmlns:a16="http://schemas.microsoft.com/office/drawing/2014/main" val="10004"/>
                  </a:ext>
                </a:extLst>
              </a:tr>
              <a:tr h="294250">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40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300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0.8255</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0.8100</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0.8159</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0.8176</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0.8194</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0.8177</a:t>
                      </a:r>
                      <a:endParaRPr sz="1200">
                        <a:solidFill>
                          <a:srgbClr val="000000"/>
                        </a:solidFill>
                        <a:latin typeface="Microsoft YaHei"/>
                        <a:ea typeface="Microsoft YaHei"/>
                        <a:cs typeface="Microsoft YaHei"/>
                        <a:sym typeface="Microsoft YaHei"/>
                      </a:endParaRPr>
                    </a:p>
                  </a:txBody>
                  <a:tcPr marL="9525" marR="9525" marT="9525" marB="91425" anchor="ct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0.00502906</a:t>
                      </a:r>
                      <a:endParaRPr sz="1200">
                        <a:solidFill>
                          <a:srgbClr val="000000"/>
                        </a:solidFill>
                        <a:latin typeface="Microsoft YaHei"/>
                        <a:ea typeface="Microsoft YaHei"/>
                        <a:cs typeface="Microsoft YaHei"/>
                        <a:sym typeface="Microsoft YaHei"/>
                      </a:endParaRPr>
                    </a:p>
                  </a:txBody>
                  <a:tcPr marL="9525" marR="9525" marT="9525" marB="91425" anchor="ctr"/>
                </a:tc>
                <a:extLst>
                  <a:ext uri="{0D108BD9-81ED-4DB2-BD59-A6C34878D82A}">
                    <a16:rowId xmlns:a16="http://schemas.microsoft.com/office/drawing/2014/main" val="10005"/>
                  </a:ext>
                </a:extLst>
              </a:tr>
              <a:tr h="258750">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40</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400</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0.8269</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0.8100</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0.8172</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0.8192</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0.8238</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0.8194</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a:solidFill>
                            <a:srgbClr val="000000"/>
                          </a:solidFill>
                          <a:latin typeface="Microsoft YaHei"/>
                          <a:ea typeface="Microsoft YaHei"/>
                          <a:cs typeface="Microsoft YaHei"/>
                          <a:sym typeface="Microsoft YaHei"/>
                        </a:rPr>
                        <a:t>0.00581308</a:t>
                      </a:r>
                      <a:endParaRPr sz="1200">
                        <a:solidFill>
                          <a:srgbClr val="000000"/>
                        </a:solidFill>
                        <a:latin typeface="Microsoft YaHei"/>
                        <a:ea typeface="Microsoft YaHei"/>
                        <a:cs typeface="Microsoft YaHei"/>
                        <a:sym typeface="Microsoft YaHei"/>
                      </a:endParaRPr>
                    </a:p>
                  </a:txBody>
                  <a:tcPr marL="9525" marR="9525" marT="9525" marB="91425" anchor="ctr">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265825">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30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250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0.819</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0.821</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0.818</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0.00480932</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276450">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30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350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0.827</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0.812</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0.819</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0.821</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0.0051482</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265825">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40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350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0.827</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0.819</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0.819</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0.824</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0.00473505</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287075">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40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250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0.822</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0.807</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0.817</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0.816</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0.820</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0.816</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200" u="none" strike="noStrike" cap="none">
                          <a:solidFill>
                            <a:srgbClr val="000000"/>
                          </a:solidFill>
                          <a:latin typeface="Microsoft YaHei"/>
                          <a:ea typeface="Microsoft YaHei"/>
                          <a:cs typeface="Microsoft YaHei"/>
                          <a:sym typeface="Microsoft YaHei"/>
                        </a:rPr>
                        <a:t>0.00521445</a:t>
                      </a:r>
                      <a:endParaRPr sz="1200" i="0" u="none" strike="noStrike" cap="none">
                        <a:solidFill>
                          <a:srgbClr val="000000"/>
                        </a:solidFill>
                        <a:latin typeface="Microsoft YaHei"/>
                        <a:ea typeface="Microsoft YaHei"/>
                        <a:cs typeface="Microsoft YaHei"/>
                        <a:sym typeface="Microsoft YaHei"/>
                      </a:endParaRPr>
                    </a:p>
                  </a:txBody>
                  <a:tcPr marL="1450" marR="1450" marT="1450" marB="0" anchor="ctr">
                    <a:lnT w="12700" cap="flat" cmpd="sng">
                      <a:solidFill>
                        <a:schemeClr val="lt1"/>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sp>
        <p:nvSpPr>
          <p:cNvPr id="148" name="Google Shape;148;p22"/>
          <p:cNvSpPr txBox="1"/>
          <p:nvPr/>
        </p:nvSpPr>
        <p:spPr>
          <a:xfrm>
            <a:off x="770751" y="1109750"/>
            <a:ext cx="76017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Table: The performance(AUC) of Random Forest on 5-folds Cross-validation with different parameters</a:t>
            </a:r>
            <a:endParaRPr sz="1200" b="0" i="0" u="none" strike="noStrike" cap="none">
              <a:solidFill>
                <a:schemeClr val="dk2"/>
              </a:solidFill>
              <a:latin typeface="Microsoft YaHei"/>
              <a:ea typeface="Microsoft YaHei"/>
              <a:cs typeface="Microsoft YaHei"/>
              <a:sym typeface="Microsoft Ya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350874" y="1765414"/>
            <a:ext cx="2190307" cy="126834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Model</a:t>
            </a:r>
            <a:br>
              <a:rPr lang="en-US" sz="2400">
                <a:solidFill>
                  <a:srgbClr val="E2E2E2"/>
                </a:solidFill>
                <a:latin typeface="Microsoft YaHei"/>
                <a:ea typeface="Microsoft YaHei"/>
                <a:cs typeface="Microsoft YaHei"/>
                <a:sym typeface="Microsoft YaHei"/>
              </a:rPr>
            </a:br>
            <a:r>
              <a:rPr lang="en-US" sz="2400">
                <a:solidFill>
                  <a:srgbClr val="E2E2E2"/>
                </a:solidFill>
                <a:latin typeface="Microsoft YaHei"/>
                <a:ea typeface="Microsoft YaHei"/>
                <a:cs typeface="Microsoft YaHei"/>
                <a:sym typeface="Microsoft YaHei"/>
              </a:rPr>
              <a:t>Comparison </a:t>
            </a:r>
            <a:endParaRPr sz="2400">
              <a:solidFill>
                <a:srgbClr val="E2E2E2"/>
              </a:solidFill>
              <a:latin typeface="Microsoft YaHei"/>
              <a:ea typeface="Microsoft YaHei"/>
              <a:cs typeface="Microsoft YaHei"/>
              <a:sym typeface="Microsoft YaHei"/>
            </a:endParaRPr>
          </a:p>
        </p:txBody>
      </p:sp>
      <p:sp>
        <p:nvSpPr>
          <p:cNvPr id="154" name="Google Shape;154;p23"/>
          <p:cNvSpPr txBox="1"/>
          <p:nvPr/>
        </p:nvSpPr>
        <p:spPr>
          <a:xfrm>
            <a:off x="3500615" y="4163025"/>
            <a:ext cx="5321698"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Figure: The performance(AUC) comparison of Random Forest and lightGBM with their relative best feature sets</a:t>
            </a:r>
            <a:endParaRPr sz="1200" b="0" i="0" u="none" strike="noStrike" cap="none">
              <a:solidFill>
                <a:schemeClr val="dk2"/>
              </a:solidFill>
              <a:latin typeface="Microsoft YaHei"/>
              <a:ea typeface="Microsoft YaHei"/>
              <a:cs typeface="Microsoft YaHei"/>
              <a:sym typeface="Microsoft YaHei"/>
            </a:endParaRPr>
          </a:p>
        </p:txBody>
      </p:sp>
      <p:grpSp>
        <p:nvGrpSpPr>
          <p:cNvPr id="155" name="Google Shape;155;p23"/>
          <p:cNvGrpSpPr/>
          <p:nvPr/>
        </p:nvGrpSpPr>
        <p:grpSpPr>
          <a:xfrm>
            <a:off x="3754263" y="587100"/>
            <a:ext cx="4814425" cy="3209625"/>
            <a:chOff x="3754263" y="587100"/>
            <a:chExt cx="4814425" cy="3209625"/>
          </a:xfrm>
        </p:grpSpPr>
        <p:pic>
          <p:nvPicPr>
            <p:cNvPr id="156" name="Google Shape;156;p23"/>
            <p:cNvPicPr preferRelativeResize="0"/>
            <p:nvPr/>
          </p:nvPicPr>
          <p:blipFill>
            <a:blip r:embed="rId3">
              <a:alphaModFix/>
            </a:blip>
            <a:stretch>
              <a:fillRect/>
            </a:stretch>
          </p:blipFill>
          <p:spPr>
            <a:xfrm>
              <a:off x="3754263" y="587100"/>
              <a:ext cx="4814425" cy="3209625"/>
            </a:xfrm>
            <a:prstGeom prst="rect">
              <a:avLst/>
            </a:prstGeom>
            <a:noFill/>
            <a:ln>
              <a:noFill/>
            </a:ln>
          </p:spPr>
        </p:pic>
        <p:sp>
          <p:nvSpPr>
            <p:cNvPr id="157" name="Google Shape;157;p23"/>
            <p:cNvSpPr/>
            <p:nvPr/>
          </p:nvSpPr>
          <p:spPr>
            <a:xfrm>
              <a:off x="6126250" y="3152850"/>
              <a:ext cx="727500" cy="127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0" y="116999"/>
            <a:ext cx="5768265"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E2E2E2"/>
                </a:solidFill>
                <a:latin typeface="Microsoft YaHei"/>
                <a:ea typeface="Microsoft YaHei"/>
                <a:cs typeface="Microsoft YaHei"/>
                <a:sym typeface="Microsoft YaHei"/>
              </a:rPr>
              <a:t>Hyper-tuning in Random Forest</a:t>
            </a:r>
            <a:endParaRPr sz="2400" b="0" i="0" u="none" strike="noStrike" cap="none">
              <a:solidFill>
                <a:srgbClr val="E2E2E2"/>
              </a:solidFill>
              <a:latin typeface="Microsoft YaHei"/>
              <a:ea typeface="Microsoft YaHei"/>
              <a:cs typeface="Microsoft YaHei"/>
              <a:sym typeface="Microsoft YaHei"/>
            </a:endParaRPr>
          </a:p>
        </p:txBody>
      </p:sp>
      <p:pic>
        <p:nvPicPr>
          <p:cNvPr id="163" name="Google Shape;163;p24"/>
          <p:cNvPicPr preferRelativeResize="0"/>
          <p:nvPr/>
        </p:nvPicPr>
        <p:blipFill rotWithShape="1">
          <a:blip r:embed="rId3">
            <a:alphaModFix/>
          </a:blip>
          <a:srcRect/>
          <a:stretch/>
        </p:blipFill>
        <p:spPr>
          <a:xfrm>
            <a:off x="3657600" y="870543"/>
            <a:ext cx="5486400" cy="3657600"/>
          </a:xfrm>
          <a:prstGeom prst="rect">
            <a:avLst/>
          </a:prstGeom>
          <a:noFill/>
          <a:ln>
            <a:noFill/>
          </a:ln>
        </p:spPr>
      </p:pic>
      <p:sp>
        <p:nvSpPr>
          <p:cNvPr id="164" name="Google Shape;164;p24"/>
          <p:cNvSpPr txBox="1"/>
          <p:nvPr/>
        </p:nvSpPr>
        <p:spPr>
          <a:xfrm>
            <a:off x="1196159" y="4528148"/>
            <a:ext cx="7873500" cy="27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Figure: The performance(AUC) of Random Forest on 5-folds Cross-validation with the final parameters</a:t>
            </a:r>
            <a:endParaRPr sz="1200" b="0" i="0" u="none" strike="noStrike" cap="none">
              <a:solidFill>
                <a:schemeClr val="dk2"/>
              </a:solidFill>
              <a:latin typeface="Microsoft YaHei"/>
              <a:ea typeface="Microsoft YaHei"/>
              <a:cs typeface="Microsoft YaHei"/>
              <a:sym typeface="Microsoft YaHei"/>
            </a:endParaRPr>
          </a:p>
        </p:txBody>
      </p:sp>
      <p:sp>
        <p:nvSpPr>
          <p:cNvPr id="165" name="Google Shape;165;p24"/>
          <p:cNvSpPr txBox="1"/>
          <p:nvPr/>
        </p:nvSpPr>
        <p:spPr>
          <a:xfrm>
            <a:off x="99000" y="1454950"/>
            <a:ext cx="4612800" cy="2488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b="0" i="0" u="none" strike="noStrike" cap="none">
                <a:solidFill>
                  <a:schemeClr val="dk2"/>
                </a:solidFill>
                <a:latin typeface="Microsoft YaHei"/>
                <a:ea typeface="Microsoft YaHei"/>
                <a:cs typeface="Microsoft YaHei"/>
                <a:sym typeface="Microsoft YaHei"/>
              </a:rPr>
              <a:t>{</a:t>
            </a:r>
            <a:r>
              <a:rPr lang="en-US" sz="1600" b="1" i="0" u="none" strike="noStrike" cap="none">
                <a:solidFill>
                  <a:schemeClr val="dk2"/>
                </a:solidFill>
                <a:latin typeface="Microsoft YaHei"/>
                <a:ea typeface="Microsoft YaHei"/>
                <a:cs typeface="Microsoft YaHei"/>
                <a:sym typeface="Microsoft YaHei"/>
              </a:rPr>
              <a:t> 'class_weight'</a:t>
            </a:r>
            <a:r>
              <a:rPr lang="en-US" sz="1600" b="0" i="0" u="none" strike="noStrike" cap="none">
                <a:solidFill>
                  <a:schemeClr val="dk2"/>
                </a:solidFill>
                <a:latin typeface="Microsoft YaHei"/>
                <a:ea typeface="Microsoft YaHei"/>
                <a:cs typeface="Microsoft YaHei"/>
                <a:sym typeface="Microsoft YaHei"/>
              </a:rPr>
              <a:t>:  'balanced_subsample',</a:t>
            </a:r>
            <a:endParaRPr/>
          </a:p>
          <a:p>
            <a:pPr marL="0" marR="0" lvl="0" indent="0" algn="l" rtl="0">
              <a:lnSpc>
                <a:spcPct val="150000"/>
              </a:lnSpc>
              <a:spcBef>
                <a:spcPts val="0"/>
              </a:spcBef>
              <a:spcAft>
                <a:spcPts val="0"/>
              </a:spcAft>
              <a:buNone/>
            </a:pPr>
            <a:r>
              <a:rPr lang="en-US" sz="1600" b="0" i="0" u="none" strike="noStrike" cap="none">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'criterion'</a:t>
            </a:r>
            <a:r>
              <a:rPr lang="en-US" sz="1600" b="0" i="0" u="none" strike="noStrike" cap="none">
                <a:solidFill>
                  <a:schemeClr val="dk2"/>
                </a:solidFill>
                <a:latin typeface="Microsoft YaHei"/>
                <a:ea typeface="Microsoft YaHei"/>
                <a:cs typeface="Microsoft YaHei"/>
                <a:sym typeface="Microsoft YaHei"/>
              </a:rPr>
              <a:t>:  'entropy']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'max_depth'</a:t>
            </a:r>
            <a:r>
              <a:rPr lang="en-US" sz="1600" b="0" i="0" u="none" strike="noStrike" cap="none">
                <a:solidFill>
                  <a:schemeClr val="dk2"/>
                </a:solidFill>
                <a:latin typeface="Microsoft YaHei"/>
                <a:ea typeface="Microsoft YaHei"/>
                <a:cs typeface="Microsoft YaHei"/>
                <a:sym typeface="Microsoft YaHei"/>
              </a:rPr>
              <a:t>:  30,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'n_estimators'</a:t>
            </a:r>
            <a:r>
              <a:rPr lang="en-US" sz="1600" b="0" i="0" u="none" strike="noStrike" cap="none">
                <a:solidFill>
                  <a:schemeClr val="dk2"/>
                </a:solidFill>
                <a:latin typeface="Microsoft YaHei"/>
                <a:ea typeface="Microsoft YaHei"/>
                <a:cs typeface="Microsoft YaHei"/>
                <a:sym typeface="Microsoft YaHei"/>
              </a:rPr>
              <a:t>:  400] </a:t>
            </a:r>
            <a:endParaRPr/>
          </a:p>
          <a:p>
            <a:pPr marL="0" marR="0" lvl="0" indent="0" algn="l" rtl="0">
              <a:lnSpc>
                <a:spcPct val="150000"/>
              </a:lnSpc>
              <a:spcBef>
                <a:spcPts val="0"/>
              </a:spcBef>
              <a:spcAft>
                <a:spcPts val="0"/>
              </a:spcAft>
              <a:buNone/>
            </a:pPr>
            <a:r>
              <a:rPr lang="en-US" sz="1600">
                <a:solidFill>
                  <a:schemeClr val="dk2"/>
                </a:solidFill>
                <a:latin typeface="Microsoft YaHei"/>
                <a:ea typeface="Microsoft YaHei"/>
                <a:cs typeface="Microsoft YaHei"/>
                <a:sym typeface="Microsoft YaHei"/>
              </a:rPr>
              <a:t>  </a:t>
            </a:r>
            <a:r>
              <a:rPr lang="en-US" sz="1600" b="1" i="0" u="none" strike="noStrike" cap="none">
                <a:solidFill>
                  <a:schemeClr val="dk2"/>
                </a:solidFill>
                <a:latin typeface="Microsoft YaHei"/>
                <a:ea typeface="Microsoft YaHei"/>
                <a:cs typeface="Microsoft YaHei"/>
                <a:sym typeface="Microsoft YaHei"/>
              </a:rPr>
              <a:t>'oob_score'</a:t>
            </a:r>
            <a:r>
              <a:rPr lang="en-US" sz="1600" b="0" i="0" u="none" strike="noStrike" cap="none">
                <a:solidFill>
                  <a:schemeClr val="dk2"/>
                </a:solidFill>
                <a:latin typeface="Microsoft YaHei"/>
                <a:ea typeface="Microsoft YaHei"/>
                <a:cs typeface="Microsoft YaHei"/>
                <a:sym typeface="Microsoft YaHei"/>
              </a:rPr>
              <a:t>:  True }</a:t>
            </a:r>
            <a:endParaRPr sz="1600" b="0" i="0" u="none" strike="noStrike" cap="none">
              <a:solidFill>
                <a:schemeClr val="dk2"/>
              </a:solidFill>
              <a:latin typeface="Microsoft YaHei"/>
              <a:ea typeface="Microsoft YaHei"/>
              <a:cs typeface="Microsoft YaHei"/>
              <a:sym typeface="Microsoft YaHe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flipH="1">
            <a:off x="3286721" y="2150850"/>
            <a:ext cx="5444040"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a:solidFill>
                  <a:srgbClr val="E2E2E2"/>
                </a:solidFill>
                <a:latin typeface="Microsoft YaHei"/>
                <a:ea typeface="Microsoft YaHei"/>
                <a:cs typeface="Microsoft YaHei"/>
                <a:sym typeface="Microsoft YaHei"/>
              </a:rPr>
              <a:t>Future Work</a:t>
            </a:r>
            <a:endParaRPr sz="3600">
              <a:solidFill>
                <a:srgbClr val="E2E2E2"/>
              </a:solidFill>
              <a:latin typeface="Microsoft YaHei"/>
              <a:ea typeface="Microsoft YaHei"/>
              <a:cs typeface="Microsoft YaHei"/>
              <a:sym typeface="Microsoft YaHei"/>
            </a:endParaRPr>
          </a:p>
        </p:txBody>
      </p:sp>
      <p:sp>
        <p:nvSpPr>
          <p:cNvPr id="171" name="Google Shape;171;p25"/>
          <p:cNvSpPr txBox="1">
            <a:spLocks noGrp="1"/>
          </p:cNvSpPr>
          <p:nvPr>
            <p:ph type="title" idx="2"/>
          </p:nvPr>
        </p:nvSpPr>
        <p:spPr>
          <a:xfrm flipH="1">
            <a:off x="580292" y="2012850"/>
            <a:ext cx="1793631" cy="111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latin typeface="Microsoft YaHei"/>
                <a:ea typeface="Microsoft YaHei"/>
                <a:cs typeface="Microsoft YaHei"/>
                <a:sym typeface="Microsoft YaHei"/>
              </a:rPr>
              <a:t>04</a:t>
            </a:r>
            <a:endParaRPr sz="4000">
              <a:latin typeface="Microsoft YaHei"/>
              <a:ea typeface="Microsoft YaHei"/>
              <a:cs typeface="Microsoft YaHei"/>
              <a:sym typeface="Microsoft YaHe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0874" y="1765414"/>
            <a:ext cx="2190307" cy="126834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Future Work</a:t>
            </a:r>
            <a:endParaRPr sz="2400">
              <a:solidFill>
                <a:srgbClr val="E2E2E2"/>
              </a:solidFill>
              <a:latin typeface="Microsoft YaHei"/>
              <a:ea typeface="Microsoft YaHei"/>
              <a:cs typeface="Microsoft YaHei"/>
              <a:sym typeface="Microsoft YaHei"/>
            </a:endParaRPr>
          </a:p>
        </p:txBody>
      </p:sp>
      <p:sp>
        <p:nvSpPr>
          <p:cNvPr id="177" name="Google Shape;177;p26"/>
          <p:cNvSpPr txBox="1"/>
          <p:nvPr/>
        </p:nvSpPr>
        <p:spPr>
          <a:xfrm>
            <a:off x="3001100" y="1270976"/>
            <a:ext cx="5792100" cy="3007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icrosoft YaHei"/>
                <a:ea typeface="Microsoft YaHei"/>
                <a:cs typeface="Microsoft YaHei"/>
                <a:sym typeface="Microsoft YaHei"/>
              </a:rPr>
              <a:t>Consider to combine the results outputted by multiple models.</a:t>
            </a:r>
            <a:endParaRPr>
              <a:solidFill>
                <a:schemeClr val="dk1"/>
              </a:solidFill>
            </a:endParaRPr>
          </a:p>
          <a:p>
            <a:pPr marL="0" marR="0" lvl="0" indent="0" algn="l" rtl="0">
              <a:lnSpc>
                <a:spcPct val="150000"/>
              </a:lnSpc>
              <a:spcBef>
                <a:spcPts val="0"/>
              </a:spcBef>
              <a:spcAft>
                <a:spcPts val="0"/>
              </a:spcAft>
              <a:buNone/>
            </a:pPr>
            <a:endParaRPr sz="2000" b="0" i="0" u="none" strike="noStrike" cap="none">
              <a:solidFill>
                <a:schemeClr val="dk1"/>
              </a:solidFill>
              <a:latin typeface="Microsoft YaHei"/>
              <a:ea typeface="Microsoft YaHei"/>
              <a:cs typeface="Microsoft YaHei"/>
              <a:sym typeface="Microsoft YaHei"/>
            </a:endParaRPr>
          </a:p>
          <a:p>
            <a:pPr marL="171450" marR="0" lvl="0" indent="-1714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icrosoft YaHei"/>
                <a:ea typeface="Microsoft YaHei"/>
                <a:cs typeface="Microsoft YaHei"/>
                <a:sym typeface="Microsoft YaHei"/>
              </a:rPr>
              <a:t>Consider the possible prediction based on the data structure </a:t>
            </a:r>
            <a:r>
              <a:rPr lang="en-US" sz="2000">
                <a:solidFill>
                  <a:schemeClr val="dk1"/>
                </a:solidFill>
                <a:latin typeface="Microsoft YaHei"/>
                <a:ea typeface="Microsoft YaHei"/>
                <a:cs typeface="Microsoft YaHei"/>
                <a:sym typeface="Microsoft YaHei"/>
              </a:rPr>
              <a:t>or images</a:t>
            </a:r>
            <a:r>
              <a:rPr lang="en-US" sz="2000" b="0" i="0" u="none" strike="noStrike" cap="none">
                <a:solidFill>
                  <a:schemeClr val="dk1"/>
                </a:solidFill>
                <a:latin typeface="Microsoft YaHei"/>
                <a:ea typeface="Microsoft YaHei"/>
                <a:cs typeface="Microsoft YaHei"/>
                <a:sym typeface="Microsoft YaHei"/>
              </a:rPr>
              <a:t> of chemical compounds. </a:t>
            </a:r>
            <a:endParaRPr sz="2000" b="0" i="0" u="none" strike="noStrike" cap="none">
              <a:solidFill>
                <a:schemeClr val="dk1"/>
              </a:solidFill>
              <a:latin typeface="Microsoft YaHei"/>
              <a:ea typeface="Microsoft YaHei"/>
              <a:cs typeface="Microsoft YaHei"/>
              <a:sym typeface="Microsoft YaHe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0" y="117000"/>
            <a:ext cx="28737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a:solidFill>
                  <a:srgbClr val="E2E2E2"/>
                </a:solidFill>
                <a:latin typeface="Microsoft YaHei"/>
                <a:ea typeface="Microsoft YaHei"/>
                <a:cs typeface="Microsoft YaHei"/>
                <a:sym typeface="Microsoft YaHei"/>
              </a:rPr>
              <a:t>References</a:t>
            </a:r>
            <a:endParaRPr sz="2400" b="0" i="0" u="none" strike="noStrike" cap="none">
              <a:solidFill>
                <a:srgbClr val="E2E2E2"/>
              </a:solidFill>
              <a:latin typeface="Microsoft YaHei"/>
              <a:ea typeface="Microsoft YaHei"/>
              <a:cs typeface="Microsoft YaHei"/>
              <a:sym typeface="Microsoft YaHei"/>
            </a:endParaRPr>
          </a:p>
        </p:txBody>
      </p:sp>
      <p:sp>
        <p:nvSpPr>
          <p:cNvPr id="183" name="Google Shape;183;p27"/>
          <p:cNvSpPr txBox="1"/>
          <p:nvPr/>
        </p:nvSpPr>
        <p:spPr>
          <a:xfrm>
            <a:off x="648500" y="948375"/>
            <a:ext cx="7659300" cy="3819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[1]  “Rdkit,” https://www.rdkit.org/, accessed December 9, 2020.</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[2]  D. E. Ratnawati,  Marjono,  and S. Anam,  “Prediction of active compounds from smiles codes using backpropagation algorithm,” in AIP Conference Proceedings, vol. 2021, no. 1. AIP Publishing LLC, 2018, p. 060009.</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[3]  “Computing extended connectivity fingerprints,” </a:t>
            </a:r>
            <a:r>
              <a:rPr lang="en-US" sz="1250" u="sng">
                <a:solidFill>
                  <a:schemeClr val="hlink"/>
                </a:solidFill>
                <a:latin typeface="Microsoft YaHei"/>
                <a:ea typeface="Microsoft YaHei"/>
                <a:cs typeface="Microsoft YaHei"/>
                <a:sym typeface="Microsoft YaHei"/>
                <a:hlinkClick r:id="rId3"/>
              </a:rPr>
              <a:t>https://depth-first.com/articles/2019/01/11/</a:t>
            </a:r>
            <a:r>
              <a:rPr lang="en-US" sz="1250">
                <a:latin typeface="Microsoft YaHei"/>
                <a:ea typeface="Microsoft YaHei"/>
                <a:cs typeface="Microsoft YaHei"/>
                <a:sym typeface="Microsoft YaHei"/>
              </a:rPr>
              <a:t> extended-connectivity-fingerprints/, accessed December 9, 2020.</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[4]  S. Jaeger, S. Fulle, and S. Turk, “Mol2vec:  unsupervised machine learning approach with chemical intuition,” Journal of chemical information and modeling , vol. 58, no. 1, pp. 27–35, 2018.</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[5]  “Open source ecfp/fcfp circular fingerprints in cdk,” </a:t>
            </a:r>
            <a:r>
              <a:rPr lang="en-US" sz="1250" u="sng">
                <a:solidFill>
                  <a:schemeClr val="hlink"/>
                </a:solidFill>
                <a:latin typeface="Microsoft YaHei"/>
                <a:ea typeface="Microsoft YaHei"/>
                <a:cs typeface="Microsoft YaHei"/>
                <a:sym typeface="Microsoft YaHei"/>
                <a:hlinkClick r:id="rId4"/>
              </a:rPr>
              <a:t>https://cheminf20.org/2014/02/21/</a:t>
            </a:r>
            <a:r>
              <a:rPr lang="en-US" sz="1250">
                <a:latin typeface="Microsoft YaHei"/>
                <a:ea typeface="Microsoft YaHei"/>
                <a:cs typeface="Microsoft YaHei"/>
                <a:sym typeface="Microsoft YaHei"/>
              </a:rPr>
              <a:t> open-source-ecfpfcfp-circular-fingerprints-in-cdk/, accessed December 9, 2020.</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r>
              <a:rPr lang="en-US" sz="1250">
                <a:latin typeface="Microsoft YaHei"/>
                <a:ea typeface="Microsoft YaHei"/>
                <a:cs typeface="Microsoft YaHei"/>
                <a:sym typeface="Microsoft YaHei"/>
              </a:rPr>
              <a:t>[6]  D. Weininger, A. Weininger, and J. L. Weininger, “Smiles. 2. algorithm for generation of unique smiles notation,” Journal of chemical information and computer sciences , vol. 29, no. 2, pp. 97–101, 1989.</a:t>
            </a:r>
            <a:endParaRPr sz="1250">
              <a:latin typeface="Microsoft YaHei"/>
              <a:ea typeface="Microsoft YaHei"/>
              <a:cs typeface="Microsoft YaHei"/>
              <a:sym typeface="Microsoft YaHei"/>
            </a:endParaRPr>
          </a:p>
          <a:p>
            <a:pPr marL="0" lvl="0" indent="0" algn="l" rtl="0">
              <a:lnSpc>
                <a:spcPct val="150000"/>
              </a:lnSpc>
              <a:spcBef>
                <a:spcPts val="0"/>
              </a:spcBef>
              <a:spcAft>
                <a:spcPts val="0"/>
              </a:spcAft>
              <a:buNone/>
            </a:pPr>
            <a:endParaRPr>
              <a:latin typeface="Encode Sans Semi Condensed"/>
              <a:ea typeface="Encode Sans Semi Condensed"/>
              <a:cs typeface="Encode Sans Semi Condensed"/>
              <a:sym typeface="Encode Sans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2150250" y="0"/>
            <a:ext cx="4843500" cy="217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US" sz="3600">
                <a:latin typeface="Microsoft YaHei"/>
                <a:ea typeface="Microsoft YaHei"/>
                <a:cs typeface="Microsoft YaHei"/>
                <a:sym typeface="Microsoft YaHei"/>
              </a:rPr>
              <a:t>Table of Contents</a:t>
            </a:r>
            <a:endParaRPr sz="3600">
              <a:latin typeface="Microsoft YaHei"/>
              <a:ea typeface="Microsoft YaHei"/>
              <a:cs typeface="Microsoft YaHei"/>
              <a:sym typeface="Microsoft YaHei"/>
            </a:endParaRPr>
          </a:p>
        </p:txBody>
      </p:sp>
      <p:sp>
        <p:nvSpPr>
          <p:cNvPr id="47" name="Google Shape;47;p10"/>
          <p:cNvSpPr/>
          <p:nvPr/>
        </p:nvSpPr>
        <p:spPr>
          <a:xfrm>
            <a:off x="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48" name="Google Shape;48;p10"/>
          <p:cNvSpPr txBox="1"/>
          <p:nvPr/>
        </p:nvSpPr>
        <p:spPr>
          <a:xfrm>
            <a:off x="747150" y="2251675"/>
            <a:ext cx="2102700" cy="40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4200"/>
              <a:buFont typeface="Encode Sans Semi Condensed"/>
              <a:buNone/>
            </a:pPr>
            <a:r>
              <a:rPr lang="en-US" sz="1800" b="1" i="0" u="none" strike="noStrike" cap="none">
                <a:solidFill>
                  <a:schemeClr val="lt1"/>
                </a:solidFill>
                <a:latin typeface="Microsoft YaHei"/>
                <a:ea typeface="Microsoft YaHei"/>
                <a:cs typeface="Microsoft YaHei"/>
                <a:sym typeface="Microsoft YaHei"/>
              </a:rPr>
              <a:t>01</a:t>
            </a:r>
            <a:endParaRPr/>
          </a:p>
        </p:txBody>
      </p:sp>
      <p:sp>
        <p:nvSpPr>
          <p:cNvPr id="49" name="Google Shape;49;p10"/>
          <p:cNvSpPr txBox="1"/>
          <p:nvPr/>
        </p:nvSpPr>
        <p:spPr>
          <a:xfrm>
            <a:off x="2561705" y="2571750"/>
            <a:ext cx="4742861" cy="217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Encode Sans Semi Condensed"/>
              <a:buNone/>
            </a:pPr>
            <a:r>
              <a:rPr lang="en-US" sz="1800" b="1" i="0" u="none" strike="noStrike" cap="none">
                <a:solidFill>
                  <a:schemeClr val="dk1"/>
                </a:solidFill>
                <a:latin typeface="Microsoft YaHei"/>
                <a:ea typeface="Microsoft YaHei"/>
                <a:cs typeface="Microsoft YaHei"/>
                <a:sym typeface="Microsoft YaHei"/>
              </a:rPr>
              <a:t>01  Data Preparation</a:t>
            </a:r>
            <a:endParaRPr/>
          </a:p>
          <a:p>
            <a:pPr marL="342900" marR="0" lvl="0" indent="-165100" algn="l" rtl="0">
              <a:lnSpc>
                <a:spcPct val="100000"/>
              </a:lnSpc>
              <a:spcBef>
                <a:spcPts val="0"/>
              </a:spcBef>
              <a:spcAft>
                <a:spcPts val="0"/>
              </a:spcAft>
              <a:buClr>
                <a:schemeClr val="dk2"/>
              </a:buClr>
              <a:buSzPts val="2800"/>
              <a:buFont typeface="Encode Sans Semi Condensed"/>
              <a:buNone/>
            </a:pPr>
            <a:endParaRPr sz="1800" b="1" i="0" u="none" strike="noStrike" cap="none">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2"/>
              </a:buClr>
              <a:buSzPts val="2800"/>
              <a:buFont typeface="Encode Sans Semi Condensed"/>
              <a:buNone/>
            </a:pPr>
            <a:r>
              <a:rPr lang="en-US" sz="1800" b="1" i="0" u="none" strike="noStrike" cap="none">
                <a:solidFill>
                  <a:schemeClr val="dk1"/>
                </a:solidFill>
                <a:latin typeface="Microsoft YaHei"/>
                <a:ea typeface="Microsoft YaHei"/>
                <a:cs typeface="Microsoft YaHei"/>
                <a:sym typeface="Microsoft YaHei"/>
              </a:rPr>
              <a:t>02  Feature Sets Selection</a:t>
            </a:r>
            <a:endParaRPr sz="1800" b="1" i="0" u="none" strike="noStrike" cap="none">
              <a:solidFill>
                <a:schemeClr val="dk1"/>
              </a:solidFill>
              <a:latin typeface="Microsoft YaHei"/>
              <a:ea typeface="Microsoft YaHei"/>
              <a:cs typeface="Microsoft YaHei"/>
              <a:sym typeface="Microsoft YaHei"/>
            </a:endParaRPr>
          </a:p>
          <a:p>
            <a:pPr marL="342900" marR="0" lvl="0" indent="-165100" algn="l" rtl="0">
              <a:lnSpc>
                <a:spcPct val="100000"/>
              </a:lnSpc>
              <a:spcBef>
                <a:spcPts val="0"/>
              </a:spcBef>
              <a:spcAft>
                <a:spcPts val="0"/>
              </a:spcAft>
              <a:buClr>
                <a:schemeClr val="dk2"/>
              </a:buClr>
              <a:buSzPts val="2800"/>
              <a:buFont typeface="Encode Sans Semi Condensed"/>
              <a:buNone/>
            </a:pPr>
            <a:endParaRPr sz="1800" b="1" i="0" u="none" strike="noStrike" cap="none">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2"/>
              </a:buClr>
              <a:buSzPts val="2800"/>
              <a:buFont typeface="Encode Sans Semi Condensed"/>
              <a:buNone/>
            </a:pPr>
            <a:r>
              <a:rPr lang="en-US" sz="1800" b="1" i="0" u="none" strike="noStrike" cap="none">
                <a:solidFill>
                  <a:schemeClr val="dk1"/>
                </a:solidFill>
                <a:latin typeface="Microsoft YaHei"/>
                <a:ea typeface="Microsoft YaHei"/>
                <a:cs typeface="Microsoft YaHei"/>
                <a:sym typeface="Microsoft YaHei"/>
              </a:rPr>
              <a:t>03  Hyper-parameter Optimization</a:t>
            </a:r>
            <a:endParaRPr sz="1800" b="1" i="0" u="none" strike="noStrike" cap="none">
              <a:solidFill>
                <a:schemeClr val="dk1"/>
              </a:solidFill>
              <a:latin typeface="Microsoft YaHei"/>
              <a:ea typeface="Microsoft YaHei"/>
              <a:cs typeface="Microsoft YaHei"/>
              <a:sym typeface="Microsoft YaHei"/>
            </a:endParaRPr>
          </a:p>
          <a:p>
            <a:pPr marL="342900" marR="0" lvl="0" indent="-165100" algn="l" rtl="0">
              <a:lnSpc>
                <a:spcPct val="100000"/>
              </a:lnSpc>
              <a:spcBef>
                <a:spcPts val="0"/>
              </a:spcBef>
              <a:spcAft>
                <a:spcPts val="0"/>
              </a:spcAft>
              <a:buClr>
                <a:schemeClr val="dk2"/>
              </a:buClr>
              <a:buSzPts val="2800"/>
              <a:buFont typeface="Encode Sans Semi Condensed"/>
              <a:buNone/>
            </a:pPr>
            <a:endParaRPr sz="1800" b="1" i="0" u="none" strike="noStrike" cap="none">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2"/>
              </a:buClr>
              <a:buSzPts val="2800"/>
              <a:buFont typeface="Encode Sans Semi Condensed"/>
              <a:buNone/>
            </a:pPr>
            <a:r>
              <a:rPr lang="en-US" sz="1800" b="1" i="0" u="none" strike="noStrike" cap="none">
                <a:solidFill>
                  <a:schemeClr val="dk1"/>
                </a:solidFill>
                <a:latin typeface="Microsoft YaHei"/>
                <a:ea typeface="Microsoft YaHei"/>
                <a:cs typeface="Microsoft YaHei"/>
                <a:sym typeface="Microsoft YaHei"/>
              </a:rPr>
              <a:t>04  Future Work</a:t>
            </a:r>
            <a:endParaRPr sz="1800" b="1" i="0" u="none" strike="noStrike" cap="none">
              <a:solidFill>
                <a:schemeClr val="dk1"/>
              </a:solidFill>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2894989" y="1652032"/>
            <a:ext cx="3354021" cy="109515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4400">
                <a:latin typeface="Microsoft YaHei"/>
                <a:ea typeface="Microsoft YaHei"/>
                <a:cs typeface="Microsoft YaHei"/>
                <a:sym typeface="Microsoft YaHei"/>
              </a:rPr>
              <a:t>Q &amp; A</a:t>
            </a:r>
            <a:endParaRPr sz="4400">
              <a:latin typeface="Microsoft YaHei"/>
              <a:ea typeface="Microsoft YaHei"/>
              <a:cs typeface="Microsoft YaHei"/>
              <a:sym typeface="Microsoft Ya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2548949" y="2187029"/>
            <a:ext cx="4046101"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400" b="1" i="0" u="none" strike="noStrike" cap="none">
                <a:solidFill>
                  <a:schemeClr val="dk1"/>
                </a:solidFill>
                <a:latin typeface="Microsoft YaHei"/>
                <a:ea typeface="Microsoft YaHei"/>
                <a:cs typeface="Microsoft YaHei"/>
                <a:sym typeface="Microsoft YaHei"/>
              </a:rPr>
              <a:t>Thank you!</a:t>
            </a:r>
            <a:endParaRPr sz="4400" b="1" i="0" u="none" strike="noStrike" cap="none">
              <a:solidFill>
                <a:schemeClr val="dk1"/>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flipH="1">
            <a:off x="3532906" y="2150850"/>
            <a:ext cx="4520848"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a:solidFill>
                  <a:srgbClr val="E2E2E2"/>
                </a:solidFill>
                <a:latin typeface="Microsoft YaHei"/>
                <a:ea typeface="Microsoft YaHei"/>
                <a:cs typeface="Microsoft YaHei"/>
                <a:sym typeface="Microsoft YaHei"/>
              </a:rPr>
              <a:t>Data Preparation</a:t>
            </a:r>
            <a:endParaRPr sz="3600"/>
          </a:p>
        </p:txBody>
      </p:sp>
      <p:sp>
        <p:nvSpPr>
          <p:cNvPr id="55" name="Google Shape;55;p11"/>
          <p:cNvSpPr txBox="1">
            <a:spLocks noGrp="1"/>
          </p:cNvSpPr>
          <p:nvPr>
            <p:ph type="title" idx="2"/>
          </p:nvPr>
        </p:nvSpPr>
        <p:spPr>
          <a:xfrm flipH="1">
            <a:off x="580292" y="2012850"/>
            <a:ext cx="1793631" cy="111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latin typeface="Microsoft YaHei"/>
                <a:ea typeface="Microsoft YaHei"/>
                <a:cs typeface="Microsoft YaHei"/>
                <a:sym typeface="Microsoft YaHei"/>
              </a:rPr>
              <a:t>01</a:t>
            </a:r>
            <a:endParaRPr sz="4000">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0" y="1722883"/>
            <a:ext cx="3165232" cy="1268342"/>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Raw Data Sample</a:t>
            </a:r>
            <a:endParaRPr sz="2400">
              <a:solidFill>
                <a:srgbClr val="E2E2E2"/>
              </a:solidFill>
              <a:latin typeface="Microsoft YaHei"/>
              <a:ea typeface="Microsoft YaHei"/>
              <a:cs typeface="Microsoft YaHei"/>
              <a:sym typeface="Microsoft YaHei"/>
            </a:endParaRPr>
          </a:p>
        </p:txBody>
      </p:sp>
      <p:sp>
        <p:nvSpPr>
          <p:cNvPr id="61" name="Google Shape;61;p12"/>
          <p:cNvSpPr txBox="1"/>
          <p:nvPr/>
        </p:nvSpPr>
        <p:spPr>
          <a:xfrm>
            <a:off x="2901461" y="342900"/>
            <a:ext cx="3165232"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Microsoft YaHei"/>
                <a:ea typeface="Microsoft YaHei"/>
                <a:cs typeface="Microsoft YaHei"/>
                <a:sym typeface="Microsoft YaHei"/>
              </a:rPr>
              <a:t>Label Distribution</a:t>
            </a:r>
            <a:endParaRPr sz="2400" b="0" i="0" u="none" strike="noStrike" cap="none">
              <a:solidFill>
                <a:schemeClr val="dk1"/>
              </a:solidFill>
              <a:latin typeface="Microsoft YaHei"/>
              <a:ea typeface="Microsoft YaHei"/>
              <a:cs typeface="Microsoft YaHei"/>
              <a:sym typeface="Microsoft YaHei"/>
            </a:endParaRPr>
          </a:p>
        </p:txBody>
      </p:sp>
      <p:sp>
        <p:nvSpPr>
          <p:cNvPr id="62" name="Google Shape;62;p12"/>
          <p:cNvSpPr txBox="1"/>
          <p:nvPr/>
        </p:nvSpPr>
        <p:spPr>
          <a:xfrm>
            <a:off x="3477358" y="3112476"/>
            <a:ext cx="5178669" cy="156966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Microsoft YaHei"/>
                <a:ea typeface="Microsoft YaHei"/>
                <a:cs typeface="Microsoft YaHei"/>
                <a:sym typeface="Microsoft YaHei"/>
              </a:rPr>
              <a:t>Imbalanced Data</a:t>
            </a:r>
            <a:endParaRPr/>
          </a:p>
          <a:p>
            <a:pPr marL="0" marR="0" lvl="0" indent="0" algn="ctr" rtl="0">
              <a:lnSpc>
                <a:spcPct val="100000"/>
              </a:lnSpc>
              <a:spcBef>
                <a:spcPts val="0"/>
              </a:spcBef>
              <a:spcAft>
                <a:spcPts val="0"/>
              </a:spcAft>
              <a:buNone/>
            </a:pPr>
            <a:endParaRPr sz="1800" b="0" i="0" u="none" strike="noStrike" cap="none">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None/>
            </a:pPr>
            <a:r>
              <a:rPr lang="en-US" sz="1200" b="0" i="0" u="none" strike="noStrike" cap="none">
                <a:solidFill>
                  <a:schemeClr val="dk1"/>
                </a:solidFill>
                <a:latin typeface="Microsoft YaHei"/>
                <a:ea typeface="Microsoft YaHei"/>
                <a:cs typeface="Microsoft YaHei"/>
                <a:sym typeface="Microsoft YaHei"/>
              </a:rPr>
              <a:t>*Only around </a:t>
            </a:r>
            <a:r>
              <a:rPr lang="en-US" sz="1200" b="1" i="0" u="none" strike="noStrike" cap="none">
                <a:solidFill>
                  <a:schemeClr val="dk1"/>
                </a:solidFill>
                <a:latin typeface="Microsoft YaHei"/>
                <a:ea typeface="Microsoft YaHei"/>
                <a:cs typeface="Microsoft YaHei"/>
                <a:sym typeface="Microsoft YaHei"/>
              </a:rPr>
              <a:t>10% </a:t>
            </a:r>
            <a:r>
              <a:rPr lang="en-US" sz="1200" b="0" i="0" u="none" strike="noStrike" cap="none">
                <a:solidFill>
                  <a:schemeClr val="dk1"/>
                </a:solidFill>
                <a:latin typeface="Microsoft YaHei"/>
                <a:ea typeface="Microsoft YaHei"/>
                <a:cs typeface="Microsoft YaHei"/>
                <a:sym typeface="Microsoft YaHei"/>
              </a:rPr>
              <a:t>compounds</a:t>
            </a:r>
            <a:r>
              <a:rPr lang="en-US" sz="1200" b="0" i="0" u="none" strike="noStrike" cap="none">
                <a:solidFill>
                  <a:schemeClr val="dk1"/>
                </a:solidFill>
                <a:latin typeface="Arial"/>
                <a:ea typeface="Arial"/>
                <a:cs typeface="Arial"/>
                <a:sym typeface="Arial"/>
              </a:rPr>
              <a:t>’</a:t>
            </a:r>
            <a:r>
              <a:rPr lang="en-US" sz="1200" b="0" i="0" u="none" strike="noStrike" cap="none">
                <a:solidFill>
                  <a:schemeClr val="dk1"/>
                </a:solidFill>
                <a:latin typeface="Microsoft YaHei"/>
                <a:ea typeface="Microsoft YaHei"/>
                <a:cs typeface="Microsoft YaHei"/>
                <a:sym typeface="Microsoft YaHei"/>
              </a:rPr>
              <a:t> labels are</a:t>
            </a:r>
            <a:r>
              <a:rPr lang="en-US" sz="1200" b="0" i="0" u="none" strike="noStrike" cap="none">
                <a:solidFill>
                  <a:schemeClr val="dk1"/>
                </a:solidFill>
                <a:latin typeface="Arial"/>
                <a:ea typeface="Arial"/>
                <a:cs typeface="Arial"/>
                <a:sym typeface="Arial"/>
              </a:rPr>
              <a:t> “</a:t>
            </a:r>
            <a:r>
              <a:rPr lang="en-US" sz="1200" b="0" i="0" u="none" strike="noStrike" cap="none">
                <a:solidFill>
                  <a:schemeClr val="dk1"/>
                </a:solidFill>
                <a:latin typeface="Microsoft YaHei"/>
                <a:ea typeface="Microsoft YaHei"/>
                <a:cs typeface="Microsoft YaHei"/>
                <a:sym typeface="Microsoft YaHei"/>
              </a:rPr>
              <a:t>ACTIVE</a:t>
            </a:r>
            <a:r>
              <a:rPr lang="en-US" sz="1200" b="0" i="0" u="none" strike="noStrike" cap="none">
                <a:solidFill>
                  <a:schemeClr val="dk1"/>
                </a:solidFill>
                <a:latin typeface="Arial"/>
                <a:ea typeface="Arial"/>
                <a:cs typeface="Arial"/>
                <a:sym typeface="Arial"/>
              </a:rPr>
              <a:t>”</a:t>
            </a:r>
            <a:r>
              <a:rPr lang="en-US" sz="1200" b="0" i="0" u="none" strike="noStrike" cap="none">
                <a:solidFill>
                  <a:schemeClr val="dk1"/>
                </a:solidFill>
                <a:latin typeface="Microsoft YaHei"/>
                <a:ea typeface="Microsoft YaHei"/>
                <a:cs typeface="Microsoft YaHei"/>
                <a:sym typeface="Microsoft YaHei"/>
              </a:rPr>
              <a:t>.</a:t>
            </a:r>
            <a:endParaRPr/>
          </a:p>
          <a:p>
            <a:pPr marL="0" marR="0" lvl="0" indent="0" algn="l" rtl="0">
              <a:lnSpc>
                <a:spcPct val="100000"/>
              </a:lnSpc>
              <a:spcBef>
                <a:spcPts val="0"/>
              </a:spcBef>
              <a:spcAft>
                <a:spcPts val="0"/>
              </a:spcAft>
              <a:buNone/>
            </a:pPr>
            <a:endParaRPr sz="1200" b="0" i="0" u="none" strike="noStrike" cap="none">
              <a:solidFill>
                <a:schemeClr val="dk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None/>
            </a:pPr>
            <a:r>
              <a:rPr lang="en-US" sz="1200" b="0" i="0" u="none" strike="noStrike" cap="none">
                <a:solidFill>
                  <a:schemeClr val="dk1"/>
                </a:solidFill>
                <a:latin typeface="Microsoft YaHei"/>
                <a:ea typeface="Microsoft YaHei"/>
                <a:cs typeface="Microsoft YaHei"/>
                <a:sym typeface="Microsoft YaHei"/>
              </a:rPr>
              <a:t>*Influences: </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Microsoft YaHei"/>
                <a:ea typeface="Microsoft YaHei"/>
                <a:cs typeface="Microsoft YaHei"/>
                <a:sym typeface="Microsoft YaHei"/>
              </a:rPr>
              <a:t>(1) The sampling for Trees Generation -&gt; Some parameter</a:t>
            </a:r>
            <a:r>
              <a:rPr lang="en-US" sz="1200" b="0" i="0" u="none" strike="noStrike" cap="none">
                <a:solidFill>
                  <a:schemeClr val="dk1"/>
                </a:solidFill>
                <a:latin typeface="Arial"/>
                <a:ea typeface="Arial"/>
                <a:cs typeface="Arial"/>
                <a:sym typeface="Arial"/>
              </a:rPr>
              <a:t>’</a:t>
            </a:r>
            <a:r>
              <a:rPr lang="en-US" sz="1200" b="0" i="0" u="none" strike="noStrike" cap="none">
                <a:solidFill>
                  <a:schemeClr val="dk1"/>
                </a:solidFill>
                <a:latin typeface="Microsoft YaHei"/>
                <a:ea typeface="Microsoft YaHei"/>
                <a:cs typeface="Microsoft YaHei"/>
                <a:sym typeface="Microsoft YaHei"/>
              </a:rPr>
              <a:t>s tuning</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Microsoft YaHei"/>
                <a:ea typeface="Microsoft YaHei"/>
                <a:cs typeface="Microsoft YaHei"/>
                <a:sym typeface="Microsoft YaHei"/>
              </a:rPr>
              <a:t>(2) Evaluation index -&gt; AUC instead of Accuracy</a:t>
            </a:r>
            <a:endParaRPr sz="1200" b="0" i="0" u="none" strike="noStrike" cap="none">
              <a:solidFill>
                <a:schemeClr val="dk1"/>
              </a:solidFill>
              <a:latin typeface="Microsoft YaHei"/>
              <a:ea typeface="Microsoft YaHei"/>
              <a:cs typeface="Microsoft YaHei"/>
              <a:sym typeface="Microsoft YaHei"/>
            </a:endParaRPr>
          </a:p>
        </p:txBody>
      </p:sp>
      <p:pic>
        <p:nvPicPr>
          <p:cNvPr id="63" name="Google Shape;63;p12"/>
          <p:cNvPicPr preferRelativeResize="0"/>
          <p:nvPr/>
        </p:nvPicPr>
        <p:blipFill>
          <a:blip r:embed="rId3">
            <a:alphaModFix/>
          </a:blip>
          <a:stretch>
            <a:fillRect/>
          </a:stretch>
        </p:blipFill>
        <p:spPr>
          <a:xfrm>
            <a:off x="4311132" y="956965"/>
            <a:ext cx="3323212" cy="20031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p:nvPr/>
        </p:nvSpPr>
        <p:spPr>
          <a:xfrm>
            <a:off x="356089" y="131886"/>
            <a:ext cx="3165232"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E2E2E2"/>
                </a:solidFill>
                <a:latin typeface="Microsoft YaHei"/>
                <a:ea typeface="Microsoft YaHei"/>
                <a:cs typeface="Microsoft YaHei"/>
                <a:sym typeface="Microsoft YaHei"/>
              </a:rPr>
              <a:t>Data Separation</a:t>
            </a:r>
            <a:endParaRPr sz="2400" b="0" i="0" u="none" strike="noStrike" cap="none">
              <a:solidFill>
                <a:srgbClr val="E2E2E2"/>
              </a:solidFill>
              <a:latin typeface="Microsoft YaHei"/>
              <a:ea typeface="Microsoft YaHei"/>
              <a:cs typeface="Microsoft YaHei"/>
              <a:sym typeface="Microsoft YaHei"/>
            </a:endParaRPr>
          </a:p>
        </p:txBody>
      </p:sp>
      <p:graphicFrame>
        <p:nvGraphicFramePr>
          <p:cNvPr id="69" name="Google Shape;69;p13"/>
          <p:cNvGraphicFramePr/>
          <p:nvPr/>
        </p:nvGraphicFramePr>
        <p:xfrm>
          <a:off x="2491295" y="1820009"/>
          <a:ext cx="3000000" cy="3000000"/>
        </p:xfrm>
        <a:graphic>
          <a:graphicData uri="http://schemas.openxmlformats.org/drawingml/2006/table">
            <a:tbl>
              <a:tblPr bandRow="1">
                <a:noFill/>
                <a:tableStyleId>{8E62D798-178F-4C4F-905B-5C2C17295C6D}</a:tableStyleId>
              </a:tblPr>
              <a:tblGrid>
                <a:gridCol w="829400">
                  <a:extLst>
                    <a:ext uri="{9D8B030D-6E8A-4147-A177-3AD203B41FA5}">
                      <a16:colId xmlns:a16="http://schemas.microsoft.com/office/drawing/2014/main" val="20000"/>
                    </a:ext>
                  </a:extLst>
                </a:gridCol>
                <a:gridCol w="829400">
                  <a:extLst>
                    <a:ext uri="{9D8B030D-6E8A-4147-A177-3AD203B41FA5}">
                      <a16:colId xmlns:a16="http://schemas.microsoft.com/office/drawing/2014/main" val="20001"/>
                    </a:ext>
                  </a:extLst>
                </a:gridCol>
                <a:gridCol w="829400">
                  <a:extLst>
                    <a:ext uri="{9D8B030D-6E8A-4147-A177-3AD203B41FA5}">
                      <a16:colId xmlns:a16="http://schemas.microsoft.com/office/drawing/2014/main" val="20002"/>
                    </a:ext>
                  </a:extLst>
                </a:gridCol>
                <a:gridCol w="829400">
                  <a:extLst>
                    <a:ext uri="{9D8B030D-6E8A-4147-A177-3AD203B41FA5}">
                      <a16:colId xmlns:a16="http://schemas.microsoft.com/office/drawing/2014/main" val="20003"/>
                    </a:ext>
                  </a:extLst>
                </a:gridCol>
                <a:gridCol w="829400">
                  <a:extLst>
                    <a:ext uri="{9D8B030D-6E8A-4147-A177-3AD203B41FA5}">
                      <a16:colId xmlns:a16="http://schemas.microsoft.com/office/drawing/2014/main" val="20004"/>
                    </a:ext>
                  </a:extLst>
                </a:gridCol>
                <a:gridCol w="829400">
                  <a:extLst>
                    <a:ext uri="{9D8B030D-6E8A-4147-A177-3AD203B41FA5}">
                      <a16:colId xmlns:a16="http://schemas.microsoft.com/office/drawing/2014/main" val="20005"/>
                    </a:ext>
                  </a:extLst>
                </a:gridCol>
              </a:tblGrid>
              <a:tr h="485325">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solid"/>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FFDBAE"/>
                    </a:solidFill>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rowSpan="5">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solid"/>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AFC4D2"/>
                    </a:solidFill>
                  </a:tcPr>
                </a:tc>
                <a:extLst>
                  <a:ext uri="{0D108BD9-81ED-4DB2-BD59-A6C34878D82A}">
                    <a16:rowId xmlns:a16="http://schemas.microsoft.com/office/drawing/2014/main" val="10000"/>
                  </a:ext>
                </a:extLst>
              </a:tr>
              <a:tr h="485325">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solid"/>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FFDBAE"/>
                    </a:solidFill>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vMerge="1">
                  <a:txBody>
                    <a:bodyPr/>
                    <a:lstStyle/>
                    <a:p>
                      <a:endParaRPr lang="zh-CN"/>
                    </a:p>
                  </a:txBody>
                  <a:tcPr/>
                </a:tc>
                <a:extLst>
                  <a:ext uri="{0D108BD9-81ED-4DB2-BD59-A6C34878D82A}">
                    <a16:rowId xmlns:a16="http://schemas.microsoft.com/office/drawing/2014/main" val="10001"/>
                  </a:ext>
                </a:extLst>
              </a:tr>
              <a:tr h="485325">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solid"/>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FFDBAE"/>
                    </a:solidFill>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vMerge="1">
                  <a:txBody>
                    <a:bodyPr/>
                    <a:lstStyle/>
                    <a:p>
                      <a:endParaRPr lang="zh-CN"/>
                    </a:p>
                  </a:txBody>
                  <a:tcPr/>
                </a:tc>
                <a:extLst>
                  <a:ext uri="{0D108BD9-81ED-4DB2-BD59-A6C34878D82A}">
                    <a16:rowId xmlns:a16="http://schemas.microsoft.com/office/drawing/2014/main" val="10002"/>
                  </a:ext>
                </a:extLst>
              </a:tr>
              <a:tr h="485325">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solid"/>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FFDBAE"/>
                    </a:solidFill>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vMerge="1">
                  <a:txBody>
                    <a:bodyPr/>
                    <a:lstStyle/>
                    <a:p>
                      <a:endParaRPr lang="zh-CN"/>
                    </a:p>
                  </a:txBody>
                  <a:tcPr/>
                </a:tc>
                <a:extLst>
                  <a:ext uri="{0D108BD9-81ED-4DB2-BD59-A6C34878D82A}">
                    <a16:rowId xmlns:a16="http://schemas.microsoft.com/office/drawing/2014/main" val="10003"/>
                  </a:ext>
                </a:extLst>
              </a:tr>
              <a:tr h="485325">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solid"/>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latin typeface="Microsoft YaHei"/>
                        <a:ea typeface="Microsoft YaHei"/>
                        <a:cs typeface="Microsoft YaHei"/>
                        <a:sym typeface="Microsoft YaHei"/>
                      </a:endParaRPr>
                    </a:p>
                  </a:txBody>
                  <a:tcPr marL="91450" marR="91450" marT="45725" marB="45725" anchor="ctr">
                    <a:lnL w="9525" cap="flat" cmpd="sng">
                      <a:solidFill>
                        <a:srgbClr val="4C7189"/>
                      </a:solidFill>
                      <a:prstDash val="dashDot"/>
                      <a:round/>
                      <a:headEnd type="none" w="sm" len="sm"/>
                      <a:tailEnd type="none" w="sm" len="sm"/>
                    </a:lnL>
                    <a:lnR w="9525" cap="flat" cmpd="sng">
                      <a:solidFill>
                        <a:srgbClr val="4C7189"/>
                      </a:solidFill>
                      <a:prstDash val="dashDot"/>
                      <a:round/>
                      <a:headEnd type="none" w="sm" len="sm"/>
                      <a:tailEnd type="none" w="sm" len="sm"/>
                    </a:lnR>
                    <a:lnT w="9525" cap="flat" cmpd="sng">
                      <a:solidFill>
                        <a:srgbClr val="4C7189"/>
                      </a:solidFill>
                      <a:prstDash val="solid"/>
                      <a:round/>
                      <a:headEnd type="none" w="sm" len="sm"/>
                      <a:tailEnd type="none" w="sm" len="sm"/>
                    </a:lnT>
                    <a:lnB w="9525" cap="flat" cmpd="sng">
                      <a:solidFill>
                        <a:srgbClr val="4C7189"/>
                      </a:solidFill>
                      <a:prstDash val="solid"/>
                      <a:round/>
                      <a:headEnd type="none" w="sm" len="sm"/>
                      <a:tailEnd type="none" w="sm" len="sm"/>
                    </a:lnB>
                    <a:solidFill>
                      <a:srgbClr val="FFDBAE"/>
                    </a:solidFill>
                  </a:tcPr>
                </a:tc>
                <a:tc vMerge="1">
                  <a:txBody>
                    <a:bodyPr/>
                    <a:lstStyle/>
                    <a:p>
                      <a:endParaRPr lang="zh-CN"/>
                    </a:p>
                  </a:txBody>
                  <a:tcPr/>
                </a:tc>
                <a:extLst>
                  <a:ext uri="{0D108BD9-81ED-4DB2-BD59-A6C34878D82A}">
                    <a16:rowId xmlns:a16="http://schemas.microsoft.com/office/drawing/2014/main" val="10004"/>
                  </a:ext>
                </a:extLst>
              </a:tr>
            </a:tbl>
          </a:graphicData>
        </a:graphic>
      </p:graphicFrame>
      <p:sp>
        <p:nvSpPr>
          <p:cNvPr id="70" name="Google Shape;70;p13"/>
          <p:cNvSpPr/>
          <p:nvPr/>
        </p:nvSpPr>
        <p:spPr>
          <a:xfrm rot="5400000">
            <a:off x="4893830" y="68173"/>
            <a:ext cx="162589" cy="3165235"/>
          </a:xfrm>
          <a:prstGeom prst="leftBrace">
            <a:avLst>
              <a:gd name="adj1" fmla="val 8333"/>
              <a:gd name="adj2" fmla="val 49722"/>
            </a:avLst>
          </a:prstGeom>
          <a:noFill/>
          <a:ln w="9525" cap="flat" cmpd="sng">
            <a:solidFill>
              <a:srgbClr val="172C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Microsoft YaHei"/>
              <a:ea typeface="Microsoft YaHei"/>
              <a:cs typeface="Microsoft YaHei"/>
              <a:sym typeface="Microsoft YaHei"/>
            </a:endParaRPr>
          </a:p>
        </p:txBody>
      </p:sp>
      <p:cxnSp>
        <p:nvCxnSpPr>
          <p:cNvPr id="71" name="Google Shape;71;p13"/>
          <p:cNvCxnSpPr>
            <a:stCxn id="72" idx="2"/>
          </p:cNvCxnSpPr>
          <p:nvPr/>
        </p:nvCxnSpPr>
        <p:spPr>
          <a:xfrm flipH="1">
            <a:off x="2851723" y="1486013"/>
            <a:ext cx="4500" cy="204300"/>
          </a:xfrm>
          <a:prstGeom prst="straightConnector1">
            <a:avLst/>
          </a:prstGeom>
          <a:noFill/>
          <a:ln w="9525" cap="flat" cmpd="sng">
            <a:solidFill>
              <a:srgbClr val="172C3E"/>
            </a:solidFill>
            <a:prstDash val="solid"/>
            <a:round/>
            <a:headEnd type="none" w="sm" len="sm"/>
            <a:tailEnd type="triangle" w="med" len="med"/>
          </a:ln>
        </p:spPr>
      </p:cxnSp>
      <p:sp>
        <p:nvSpPr>
          <p:cNvPr id="73" name="Google Shape;73;p13"/>
          <p:cNvSpPr txBox="1"/>
          <p:nvPr/>
        </p:nvSpPr>
        <p:spPr>
          <a:xfrm>
            <a:off x="4083693" y="1178214"/>
            <a:ext cx="178286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chemeClr val="accent1"/>
                </a:solidFill>
                <a:latin typeface="Microsoft YaHei"/>
                <a:ea typeface="Microsoft YaHei"/>
                <a:cs typeface="Microsoft YaHei"/>
                <a:sym typeface="Microsoft YaHei"/>
              </a:rPr>
              <a:t>training_data: 64%</a:t>
            </a:r>
            <a:endParaRPr sz="1400" b="0" i="0" u="none" strike="noStrike" cap="none">
              <a:solidFill>
                <a:schemeClr val="accent1"/>
              </a:solidFill>
              <a:latin typeface="Microsoft YaHei"/>
              <a:ea typeface="Microsoft YaHei"/>
              <a:cs typeface="Microsoft YaHei"/>
              <a:sym typeface="Microsoft YaHei"/>
            </a:endParaRPr>
          </a:p>
        </p:txBody>
      </p:sp>
      <p:sp>
        <p:nvSpPr>
          <p:cNvPr id="72" name="Google Shape;72;p13"/>
          <p:cNvSpPr txBox="1"/>
          <p:nvPr/>
        </p:nvSpPr>
        <p:spPr>
          <a:xfrm>
            <a:off x="1730773" y="1178213"/>
            <a:ext cx="22509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chemeClr val="accent1"/>
                </a:solidFill>
                <a:latin typeface="Microsoft YaHei"/>
                <a:ea typeface="Microsoft YaHei"/>
                <a:cs typeface="Microsoft YaHei"/>
                <a:sym typeface="Microsoft YaHei"/>
              </a:rPr>
              <a:t>validation_data: 16%</a:t>
            </a:r>
            <a:endParaRPr sz="1400" b="0" i="0" u="none" strike="noStrike" cap="none">
              <a:solidFill>
                <a:schemeClr val="accent1"/>
              </a:solidFill>
              <a:latin typeface="Microsoft YaHei"/>
              <a:ea typeface="Microsoft YaHei"/>
              <a:cs typeface="Microsoft YaHei"/>
              <a:sym typeface="Microsoft YaHei"/>
            </a:endParaRPr>
          </a:p>
        </p:txBody>
      </p:sp>
      <p:sp>
        <p:nvSpPr>
          <p:cNvPr id="74" name="Google Shape;74;p13"/>
          <p:cNvSpPr txBox="1"/>
          <p:nvPr/>
        </p:nvSpPr>
        <p:spPr>
          <a:xfrm>
            <a:off x="6342324" y="1178213"/>
            <a:ext cx="1450732"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chemeClr val="accent1"/>
                </a:solidFill>
                <a:latin typeface="Microsoft YaHei"/>
                <a:ea typeface="Microsoft YaHei"/>
                <a:cs typeface="Microsoft YaHei"/>
                <a:sym typeface="Microsoft YaHei"/>
              </a:rPr>
              <a:t>test_data: 20%</a:t>
            </a:r>
            <a:endParaRPr sz="1400" b="0" i="0" u="none" strike="noStrike" cap="none">
              <a:solidFill>
                <a:schemeClr val="accent1"/>
              </a:solidFill>
              <a:latin typeface="Microsoft YaHei"/>
              <a:ea typeface="Microsoft YaHei"/>
              <a:cs typeface="Microsoft YaHei"/>
              <a:sym typeface="Microsoft YaHei"/>
            </a:endParaRPr>
          </a:p>
        </p:txBody>
      </p:sp>
      <p:cxnSp>
        <p:nvCxnSpPr>
          <p:cNvPr id="75" name="Google Shape;75;p13"/>
          <p:cNvCxnSpPr>
            <a:stCxn id="74" idx="2"/>
          </p:cNvCxnSpPr>
          <p:nvPr/>
        </p:nvCxnSpPr>
        <p:spPr>
          <a:xfrm>
            <a:off x="7067690" y="1485990"/>
            <a:ext cx="0" cy="204300"/>
          </a:xfrm>
          <a:prstGeom prst="straightConnector1">
            <a:avLst/>
          </a:prstGeom>
          <a:noFill/>
          <a:ln w="9525" cap="flat" cmpd="sng">
            <a:solidFill>
              <a:srgbClr val="172C3E"/>
            </a:solidFill>
            <a:prstDash val="solid"/>
            <a:round/>
            <a:headEnd type="none" w="sm" len="sm"/>
            <a:tailEnd type="triangle" w="med" len="med"/>
          </a:ln>
        </p:spPr>
      </p:cxnSp>
      <p:sp>
        <p:nvSpPr>
          <p:cNvPr id="76" name="Google Shape;76;p13"/>
          <p:cNvSpPr txBox="1"/>
          <p:nvPr/>
        </p:nvSpPr>
        <p:spPr>
          <a:xfrm>
            <a:off x="1229608" y="1937633"/>
            <a:ext cx="1002323"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Iteration 1</a:t>
            </a:r>
            <a:endParaRPr sz="1200" b="0" i="0" u="none" strike="noStrike" cap="none">
              <a:solidFill>
                <a:schemeClr val="dk2"/>
              </a:solidFill>
              <a:latin typeface="Microsoft YaHei"/>
              <a:ea typeface="Microsoft YaHei"/>
              <a:cs typeface="Microsoft YaHei"/>
              <a:sym typeface="Microsoft YaHei"/>
            </a:endParaRPr>
          </a:p>
        </p:txBody>
      </p:sp>
      <p:sp>
        <p:nvSpPr>
          <p:cNvPr id="77" name="Google Shape;77;p13"/>
          <p:cNvSpPr txBox="1"/>
          <p:nvPr/>
        </p:nvSpPr>
        <p:spPr>
          <a:xfrm>
            <a:off x="1229610" y="2415619"/>
            <a:ext cx="1002323"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Iteration 2</a:t>
            </a:r>
            <a:endParaRPr sz="1200" b="0" i="0" u="none" strike="noStrike" cap="none">
              <a:solidFill>
                <a:schemeClr val="dk2"/>
              </a:solidFill>
              <a:latin typeface="Microsoft YaHei"/>
              <a:ea typeface="Microsoft YaHei"/>
              <a:cs typeface="Microsoft YaHei"/>
              <a:sym typeface="Microsoft YaHei"/>
            </a:endParaRPr>
          </a:p>
        </p:txBody>
      </p:sp>
      <p:sp>
        <p:nvSpPr>
          <p:cNvPr id="78" name="Google Shape;78;p13"/>
          <p:cNvSpPr txBox="1"/>
          <p:nvPr/>
        </p:nvSpPr>
        <p:spPr>
          <a:xfrm>
            <a:off x="1229609" y="2894846"/>
            <a:ext cx="1002323"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Iteration 3</a:t>
            </a:r>
            <a:endParaRPr sz="1200" b="0" i="0" u="none" strike="noStrike" cap="none">
              <a:solidFill>
                <a:schemeClr val="dk2"/>
              </a:solidFill>
              <a:latin typeface="Microsoft YaHei"/>
              <a:ea typeface="Microsoft YaHei"/>
              <a:cs typeface="Microsoft YaHei"/>
              <a:sym typeface="Microsoft YaHei"/>
            </a:endParaRPr>
          </a:p>
        </p:txBody>
      </p:sp>
      <p:sp>
        <p:nvSpPr>
          <p:cNvPr id="79" name="Google Shape;79;p13"/>
          <p:cNvSpPr txBox="1"/>
          <p:nvPr/>
        </p:nvSpPr>
        <p:spPr>
          <a:xfrm>
            <a:off x="1229609" y="3374073"/>
            <a:ext cx="1002323"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Iteration 4</a:t>
            </a:r>
            <a:endParaRPr sz="1200" b="0" i="0" u="none" strike="noStrike" cap="none">
              <a:solidFill>
                <a:schemeClr val="dk2"/>
              </a:solidFill>
              <a:latin typeface="Microsoft YaHei"/>
              <a:ea typeface="Microsoft YaHei"/>
              <a:cs typeface="Microsoft YaHei"/>
              <a:sym typeface="Microsoft YaHei"/>
            </a:endParaRPr>
          </a:p>
        </p:txBody>
      </p:sp>
      <p:sp>
        <p:nvSpPr>
          <p:cNvPr id="80" name="Google Shape;80;p13"/>
          <p:cNvSpPr txBox="1"/>
          <p:nvPr/>
        </p:nvSpPr>
        <p:spPr>
          <a:xfrm>
            <a:off x="1229609" y="3853300"/>
            <a:ext cx="1002323"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Microsoft YaHei"/>
                <a:ea typeface="Microsoft YaHei"/>
                <a:cs typeface="Microsoft YaHei"/>
                <a:sym typeface="Microsoft YaHei"/>
              </a:rPr>
              <a:t>Iteration 5</a:t>
            </a:r>
            <a:endParaRPr sz="1200" b="0" i="0" u="none" strike="noStrike" cap="none">
              <a:solidFill>
                <a:schemeClr val="dk2"/>
              </a:solidFill>
              <a:latin typeface="Microsoft YaHei"/>
              <a:ea typeface="Microsoft YaHei"/>
              <a:cs typeface="Microsoft YaHei"/>
              <a:sym typeface="Microsoft YaHei"/>
            </a:endParaRPr>
          </a:p>
        </p:txBody>
      </p:sp>
      <p:sp>
        <p:nvSpPr>
          <p:cNvPr id="81" name="Google Shape;81;p13"/>
          <p:cNvSpPr txBox="1"/>
          <p:nvPr/>
        </p:nvSpPr>
        <p:spPr>
          <a:xfrm>
            <a:off x="2772652" y="4426814"/>
            <a:ext cx="3938952"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Fig. 1  k-folds(k=5) Cross-validation on Dataset</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3286721" y="2150850"/>
            <a:ext cx="5444040"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a:solidFill>
                  <a:srgbClr val="E2E2E2"/>
                </a:solidFill>
                <a:latin typeface="Microsoft YaHei"/>
                <a:ea typeface="Microsoft YaHei"/>
                <a:cs typeface="Microsoft YaHei"/>
                <a:sym typeface="Microsoft YaHei"/>
              </a:rPr>
              <a:t>Feature Sets Selection</a:t>
            </a:r>
            <a:endParaRPr sz="3600">
              <a:solidFill>
                <a:srgbClr val="E2E2E2"/>
              </a:solidFill>
              <a:latin typeface="Microsoft YaHei"/>
              <a:ea typeface="Microsoft YaHei"/>
              <a:cs typeface="Microsoft YaHei"/>
              <a:sym typeface="Microsoft YaHei"/>
            </a:endParaRPr>
          </a:p>
        </p:txBody>
      </p:sp>
      <p:sp>
        <p:nvSpPr>
          <p:cNvPr id="87" name="Google Shape;87;p14"/>
          <p:cNvSpPr txBox="1">
            <a:spLocks noGrp="1"/>
          </p:cNvSpPr>
          <p:nvPr>
            <p:ph type="title" idx="2"/>
          </p:nvPr>
        </p:nvSpPr>
        <p:spPr>
          <a:xfrm flipH="1">
            <a:off x="580292" y="2012850"/>
            <a:ext cx="1793631" cy="111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latin typeface="Microsoft YaHei"/>
                <a:ea typeface="Microsoft YaHei"/>
                <a:cs typeface="Microsoft YaHei"/>
                <a:sym typeface="Microsoft YaHei"/>
              </a:rPr>
              <a:t>02</a:t>
            </a:r>
            <a:endParaRPr sz="4000">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p:nvPr/>
        </p:nvSpPr>
        <p:spPr>
          <a:xfrm>
            <a:off x="0" y="1"/>
            <a:ext cx="9144000" cy="80807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15"/>
          <p:cNvSpPr txBox="1"/>
          <p:nvPr/>
        </p:nvSpPr>
        <p:spPr>
          <a:xfrm>
            <a:off x="-16360" y="173205"/>
            <a:ext cx="6515101"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Microsoft YaHei"/>
                <a:ea typeface="Microsoft YaHei"/>
                <a:cs typeface="Microsoft YaHei"/>
                <a:sym typeface="Microsoft YaHei"/>
              </a:rPr>
              <a:t>Basic Features of Chemical Compounds</a:t>
            </a:r>
            <a:endParaRPr sz="2400" b="0" i="0" u="none" strike="noStrike" cap="none">
              <a:solidFill>
                <a:schemeClr val="dk1"/>
              </a:solidFill>
              <a:latin typeface="Microsoft YaHei"/>
              <a:ea typeface="Microsoft YaHei"/>
              <a:cs typeface="Microsoft YaHei"/>
              <a:sym typeface="Microsoft YaHei"/>
            </a:endParaRPr>
          </a:p>
        </p:txBody>
      </p:sp>
      <p:sp>
        <p:nvSpPr>
          <p:cNvPr id="94" name="Google Shape;94;p15"/>
          <p:cNvSpPr txBox="1"/>
          <p:nvPr/>
        </p:nvSpPr>
        <p:spPr>
          <a:xfrm>
            <a:off x="706350" y="1456650"/>
            <a:ext cx="7884600" cy="28080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GetNumAtoms( )--</a:t>
            </a:r>
            <a:r>
              <a:rPr lang="en-US" sz="1600" b="0" i="0" u="none" strike="noStrike" cap="none">
                <a:solidFill>
                  <a:srgbClr val="E2E2E2"/>
                </a:solidFill>
                <a:latin typeface="Microsoft YaHei"/>
                <a:ea typeface="Microsoft YaHei"/>
                <a:cs typeface="Microsoft YaHei"/>
                <a:sym typeface="Microsoft YaHei"/>
              </a:rPr>
              <a:t>Number of atom</a:t>
            </a:r>
            <a:endParaRPr sz="1600"/>
          </a:p>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CalcExactMolWt( )--</a:t>
            </a:r>
            <a:r>
              <a:rPr lang="en-US" sz="1600" b="0" i="0" u="none" strike="noStrike" cap="none">
                <a:solidFill>
                  <a:srgbClr val="E2E2E2"/>
                </a:solidFill>
                <a:latin typeface="Microsoft YaHei"/>
                <a:ea typeface="Microsoft YaHei"/>
                <a:cs typeface="Microsoft YaHei"/>
                <a:sym typeface="Microsoft YaHei"/>
              </a:rPr>
              <a:t>Molecular weight</a:t>
            </a:r>
            <a:endParaRPr sz="1600" b="0" i="0" u="none" strike="noStrike" cap="none">
              <a:solidFill>
                <a:srgbClr val="E2E2E2"/>
              </a:solidFill>
              <a:latin typeface="Microsoft YaHei"/>
              <a:ea typeface="Microsoft YaHei"/>
              <a:cs typeface="Microsoft YaHei"/>
              <a:sym typeface="Microsoft YaHei"/>
            </a:endParaRPr>
          </a:p>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fr ArN( )--</a:t>
            </a:r>
            <a:r>
              <a:rPr lang="en-US" sz="1600" b="0" i="0" u="none" strike="noStrike" cap="none">
                <a:solidFill>
                  <a:srgbClr val="E2E2E2"/>
                </a:solidFill>
                <a:latin typeface="Microsoft YaHei"/>
                <a:ea typeface="Microsoft YaHei"/>
                <a:cs typeface="Microsoft YaHei"/>
                <a:sym typeface="Microsoft YaHei"/>
              </a:rPr>
              <a:t>Number of N functional groups attached to aromatice</a:t>
            </a:r>
            <a:endParaRPr sz="1600"/>
          </a:p>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fr halogen( ) --</a:t>
            </a:r>
            <a:r>
              <a:rPr lang="en-US" sz="1600" b="0" i="0" u="none" strike="noStrike" cap="none">
                <a:solidFill>
                  <a:srgbClr val="E2E2E2"/>
                </a:solidFill>
                <a:latin typeface="Microsoft YaHei"/>
                <a:ea typeface="Microsoft YaHei"/>
                <a:cs typeface="Microsoft YaHei"/>
                <a:sym typeface="Microsoft YaHei"/>
              </a:rPr>
              <a:t>Number of halogens</a:t>
            </a:r>
            <a:endParaRPr sz="1600"/>
          </a:p>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Lipinski.NumAliphaticRings( )--</a:t>
            </a:r>
            <a:r>
              <a:rPr lang="en-US" sz="1600" b="0" i="0" u="none" strike="noStrike" cap="none">
                <a:solidFill>
                  <a:srgbClr val="E2E2E2"/>
                </a:solidFill>
                <a:latin typeface="Microsoft YaHei"/>
                <a:ea typeface="Microsoft YaHei"/>
                <a:cs typeface="Microsoft YaHei"/>
                <a:sym typeface="Microsoft YaHei"/>
              </a:rPr>
              <a:t>Number of aliphatic rings for a molecule</a:t>
            </a:r>
            <a:endParaRPr sz="1600" b="0" i="0" u="none" strike="noStrike" cap="none">
              <a:solidFill>
                <a:srgbClr val="E2E2E2"/>
              </a:solidFill>
              <a:latin typeface="Microsoft YaHei"/>
              <a:ea typeface="Microsoft YaHei"/>
              <a:cs typeface="Microsoft YaHei"/>
              <a:sym typeface="Microsoft YaHei"/>
            </a:endParaRPr>
          </a:p>
          <a:p>
            <a:pPr marL="342900" marR="0" lvl="0" indent="-317500" algn="l" rtl="0">
              <a:lnSpc>
                <a:spcPct val="150000"/>
              </a:lnSpc>
              <a:spcBef>
                <a:spcPts val="0"/>
              </a:spcBef>
              <a:spcAft>
                <a:spcPts val="0"/>
              </a:spcAft>
              <a:buClr>
                <a:srgbClr val="E2E2E2"/>
              </a:buClr>
              <a:buSzPts val="1600"/>
              <a:buFont typeface="Arial"/>
              <a:buChar char="•"/>
            </a:pPr>
            <a:r>
              <a:rPr lang="en-US" sz="1600">
                <a:solidFill>
                  <a:srgbClr val="E2E2E2"/>
                </a:solidFill>
                <a:latin typeface="Microsoft YaHei"/>
                <a:ea typeface="Microsoft YaHei"/>
                <a:cs typeface="Microsoft YaHei"/>
                <a:sym typeface="Microsoft YaHei"/>
              </a:rPr>
              <a:t>Lipinski.NumAromaticRings( )--</a:t>
            </a:r>
            <a:r>
              <a:rPr lang="en-US" sz="1600" b="0" i="0" u="none" strike="noStrike" cap="none">
                <a:solidFill>
                  <a:srgbClr val="E2E2E2"/>
                </a:solidFill>
                <a:latin typeface="Microsoft YaHei"/>
                <a:ea typeface="Microsoft YaHei"/>
                <a:cs typeface="Microsoft YaHei"/>
                <a:sym typeface="Microsoft YaHei"/>
              </a:rPr>
              <a:t>Number of aromatic rings for a molecule</a:t>
            </a:r>
            <a:endParaRPr sz="1600" b="0" i="0" u="none" strike="noStrike" cap="none">
              <a:solidFill>
                <a:srgbClr val="E2E2E2"/>
              </a:solidFill>
              <a:latin typeface="Microsoft YaHei"/>
              <a:ea typeface="Microsoft YaHei"/>
              <a:cs typeface="Microsoft YaHei"/>
              <a:sym typeface="Microsoft Ya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p:nvPr/>
        </p:nvSpPr>
        <p:spPr>
          <a:xfrm>
            <a:off x="356088" y="131886"/>
            <a:ext cx="4506057"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E2E2E2"/>
                </a:solidFill>
                <a:latin typeface="Microsoft YaHei"/>
                <a:ea typeface="Microsoft YaHei"/>
                <a:cs typeface="Microsoft YaHei"/>
                <a:sym typeface="Microsoft YaHei"/>
              </a:rPr>
              <a:t>Three Kinds of Fingerprints</a:t>
            </a:r>
            <a:endParaRPr sz="2400" b="0" i="0" u="none" strike="noStrike" cap="none">
              <a:solidFill>
                <a:srgbClr val="E2E2E2"/>
              </a:solidFill>
              <a:latin typeface="Microsoft YaHei"/>
              <a:ea typeface="Microsoft YaHei"/>
              <a:cs typeface="Microsoft YaHei"/>
              <a:sym typeface="Microsoft YaHei"/>
            </a:endParaRPr>
          </a:p>
        </p:txBody>
      </p:sp>
      <p:sp>
        <p:nvSpPr>
          <p:cNvPr id="100" name="Google Shape;100;p16"/>
          <p:cNvSpPr txBox="1"/>
          <p:nvPr/>
        </p:nvSpPr>
        <p:spPr>
          <a:xfrm>
            <a:off x="1175308" y="4618038"/>
            <a:ext cx="393895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*Extended Connectivity Fingerprints</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*Functional-Class Fingerprints</a:t>
            </a:r>
            <a:endParaRPr sz="1200" b="0" i="0" u="none" strike="noStrike" cap="none">
              <a:solidFill>
                <a:schemeClr val="dk2"/>
              </a:solidFill>
              <a:latin typeface="Arial"/>
              <a:ea typeface="Arial"/>
              <a:cs typeface="Arial"/>
              <a:sym typeface="Arial"/>
            </a:endParaRPr>
          </a:p>
        </p:txBody>
      </p:sp>
      <p:graphicFrame>
        <p:nvGraphicFramePr>
          <p:cNvPr id="101" name="Google Shape;101;p16"/>
          <p:cNvGraphicFramePr/>
          <p:nvPr/>
        </p:nvGraphicFramePr>
        <p:xfrm>
          <a:off x="987056" y="1194832"/>
          <a:ext cx="3000000" cy="3000000"/>
        </p:xfrm>
        <a:graphic>
          <a:graphicData uri="http://schemas.openxmlformats.org/drawingml/2006/table">
            <a:tbl>
              <a:tblPr firstRow="1" bandRow="1">
                <a:gradFill>
                  <a:gsLst>
                    <a:gs pos="0">
                      <a:srgbClr val="DDEFFB"/>
                    </a:gs>
                    <a:gs pos="35000">
                      <a:srgbClr val="E5F4FD"/>
                    </a:gs>
                    <a:gs pos="100000">
                      <a:srgbClr val="F4FBFE"/>
                    </a:gs>
                  </a:gsLst>
                  <a:lin ang="16200000" scaled="0"/>
                </a:gradFill>
                <a:tableStyleId>{04B53B86-C25C-4040-907D-57A8D53E5B39}</a:tableStyleId>
              </a:tblPr>
              <a:tblGrid>
                <a:gridCol w="1008025">
                  <a:extLst>
                    <a:ext uri="{9D8B030D-6E8A-4147-A177-3AD203B41FA5}">
                      <a16:colId xmlns:a16="http://schemas.microsoft.com/office/drawing/2014/main" val="20000"/>
                    </a:ext>
                  </a:extLst>
                </a:gridCol>
                <a:gridCol w="2257950">
                  <a:extLst>
                    <a:ext uri="{9D8B030D-6E8A-4147-A177-3AD203B41FA5}">
                      <a16:colId xmlns:a16="http://schemas.microsoft.com/office/drawing/2014/main" val="20001"/>
                    </a:ext>
                  </a:extLst>
                </a:gridCol>
                <a:gridCol w="2030825">
                  <a:extLst>
                    <a:ext uri="{9D8B030D-6E8A-4147-A177-3AD203B41FA5}">
                      <a16:colId xmlns:a16="http://schemas.microsoft.com/office/drawing/2014/main" val="20002"/>
                    </a:ext>
                  </a:extLst>
                </a:gridCol>
                <a:gridCol w="1873100">
                  <a:extLst>
                    <a:ext uri="{9D8B030D-6E8A-4147-A177-3AD203B41FA5}">
                      <a16:colId xmlns:a16="http://schemas.microsoft.com/office/drawing/2014/main" val="20003"/>
                    </a:ext>
                  </a:extLst>
                </a:gridCol>
              </a:tblGrid>
              <a:tr h="486300">
                <a:tc>
                  <a:txBody>
                    <a:bodyPr/>
                    <a:lstStyle/>
                    <a:p>
                      <a:pPr marL="0" marR="0" lvl="0" indent="0" algn="l" rtl="0">
                        <a:lnSpc>
                          <a:spcPct val="100000"/>
                        </a:lnSpc>
                        <a:spcBef>
                          <a:spcPts val="0"/>
                        </a:spcBef>
                        <a:spcAft>
                          <a:spcPts val="0"/>
                        </a:spcAft>
                        <a:buNone/>
                      </a:pP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Description</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Parameters</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Shape</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extLst>
                  <a:ext uri="{0D108BD9-81ED-4DB2-BD59-A6C34878D82A}">
                    <a16:rowId xmlns:a16="http://schemas.microsoft.com/office/drawing/2014/main" val="10000"/>
                  </a:ext>
                </a:extLst>
              </a:tr>
              <a:tr h="835425">
                <a:tc>
                  <a:txBody>
                    <a:bodyPr/>
                    <a:lstStyle/>
                    <a:p>
                      <a:pPr marL="0" marR="0" lvl="0" indent="0" algn="l" rtl="0">
                        <a:lnSpc>
                          <a:spcPct val="100000"/>
                        </a:lnSpc>
                        <a:spcBef>
                          <a:spcPts val="0"/>
                        </a:spcBef>
                        <a:spcAft>
                          <a:spcPts val="0"/>
                        </a:spcAft>
                        <a:buNone/>
                      </a:pPr>
                      <a:r>
                        <a:rPr lang="en-US" sz="1400" u="none" strike="noStrike" cap="none">
                          <a:solidFill>
                            <a:schemeClr val="dk1"/>
                          </a:solidFill>
                        </a:rPr>
                        <a:t>ECFP*</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Based on atom properties</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(radius=2, nbits=124)</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 124), ndarray</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extLst>
                  <a:ext uri="{0D108BD9-81ED-4DB2-BD59-A6C34878D82A}">
                    <a16:rowId xmlns:a16="http://schemas.microsoft.com/office/drawing/2014/main" val="10001"/>
                  </a:ext>
                </a:extLst>
              </a:tr>
              <a:tr h="820800">
                <a:tc>
                  <a:txBody>
                    <a:bodyPr/>
                    <a:lstStyle/>
                    <a:p>
                      <a:pPr marL="0" marR="0" lvl="0" indent="0" algn="l" rtl="0">
                        <a:lnSpc>
                          <a:spcPct val="100000"/>
                        </a:lnSpc>
                        <a:spcBef>
                          <a:spcPts val="0"/>
                        </a:spcBef>
                        <a:spcAft>
                          <a:spcPts val="0"/>
                        </a:spcAft>
                        <a:buNone/>
                      </a:pPr>
                      <a:r>
                        <a:rPr lang="en-US" sz="1400" u="none" strike="noStrike" cap="none">
                          <a:solidFill>
                            <a:schemeClr val="dk1"/>
                          </a:solidFill>
                        </a:rPr>
                        <a:t>FCFP*</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Based on pharmacophoric properties</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(radius=2, nbits=124, useFeatures=</a:t>
                      </a:r>
                      <a:r>
                        <a:rPr lang="en-US" sz="1400" b="1" u="none" strike="noStrike" cap="none">
                          <a:solidFill>
                            <a:schemeClr val="dk1"/>
                          </a:solidFill>
                        </a:rPr>
                        <a:t>True</a:t>
                      </a:r>
                      <a:r>
                        <a:rPr lang="en-US" sz="1400" u="none" strike="noStrike" cap="none">
                          <a:solidFill>
                            <a:schemeClr val="dk1"/>
                          </a:solidFill>
                        </a:rPr>
                        <a:t>)</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rPr>
                        <a:t>(, 124) , ndarray</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extLst>
                  <a:ext uri="{0D108BD9-81ED-4DB2-BD59-A6C34878D82A}">
                    <a16:rowId xmlns:a16="http://schemas.microsoft.com/office/drawing/2014/main" val="10002"/>
                  </a:ext>
                </a:extLst>
              </a:tr>
              <a:tr h="611300">
                <a:tc>
                  <a:txBody>
                    <a:bodyPr/>
                    <a:lstStyle/>
                    <a:p>
                      <a:pPr marL="0" marR="0" lvl="0" indent="0" algn="l" rtl="0">
                        <a:lnSpc>
                          <a:spcPct val="100000"/>
                        </a:lnSpc>
                        <a:spcBef>
                          <a:spcPts val="0"/>
                        </a:spcBef>
                        <a:spcAft>
                          <a:spcPts val="0"/>
                        </a:spcAft>
                        <a:buNone/>
                      </a:pPr>
                      <a:r>
                        <a:rPr lang="en-US" sz="1400" u="none" strike="noStrike" cap="none">
                          <a:solidFill>
                            <a:schemeClr val="dk1"/>
                          </a:solidFill>
                        </a:rPr>
                        <a:t>mol2Vec</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Microsoft YaHei"/>
                          <a:ea typeface="Microsoft YaHei"/>
                          <a:cs typeface="Microsoft YaHei"/>
                          <a:sym typeface="Microsoft YaHei"/>
                        </a:rPr>
                        <a:t>Based on word2vec</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l" rtl="0">
                        <a:lnSpc>
                          <a:spcPct val="100000"/>
                        </a:lnSpc>
                        <a:spcBef>
                          <a:spcPts val="0"/>
                        </a:spcBef>
                        <a:spcAft>
                          <a:spcPts val="0"/>
                        </a:spcAft>
                        <a:buNone/>
                      </a:pP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a:t>(, 300), ndarray</a:t>
                      </a:r>
                      <a:endParaRPr sz="1400" u="none" strike="noStrike" cap="none">
                        <a:solidFill>
                          <a:schemeClr val="dk1"/>
                        </a:solidFill>
                        <a:latin typeface="Microsoft YaHei"/>
                        <a:ea typeface="Microsoft YaHei"/>
                        <a:cs typeface="Microsoft YaHei"/>
                        <a:sym typeface="Microsoft YaHei"/>
                      </a:endParaRPr>
                    </a:p>
                  </a:txBody>
                  <a:tcPr marL="91450" marR="91450" marT="45725" marB="45725" anchor="ctr"/>
                </a:tc>
                <a:extLst>
                  <a:ext uri="{0D108BD9-81ED-4DB2-BD59-A6C34878D82A}">
                    <a16:rowId xmlns:a16="http://schemas.microsoft.com/office/drawing/2014/main" val="10003"/>
                  </a:ext>
                </a:extLst>
              </a:tr>
            </a:tbl>
          </a:graphicData>
        </a:graphic>
      </p:graphicFrame>
      <p:cxnSp>
        <p:nvCxnSpPr>
          <p:cNvPr id="102" name="Google Shape;102;p16"/>
          <p:cNvCxnSpPr/>
          <p:nvPr/>
        </p:nvCxnSpPr>
        <p:spPr>
          <a:xfrm>
            <a:off x="457200" y="4561370"/>
            <a:ext cx="4657060" cy="0"/>
          </a:xfrm>
          <a:prstGeom prst="straightConnector1">
            <a:avLst/>
          </a:prstGeom>
          <a:noFill/>
          <a:ln w="9525" cap="flat" cmpd="sng">
            <a:solidFill>
              <a:srgbClr val="172C3E"/>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50874" y="1765414"/>
            <a:ext cx="1892595" cy="126834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000"/>
              <a:buNone/>
            </a:pPr>
            <a:r>
              <a:rPr lang="en-US" sz="2400">
                <a:solidFill>
                  <a:srgbClr val="E2E2E2"/>
                </a:solidFill>
                <a:latin typeface="Microsoft YaHei"/>
                <a:ea typeface="Microsoft YaHei"/>
                <a:cs typeface="Microsoft YaHei"/>
                <a:sym typeface="Microsoft YaHei"/>
              </a:rPr>
              <a:t>Mol2vec* </a:t>
            </a:r>
            <a:endParaRPr sz="2400">
              <a:solidFill>
                <a:srgbClr val="E2E2E2"/>
              </a:solidFill>
              <a:latin typeface="Microsoft YaHei"/>
              <a:ea typeface="Microsoft YaHei"/>
              <a:cs typeface="Microsoft YaHei"/>
              <a:sym typeface="Microsoft YaHei"/>
            </a:endParaRPr>
          </a:p>
        </p:txBody>
      </p:sp>
      <p:sp>
        <p:nvSpPr>
          <p:cNvPr id="108" name="Google Shape;108;p17"/>
          <p:cNvSpPr txBox="1"/>
          <p:nvPr/>
        </p:nvSpPr>
        <p:spPr>
          <a:xfrm>
            <a:off x="3509825" y="4671200"/>
            <a:ext cx="5474700" cy="472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i="0" u="none" strike="noStrike" cap="none">
                <a:solidFill>
                  <a:schemeClr val="dk2"/>
                </a:solidFill>
                <a:latin typeface="Microsoft YaHei"/>
                <a:ea typeface="Microsoft YaHei"/>
                <a:cs typeface="Microsoft YaHei"/>
                <a:sym typeface="Microsoft YaHei"/>
              </a:rPr>
              <a:t>*</a:t>
            </a:r>
            <a:r>
              <a:rPr lang="en-US" sz="1200">
                <a:solidFill>
                  <a:schemeClr val="dk1"/>
                </a:solidFill>
                <a:latin typeface="Microsoft YaHei"/>
                <a:ea typeface="Microsoft YaHei"/>
                <a:cs typeface="Microsoft YaHei"/>
                <a:sym typeface="Microsoft YaHei"/>
              </a:rPr>
              <a:t>Mol2vec is an unsupervised machine learning approach to learn vector representations of molecular substructures. </a:t>
            </a:r>
            <a:endParaRPr sz="1200">
              <a:solidFill>
                <a:schemeClr val="dk1"/>
              </a:solidFill>
              <a:latin typeface="Microsoft YaHei"/>
              <a:ea typeface="Microsoft YaHei"/>
              <a:cs typeface="Microsoft YaHei"/>
              <a:sym typeface="Microsoft YaHei"/>
            </a:endParaRPr>
          </a:p>
          <a:p>
            <a:pPr marL="0" marR="0" lvl="0" indent="0" algn="r" rtl="0">
              <a:lnSpc>
                <a:spcPct val="100000"/>
              </a:lnSpc>
              <a:spcBef>
                <a:spcPts val="0"/>
              </a:spcBef>
              <a:spcAft>
                <a:spcPts val="0"/>
              </a:spcAft>
              <a:buNone/>
            </a:pPr>
            <a:endParaRPr sz="1200">
              <a:solidFill>
                <a:schemeClr val="dk2"/>
              </a:solidFill>
              <a:latin typeface="Microsoft YaHei"/>
              <a:ea typeface="Microsoft YaHei"/>
              <a:cs typeface="Microsoft YaHei"/>
              <a:sym typeface="Microsoft YaHei"/>
            </a:endParaRPr>
          </a:p>
        </p:txBody>
      </p:sp>
      <p:cxnSp>
        <p:nvCxnSpPr>
          <p:cNvPr id="109" name="Google Shape;109;p17"/>
          <p:cNvCxnSpPr/>
          <p:nvPr/>
        </p:nvCxnSpPr>
        <p:spPr>
          <a:xfrm>
            <a:off x="4327458" y="4614535"/>
            <a:ext cx="4657060" cy="0"/>
          </a:xfrm>
          <a:prstGeom prst="straightConnector1">
            <a:avLst/>
          </a:prstGeom>
          <a:noFill/>
          <a:ln w="9525" cap="flat" cmpd="sng">
            <a:solidFill>
              <a:srgbClr val="172C3E"/>
            </a:solidFill>
            <a:prstDash val="solid"/>
            <a:round/>
            <a:headEnd type="none" w="sm" len="sm"/>
            <a:tailEnd type="none" w="sm" len="sm"/>
          </a:ln>
        </p:spPr>
      </p:cxnSp>
      <p:sp>
        <p:nvSpPr>
          <p:cNvPr id="110" name="Google Shape;110;p17"/>
          <p:cNvSpPr txBox="1"/>
          <p:nvPr/>
        </p:nvSpPr>
        <p:spPr>
          <a:xfrm>
            <a:off x="3074825" y="689350"/>
            <a:ext cx="5909700" cy="38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1" name="Google Shape;111;p17"/>
          <p:cNvPicPr preferRelativeResize="0"/>
          <p:nvPr/>
        </p:nvPicPr>
        <p:blipFill>
          <a:blip r:embed="rId3">
            <a:alphaModFix/>
          </a:blip>
          <a:stretch>
            <a:fillRect/>
          </a:stretch>
        </p:blipFill>
        <p:spPr>
          <a:xfrm>
            <a:off x="3375411" y="293414"/>
            <a:ext cx="5286325" cy="4059951"/>
          </a:xfrm>
          <a:prstGeom prst="rect">
            <a:avLst/>
          </a:prstGeom>
          <a:noFill/>
          <a:ln>
            <a:noFill/>
          </a:ln>
        </p:spPr>
      </p:pic>
    </p:spTree>
  </p:cSld>
  <p:clrMapOvr>
    <a:masterClrMapping/>
  </p:clrMapOvr>
</p:sld>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全屏显示(16:9)</PresentationFormat>
  <Paragraphs>243</Paragraphs>
  <Slides>21</Slides>
  <Notes>21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Microsoft YaHei</vt:lpstr>
      <vt:lpstr>Encode Sans Semi Condensed</vt:lpstr>
      <vt:lpstr>Arial</vt:lpstr>
      <vt:lpstr>Modern Annual Report by Slidesgo</vt:lpstr>
      <vt:lpstr>Final Seminar Report</vt:lpstr>
      <vt:lpstr>Table of Contents</vt:lpstr>
      <vt:lpstr>Data Preparation</vt:lpstr>
      <vt:lpstr>Raw Data Sample</vt:lpstr>
      <vt:lpstr>PowerPoint 演示文稿</vt:lpstr>
      <vt:lpstr>Feature Sets Selection</vt:lpstr>
      <vt:lpstr>PowerPoint 演示文稿</vt:lpstr>
      <vt:lpstr>PowerPoint 演示文稿</vt:lpstr>
      <vt:lpstr>Mol2vec* </vt:lpstr>
      <vt:lpstr>PowerPoint 演示文稿</vt:lpstr>
      <vt:lpstr>Feature Selection</vt:lpstr>
      <vt:lpstr>Hyper-parameter Optimization </vt:lpstr>
      <vt:lpstr>Hyper-tuning in Random Forest</vt:lpstr>
      <vt:lpstr>PowerPoint 演示文稿</vt:lpstr>
      <vt:lpstr>Model Comparison </vt:lpstr>
      <vt:lpstr>PowerPoint 演示文稿</vt:lpstr>
      <vt:lpstr>Future Work</vt:lpstr>
      <vt:lpstr>Future Work</vt:lpstr>
      <vt:lpstr>PowerPoint 演示文稿</vt:lpstr>
      <vt:lpstr>Q &amp; A</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Seminar Report</dc:title>
  <cp:lastModifiedBy>闫 洪旭</cp:lastModifiedBy>
  <cp:revision>1</cp:revision>
  <dcterms:modified xsi:type="dcterms:W3CDTF">2020-12-12T00:08:47Z</dcterms:modified>
</cp:coreProperties>
</file>