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9" r:id="rId14"/>
    <p:sldId id="270" r:id="rId15"/>
  </p:sldIdLst>
  <p:sldSz cx="14630400" cy="8229600"/>
  <p:notesSz cx="8229600" cy="14630400"/>
  <p:embeddedFontLst>
    <p:embeddedFont>
      <p:font typeface="Host Grotesk Medium" panose="020B0604020202020204" charset="0"/>
      <p:regular r:id="rId17"/>
    </p:embeddedFont>
    <p:embeddedFont>
      <p:font typeface="Roboto" panose="02000000000000000000" pitchFamily="2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6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245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370B44FF-1C73-648C-164A-19765883154E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FC59181-A4C5-C84E-9E62-D20B685A4FE7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2EFF76-C716-0BBA-2764-80D67C2F17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DEAF03D-A5FB-2515-308C-00F18FDD596F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48AD4C9-AE67-E355-8409-9DF16AE1EECC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4BAD3F-7BC8-8FA8-4212-535F3C86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5B5A4DD-271A-DB8A-5855-78CC459305C1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9423775-9713-9C9D-B14C-66FE5BC1F67F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CD6DAE-6DA9-10A7-97D7-B399E91303A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CDEDAB7-C844-7FFB-1FF9-02D8D4650349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8ECD945-59B5-98F0-B877-A0AAABAA6179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14FA179-DB7B-A167-7CD5-F18A1851511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C3786F-F29D-4A7F-D50B-A2BDFA11E39B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C1D645A-7845-381F-557A-70891814922F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B6D6D7F-D394-1EE8-8FFA-E9D7EBC9CB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B95FD9AC-BA96-6026-856A-CC7ADAC59851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535380E-F02B-E3ED-2DD8-98FF14CA64C2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34A550-A3A2-CCB3-F4E7-BE37FF1C3A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400A8066-6950-50CF-6C1D-E18A5528DD17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4AB313-B3A9-2B78-A7A8-B8B771025183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47EAF82-8F80-AA92-3CBD-1513B01C194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B3A122F-2CCD-4554-F171-0706422111D6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E3E79D4-825A-2440-BC49-502F65909D95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E62711-B8C4-B009-DBE3-B37DC53C59F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0873084-8658-F6A5-6F9E-7692A2D14360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798A12F-C3A6-DBAE-E8B4-83E517C0A7DD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E15322-9A69-6780-AFEA-38AA843D43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7E0E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79E7C5B-F355-FA0F-DF98-8293FFAE40EC}"/>
              </a:ext>
            </a:extLst>
          </p:cNvPr>
          <p:cNvGrpSpPr/>
          <p:nvPr userDrawn="1"/>
        </p:nvGrpSpPr>
        <p:grpSpPr>
          <a:xfrm>
            <a:off x="12687717" y="7052414"/>
            <a:ext cx="1874103" cy="1805731"/>
            <a:chOff x="12695337" y="7056223"/>
            <a:chExt cx="1874103" cy="1805731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72F86D0-7EDA-2525-A586-D3F4763C6497}"/>
                </a:ext>
              </a:extLst>
            </p:cNvPr>
            <p:cNvSpPr/>
            <p:nvPr userDrawn="1"/>
          </p:nvSpPr>
          <p:spPr>
            <a:xfrm>
              <a:off x="12786360" y="7757160"/>
              <a:ext cx="1783080" cy="394811"/>
            </a:xfrm>
            <a:prstGeom prst="roundRect">
              <a:avLst>
                <a:gd name="adj" fmla="val 50000"/>
              </a:avLst>
            </a:prstGeom>
            <a:solidFill>
              <a:srgbClr val="09151B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63A1693-4A4F-7A90-6DC8-65F82664854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695337" y="7056223"/>
              <a:ext cx="1805731" cy="1805731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2651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DECIMAL FRACTIONS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675459"/>
            <a:ext cx="453651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Primary 6 Notes</a:t>
            </a:r>
            <a:endParaRPr lang="en-US" sz="3550" dirty="0"/>
          </a:p>
        </p:txBody>
      </p:sp>
      <p:sp>
        <p:nvSpPr>
          <p:cNvPr id="5" name="Text 2"/>
          <p:cNvSpPr/>
          <p:nvPr/>
        </p:nvSpPr>
        <p:spPr>
          <a:xfrm>
            <a:off x="6280190" y="4582597"/>
            <a:ext cx="7556421" cy="10204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Decimal fractions are just another way of writing fractions using a dot (decimal point). This presentation covers everything you need to know about decimals, from place values to real-life applications.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331" y="668298"/>
            <a:ext cx="6419731" cy="661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Real-Life Uses of Decimals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31" y="1752362"/>
            <a:ext cx="3089196" cy="190916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0331" y="3872984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Money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740331" y="4330422"/>
            <a:ext cx="3089196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₵3.50 = 3 cedis and 50 pesewas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93845" y="1752362"/>
            <a:ext cx="3089196" cy="190916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093845" y="3872984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Measurement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4093845" y="4330422"/>
            <a:ext cx="3089196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2.75m = 2 meters and 75 cm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7359" y="1752362"/>
            <a:ext cx="3089196" cy="190916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47359" y="3872984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Weight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7447359" y="4330422"/>
            <a:ext cx="3089196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1.25kg = 1 kg and 250 g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00874" y="1752362"/>
            <a:ext cx="3089196" cy="190916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800874" y="3872984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Time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10800874" y="4330422"/>
            <a:ext cx="3089196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1.5 hours = 1 hour 30 minutes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740331" y="4965025"/>
            <a:ext cx="4486275" cy="396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dirty="0">
                <a:solidFill>
                  <a:srgbClr val="000000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✅</a:t>
            </a:r>
            <a:r>
              <a:rPr lang="en-US" sz="2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 Quick Exercise for Students</a:t>
            </a:r>
            <a:endParaRPr lang="en-US" sz="2450" dirty="0"/>
          </a:p>
        </p:txBody>
      </p:sp>
      <p:sp>
        <p:nvSpPr>
          <p:cNvPr id="16" name="Text 10"/>
          <p:cNvSpPr/>
          <p:nvPr/>
        </p:nvSpPr>
        <p:spPr>
          <a:xfrm>
            <a:off x="740331" y="5678924"/>
            <a:ext cx="13149739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 these as decimals: a) 7/10 b) 35/100 c) 9/1000</a:t>
            </a:r>
            <a:endParaRPr lang="en-US" sz="1650" dirty="0"/>
          </a:p>
        </p:txBody>
      </p:sp>
      <p:sp>
        <p:nvSpPr>
          <p:cNvPr id="17" name="Text 11"/>
          <p:cNvSpPr/>
          <p:nvPr/>
        </p:nvSpPr>
        <p:spPr>
          <a:xfrm>
            <a:off x="740331" y="6070163"/>
            <a:ext cx="13149739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 as fractions in simplest form: a) 0.8 b) 0.45 c) 0.125</a:t>
            </a:r>
            <a:endParaRPr lang="en-US" sz="1650" dirty="0"/>
          </a:p>
        </p:txBody>
      </p:sp>
      <p:sp>
        <p:nvSpPr>
          <p:cNvPr id="18" name="Text 12"/>
          <p:cNvSpPr/>
          <p:nvPr/>
        </p:nvSpPr>
        <p:spPr>
          <a:xfrm>
            <a:off x="740331" y="6461403"/>
            <a:ext cx="13149739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Add: 4.25 + 3.7</a:t>
            </a:r>
            <a:endParaRPr lang="en-US" sz="1650" dirty="0"/>
          </a:p>
        </p:txBody>
      </p:sp>
      <p:sp>
        <p:nvSpPr>
          <p:cNvPr id="19" name="Text 13"/>
          <p:cNvSpPr/>
          <p:nvPr/>
        </p:nvSpPr>
        <p:spPr>
          <a:xfrm>
            <a:off x="740331" y="6852642"/>
            <a:ext cx="13149739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4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Multiply: 0.6 × 0.4</a:t>
            </a:r>
            <a:endParaRPr lang="en-US" sz="1650" dirty="0"/>
          </a:p>
        </p:txBody>
      </p:sp>
      <p:sp>
        <p:nvSpPr>
          <p:cNvPr id="20" name="Text 14"/>
          <p:cNvSpPr/>
          <p:nvPr/>
        </p:nvSpPr>
        <p:spPr>
          <a:xfrm>
            <a:off x="740331" y="7243882"/>
            <a:ext cx="13149739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5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Divide: 7.5 ÷ 0.5</a:t>
            </a:r>
            <a:endParaRPr lang="en-US" sz="1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816384-5E23-A8C9-DC0C-3E9C3343BD77}"/>
              </a:ext>
            </a:extLst>
          </p:cNvPr>
          <p:cNvSpPr txBox="1"/>
          <p:nvPr/>
        </p:nvSpPr>
        <p:spPr>
          <a:xfrm>
            <a:off x="672353" y="461822"/>
            <a:ext cx="7678271" cy="7417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Steps.</a:t>
            </a:r>
          </a:p>
          <a:p>
            <a:r>
              <a:rPr lang="en-US" sz="2800" dirty="0"/>
              <a:t>When are the decimal places of the numbers the same?</a:t>
            </a:r>
          </a:p>
          <a:p>
            <a:r>
              <a:rPr lang="en-US" sz="2800" dirty="0"/>
              <a:t>1. Convert to a normal number</a:t>
            </a:r>
          </a:p>
          <a:p>
            <a:r>
              <a:rPr lang="en-US" sz="2800" dirty="0"/>
              <a:t>2. Then divide</a:t>
            </a:r>
          </a:p>
          <a:p>
            <a:r>
              <a:rPr lang="en-US" sz="2800" dirty="0"/>
              <a:t>3. The answer you get, becomes your final answer.</a:t>
            </a:r>
          </a:p>
          <a:p>
            <a:endParaRPr lang="en-US" sz="2800" dirty="0"/>
          </a:p>
          <a:p>
            <a:r>
              <a:rPr lang="en-US" sz="2800" dirty="0"/>
              <a:t>However, when they are not the same, use</a:t>
            </a:r>
          </a:p>
          <a:p>
            <a:r>
              <a:rPr lang="en-US" sz="2800" dirty="0"/>
              <a:t>1. Make the divisor a whole number.</a:t>
            </a:r>
          </a:p>
          <a:p>
            <a:r>
              <a:rPr lang="en-US" sz="2800" dirty="0"/>
              <a:t>•	If the divisor (the number you’re dividing by) has decimal places, multiply both numbers by 10, 100, etc. until the divisor becomes a whole number.</a:t>
            </a:r>
          </a:p>
          <a:p>
            <a:r>
              <a:rPr lang="en-US" sz="2800" dirty="0"/>
              <a:t>2. Divide normally (like whole numbers).</a:t>
            </a:r>
          </a:p>
          <a:p>
            <a:r>
              <a:rPr lang="en-US" sz="2800" dirty="0"/>
              <a:t>3. Place the decimal point in the quotient (answer).</a:t>
            </a:r>
          </a:p>
          <a:p>
            <a:r>
              <a:rPr lang="en-US" sz="2800" dirty="0"/>
              <a:t>•	The position depends on how many times you moved the decimal point earlier.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04602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398E9D9-F8AF-AE89-21E5-433D982F8F99}"/>
              </a:ext>
            </a:extLst>
          </p:cNvPr>
          <p:cNvSpPr txBox="1"/>
          <p:nvPr/>
        </p:nvSpPr>
        <p:spPr>
          <a:xfrm>
            <a:off x="1169894" y="954741"/>
            <a:ext cx="2103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u="sng" dirty="0"/>
              <a:t>HOMEWORK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7FA617-0315-308F-9795-803C0B3A0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894" y="1698847"/>
            <a:ext cx="9708777" cy="59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05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95C5EB-9031-92C2-EBBA-F870C20175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10" y="858397"/>
            <a:ext cx="10401850" cy="631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5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657922-5677-CD42-9915-F57FC9C33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49" y="5830216"/>
            <a:ext cx="8990183" cy="691608"/>
          </a:xfrm>
          <a:prstGeom prst="rect">
            <a:avLst/>
          </a:prstGeom>
        </p:spPr>
      </p:pic>
      <p:pic>
        <p:nvPicPr>
          <p:cNvPr id="5" name="Picture 4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54C48085-C65E-D3DE-9F1B-8E3275101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049" y="1500264"/>
            <a:ext cx="8990183" cy="441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91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20823"/>
            <a:ext cx="72267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What is a Decimal Fraction?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83230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decimal fraction is just another way of writing fractions using a dot (decimal point).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578543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example:</a:t>
            </a:r>
            <a:endParaRPr lang="en-US" sz="1750" dirty="0"/>
          </a:p>
        </p:txBody>
      </p:sp>
      <p:sp>
        <p:nvSpPr>
          <p:cNvPr id="5" name="Shape 3"/>
          <p:cNvSpPr/>
          <p:nvPr/>
        </p:nvSpPr>
        <p:spPr>
          <a:xfrm>
            <a:off x="793790" y="4173855"/>
            <a:ext cx="4196358" cy="1639610"/>
          </a:xfrm>
          <a:prstGeom prst="roundRect">
            <a:avLst>
              <a:gd name="adj" fmla="val 581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28224" y="44082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1/10 = 0.1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28224" y="4898708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fraction 1/10 can be written as 0.1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4173855"/>
            <a:ext cx="4196358" cy="1639610"/>
          </a:xfrm>
          <a:prstGeom prst="roundRect">
            <a:avLst>
              <a:gd name="adj" fmla="val 581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451396" y="44082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25/100 = 0.25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4898708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fraction 25/100 can be written as 0.25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4173855"/>
            <a:ext cx="4196358" cy="1639610"/>
          </a:xfrm>
          <a:prstGeom prst="roundRect">
            <a:avLst>
              <a:gd name="adj" fmla="val 5810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9874568" y="44082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7/1000 = 0.007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9874568" y="4898708"/>
            <a:ext cx="3727490" cy="680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fraction 7/1000 can be written as 0.007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068616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 decimals are fractions whose denominators are 10, 100, 1000, etc.</a:t>
            </a:r>
            <a:endParaRPr lang="en-US" sz="175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B7419C-7B9F-D7A5-5A66-B7B5B63B020C}"/>
              </a:ext>
            </a:extLst>
          </p:cNvPr>
          <p:cNvSpPr txBox="1"/>
          <p:nvPr/>
        </p:nvSpPr>
        <p:spPr>
          <a:xfrm>
            <a:off x="1611514" y="5187851"/>
            <a:ext cx="1912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= numerator</a:t>
            </a:r>
          </a:p>
          <a:p>
            <a:r>
              <a:rPr lang="en-US" dirty="0"/>
              <a:t>10 = denominator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7474"/>
            <a:ext cx="611028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Place Value in Decimals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09882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value of each digit depends on its position: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505194"/>
            <a:ext cx="13042821" cy="3780711"/>
          </a:xfrm>
          <a:prstGeom prst="roundRect">
            <a:avLst>
              <a:gd name="adj" fmla="val 252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hape 3"/>
          <p:cNvSpPr/>
          <p:nvPr/>
        </p:nvSpPr>
        <p:spPr>
          <a:xfrm>
            <a:off x="801410" y="2512814"/>
            <a:ext cx="13027581" cy="6275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Text 4"/>
          <p:cNvSpPr/>
          <p:nvPr/>
        </p:nvSpPr>
        <p:spPr>
          <a:xfrm>
            <a:off x="1028343" y="2656523"/>
            <a:ext cx="345078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Number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940379" y="2656523"/>
            <a:ext cx="866179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Place Value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140393"/>
            <a:ext cx="13027581" cy="6275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8343" y="3284101"/>
            <a:ext cx="3450788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25.347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4940379" y="3284101"/>
            <a:ext cx="866179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 = Tens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801410" y="3767971"/>
            <a:ext cx="13027581" cy="6275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4936569" y="3911679"/>
            <a:ext cx="866560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 = Ones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801410" y="4395549"/>
            <a:ext cx="13027581" cy="6275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2"/>
          <p:cNvSpPr/>
          <p:nvPr/>
        </p:nvSpPr>
        <p:spPr>
          <a:xfrm>
            <a:off x="4936569" y="4539258"/>
            <a:ext cx="866560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 = Tenths (1/10)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01410" y="5023128"/>
            <a:ext cx="13027581" cy="62757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4"/>
          <p:cNvSpPr/>
          <p:nvPr/>
        </p:nvSpPr>
        <p:spPr>
          <a:xfrm>
            <a:off x="4936569" y="5166836"/>
            <a:ext cx="866560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 = Hundredths (1/100)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801410" y="5650706"/>
            <a:ext cx="13027581" cy="62757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4936569" y="5794415"/>
            <a:ext cx="8665607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 = Thousandths (1/1000)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790" y="6541056"/>
            <a:ext cx="13042821" cy="941070"/>
          </a:xfrm>
          <a:prstGeom prst="roundRect">
            <a:avLst>
              <a:gd name="adj" fmla="val 10123"/>
            </a:avLst>
          </a:prstGeom>
          <a:solidFill>
            <a:srgbClr val="B6D6FC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604" y="6869906"/>
            <a:ext cx="283488" cy="226814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1530906" y="6824543"/>
            <a:ext cx="1207889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💡 Tip: The first digit after the decimal point is always tenths, the next is hundredths, then thousandths.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4898"/>
            <a:ext cx="8578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Converting Fractions to Decimals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247305"/>
            <a:ext cx="13042821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change a fraction into a decimal: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182779"/>
            <a:ext cx="6407944" cy="226814"/>
          </a:xfrm>
          <a:prstGeom prst="roundRect">
            <a:avLst>
              <a:gd name="adj" fmla="val 4200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0604" y="36364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1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126825"/>
            <a:ext cx="5954316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Make the denominator 10, 100, or 1000 (if possible).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842617"/>
            <a:ext cx="6408063" cy="226814"/>
          </a:xfrm>
          <a:prstGeom prst="roundRect">
            <a:avLst>
              <a:gd name="adj" fmla="val 42003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6"/>
          <p:cNvSpPr/>
          <p:nvPr/>
        </p:nvSpPr>
        <p:spPr>
          <a:xfrm>
            <a:off x="7655362" y="32962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2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55362" y="3786664"/>
            <a:ext cx="5954435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Or divide the numerator by the denominator.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03396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Examples:</a:t>
            </a:r>
            <a:endParaRPr lang="en-US" sz="2650" dirty="0"/>
          </a:p>
        </p:txBody>
      </p:sp>
      <p:sp>
        <p:nvSpPr>
          <p:cNvPr id="11" name="Shape 9"/>
          <p:cNvSpPr/>
          <p:nvPr/>
        </p:nvSpPr>
        <p:spPr>
          <a:xfrm>
            <a:off x="793790" y="5799415"/>
            <a:ext cx="4196358" cy="1345168"/>
          </a:xfrm>
          <a:prstGeom prst="roundRect">
            <a:avLst>
              <a:gd name="adj" fmla="val 7082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 10"/>
          <p:cNvSpPr/>
          <p:nvPr/>
        </p:nvSpPr>
        <p:spPr>
          <a:xfrm>
            <a:off x="1051084" y="6056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3/10 = 0.3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1051084" y="6547128"/>
            <a:ext cx="368177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denominator is already 10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5216962" y="5799415"/>
            <a:ext cx="4196358" cy="1345168"/>
          </a:xfrm>
          <a:prstGeom prst="roundRect">
            <a:avLst>
              <a:gd name="adj" fmla="val 7082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3"/>
          <p:cNvSpPr/>
          <p:nvPr/>
        </p:nvSpPr>
        <p:spPr>
          <a:xfrm>
            <a:off x="5474256" y="6056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45/100 = 0.45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5474256" y="6547128"/>
            <a:ext cx="368177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denominator is already 100</a:t>
            </a:r>
            <a:endParaRPr lang="en-US" sz="1750" dirty="0"/>
          </a:p>
        </p:txBody>
      </p:sp>
      <p:sp>
        <p:nvSpPr>
          <p:cNvPr id="17" name="Shape 15"/>
          <p:cNvSpPr/>
          <p:nvPr/>
        </p:nvSpPr>
        <p:spPr>
          <a:xfrm>
            <a:off x="9640133" y="5799415"/>
            <a:ext cx="4196358" cy="1345168"/>
          </a:xfrm>
          <a:prstGeom prst="roundRect">
            <a:avLst>
              <a:gd name="adj" fmla="val 7082"/>
            </a:avLst>
          </a:prstGeom>
          <a:solidFill>
            <a:srgbClr val="FAF9F5"/>
          </a:solidFill>
          <a:ln w="3048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6"/>
          <p:cNvSpPr/>
          <p:nvPr/>
        </p:nvSpPr>
        <p:spPr>
          <a:xfrm>
            <a:off x="9897427" y="6056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7/8 = 7 ÷ 8 = 0.875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9897427" y="6547128"/>
            <a:ext cx="3681770" cy="3401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7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 numerator by denominator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711" y="581263"/>
            <a:ext cx="7919561" cy="654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Converting Decimals to Fractions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2711" y="1654254"/>
            <a:ext cx="13164979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 change decimals into fractions: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2711" y="2392204"/>
            <a:ext cx="7694652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Write the decimal without the dot as the numerator.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32711" y="2779514"/>
            <a:ext cx="7694652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10, 100, 1000... as denominator depending on the number of decimal places.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732711" y="3480911"/>
            <a:ext cx="7694652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Simplify if possible.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732711" y="5082540"/>
            <a:ext cx="3140631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Examples:</a:t>
            </a:r>
            <a:endParaRPr lang="en-US" sz="2450" dirty="0"/>
          </a:p>
        </p:txBody>
      </p:sp>
      <p:sp>
        <p:nvSpPr>
          <p:cNvPr id="9" name="Shape 6"/>
          <p:cNvSpPr/>
          <p:nvPr/>
        </p:nvSpPr>
        <p:spPr>
          <a:xfrm>
            <a:off x="732711" y="5789057"/>
            <a:ext cx="4248745" cy="1859161"/>
          </a:xfrm>
          <a:prstGeom prst="roundRect">
            <a:avLst>
              <a:gd name="adj" fmla="val 4730"/>
            </a:avLst>
          </a:prstGeom>
          <a:solidFill>
            <a:srgbClr val="FAF9F5"/>
          </a:solidFill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7"/>
          <p:cNvSpPr/>
          <p:nvPr/>
        </p:nvSpPr>
        <p:spPr>
          <a:xfrm>
            <a:off x="755571" y="5811917"/>
            <a:ext cx="4203025" cy="628055"/>
          </a:xfrm>
          <a:prstGeom prst="roundRect">
            <a:avLst>
              <a:gd name="adj" fmla="val 9634"/>
            </a:avLst>
          </a:prstGeom>
          <a:solidFill>
            <a:srgbClr val="D9ED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2700099" y="5925860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1</a:t>
            </a:r>
            <a:endParaRPr lang="en-US" sz="2450" dirty="0"/>
          </a:p>
        </p:txBody>
      </p:sp>
      <p:sp>
        <p:nvSpPr>
          <p:cNvPr id="12" name="Text 9"/>
          <p:cNvSpPr/>
          <p:nvPr/>
        </p:nvSpPr>
        <p:spPr>
          <a:xfrm>
            <a:off x="964883" y="664928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0.6</a:t>
            </a:r>
            <a:endParaRPr lang="en-US" sz="2050" dirty="0"/>
          </a:p>
        </p:txBody>
      </p:sp>
      <p:sp>
        <p:nvSpPr>
          <p:cNvPr id="13" name="Text 10"/>
          <p:cNvSpPr/>
          <p:nvPr/>
        </p:nvSpPr>
        <p:spPr>
          <a:xfrm>
            <a:off x="964883" y="7101959"/>
            <a:ext cx="3784402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0.6 = 6/10 = 3/5</a:t>
            </a:r>
            <a:endParaRPr lang="en-US" sz="1600" dirty="0"/>
          </a:p>
        </p:txBody>
      </p:sp>
      <p:sp>
        <p:nvSpPr>
          <p:cNvPr id="14" name="Shape 11"/>
          <p:cNvSpPr/>
          <p:nvPr/>
        </p:nvSpPr>
        <p:spPr>
          <a:xfrm>
            <a:off x="5190768" y="5789057"/>
            <a:ext cx="4248745" cy="1859161"/>
          </a:xfrm>
          <a:prstGeom prst="roundRect">
            <a:avLst>
              <a:gd name="adj" fmla="val 4730"/>
            </a:avLst>
          </a:prstGeom>
          <a:solidFill>
            <a:srgbClr val="FAF9F5"/>
          </a:solidFill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Shape 12"/>
          <p:cNvSpPr/>
          <p:nvPr/>
        </p:nvSpPr>
        <p:spPr>
          <a:xfrm>
            <a:off x="5213628" y="5811917"/>
            <a:ext cx="4203025" cy="628055"/>
          </a:xfrm>
          <a:prstGeom prst="roundRect">
            <a:avLst>
              <a:gd name="adj" fmla="val 9634"/>
            </a:avLst>
          </a:prstGeom>
          <a:solidFill>
            <a:srgbClr val="D9ED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7158157" y="5925860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7" name="Text 14"/>
          <p:cNvSpPr/>
          <p:nvPr/>
        </p:nvSpPr>
        <p:spPr>
          <a:xfrm>
            <a:off x="5422940" y="664928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0.25</a:t>
            </a:r>
            <a:endParaRPr lang="en-US" sz="2050" dirty="0"/>
          </a:p>
        </p:txBody>
      </p:sp>
      <p:sp>
        <p:nvSpPr>
          <p:cNvPr id="18" name="Text 15"/>
          <p:cNvSpPr/>
          <p:nvPr/>
        </p:nvSpPr>
        <p:spPr>
          <a:xfrm>
            <a:off x="5422940" y="7101959"/>
            <a:ext cx="3784402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0.25 = 25/100 = 1/4</a:t>
            </a:r>
            <a:endParaRPr lang="en-US" sz="1600" dirty="0"/>
          </a:p>
        </p:txBody>
      </p:sp>
      <p:sp>
        <p:nvSpPr>
          <p:cNvPr id="19" name="Shape 16"/>
          <p:cNvSpPr/>
          <p:nvPr/>
        </p:nvSpPr>
        <p:spPr>
          <a:xfrm>
            <a:off x="9648825" y="5789057"/>
            <a:ext cx="4248864" cy="1859161"/>
          </a:xfrm>
          <a:prstGeom prst="roundRect">
            <a:avLst>
              <a:gd name="adj" fmla="val 4730"/>
            </a:avLst>
          </a:prstGeom>
          <a:solidFill>
            <a:srgbClr val="FAF9F5"/>
          </a:solidFill>
          <a:ln w="2286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Shape 17"/>
          <p:cNvSpPr/>
          <p:nvPr/>
        </p:nvSpPr>
        <p:spPr>
          <a:xfrm>
            <a:off x="9671685" y="5811917"/>
            <a:ext cx="4203144" cy="628055"/>
          </a:xfrm>
          <a:prstGeom prst="roundRect">
            <a:avLst>
              <a:gd name="adj" fmla="val 9634"/>
            </a:avLst>
          </a:prstGeom>
          <a:solidFill>
            <a:srgbClr val="D9EDF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11616214" y="5925860"/>
            <a:ext cx="313968" cy="3925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3</a:t>
            </a:r>
            <a:endParaRPr lang="en-US" sz="2450" dirty="0"/>
          </a:p>
        </p:txBody>
      </p:sp>
      <p:sp>
        <p:nvSpPr>
          <p:cNvPr id="22" name="Text 19"/>
          <p:cNvSpPr/>
          <p:nvPr/>
        </p:nvSpPr>
        <p:spPr>
          <a:xfrm>
            <a:off x="9880997" y="6649283"/>
            <a:ext cx="2617232" cy="327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0.125</a:t>
            </a:r>
            <a:endParaRPr lang="en-US" sz="2050" dirty="0"/>
          </a:p>
        </p:txBody>
      </p:sp>
      <p:sp>
        <p:nvSpPr>
          <p:cNvPr id="23" name="Text 20"/>
          <p:cNvSpPr/>
          <p:nvPr/>
        </p:nvSpPr>
        <p:spPr>
          <a:xfrm>
            <a:off x="9880997" y="7101959"/>
            <a:ext cx="3784521" cy="3140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0.125 = 125/1000 = 1/8</a:t>
            </a:r>
            <a:endParaRPr lang="en-US" sz="1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667F9-1524-D28D-96BF-03553BA5C512}"/>
              </a:ext>
            </a:extLst>
          </p:cNvPr>
          <p:cNvSpPr txBox="1"/>
          <p:nvPr/>
        </p:nvSpPr>
        <p:spPr>
          <a:xfrm>
            <a:off x="9880997" y="1309209"/>
            <a:ext cx="677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0.6</a:t>
            </a:r>
          </a:p>
        </p:txBody>
      </p:sp>
      <p:sp>
        <p:nvSpPr>
          <p:cNvPr id="25" name="Arrow: Circular 24">
            <a:extLst>
              <a:ext uri="{FF2B5EF4-FFF2-40B4-BE49-F238E27FC236}">
                <a16:creationId xmlns:a16="http://schemas.microsoft.com/office/drawing/2014/main" id="{D702E74A-B5D1-DA8E-B3BB-D536EB2B415B}"/>
              </a:ext>
            </a:extLst>
          </p:cNvPr>
          <p:cNvSpPr/>
          <p:nvPr/>
        </p:nvSpPr>
        <p:spPr>
          <a:xfrm>
            <a:off x="10171303" y="1214556"/>
            <a:ext cx="300789" cy="628174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7FFB0-E838-2EC6-DE32-00AD62FC011D}"/>
              </a:ext>
            </a:extLst>
          </p:cNvPr>
          <p:cNvSpPr txBox="1"/>
          <p:nvPr/>
        </p:nvSpPr>
        <p:spPr>
          <a:xfrm>
            <a:off x="10549063" y="137498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=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5F5002D-3543-30F7-206A-9470161B8643}"/>
              </a:ext>
            </a:extLst>
          </p:cNvPr>
          <p:cNvGrpSpPr/>
          <p:nvPr/>
        </p:nvGrpSpPr>
        <p:grpSpPr>
          <a:xfrm>
            <a:off x="10759264" y="1235511"/>
            <a:ext cx="558544" cy="707886"/>
            <a:chOff x="10759264" y="1235511"/>
            <a:chExt cx="558544" cy="707886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94BD8B-7359-6958-AC32-84AA7DC5D67B}"/>
                </a:ext>
              </a:extLst>
            </p:cNvPr>
            <p:cNvSpPr txBox="1"/>
            <p:nvPr/>
          </p:nvSpPr>
          <p:spPr>
            <a:xfrm>
              <a:off x="10813295" y="1235511"/>
              <a:ext cx="4443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/>
                <a:t>6</a:t>
              </a:r>
            </a:p>
            <a:p>
              <a:pPr algn="ctr"/>
              <a:r>
                <a:rPr lang="en-US" sz="2000" b="1" dirty="0"/>
                <a:t>10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80AE36E-E854-9098-FCF3-594D89DD8E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59264" y="1565390"/>
              <a:ext cx="558544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7234" y="571381"/>
            <a:ext cx="5194459" cy="6492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0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Comparing Decimals</a:t>
            </a:r>
            <a:endParaRPr lang="en-US" sz="4050" dirty="0"/>
          </a:p>
        </p:txBody>
      </p:sp>
      <p:sp>
        <p:nvSpPr>
          <p:cNvPr id="3" name="Text 1"/>
          <p:cNvSpPr/>
          <p:nvPr/>
        </p:nvSpPr>
        <p:spPr>
          <a:xfrm>
            <a:off x="727234" y="1739979"/>
            <a:ext cx="3116699" cy="389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How to compare: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27234" y="2337316"/>
            <a:ext cx="6334482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up the decimals by the decimal point.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727234" y="2721531"/>
            <a:ext cx="6334482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Compare digit by digit.</a:t>
            </a:r>
            <a:endParaRPr lang="en-US" sz="16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6304" y="1765935"/>
            <a:ext cx="2286000" cy="22860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27234" y="4597241"/>
            <a:ext cx="3116699" cy="3895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Example:</a:t>
            </a:r>
            <a:endParaRPr lang="en-US" sz="2450" dirty="0"/>
          </a:p>
        </p:txBody>
      </p:sp>
      <p:sp>
        <p:nvSpPr>
          <p:cNvPr id="8" name="Text 5"/>
          <p:cNvSpPr/>
          <p:nvPr/>
        </p:nvSpPr>
        <p:spPr>
          <a:xfrm>
            <a:off x="727234" y="5298400"/>
            <a:ext cx="13175933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Comparing 0.45 and 0.5</a:t>
            </a:r>
            <a:endParaRPr lang="en-US" sz="16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234" y="5843707"/>
            <a:ext cx="4391978" cy="831056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934998" y="6882527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0.45</a:t>
            </a:r>
            <a:endParaRPr lang="en-US" sz="2000" dirty="0"/>
          </a:p>
        </p:txBody>
      </p:sp>
      <p:sp>
        <p:nvSpPr>
          <p:cNvPr id="11" name="Text 7"/>
          <p:cNvSpPr/>
          <p:nvPr/>
        </p:nvSpPr>
        <p:spPr>
          <a:xfrm>
            <a:off x="934998" y="7331750"/>
            <a:ext cx="397644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0.45 = 45/100</a:t>
            </a:r>
            <a:endParaRPr lang="en-US" sz="1600" dirty="0"/>
          </a:p>
        </p:txBody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211" y="5843707"/>
            <a:ext cx="4391978" cy="831056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326975" y="6882527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0.5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5326975" y="7331750"/>
            <a:ext cx="397644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0.5 = 50/100</a:t>
            </a:r>
            <a:endParaRPr lang="en-US" sz="1600" dirty="0"/>
          </a:p>
        </p:txBody>
      </p:sp>
      <p:pic>
        <p:nvPicPr>
          <p:cNvPr id="1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189" y="5843707"/>
            <a:ext cx="4391978" cy="831056"/>
          </a:xfrm>
          <a:prstGeom prst="rect">
            <a:avLst/>
          </a:prstGeom>
        </p:spPr>
      </p:pic>
      <p:sp>
        <p:nvSpPr>
          <p:cNvPr id="16" name="Text 10"/>
          <p:cNvSpPr/>
          <p:nvPr/>
        </p:nvSpPr>
        <p:spPr>
          <a:xfrm>
            <a:off x="9718953" y="6882527"/>
            <a:ext cx="2597229" cy="324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Result</a:t>
            </a:r>
            <a:endParaRPr lang="en-US" sz="2000" dirty="0"/>
          </a:p>
        </p:txBody>
      </p:sp>
      <p:sp>
        <p:nvSpPr>
          <p:cNvPr id="17" name="Text 11"/>
          <p:cNvSpPr/>
          <p:nvPr/>
        </p:nvSpPr>
        <p:spPr>
          <a:xfrm>
            <a:off x="9718953" y="7331750"/>
            <a:ext cx="3976449" cy="3115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So 0.5 &gt; 0.45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0672"/>
            <a:ext cx="8895278" cy="693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Addition &amp; Subtraction of Decimals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240" y="1859756"/>
            <a:ext cx="3622596" cy="416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How to add or subtract:</a:t>
            </a:r>
            <a:endParaRPr lang="en-US" sz="2600" dirty="0"/>
          </a:p>
        </p:txBody>
      </p:sp>
      <p:sp>
        <p:nvSpPr>
          <p:cNvPr id="4" name="Text 2"/>
          <p:cNvSpPr/>
          <p:nvPr/>
        </p:nvSpPr>
        <p:spPr>
          <a:xfrm>
            <a:off x="777240" y="2498169"/>
            <a:ext cx="7628811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Line up decimal points.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777240" y="2908816"/>
            <a:ext cx="7628811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600"/>
              </a:lnSpc>
              <a:buSzPct val="100000"/>
              <a:buFont typeface="+mj-lt"/>
              <a:buAutoNum type="arabicPeriod" startAt="2"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or subtract as in whole numbers.</a:t>
            </a:r>
            <a:endParaRPr lang="en-US" sz="170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5405" y="1887498"/>
            <a:ext cx="2286000" cy="228600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77240" y="4756428"/>
            <a:ext cx="3331369" cy="4163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Examples:</a:t>
            </a:r>
            <a:endParaRPr lang="en-US" sz="2600" dirty="0"/>
          </a:p>
        </p:txBody>
      </p:sp>
      <p:sp>
        <p:nvSpPr>
          <p:cNvPr id="8" name="Shape 5"/>
          <p:cNvSpPr/>
          <p:nvPr/>
        </p:nvSpPr>
        <p:spPr>
          <a:xfrm>
            <a:off x="777240" y="5505926"/>
            <a:ext cx="6426875" cy="2160984"/>
          </a:xfrm>
          <a:prstGeom prst="roundRect">
            <a:avLst>
              <a:gd name="adj" fmla="val 431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912" y="5735598"/>
            <a:ext cx="666274" cy="666274"/>
          </a:xfrm>
          <a:prstGeom prst="rect">
            <a:avLst/>
          </a:prstGeom>
        </p:spPr>
      </p:pic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0149" y="5881330"/>
            <a:ext cx="299799" cy="37469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06912" y="6623923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Addition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1006912" y="7104221"/>
            <a:ext cx="5967532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2.35 + 4.2 = 6.55</a:t>
            </a:r>
            <a:endParaRPr lang="en-US" sz="1700" dirty="0"/>
          </a:p>
        </p:txBody>
      </p:sp>
      <p:sp>
        <p:nvSpPr>
          <p:cNvPr id="13" name="Shape 8"/>
          <p:cNvSpPr/>
          <p:nvPr/>
        </p:nvSpPr>
        <p:spPr>
          <a:xfrm>
            <a:off x="7426166" y="5505926"/>
            <a:ext cx="6426994" cy="2160984"/>
          </a:xfrm>
          <a:prstGeom prst="roundRect">
            <a:avLst>
              <a:gd name="adj" fmla="val 4317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5838" y="5735598"/>
            <a:ext cx="666274" cy="666274"/>
          </a:xfrm>
          <a:prstGeom prst="rect">
            <a:avLst/>
          </a:prstGeom>
        </p:spPr>
      </p:pic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9075" y="5881330"/>
            <a:ext cx="299799" cy="374690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655838" y="6623923"/>
            <a:ext cx="2776180" cy="347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Subtraction</a:t>
            </a:r>
            <a:endParaRPr lang="en-US" sz="2150" dirty="0"/>
          </a:p>
        </p:txBody>
      </p:sp>
      <p:sp>
        <p:nvSpPr>
          <p:cNvPr id="17" name="Text 10"/>
          <p:cNvSpPr/>
          <p:nvPr/>
        </p:nvSpPr>
        <p:spPr>
          <a:xfrm>
            <a:off x="7655838" y="7104221"/>
            <a:ext cx="5967651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70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7.8 – 3.45 = 4.35</a:t>
            </a:r>
            <a:endParaRPr lang="en-US" sz="17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331" y="581739"/>
            <a:ext cx="6161603" cy="661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Multiplication of Decimals</a:t>
            </a:r>
            <a:endParaRPr lang="en-US" sz="4150" dirty="0"/>
          </a:p>
        </p:txBody>
      </p:sp>
      <p:sp>
        <p:nvSpPr>
          <p:cNvPr id="3" name="Shape 1"/>
          <p:cNvSpPr/>
          <p:nvPr/>
        </p:nvSpPr>
        <p:spPr>
          <a:xfrm>
            <a:off x="740331" y="2300407"/>
            <a:ext cx="4242197" cy="211455"/>
          </a:xfrm>
          <a:prstGeom prst="roundRect">
            <a:avLst>
              <a:gd name="adj" fmla="val 420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951786" y="2723317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1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951786" y="3180755"/>
            <a:ext cx="3819287" cy="634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Multiply normally (ignore decimal points).</a:t>
            </a:r>
            <a:endParaRPr lang="en-US" sz="1650" dirty="0"/>
          </a:p>
        </p:txBody>
      </p:sp>
      <p:sp>
        <p:nvSpPr>
          <p:cNvPr id="6" name="Shape 4"/>
          <p:cNvSpPr/>
          <p:nvPr/>
        </p:nvSpPr>
        <p:spPr>
          <a:xfrm>
            <a:off x="5193983" y="1983105"/>
            <a:ext cx="4242316" cy="211455"/>
          </a:xfrm>
          <a:prstGeom prst="roundRect">
            <a:avLst>
              <a:gd name="adj" fmla="val 420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5"/>
          <p:cNvSpPr/>
          <p:nvPr/>
        </p:nvSpPr>
        <p:spPr>
          <a:xfrm>
            <a:off x="5405438" y="2406015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2</a:t>
            </a:r>
            <a:endParaRPr lang="en-US" sz="2050" dirty="0"/>
          </a:p>
        </p:txBody>
      </p:sp>
      <p:sp>
        <p:nvSpPr>
          <p:cNvPr id="8" name="Text 6"/>
          <p:cNvSpPr/>
          <p:nvPr/>
        </p:nvSpPr>
        <p:spPr>
          <a:xfrm>
            <a:off x="5405438" y="2863453"/>
            <a:ext cx="3819406" cy="6346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Count total decimal places in both numbers.</a:t>
            </a:r>
            <a:endParaRPr lang="en-US" sz="1650" dirty="0"/>
          </a:p>
        </p:txBody>
      </p:sp>
      <p:sp>
        <p:nvSpPr>
          <p:cNvPr id="9" name="Shape 7"/>
          <p:cNvSpPr/>
          <p:nvPr/>
        </p:nvSpPr>
        <p:spPr>
          <a:xfrm>
            <a:off x="9647753" y="1665803"/>
            <a:ext cx="4242197" cy="211455"/>
          </a:xfrm>
          <a:prstGeom prst="roundRect">
            <a:avLst>
              <a:gd name="adj" fmla="val 42019"/>
            </a:avLst>
          </a:prstGeom>
          <a:solidFill>
            <a:srgbClr val="D9EDF2"/>
          </a:solidFill>
          <a:ln w="7620">
            <a:solidFill>
              <a:srgbClr val="BFD3D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8"/>
          <p:cNvSpPr/>
          <p:nvPr/>
        </p:nvSpPr>
        <p:spPr>
          <a:xfrm>
            <a:off x="9859208" y="2088713"/>
            <a:ext cx="2644259" cy="3305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3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9859208" y="2546152"/>
            <a:ext cx="3819287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Place the decimal in the answer.</a:t>
            </a:r>
            <a:endParaRPr lang="en-US" sz="1650" dirty="0"/>
          </a:p>
        </p:txBody>
      </p:sp>
      <p:sp>
        <p:nvSpPr>
          <p:cNvPr id="12" name="Text 10"/>
          <p:cNvSpPr/>
          <p:nvPr/>
        </p:nvSpPr>
        <p:spPr>
          <a:xfrm>
            <a:off x="740331" y="4344114"/>
            <a:ext cx="3173135" cy="3965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Example: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740331" y="5248394"/>
            <a:ext cx="631686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650" b="1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2.3 × 1.2</a:t>
            </a:r>
            <a:endParaRPr lang="en-US" sz="1650" dirty="0"/>
          </a:p>
        </p:txBody>
      </p:sp>
      <p:sp>
        <p:nvSpPr>
          <p:cNvPr id="14" name="Text 12"/>
          <p:cNvSpPr/>
          <p:nvPr/>
        </p:nvSpPr>
        <p:spPr>
          <a:xfrm>
            <a:off x="740331" y="5756077"/>
            <a:ext cx="631686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Multiply: 23 × 12 = 276</a:t>
            </a:r>
            <a:endParaRPr lang="en-US" sz="1650" dirty="0"/>
          </a:p>
        </p:txBody>
      </p:sp>
      <p:sp>
        <p:nvSpPr>
          <p:cNvPr id="15" name="Text 13"/>
          <p:cNvSpPr/>
          <p:nvPr/>
        </p:nvSpPr>
        <p:spPr>
          <a:xfrm>
            <a:off x="740331" y="6147316"/>
            <a:ext cx="631686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decimal places = 2</a:t>
            </a:r>
            <a:endParaRPr lang="en-US" sz="1650" dirty="0"/>
          </a:p>
        </p:txBody>
      </p:sp>
      <p:sp>
        <p:nvSpPr>
          <p:cNvPr id="16" name="Text 14"/>
          <p:cNvSpPr/>
          <p:nvPr/>
        </p:nvSpPr>
        <p:spPr>
          <a:xfrm>
            <a:off x="740331" y="6538555"/>
            <a:ext cx="6316861" cy="317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Font typeface="+mj-lt"/>
              <a:buAutoNum type="arabicPeriod" startAt="3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Answer = 2.76</a:t>
            </a:r>
            <a:endParaRPr lang="en-US" sz="16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0094" y="748665"/>
            <a:ext cx="5358051" cy="6697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Division of Decimals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750094" y="1954173"/>
            <a:ext cx="3214807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How to divide:</a:t>
            </a:r>
            <a:endParaRPr lang="en-US" sz="2500" dirty="0"/>
          </a:p>
        </p:txBody>
      </p:sp>
      <p:sp>
        <p:nvSpPr>
          <p:cNvPr id="4" name="Text 2"/>
          <p:cNvSpPr/>
          <p:nvPr/>
        </p:nvSpPr>
        <p:spPr>
          <a:xfrm>
            <a:off x="750094" y="2570321"/>
            <a:ext cx="76689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If divisor is a decimal, make it a whole number by moving the decimal point.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50094" y="2966799"/>
            <a:ext cx="7668935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Font typeface="+mj-lt"/>
              <a:buAutoNum type="arabicPeriod" startAt="2"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Divide as usual.</a:t>
            </a:r>
            <a:endParaRPr lang="en-US" sz="16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571" y="1980962"/>
            <a:ext cx="3857744" cy="2143244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750094" y="4686776"/>
            <a:ext cx="3214807" cy="4018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00" dirty="0">
                <a:solidFill>
                  <a:srgbClr val="2E3C4E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Example:</a:t>
            </a:r>
            <a:endParaRPr lang="en-US" sz="25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094" y="5410081"/>
            <a:ext cx="4376738" cy="85725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64406" y="6481643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Problem</a:t>
            </a:r>
            <a:endParaRPr lang="en-US" sz="2100" dirty="0"/>
          </a:p>
        </p:txBody>
      </p:sp>
      <p:sp>
        <p:nvSpPr>
          <p:cNvPr id="10" name="Text 6"/>
          <p:cNvSpPr/>
          <p:nvPr/>
        </p:nvSpPr>
        <p:spPr>
          <a:xfrm>
            <a:off x="964406" y="6945035"/>
            <a:ext cx="39481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6.4 ÷ 0.2</a:t>
            </a:r>
            <a:endParaRPr lang="en-US" sz="165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6831" y="5410081"/>
            <a:ext cx="4376738" cy="8572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5341144" y="6481643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1</a:t>
            </a:r>
            <a:endParaRPr lang="en-US" sz="2100" dirty="0"/>
          </a:p>
        </p:txBody>
      </p:sp>
      <p:sp>
        <p:nvSpPr>
          <p:cNvPr id="13" name="Text 8"/>
          <p:cNvSpPr/>
          <p:nvPr/>
        </p:nvSpPr>
        <p:spPr>
          <a:xfrm>
            <a:off x="5341144" y="6945035"/>
            <a:ext cx="39481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Change 0.2 to 2 → Move decimal once.</a:t>
            </a:r>
            <a:endParaRPr lang="en-US" sz="16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03569" y="5410081"/>
            <a:ext cx="4376738" cy="85725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717881" y="6481643"/>
            <a:ext cx="267902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100" dirty="0">
                <a:solidFill>
                  <a:srgbClr val="384653"/>
                </a:solidFill>
                <a:latin typeface="Host Grotesk Medium" pitchFamily="34" charset="0"/>
                <a:ea typeface="Host Grotesk Medium" pitchFamily="34" charset="-122"/>
                <a:cs typeface="Host Grotesk Medium" pitchFamily="34" charset="-120"/>
              </a:rPr>
              <a:t>Step 2</a:t>
            </a:r>
            <a:endParaRPr lang="en-US" sz="2100" dirty="0"/>
          </a:p>
        </p:txBody>
      </p:sp>
      <p:sp>
        <p:nvSpPr>
          <p:cNvPr id="16" name="Text 10"/>
          <p:cNvSpPr/>
          <p:nvPr/>
        </p:nvSpPr>
        <p:spPr>
          <a:xfrm>
            <a:off x="9717881" y="6945035"/>
            <a:ext cx="3948112" cy="321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650" dirty="0">
                <a:solidFill>
                  <a:srgbClr val="384653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64 ÷ 2 = 32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721</Words>
  <Application>Microsoft Office PowerPoint</Application>
  <PresentationFormat>Custom</PresentationFormat>
  <Paragraphs>140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Host Grotesk Medium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kennedy Mawutor</cp:lastModifiedBy>
  <cp:revision>14</cp:revision>
  <dcterms:created xsi:type="dcterms:W3CDTF">2025-08-30T00:19:11Z</dcterms:created>
  <dcterms:modified xsi:type="dcterms:W3CDTF">2025-09-05T00:41:06Z</dcterms:modified>
</cp:coreProperties>
</file>