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Merriweather" panose="00000500000000000000" pitchFamily="2" charset="0"/>
      <p:regular r:id="rId13"/>
      <p:bold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7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AEEB-4435-9678-170E865C47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AEEB-4435-9678-170E865C47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4-AEEB-4435-9678-170E865C47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AEEB-4435-9678-170E865C470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Boys</c:v>
                </c:pt>
                <c:pt idx="1">
                  <c:v>Girls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216</c:v>
                </c:pt>
                <c:pt idx="1">
                  <c:v>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B-4435-9678-170E865C470C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9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4F11742-7685-EC9F-2915-42669A782A9F}"/>
              </a:ext>
            </a:extLst>
          </p:cNvPr>
          <p:cNvGrpSpPr/>
          <p:nvPr userDrawn="1"/>
        </p:nvGrpSpPr>
        <p:grpSpPr>
          <a:xfrm>
            <a:off x="12695337" y="7056223"/>
            <a:ext cx="1874103" cy="1805731"/>
            <a:chOff x="12695337" y="7056223"/>
            <a:chExt cx="1874103" cy="18057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1C1E9E4-425E-60D7-2897-D10BA7407182}"/>
                </a:ext>
              </a:extLst>
            </p:cNvPr>
            <p:cNvSpPr/>
            <p:nvPr/>
          </p:nvSpPr>
          <p:spPr>
            <a:xfrm>
              <a:off x="12786360" y="7757160"/>
              <a:ext cx="1783080" cy="394811"/>
            </a:xfrm>
            <a:prstGeom prst="roundRect">
              <a:avLst>
                <a:gd name="adj" fmla="val 50000"/>
              </a:avLst>
            </a:prstGeom>
            <a:solidFill>
              <a:srgbClr val="09151B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E2D1F1D-BEC2-9B15-38B0-CD688128F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95337" y="7056223"/>
              <a:ext cx="1805731" cy="180573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D3CA572-F9DB-851A-C4F9-2B603783FA4A}"/>
              </a:ext>
            </a:extLst>
          </p:cNvPr>
          <p:cNvGrpSpPr/>
          <p:nvPr userDrawn="1"/>
        </p:nvGrpSpPr>
        <p:grpSpPr>
          <a:xfrm>
            <a:off x="12695337" y="7056223"/>
            <a:ext cx="1874103" cy="1805731"/>
            <a:chOff x="12695337" y="7056223"/>
            <a:chExt cx="1874103" cy="180573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CA907FD-AD3B-FB07-201F-A9989BE977EC}"/>
                </a:ext>
              </a:extLst>
            </p:cNvPr>
            <p:cNvSpPr/>
            <p:nvPr/>
          </p:nvSpPr>
          <p:spPr>
            <a:xfrm>
              <a:off x="12786360" y="7757160"/>
              <a:ext cx="1783080" cy="394811"/>
            </a:xfrm>
            <a:prstGeom prst="roundRect">
              <a:avLst>
                <a:gd name="adj" fmla="val 50000"/>
              </a:avLst>
            </a:prstGeom>
            <a:solidFill>
              <a:srgbClr val="09151B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2BB1BDB-7E54-1386-77CA-A9DB860AD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95337" y="7056223"/>
              <a:ext cx="1805731" cy="180573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EF1FBC9-F5A2-B8BE-6627-F9307AFB40F0}"/>
              </a:ext>
            </a:extLst>
          </p:cNvPr>
          <p:cNvGrpSpPr/>
          <p:nvPr userDrawn="1"/>
        </p:nvGrpSpPr>
        <p:grpSpPr>
          <a:xfrm>
            <a:off x="12695337" y="7056223"/>
            <a:ext cx="1874103" cy="1805731"/>
            <a:chOff x="12695337" y="7056223"/>
            <a:chExt cx="1874103" cy="180573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C4AEA01-69C6-B8E7-1EB0-D0BFB6CC4569}"/>
                </a:ext>
              </a:extLst>
            </p:cNvPr>
            <p:cNvSpPr/>
            <p:nvPr/>
          </p:nvSpPr>
          <p:spPr>
            <a:xfrm>
              <a:off x="12786360" y="7757160"/>
              <a:ext cx="1783080" cy="394811"/>
            </a:xfrm>
            <a:prstGeom prst="roundRect">
              <a:avLst>
                <a:gd name="adj" fmla="val 50000"/>
              </a:avLst>
            </a:prstGeom>
            <a:solidFill>
              <a:srgbClr val="09151B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2E37719-2A86-A4A3-81C6-1A7457A06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95337" y="7056223"/>
              <a:ext cx="1805731" cy="180573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6E72C32-89AE-4C00-9D28-FFA5AB6844B7}"/>
              </a:ext>
            </a:extLst>
          </p:cNvPr>
          <p:cNvGrpSpPr/>
          <p:nvPr userDrawn="1"/>
        </p:nvGrpSpPr>
        <p:grpSpPr>
          <a:xfrm>
            <a:off x="12695337" y="7056223"/>
            <a:ext cx="1874103" cy="1805731"/>
            <a:chOff x="12695337" y="7056223"/>
            <a:chExt cx="1874103" cy="180573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D2E78F9-3F14-F315-07C2-254BCA7E715E}"/>
                </a:ext>
              </a:extLst>
            </p:cNvPr>
            <p:cNvSpPr/>
            <p:nvPr/>
          </p:nvSpPr>
          <p:spPr>
            <a:xfrm>
              <a:off x="12786360" y="7757160"/>
              <a:ext cx="1783080" cy="394811"/>
            </a:xfrm>
            <a:prstGeom prst="roundRect">
              <a:avLst>
                <a:gd name="adj" fmla="val 50000"/>
              </a:avLst>
            </a:prstGeom>
            <a:solidFill>
              <a:srgbClr val="09151B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2E89BED-800D-7995-F141-F7704AB0B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95337" y="7056223"/>
              <a:ext cx="1805731" cy="180573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E206CEE-DFD7-C3EB-B5B1-A2CFF0A869E4}"/>
              </a:ext>
            </a:extLst>
          </p:cNvPr>
          <p:cNvGrpSpPr/>
          <p:nvPr userDrawn="1"/>
        </p:nvGrpSpPr>
        <p:grpSpPr>
          <a:xfrm>
            <a:off x="12695337" y="7056223"/>
            <a:ext cx="1874103" cy="1805731"/>
            <a:chOff x="12695337" y="7056223"/>
            <a:chExt cx="1874103" cy="180573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F228E82-1732-7A94-3759-BEA2F414F975}"/>
                </a:ext>
              </a:extLst>
            </p:cNvPr>
            <p:cNvSpPr/>
            <p:nvPr/>
          </p:nvSpPr>
          <p:spPr>
            <a:xfrm>
              <a:off x="12786360" y="7757160"/>
              <a:ext cx="1783080" cy="394811"/>
            </a:xfrm>
            <a:prstGeom prst="roundRect">
              <a:avLst>
                <a:gd name="adj" fmla="val 50000"/>
              </a:avLst>
            </a:prstGeom>
            <a:solidFill>
              <a:srgbClr val="09151B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32D2E29-D544-9B72-43EA-2576A2DAF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95337" y="7056223"/>
              <a:ext cx="1805731" cy="180573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776857C-7F44-1BFD-716A-8BAF5DD60FEE}"/>
              </a:ext>
            </a:extLst>
          </p:cNvPr>
          <p:cNvGrpSpPr/>
          <p:nvPr userDrawn="1"/>
        </p:nvGrpSpPr>
        <p:grpSpPr>
          <a:xfrm>
            <a:off x="12695337" y="7056223"/>
            <a:ext cx="1874103" cy="1805731"/>
            <a:chOff x="12695337" y="7056223"/>
            <a:chExt cx="1874103" cy="180573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6E25665-F0BE-A51F-6BC5-E263F3B38105}"/>
                </a:ext>
              </a:extLst>
            </p:cNvPr>
            <p:cNvSpPr/>
            <p:nvPr/>
          </p:nvSpPr>
          <p:spPr>
            <a:xfrm>
              <a:off x="12786360" y="7757160"/>
              <a:ext cx="1783080" cy="394811"/>
            </a:xfrm>
            <a:prstGeom prst="roundRect">
              <a:avLst>
                <a:gd name="adj" fmla="val 50000"/>
              </a:avLst>
            </a:prstGeom>
            <a:solidFill>
              <a:srgbClr val="09151B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96A15F-9B69-2633-96FC-5BBB7BE85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95337" y="7056223"/>
              <a:ext cx="1805731" cy="180573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53C3C62-7F97-B65C-6327-C207C2D4310A}"/>
              </a:ext>
            </a:extLst>
          </p:cNvPr>
          <p:cNvGrpSpPr/>
          <p:nvPr userDrawn="1"/>
        </p:nvGrpSpPr>
        <p:grpSpPr>
          <a:xfrm>
            <a:off x="12695337" y="7056223"/>
            <a:ext cx="1874103" cy="1805731"/>
            <a:chOff x="12695337" y="7056223"/>
            <a:chExt cx="1874103" cy="180573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B8D5DDC-2BA0-F4A4-C62B-E30732F43709}"/>
                </a:ext>
              </a:extLst>
            </p:cNvPr>
            <p:cNvSpPr/>
            <p:nvPr/>
          </p:nvSpPr>
          <p:spPr>
            <a:xfrm>
              <a:off x="12786360" y="7757160"/>
              <a:ext cx="1783080" cy="394811"/>
            </a:xfrm>
            <a:prstGeom prst="roundRect">
              <a:avLst>
                <a:gd name="adj" fmla="val 50000"/>
              </a:avLst>
            </a:prstGeom>
            <a:solidFill>
              <a:srgbClr val="09151B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EB257BE-678F-7DAA-16E0-93ED8EA07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95337" y="7056223"/>
              <a:ext cx="1805731" cy="180573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30B29AC-03B2-184A-E383-E9032DFAF6C1}"/>
              </a:ext>
            </a:extLst>
          </p:cNvPr>
          <p:cNvGrpSpPr/>
          <p:nvPr userDrawn="1"/>
        </p:nvGrpSpPr>
        <p:grpSpPr>
          <a:xfrm>
            <a:off x="12695337" y="7056223"/>
            <a:ext cx="1874103" cy="1805731"/>
            <a:chOff x="12695337" y="7056223"/>
            <a:chExt cx="1874103" cy="180573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BEEBCE3-9FCE-B760-0948-538114546B26}"/>
                </a:ext>
              </a:extLst>
            </p:cNvPr>
            <p:cNvSpPr/>
            <p:nvPr/>
          </p:nvSpPr>
          <p:spPr>
            <a:xfrm>
              <a:off x="12786360" y="7757160"/>
              <a:ext cx="1783080" cy="394811"/>
            </a:xfrm>
            <a:prstGeom prst="roundRect">
              <a:avLst>
                <a:gd name="adj" fmla="val 50000"/>
              </a:avLst>
            </a:prstGeom>
            <a:solidFill>
              <a:srgbClr val="09151B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70CECF8-95F1-6F77-B984-564C59C4E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95337" y="7056223"/>
              <a:ext cx="1805731" cy="180573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3B875DD-0659-40BA-33E8-40C97D9F71A3}"/>
              </a:ext>
            </a:extLst>
          </p:cNvPr>
          <p:cNvGrpSpPr/>
          <p:nvPr userDrawn="1"/>
        </p:nvGrpSpPr>
        <p:grpSpPr>
          <a:xfrm>
            <a:off x="12695337" y="7056223"/>
            <a:ext cx="1874103" cy="1805731"/>
            <a:chOff x="12695337" y="7056223"/>
            <a:chExt cx="1874103" cy="180573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675DBD2-B101-2EDF-B5FA-6906B26F5937}"/>
                </a:ext>
              </a:extLst>
            </p:cNvPr>
            <p:cNvSpPr/>
            <p:nvPr/>
          </p:nvSpPr>
          <p:spPr>
            <a:xfrm>
              <a:off x="12786360" y="7757160"/>
              <a:ext cx="1783080" cy="394811"/>
            </a:xfrm>
            <a:prstGeom prst="roundRect">
              <a:avLst>
                <a:gd name="adj" fmla="val 50000"/>
              </a:avLst>
            </a:prstGeom>
            <a:solidFill>
              <a:srgbClr val="09151B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D86DF1B-ED67-C803-9B32-398B8ACB1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95337" y="7056223"/>
              <a:ext cx="1805731" cy="180573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BB3A634-37A8-518A-B3AB-1B92EEB70A06}"/>
              </a:ext>
            </a:extLst>
          </p:cNvPr>
          <p:cNvGrpSpPr/>
          <p:nvPr userDrawn="1"/>
        </p:nvGrpSpPr>
        <p:grpSpPr>
          <a:xfrm>
            <a:off x="12695337" y="7056223"/>
            <a:ext cx="1874103" cy="1805731"/>
            <a:chOff x="12695337" y="7056223"/>
            <a:chExt cx="1874103" cy="180573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1E9AF4D-DC2D-DE8F-4DB3-673B9299BC71}"/>
                </a:ext>
              </a:extLst>
            </p:cNvPr>
            <p:cNvSpPr/>
            <p:nvPr/>
          </p:nvSpPr>
          <p:spPr>
            <a:xfrm>
              <a:off x="12786360" y="7757160"/>
              <a:ext cx="1783080" cy="394811"/>
            </a:xfrm>
            <a:prstGeom prst="roundRect">
              <a:avLst>
                <a:gd name="adj" fmla="val 50000"/>
              </a:avLst>
            </a:prstGeom>
            <a:solidFill>
              <a:srgbClr val="09151B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F4214C7-CF8E-F4A0-6B31-670A4BD41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95337" y="7056223"/>
              <a:ext cx="1805731" cy="180573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0E37B32-95D1-ED88-AB4F-B6AF6E9FA236}"/>
              </a:ext>
            </a:extLst>
          </p:cNvPr>
          <p:cNvGrpSpPr/>
          <p:nvPr userDrawn="1"/>
        </p:nvGrpSpPr>
        <p:grpSpPr>
          <a:xfrm>
            <a:off x="12695337" y="7056223"/>
            <a:ext cx="1874103" cy="1805731"/>
            <a:chOff x="12695337" y="7056223"/>
            <a:chExt cx="1874103" cy="180573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2CAB039-578D-0C2D-23B6-4259E5534C43}"/>
                </a:ext>
              </a:extLst>
            </p:cNvPr>
            <p:cNvSpPr/>
            <p:nvPr/>
          </p:nvSpPr>
          <p:spPr>
            <a:xfrm>
              <a:off x="12786360" y="7757160"/>
              <a:ext cx="1783080" cy="394811"/>
            </a:xfrm>
            <a:prstGeom prst="roundRect">
              <a:avLst>
                <a:gd name="adj" fmla="val 50000"/>
              </a:avLst>
            </a:prstGeom>
            <a:solidFill>
              <a:srgbClr val="09151B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09A4CE5-8CFD-2110-8479-028AD2C7E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95337" y="7056223"/>
              <a:ext cx="1805731" cy="180573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2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8729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Pie Chart 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14800"/>
            <a:ext cx="808126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Welcome to our lesson on pie charts! We'll explore what they are, why they're useful, and how to create them.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23686"/>
            <a:ext cx="9577507" cy="724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🌟</a:t>
            </a: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 Key Things to Remember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00133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530906" y="4079200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Whole circle = 360° = 100%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5235893" y="400133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5973008" y="4079200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Bigger number → bigger slice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9677995" y="400133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10415111" y="4079200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Smaller number → smaller slice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93790" y="504301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Keep these points in mind when working with pie charts!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84559"/>
            <a:ext cx="8045529" cy="724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🌟</a:t>
            </a: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 What is a Pie Chart?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52813"/>
            <a:ext cx="6244709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pie chart is a circle divided into slices (like a pizza or cake </a:t>
            </a: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🍕🎂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9031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Each slice shows how much part of the whole something takes.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32018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whole circle stands for 100% or all of something.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062" y="350389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83525"/>
            <a:ext cx="10765988" cy="724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🌟</a:t>
            </a: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 Why Do We Use a Pie Chart?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661172"/>
            <a:ext cx="6407944" cy="2084784"/>
          </a:xfrm>
          <a:prstGeom prst="roundRect">
            <a:avLst>
              <a:gd name="adj" fmla="val 457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1028224" y="3895606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26A688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390" y="4044434"/>
            <a:ext cx="306110" cy="38266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28224" y="4802862"/>
            <a:ext cx="593907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To make numbers easy to see and compare.</a:t>
            </a:r>
            <a:endParaRPr lang="en-US" sz="2200" dirty="0"/>
          </a:p>
        </p:txBody>
      </p:sp>
      <p:sp>
        <p:nvSpPr>
          <p:cNvPr id="7" name="Shape 4"/>
          <p:cNvSpPr/>
          <p:nvPr/>
        </p:nvSpPr>
        <p:spPr>
          <a:xfrm>
            <a:off x="7428548" y="3661172"/>
            <a:ext cx="6408063" cy="2084784"/>
          </a:xfrm>
          <a:prstGeom prst="roundRect">
            <a:avLst>
              <a:gd name="adj" fmla="val 457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Shape 5"/>
          <p:cNvSpPr/>
          <p:nvPr/>
        </p:nvSpPr>
        <p:spPr>
          <a:xfrm>
            <a:off x="7662982" y="3895606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26A688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148" y="4044434"/>
            <a:ext cx="306110" cy="382667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662982" y="4802862"/>
            <a:ext cx="59391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To show parts of a whole in a picture form.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2999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2361" y="3452574"/>
            <a:ext cx="10577989" cy="707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Example: Pencils for Students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2361" y="4499610"/>
            <a:ext cx="13045678" cy="362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If a teacher gives students 100 pencils and: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2361" y="5116592"/>
            <a:ext cx="13045678" cy="369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Boys get 60 pencils </a:t>
            </a: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🎒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2361" y="5565696"/>
            <a:ext cx="13045678" cy="369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Girls get 40 pencils </a:t>
            </a: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👧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2361" y="6190298"/>
            <a:ext cx="13045678" cy="362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can draw a pie chart showing: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2361" y="6807279"/>
            <a:ext cx="13045678" cy="362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Boys = more than half the circle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92361" y="7248763"/>
            <a:ext cx="13045678" cy="362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Girls = less than half the circle</a:t>
            </a:r>
            <a:endParaRPr lang="en-US" sz="1750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7F73CA3C-1494-BDAB-E7DB-EF19412BD0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800632"/>
              </p:ext>
            </p:extLst>
          </p:nvPr>
        </p:nvGraphicFramePr>
        <p:xfrm>
          <a:off x="5876365" y="4289613"/>
          <a:ext cx="6584575" cy="3818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04536"/>
            <a:ext cx="9972199" cy="724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🌟</a:t>
            </a: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 Steps to Draw a Pie Chart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82183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Unbounded Light" pitchFamily="34" charset="0"/>
                <a:ea typeface="Unbounded Light" pitchFamily="34" charset="-122"/>
                <a:cs typeface="Unbounded Light" pitchFamily="34" charset="-120"/>
              </a:rPr>
              <a:t>01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537228"/>
            <a:ext cx="4196358" cy="30480"/>
          </a:xfrm>
          <a:prstGeom prst="rect">
            <a:avLst/>
          </a:prstGeom>
          <a:solidFill>
            <a:srgbClr val="26A68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793790" y="3711535"/>
            <a:ext cx="4196358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Collect the information (data).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216962" y="3182183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Unbounded Light" pitchFamily="34" charset="0"/>
                <a:ea typeface="Unbounded Light" pitchFamily="34" charset="-122"/>
                <a:cs typeface="Unbounded Light" pitchFamily="34" charset="-120"/>
              </a:rPr>
              <a:t>02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537228"/>
            <a:ext cx="4196358" cy="30480"/>
          </a:xfrm>
          <a:prstGeom prst="rect">
            <a:avLst/>
          </a:prstGeom>
          <a:solidFill>
            <a:srgbClr val="26A68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5216962" y="3711535"/>
            <a:ext cx="294084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Add up the total.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9640133" y="3182183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Unbounded Light" pitchFamily="34" charset="0"/>
                <a:ea typeface="Unbounded Light" pitchFamily="34" charset="-122"/>
                <a:cs typeface="Unbounded Light" pitchFamily="34" charset="-120"/>
              </a:rPr>
              <a:t>03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9640133" y="3537228"/>
            <a:ext cx="4196358" cy="30480"/>
          </a:xfrm>
          <a:prstGeom prst="rect">
            <a:avLst/>
          </a:prstGeom>
          <a:solidFill>
            <a:srgbClr val="26A68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9640133" y="3711535"/>
            <a:ext cx="4196358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Change each part into an angle out of 360°.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93790" y="4817031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Unbounded Light" pitchFamily="34" charset="0"/>
                <a:ea typeface="Unbounded Light" pitchFamily="34" charset="-122"/>
                <a:cs typeface="Unbounded Light" pitchFamily="34" charset="-120"/>
              </a:rPr>
              <a:t>04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93790" y="5172075"/>
            <a:ext cx="6407944" cy="30480"/>
          </a:xfrm>
          <a:prstGeom prst="rect">
            <a:avLst/>
          </a:prstGeom>
          <a:solidFill>
            <a:srgbClr val="26A68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793790" y="5346383"/>
            <a:ext cx="640794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Draw a circle and divide it into slices using a protractor.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428548" y="4817031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Unbounded Light" pitchFamily="34" charset="0"/>
                <a:ea typeface="Unbounded Light" pitchFamily="34" charset="-122"/>
                <a:cs typeface="Unbounded Light" pitchFamily="34" charset="-120"/>
              </a:rPr>
              <a:t>05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428548" y="5172075"/>
            <a:ext cx="6407944" cy="30480"/>
          </a:xfrm>
          <a:prstGeom prst="rect">
            <a:avLst/>
          </a:prstGeom>
          <a:solidFill>
            <a:srgbClr val="26A68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5"/>
          <p:cNvSpPr/>
          <p:nvPr/>
        </p:nvSpPr>
        <p:spPr>
          <a:xfrm>
            <a:off x="7428548" y="5346383"/>
            <a:ext cx="289321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Label each slice.</a:t>
            </a: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92743"/>
            <a:ext cx="97968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Formula for Angle of Sector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55150"/>
            <a:ext cx="13042821" cy="6317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endParaRPr lang="en-US" sz="20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055150"/>
            <a:ext cx="13042821" cy="63174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497395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formula helps us calculate the size of each slice in the pie chart.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72784"/>
            <a:ext cx="9828133" cy="724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🌟</a:t>
            </a: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 Example: Favorite Sports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5043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class has 30 students: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68485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15 like Football </a:t>
            </a: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⚽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18303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10 like Basketball </a:t>
            </a: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🏀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68121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5 like Volleyball </a:t>
            </a: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🏐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5937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Step 1: Total = 15 + 10 + 5 = 30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0">
            <a:extLst>
              <a:ext uri="{FF2B5EF4-FFF2-40B4-BE49-F238E27FC236}">
                <a16:creationId xmlns:a16="http://schemas.microsoft.com/office/drawing/2014/main" id="{356B8279-AC81-5001-F48E-3EDE5917C189}"/>
              </a:ext>
            </a:extLst>
          </p:cNvPr>
          <p:cNvSpPr/>
          <p:nvPr/>
        </p:nvSpPr>
        <p:spPr>
          <a:xfrm>
            <a:off x="863798" y="2463760"/>
            <a:ext cx="8675013" cy="7789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 dirty="0"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🌟 Example: Calculate Angles</a:t>
            </a:r>
            <a:endParaRPr lang="en-US" sz="4850" dirty="0"/>
          </a:p>
        </p:txBody>
      </p:sp>
      <p:sp>
        <p:nvSpPr>
          <p:cNvPr id="38" name="Text 1">
            <a:extLst>
              <a:ext uri="{FF2B5EF4-FFF2-40B4-BE49-F238E27FC236}">
                <a16:creationId xmlns:a16="http://schemas.microsoft.com/office/drawing/2014/main" id="{DE142939-915C-302E-1F00-DA74E7AAC847}"/>
              </a:ext>
            </a:extLst>
          </p:cNvPr>
          <p:cNvSpPr/>
          <p:nvPr/>
        </p:nvSpPr>
        <p:spPr>
          <a:xfrm>
            <a:off x="863798" y="3736300"/>
            <a:ext cx="12902803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Step 2: Find the angle for each:</a:t>
            </a:r>
            <a:endParaRPr lang="en-US" sz="1900" dirty="0"/>
          </a:p>
        </p:txBody>
      </p:sp>
      <p:sp>
        <p:nvSpPr>
          <p:cNvPr id="39" name="Text 2">
            <a:extLst>
              <a:ext uri="{FF2B5EF4-FFF2-40B4-BE49-F238E27FC236}">
                <a16:creationId xmlns:a16="http://schemas.microsoft.com/office/drawing/2014/main" id="{6ADA8624-6E05-14DF-148E-DF3B58DD2F33}"/>
              </a:ext>
            </a:extLst>
          </p:cNvPr>
          <p:cNvSpPr/>
          <p:nvPr/>
        </p:nvSpPr>
        <p:spPr>
          <a:xfrm>
            <a:off x="863798" y="4408765"/>
            <a:ext cx="1516331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Football:</a:t>
            </a:r>
            <a:endParaRPr lang="en-US" sz="1900" dirty="0"/>
          </a:p>
        </p:txBody>
      </p:sp>
      <p:sp>
        <p:nvSpPr>
          <p:cNvPr id="40" name="Text 3">
            <a:extLst>
              <a:ext uri="{FF2B5EF4-FFF2-40B4-BE49-F238E27FC236}">
                <a16:creationId xmlns:a16="http://schemas.microsoft.com/office/drawing/2014/main" id="{CEC376C0-0D9B-3DE2-3E67-C633A50B4F28}"/>
              </a:ext>
            </a:extLst>
          </p:cNvPr>
          <p:cNvSpPr/>
          <p:nvPr/>
        </p:nvSpPr>
        <p:spPr>
          <a:xfrm>
            <a:off x="863797" y="5196211"/>
            <a:ext cx="1765103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Basketball:</a:t>
            </a:r>
            <a:endParaRPr lang="en-US" sz="1900" dirty="0"/>
          </a:p>
        </p:txBody>
      </p:sp>
      <p:sp>
        <p:nvSpPr>
          <p:cNvPr id="41" name="Text 4">
            <a:extLst>
              <a:ext uri="{FF2B5EF4-FFF2-40B4-BE49-F238E27FC236}">
                <a16:creationId xmlns:a16="http://schemas.microsoft.com/office/drawing/2014/main" id="{6A20D1BF-9D6D-D96C-4044-F8D57C1B00C7}"/>
              </a:ext>
            </a:extLst>
          </p:cNvPr>
          <p:cNvSpPr/>
          <p:nvPr/>
        </p:nvSpPr>
        <p:spPr>
          <a:xfrm>
            <a:off x="863799" y="6076041"/>
            <a:ext cx="1766720" cy="394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Volleyball:</a:t>
            </a:r>
            <a:endParaRPr lang="en-US" sz="19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2D29AA-4548-1456-FA49-7E965C2B038B}"/>
              </a:ext>
            </a:extLst>
          </p:cNvPr>
          <p:cNvGrpSpPr/>
          <p:nvPr/>
        </p:nvGrpSpPr>
        <p:grpSpPr>
          <a:xfrm>
            <a:off x="2380129" y="4340495"/>
            <a:ext cx="2029081" cy="646331"/>
            <a:chOff x="2380129" y="4340495"/>
            <a:chExt cx="2029081" cy="64633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5CF96A-859B-8936-D17D-17CE66591085}"/>
                </a:ext>
              </a:extLst>
            </p:cNvPr>
            <p:cNvGrpSpPr/>
            <p:nvPr/>
          </p:nvGrpSpPr>
          <p:grpSpPr>
            <a:xfrm>
              <a:off x="2380129" y="4340495"/>
              <a:ext cx="431528" cy="646331"/>
              <a:chOff x="2380129" y="4340495"/>
              <a:chExt cx="431528" cy="646331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84F4DF2-6C7D-638B-EDAD-4D2F91B68761}"/>
                  </a:ext>
                </a:extLst>
              </p:cNvPr>
              <p:cNvSpPr txBox="1"/>
              <p:nvPr/>
            </p:nvSpPr>
            <p:spPr>
              <a:xfrm>
                <a:off x="2380129" y="4340495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15</a:t>
                </a:r>
              </a:p>
              <a:p>
                <a:r>
                  <a:rPr lang="en-US" b="1" dirty="0"/>
                  <a:t>30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0641DCF-47DB-AAD4-672A-E7F1EEEF928B}"/>
                  </a:ext>
                </a:extLst>
              </p:cNvPr>
              <p:cNvCxnSpPr>
                <a:stCxn id="47" idx="3"/>
                <a:endCxn id="47" idx="1"/>
              </p:cNvCxnSpPr>
              <p:nvPr/>
            </p:nvCxnSpPr>
            <p:spPr>
              <a:xfrm flipH="1">
                <a:off x="2380129" y="4663661"/>
                <a:ext cx="43152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84B0-4429-89EA-26F7-8822C7E10884}"/>
                </a:ext>
              </a:extLst>
            </p:cNvPr>
            <p:cNvSpPr txBox="1"/>
            <p:nvPr/>
          </p:nvSpPr>
          <p:spPr>
            <a:xfrm>
              <a:off x="2798833" y="4455451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730F78F-4455-5CF9-13F7-FB06230C32FF}"/>
                </a:ext>
              </a:extLst>
            </p:cNvPr>
            <p:cNvSpPr txBox="1"/>
            <p:nvPr/>
          </p:nvSpPr>
          <p:spPr>
            <a:xfrm>
              <a:off x="3102121" y="4486229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360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14F6E9B-D28C-3E32-254B-A5CC9E0585DB}"/>
                </a:ext>
              </a:extLst>
            </p:cNvPr>
            <p:cNvSpPr txBox="1"/>
            <p:nvPr/>
          </p:nvSpPr>
          <p:spPr>
            <a:xfrm>
              <a:off x="3637845" y="4486229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=  180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03B5A6-71C7-D514-354B-82882DF28803}"/>
              </a:ext>
            </a:extLst>
          </p:cNvPr>
          <p:cNvGrpSpPr/>
          <p:nvPr/>
        </p:nvGrpSpPr>
        <p:grpSpPr>
          <a:xfrm>
            <a:off x="2630518" y="5078977"/>
            <a:ext cx="2029081" cy="646331"/>
            <a:chOff x="2380129" y="4340495"/>
            <a:chExt cx="2029081" cy="64633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580FA88-4484-3639-9628-210E4F872393}"/>
                </a:ext>
              </a:extLst>
            </p:cNvPr>
            <p:cNvGrpSpPr/>
            <p:nvPr/>
          </p:nvGrpSpPr>
          <p:grpSpPr>
            <a:xfrm>
              <a:off x="2380129" y="4340495"/>
              <a:ext cx="431528" cy="646331"/>
              <a:chOff x="2380129" y="4340495"/>
              <a:chExt cx="431528" cy="646331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C9F7FAA-DC5D-3D30-63AF-2E0A2FC69950}"/>
                  </a:ext>
                </a:extLst>
              </p:cNvPr>
              <p:cNvSpPr txBox="1"/>
              <p:nvPr/>
            </p:nvSpPr>
            <p:spPr>
              <a:xfrm>
                <a:off x="2380129" y="4340495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10</a:t>
                </a:r>
              </a:p>
              <a:p>
                <a:r>
                  <a:rPr lang="en-US" b="1" dirty="0"/>
                  <a:t>30</a:t>
                </a: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0C96D36-C30B-CD54-20C6-A54E43BCBA6C}"/>
                  </a:ext>
                </a:extLst>
              </p:cNvPr>
              <p:cNvCxnSpPr>
                <a:stCxn id="54" idx="3"/>
                <a:endCxn id="54" idx="1"/>
              </p:cNvCxnSpPr>
              <p:nvPr/>
            </p:nvCxnSpPr>
            <p:spPr>
              <a:xfrm flipH="1">
                <a:off x="2380129" y="4663661"/>
                <a:ext cx="43152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53BF607-0F48-4766-6634-166C2364B089}"/>
                </a:ext>
              </a:extLst>
            </p:cNvPr>
            <p:cNvSpPr txBox="1"/>
            <p:nvPr/>
          </p:nvSpPr>
          <p:spPr>
            <a:xfrm>
              <a:off x="2798833" y="4455451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x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23EB039-F709-5F46-185B-44DFCC81EB0F}"/>
                </a:ext>
              </a:extLst>
            </p:cNvPr>
            <p:cNvSpPr txBox="1"/>
            <p:nvPr/>
          </p:nvSpPr>
          <p:spPr>
            <a:xfrm>
              <a:off x="3102121" y="4486229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360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E2F7ABF-25D4-7A57-9D1E-A84CB5BEE55E}"/>
                </a:ext>
              </a:extLst>
            </p:cNvPr>
            <p:cNvSpPr txBox="1"/>
            <p:nvPr/>
          </p:nvSpPr>
          <p:spPr>
            <a:xfrm>
              <a:off x="3637845" y="4486229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=  120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1C5EA42-0E89-8F33-F110-9462362359F3}"/>
              </a:ext>
            </a:extLst>
          </p:cNvPr>
          <p:cNvGrpSpPr/>
          <p:nvPr/>
        </p:nvGrpSpPr>
        <p:grpSpPr>
          <a:xfrm>
            <a:off x="2630519" y="5992438"/>
            <a:ext cx="1905650" cy="646331"/>
            <a:chOff x="2380129" y="4340495"/>
            <a:chExt cx="1905650" cy="64633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57A4E88-1479-BC4E-3E8B-7E5682EFE392}"/>
                </a:ext>
              </a:extLst>
            </p:cNvPr>
            <p:cNvGrpSpPr/>
            <p:nvPr/>
          </p:nvGrpSpPr>
          <p:grpSpPr>
            <a:xfrm>
              <a:off x="2380129" y="4340495"/>
              <a:ext cx="431528" cy="646331"/>
              <a:chOff x="2380129" y="4340495"/>
              <a:chExt cx="431528" cy="646331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35EFD96-F144-6800-A9E4-2BB177C1150B}"/>
                  </a:ext>
                </a:extLst>
              </p:cNvPr>
              <p:cNvSpPr txBox="1"/>
              <p:nvPr/>
            </p:nvSpPr>
            <p:spPr>
              <a:xfrm>
                <a:off x="2380129" y="4340495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 5</a:t>
                </a:r>
              </a:p>
              <a:p>
                <a:r>
                  <a:rPr lang="en-US" b="1" dirty="0"/>
                  <a:t>30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D191B44-E2A8-A6C9-9307-259E194E0BF1}"/>
                  </a:ext>
                </a:extLst>
              </p:cNvPr>
              <p:cNvCxnSpPr>
                <a:stCxn id="61" idx="3"/>
                <a:endCxn id="61" idx="1"/>
              </p:cNvCxnSpPr>
              <p:nvPr/>
            </p:nvCxnSpPr>
            <p:spPr>
              <a:xfrm flipH="1">
                <a:off x="2380129" y="4663661"/>
                <a:ext cx="43152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DF39079-41E1-E89E-8BF2-D5BEDA54DA52}"/>
                </a:ext>
              </a:extLst>
            </p:cNvPr>
            <p:cNvSpPr txBox="1"/>
            <p:nvPr/>
          </p:nvSpPr>
          <p:spPr>
            <a:xfrm>
              <a:off x="2798833" y="4455451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C974E5E-278C-5EF2-3733-B18C1E6CCAC6}"/>
                </a:ext>
              </a:extLst>
            </p:cNvPr>
            <p:cNvSpPr txBox="1"/>
            <p:nvPr/>
          </p:nvSpPr>
          <p:spPr>
            <a:xfrm>
              <a:off x="3102121" y="4486229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360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A849352-68CD-F9C9-E57B-145563E98475}"/>
                </a:ext>
              </a:extLst>
            </p:cNvPr>
            <p:cNvSpPr txBox="1"/>
            <p:nvPr/>
          </p:nvSpPr>
          <p:spPr>
            <a:xfrm>
              <a:off x="3637845" y="4486229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=  60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C7375614-7ADD-A891-FFE6-A9CECD9B8CDE}"/>
              </a:ext>
            </a:extLst>
          </p:cNvPr>
          <p:cNvSpPr txBox="1"/>
          <p:nvPr/>
        </p:nvSpPr>
        <p:spPr>
          <a:xfrm>
            <a:off x="4227244" y="446497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8BC2FC-0769-F4BC-549E-1626956E11AD}"/>
              </a:ext>
            </a:extLst>
          </p:cNvPr>
          <p:cNvSpPr txBox="1"/>
          <p:nvPr/>
        </p:nvSpPr>
        <p:spPr>
          <a:xfrm>
            <a:off x="4471086" y="51962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81B16D2-5015-5B84-CD8F-C1F78E2759D4}"/>
              </a:ext>
            </a:extLst>
          </p:cNvPr>
          <p:cNvSpPr txBox="1"/>
          <p:nvPr/>
        </p:nvSpPr>
        <p:spPr>
          <a:xfrm>
            <a:off x="4388370" y="614931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01F66E3-F82C-E6DB-8A57-8D20F6C33371}"/>
              </a:ext>
            </a:extLst>
          </p:cNvPr>
          <p:cNvCxnSpPr>
            <a:stCxn id="47" idx="1"/>
            <a:endCxn id="47" idx="3"/>
          </p:cNvCxnSpPr>
          <p:nvPr/>
        </p:nvCxnSpPr>
        <p:spPr>
          <a:xfrm>
            <a:off x="2380129" y="4663661"/>
            <a:ext cx="431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9451B6-B3A1-6638-2BFE-1F5604C15553}"/>
              </a:ext>
            </a:extLst>
          </p:cNvPr>
          <p:cNvCxnSpPr/>
          <p:nvPr/>
        </p:nvCxnSpPr>
        <p:spPr>
          <a:xfrm>
            <a:off x="2628900" y="5402143"/>
            <a:ext cx="431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1389CC-19B4-5668-F266-C45975D99C94}"/>
              </a:ext>
            </a:extLst>
          </p:cNvPr>
          <p:cNvCxnSpPr/>
          <p:nvPr/>
        </p:nvCxnSpPr>
        <p:spPr>
          <a:xfrm>
            <a:off x="2595893" y="6288710"/>
            <a:ext cx="431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8279" y="407194"/>
            <a:ext cx="6374844" cy="4780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90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🌟</a:t>
            </a:r>
            <a:r>
              <a:rPr lang="en-US" sz="29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 Example: Draw and Label</a:t>
            </a:r>
            <a:endParaRPr lang="en-US" sz="2900" dirty="0"/>
          </a:p>
        </p:txBody>
      </p:sp>
      <p:sp>
        <p:nvSpPr>
          <p:cNvPr id="3" name="Text 1"/>
          <p:cNvSpPr/>
          <p:nvPr/>
        </p:nvSpPr>
        <p:spPr>
          <a:xfrm>
            <a:off x="518279" y="1181338"/>
            <a:ext cx="13593842" cy="2369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Step 3: Draw circle and divide into 180°, 120°, 60°.</a:t>
            </a:r>
            <a:endParaRPr lang="en-US" sz="1150" dirty="0"/>
          </a:p>
        </p:txBody>
      </p:sp>
      <p:sp>
        <p:nvSpPr>
          <p:cNvPr id="4" name="Text 2"/>
          <p:cNvSpPr/>
          <p:nvPr/>
        </p:nvSpPr>
        <p:spPr>
          <a:xfrm>
            <a:off x="518279" y="1584841"/>
            <a:ext cx="13593842" cy="2369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Step 4: Label slices.</a:t>
            </a:r>
            <a:endParaRPr lang="en-US" sz="1150" dirty="0"/>
          </a:p>
        </p:txBody>
      </p:sp>
      <p:sp>
        <p:nvSpPr>
          <p:cNvPr id="6" name="Shape 3"/>
          <p:cNvSpPr/>
          <p:nvPr/>
        </p:nvSpPr>
        <p:spPr>
          <a:xfrm>
            <a:off x="4184213" y="9452729"/>
            <a:ext cx="147995" cy="147995"/>
          </a:xfrm>
          <a:prstGeom prst="roundRect">
            <a:avLst>
              <a:gd name="adj" fmla="val 12357"/>
            </a:avLst>
          </a:prstGeom>
          <a:solidFill>
            <a:srgbClr val="0E3E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4393168" y="9452729"/>
            <a:ext cx="554712" cy="148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150"/>
              </a:lnSpc>
              <a:buNone/>
            </a:pPr>
            <a:r>
              <a:rPr lang="en-US" sz="11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Football</a:t>
            </a:r>
            <a:endParaRPr lang="en-US" sz="1150" dirty="0"/>
          </a:p>
        </p:txBody>
      </p:sp>
      <p:sp>
        <p:nvSpPr>
          <p:cNvPr id="8" name="Shape 5"/>
          <p:cNvSpPr/>
          <p:nvPr/>
        </p:nvSpPr>
        <p:spPr>
          <a:xfrm>
            <a:off x="6855857" y="9452729"/>
            <a:ext cx="147995" cy="147995"/>
          </a:xfrm>
          <a:prstGeom prst="roundRect">
            <a:avLst>
              <a:gd name="adj" fmla="val 12357"/>
            </a:avLst>
          </a:prstGeom>
          <a:solidFill>
            <a:srgbClr val="23987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7064812" y="9452729"/>
            <a:ext cx="709493" cy="148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150"/>
              </a:lnSpc>
              <a:buNone/>
            </a:pPr>
            <a:r>
              <a:rPr lang="en-US" sz="11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Basketball</a:t>
            </a:r>
            <a:endParaRPr lang="en-US" sz="1150" dirty="0"/>
          </a:p>
        </p:txBody>
      </p:sp>
      <p:sp>
        <p:nvSpPr>
          <p:cNvPr id="10" name="Shape 7"/>
          <p:cNvSpPr/>
          <p:nvPr/>
        </p:nvSpPr>
        <p:spPr>
          <a:xfrm>
            <a:off x="9682401" y="9452729"/>
            <a:ext cx="147995" cy="147995"/>
          </a:xfrm>
          <a:prstGeom prst="roundRect">
            <a:avLst>
              <a:gd name="adj" fmla="val 12357"/>
            </a:avLst>
          </a:prstGeom>
          <a:solidFill>
            <a:srgbClr val="52D7B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9891355" y="9452729"/>
            <a:ext cx="656749" cy="148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150"/>
              </a:lnSpc>
              <a:buNone/>
            </a:pPr>
            <a:r>
              <a:rPr lang="en-US" sz="11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Volleyball</a:t>
            </a:r>
            <a:endParaRPr lang="en-US" sz="1150" dirty="0"/>
          </a:p>
        </p:txBody>
      </p:sp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197E279B-8712-61A9-C8CB-C4DE018B2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083" y="552331"/>
            <a:ext cx="13533358" cy="7391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3860A04-1880-ACDC-C581-3F1A08B10565}"/>
              </a:ext>
            </a:extLst>
          </p:cNvPr>
          <p:cNvGrpSpPr/>
          <p:nvPr/>
        </p:nvGrpSpPr>
        <p:grpSpPr>
          <a:xfrm>
            <a:off x="9135459" y="3629025"/>
            <a:ext cx="1533177" cy="954107"/>
            <a:chOff x="9135459" y="3629025"/>
            <a:chExt cx="1533177" cy="95410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48E528-8965-480A-71DE-E4B9255342CC}"/>
                </a:ext>
              </a:extLst>
            </p:cNvPr>
            <p:cNvSpPr txBox="1"/>
            <p:nvPr/>
          </p:nvSpPr>
          <p:spPr>
            <a:xfrm>
              <a:off x="9135459" y="3629025"/>
              <a:ext cx="153317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Football</a:t>
              </a:r>
            </a:p>
            <a:p>
              <a:pPr algn="ctr"/>
              <a:r>
                <a:rPr lang="en-US" sz="2800" b="1" dirty="0"/>
                <a:t>180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FD0859-30DD-717C-E2F3-F1B8F5052CF6}"/>
                </a:ext>
              </a:extLst>
            </p:cNvPr>
            <p:cNvSpPr txBox="1"/>
            <p:nvPr/>
          </p:nvSpPr>
          <p:spPr>
            <a:xfrm>
              <a:off x="10127464" y="4117226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D9431A-7A57-E8A9-9E8E-BAA0A908D740}"/>
              </a:ext>
            </a:extLst>
          </p:cNvPr>
          <p:cNvGrpSpPr/>
          <p:nvPr/>
        </p:nvGrpSpPr>
        <p:grpSpPr>
          <a:xfrm>
            <a:off x="5658158" y="4735532"/>
            <a:ext cx="1925848" cy="954107"/>
            <a:chOff x="8939124" y="3629025"/>
            <a:chExt cx="1925848" cy="9541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AF834F-EC3B-2C5E-011C-A9C332DD3182}"/>
                </a:ext>
              </a:extLst>
            </p:cNvPr>
            <p:cNvSpPr txBox="1"/>
            <p:nvPr/>
          </p:nvSpPr>
          <p:spPr>
            <a:xfrm>
              <a:off x="8939124" y="3629025"/>
              <a:ext cx="192584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Basketball</a:t>
              </a:r>
            </a:p>
            <a:p>
              <a:pPr algn="ctr"/>
              <a:r>
                <a:rPr lang="en-US" sz="2800" b="1" dirty="0"/>
                <a:t>120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4AADF6-B40B-EE09-53C8-5D5FCA79419B}"/>
                </a:ext>
              </a:extLst>
            </p:cNvPr>
            <p:cNvSpPr txBox="1"/>
            <p:nvPr/>
          </p:nvSpPr>
          <p:spPr>
            <a:xfrm>
              <a:off x="10127464" y="4117226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B4AB24-503A-D685-BD12-2CE95A2E7749}"/>
              </a:ext>
            </a:extLst>
          </p:cNvPr>
          <p:cNvGrpSpPr/>
          <p:nvPr/>
        </p:nvGrpSpPr>
        <p:grpSpPr>
          <a:xfrm>
            <a:off x="6212741" y="1802041"/>
            <a:ext cx="1803251" cy="954107"/>
            <a:chOff x="9000422" y="3629025"/>
            <a:chExt cx="1803251" cy="9541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E87ABF-387D-0481-8315-377AFB09FC0A}"/>
                </a:ext>
              </a:extLst>
            </p:cNvPr>
            <p:cNvSpPr txBox="1"/>
            <p:nvPr/>
          </p:nvSpPr>
          <p:spPr>
            <a:xfrm>
              <a:off x="9000422" y="3629025"/>
              <a:ext cx="180325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Volleyball</a:t>
              </a:r>
            </a:p>
            <a:p>
              <a:pPr algn="ctr"/>
              <a:r>
                <a:rPr lang="en-US" sz="2800" b="1" dirty="0"/>
                <a:t> 60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C4813D-862D-AB69-D085-2A69DECD7C72}"/>
                </a:ext>
              </a:extLst>
            </p:cNvPr>
            <p:cNvSpPr txBox="1"/>
            <p:nvPr/>
          </p:nvSpPr>
          <p:spPr>
            <a:xfrm>
              <a:off x="10127464" y="4117226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384</Words>
  <Application>Microsoft Office PowerPoint</Application>
  <PresentationFormat>Custom</PresentationFormat>
  <Paragraphs>90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Unbounded Light</vt:lpstr>
      <vt:lpstr>Open Sans</vt:lpstr>
      <vt:lpstr>Arial</vt:lpstr>
      <vt:lpstr>Merriweather</vt:lpstr>
      <vt:lpstr>Unbounded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kennedy Mawutor</cp:lastModifiedBy>
  <cp:revision>8</cp:revision>
  <dcterms:created xsi:type="dcterms:W3CDTF">2025-09-05T00:24:28Z</dcterms:created>
  <dcterms:modified xsi:type="dcterms:W3CDTF">2025-09-05T00:39:05Z</dcterms:modified>
</cp:coreProperties>
</file>