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8288000" cy="10287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nva Sans" panose="020B0604020202020204" charset="0"/>
      <p:regular r:id="rId50"/>
    </p:embeddedFont>
    <p:embeddedFont>
      <p:font typeface="Canva Sans Bold" panose="020B0604020202020204" charset="0"/>
      <p:regular r:id="rId51"/>
    </p:embeddedFont>
    <p:embeddedFont>
      <p:font typeface="DM Sans" panose="020B0604020202020204" charset="0"/>
      <p:regular r:id="rId52"/>
    </p:embeddedFont>
    <p:embeddedFont>
      <p:font typeface="DM Sans Bold" panose="020B0604020202020204" charset="0"/>
      <p:regular r:id="rId53"/>
    </p:embeddedFont>
    <p:embeddedFont>
      <p:font typeface="Montserrat Light" panose="020B0604020202020204" pitchFamily="2" charset="0"/>
      <p:regular r:id="rId54"/>
    </p:embeddedFont>
    <p:embeddedFont>
      <p:font typeface="Montserrat Light Bold" panose="020B0604020202020204" charset="0"/>
      <p:regular r:id="rId55"/>
    </p:embeddedFont>
    <p:embeddedFont>
      <p:font typeface="Oswald Bold" panose="020B0604020202020204" charset="0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43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8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626195" y="637271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3" y="0"/>
                </a:lnTo>
                <a:lnTo>
                  <a:pt x="7629293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822966" y="-5402164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68706" y="3696878"/>
            <a:ext cx="13550587" cy="2966807"/>
            <a:chOff x="0" y="0"/>
            <a:chExt cx="2453801" cy="5372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53801" cy="537243"/>
            </a:xfrm>
            <a:custGeom>
              <a:avLst/>
              <a:gdLst/>
              <a:ahLst/>
              <a:cxnLst/>
              <a:rect l="l" t="t" r="r" b="b"/>
              <a:pathLst>
                <a:path w="2453801" h="537243">
                  <a:moveTo>
                    <a:pt x="0" y="0"/>
                  </a:moveTo>
                  <a:lnTo>
                    <a:pt x="2453801" y="0"/>
                  </a:lnTo>
                  <a:lnTo>
                    <a:pt x="2453801" y="537243"/>
                  </a:lnTo>
                  <a:lnTo>
                    <a:pt x="0" y="537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453801" cy="55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174505" y="565052"/>
            <a:ext cx="1938989" cy="1884370"/>
          </a:xfrm>
          <a:custGeom>
            <a:avLst/>
            <a:gdLst/>
            <a:ahLst/>
            <a:cxnLst/>
            <a:rect l="l" t="t" r="r" b="b"/>
            <a:pathLst>
              <a:path w="1938989" h="1884370">
                <a:moveTo>
                  <a:pt x="0" y="0"/>
                </a:moveTo>
                <a:lnTo>
                  <a:pt x="1938990" y="0"/>
                </a:lnTo>
                <a:lnTo>
                  <a:pt x="1938990" y="1884370"/>
                </a:lnTo>
                <a:lnTo>
                  <a:pt x="0" y="1884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68706" y="3899890"/>
            <a:ext cx="13550587" cy="2475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0"/>
              </a:lnSpc>
            </a:pPr>
            <a:r>
              <a:rPr lang="en-US" sz="4790" spc="46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Développement d'un système de détection de discours de haine pour la langue</a:t>
            </a:r>
          </a:p>
          <a:p>
            <a:pPr algn="ctr">
              <a:lnSpc>
                <a:spcPts val="6610"/>
              </a:lnSpc>
            </a:pPr>
            <a:r>
              <a:rPr lang="en-US" sz="4790" spc="46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Arabe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5106" y="7418702"/>
            <a:ext cx="431456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Présenté par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5106" y="8677910"/>
            <a:ext cx="35712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KHELKHAL </a:t>
            </a:r>
            <a:r>
              <a:rPr lang="en-US" sz="3399" dirty="0" err="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Kenza</a:t>
            </a:r>
            <a:endParaRPr lang="en-US" sz="3399" dirty="0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10400" y="8934767"/>
            <a:ext cx="310309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30/06/2024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82542" y="7418702"/>
            <a:ext cx="431456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Devant les jury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12721" y="8122442"/>
            <a:ext cx="434554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Mme</a:t>
            </a: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TAMEN </a:t>
            </a:r>
            <a:r>
              <a:rPr lang="en-US" sz="3399" dirty="0" err="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Zahia</a:t>
            </a:r>
            <a:endParaRPr lang="en-US" sz="3399" dirty="0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734800" y="8826657"/>
            <a:ext cx="4693285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Mme</a:t>
            </a: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 BERKANI Lamia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2418D082-780D-444B-80E4-4F35A8250A2F}"/>
              </a:ext>
            </a:extLst>
          </p:cNvPr>
          <p:cNvSpPr txBox="1"/>
          <p:nvPr/>
        </p:nvSpPr>
        <p:spPr>
          <a:xfrm>
            <a:off x="885106" y="8084796"/>
            <a:ext cx="262009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SMAALI Rim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75886" y="5382410"/>
            <a:ext cx="1289695" cy="1021535"/>
            <a:chOff x="0" y="0"/>
            <a:chExt cx="216274" cy="171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274" cy="171305"/>
            </a:xfrm>
            <a:custGeom>
              <a:avLst/>
              <a:gdLst/>
              <a:ahLst/>
              <a:cxnLst/>
              <a:rect l="l" t="t" r="r" b="b"/>
              <a:pathLst>
                <a:path w="216274" h="171305">
                  <a:moveTo>
                    <a:pt x="0" y="0"/>
                  </a:moveTo>
                  <a:lnTo>
                    <a:pt x="216274" y="0"/>
                  </a:lnTo>
                  <a:lnTo>
                    <a:pt x="216274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16274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47395" y="5382410"/>
            <a:ext cx="1319427" cy="1021535"/>
            <a:chOff x="0" y="0"/>
            <a:chExt cx="221260" cy="171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1260" cy="171305"/>
            </a:xfrm>
            <a:custGeom>
              <a:avLst/>
              <a:gdLst/>
              <a:ahLst/>
              <a:cxnLst/>
              <a:rect l="l" t="t" r="r" b="b"/>
              <a:pathLst>
                <a:path w="221260" h="171305">
                  <a:moveTo>
                    <a:pt x="0" y="0"/>
                  </a:moveTo>
                  <a:lnTo>
                    <a:pt x="221260" y="0"/>
                  </a:lnTo>
                  <a:lnTo>
                    <a:pt x="221260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1260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563458" y="5382410"/>
            <a:ext cx="1289695" cy="1021535"/>
            <a:chOff x="0" y="0"/>
            <a:chExt cx="216274" cy="1713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6274" cy="171305"/>
            </a:xfrm>
            <a:custGeom>
              <a:avLst/>
              <a:gdLst/>
              <a:ahLst/>
              <a:cxnLst/>
              <a:rect l="l" t="t" r="r" b="b"/>
              <a:pathLst>
                <a:path w="216274" h="171305">
                  <a:moveTo>
                    <a:pt x="0" y="0"/>
                  </a:moveTo>
                  <a:lnTo>
                    <a:pt x="216274" y="0"/>
                  </a:lnTo>
                  <a:lnTo>
                    <a:pt x="216274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16274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8886" y="1620895"/>
            <a:ext cx="16469546" cy="2250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35"/>
              </a:lnSpc>
            </a:pPr>
            <a:r>
              <a:rPr lang="en-US" sz="6547" spc="3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POURQUOI LA DÉTECTION DU DISCOURS </a:t>
            </a:r>
          </a:p>
          <a:p>
            <a:pPr algn="l">
              <a:lnSpc>
                <a:spcPts val="9035"/>
              </a:lnSpc>
            </a:pPr>
            <a:r>
              <a:rPr lang="en-US" sz="6547" spc="3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 HAINE EST IMPORTANTE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5831" y="6786832"/>
            <a:ext cx="4795037" cy="1177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7"/>
              </a:lnSpc>
              <a:spcBef>
                <a:spcPct val="0"/>
              </a:spcBef>
            </a:pPr>
            <a:r>
              <a:rPr lang="en-US" sz="3476" spc="34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Préservation de la Cohésion Sociale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46632" y="6865548"/>
            <a:ext cx="7393876" cy="116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2"/>
              </a:lnSpc>
            </a:pPr>
            <a:r>
              <a:rPr lang="en-US" sz="3400" spc="33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Protection des Groupes</a:t>
            </a:r>
          </a:p>
          <a:p>
            <a:pPr marL="0" lvl="0" indent="0" algn="ctr">
              <a:lnSpc>
                <a:spcPts val="4692"/>
              </a:lnSpc>
              <a:spcBef>
                <a:spcPct val="0"/>
              </a:spcBef>
            </a:pPr>
            <a:r>
              <a:rPr lang="en-US" sz="3400" spc="33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Vulnérables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09258" y="6786832"/>
            <a:ext cx="3972910" cy="1751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92"/>
              </a:lnSpc>
              <a:spcBef>
                <a:spcPct val="0"/>
              </a:spcBef>
            </a:pPr>
            <a:r>
              <a:rPr lang="en-US" sz="3400" spc="33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Création d'un environnement plus sain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-4164592" y="704100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747395" y="9191625"/>
            <a:ext cx="65660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9754" y="1508290"/>
            <a:ext cx="11962037" cy="1285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9"/>
              </a:lnSpc>
            </a:pPr>
            <a:r>
              <a:rPr lang="en-US" sz="7658" spc="40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APPLICATIONS PRATIQUES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842261">
            <a:off x="-3274968" y="703567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030833" y="4733733"/>
            <a:ext cx="1457120" cy="1128141"/>
            <a:chOff x="0" y="0"/>
            <a:chExt cx="221260" cy="1713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1260" cy="171305"/>
            </a:xfrm>
            <a:custGeom>
              <a:avLst/>
              <a:gdLst/>
              <a:ahLst/>
              <a:cxnLst/>
              <a:rect l="l" t="t" r="r" b="b"/>
              <a:pathLst>
                <a:path w="221260" h="171305">
                  <a:moveTo>
                    <a:pt x="0" y="0"/>
                  </a:moveTo>
                  <a:lnTo>
                    <a:pt x="221260" y="0"/>
                  </a:lnTo>
                  <a:lnTo>
                    <a:pt x="221260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1260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844620" y="4733733"/>
            <a:ext cx="1424286" cy="1128141"/>
            <a:chOff x="0" y="0"/>
            <a:chExt cx="216274" cy="1713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6274" cy="171305"/>
            </a:xfrm>
            <a:custGeom>
              <a:avLst/>
              <a:gdLst/>
              <a:ahLst/>
              <a:cxnLst/>
              <a:rect l="l" t="t" r="r" b="b"/>
              <a:pathLst>
                <a:path w="216274" h="171305">
                  <a:moveTo>
                    <a:pt x="0" y="0"/>
                  </a:moveTo>
                  <a:lnTo>
                    <a:pt x="216274" y="0"/>
                  </a:lnTo>
                  <a:lnTo>
                    <a:pt x="216274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16274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676649" y="6333600"/>
            <a:ext cx="8165489" cy="127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Les écoles et </a:t>
            </a:r>
          </a:p>
          <a:p>
            <a:pPr marL="0" lvl="0" indent="0" algn="ctr">
              <a:lnSpc>
                <a:spcPts val="5181"/>
              </a:lnSpc>
              <a:spcBef>
                <a:spcPct val="0"/>
              </a:spcBef>
            </a:pPr>
            <a:r>
              <a:rPr lang="en-US" sz="3754" spc="36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établissement scolaire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747976" y="4757543"/>
            <a:ext cx="1424286" cy="1128141"/>
            <a:chOff x="0" y="0"/>
            <a:chExt cx="216274" cy="1713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6274" cy="171305"/>
            </a:xfrm>
            <a:custGeom>
              <a:avLst/>
              <a:gdLst/>
              <a:ahLst/>
              <a:cxnLst/>
              <a:rect l="l" t="t" r="r" b="b"/>
              <a:pathLst>
                <a:path w="216274" h="171305">
                  <a:moveTo>
                    <a:pt x="0" y="0"/>
                  </a:moveTo>
                  <a:lnTo>
                    <a:pt x="216274" y="0"/>
                  </a:lnTo>
                  <a:lnTo>
                    <a:pt x="216274" y="171305"/>
                  </a:lnTo>
                  <a:lnTo>
                    <a:pt x="0" y="17130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16274" cy="228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33310" y="6314493"/>
            <a:ext cx="5853618" cy="1294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839" spc="37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Opérateurs de télécommunications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28226" y="6290683"/>
            <a:ext cx="4387517" cy="127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1"/>
              </a:lnSpc>
              <a:spcBef>
                <a:spcPct val="0"/>
              </a:spcBef>
            </a:pPr>
            <a:r>
              <a:rPr lang="en-US" sz="3754" spc="36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Secteur de la Défense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61152" y="9191625"/>
            <a:ext cx="5656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66276" y="4791814"/>
            <a:ext cx="986423" cy="909520"/>
          </a:xfrm>
          <a:custGeom>
            <a:avLst/>
            <a:gdLst/>
            <a:ahLst/>
            <a:cxnLst/>
            <a:rect l="l" t="t" r="r" b="b"/>
            <a:pathLst>
              <a:path w="986423" h="909520">
                <a:moveTo>
                  <a:pt x="0" y="0"/>
                </a:moveTo>
                <a:lnTo>
                  <a:pt x="986423" y="0"/>
                </a:lnTo>
                <a:lnTo>
                  <a:pt x="986423" y="909520"/>
                </a:lnTo>
                <a:lnTo>
                  <a:pt x="0" y="90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66276" y="6551779"/>
            <a:ext cx="986423" cy="909520"/>
          </a:xfrm>
          <a:custGeom>
            <a:avLst/>
            <a:gdLst/>
            <a:ahLst/>
            <a:cxnLst/>
            <a:rect l="l" t="t" r="r" b="b"/>
            <a:pathLst>
              <a:path w="986423" h="909520">
                <a:moveTo>
                  <a:pt x="0" y="0"/>
                </a:moveTo>
                <a:lnTo>
                  <a:pt x="986423" y="0"/>
                </a:lnTo>
                <a:lnTo>
                  <a:pt x="986423" y="909520"/>
                </a:lnTo>
                <a:lnTo>
                  <a:pt x="0" y="9095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42932" y="4748212"/>
            <a:ext cx="6443370" cy="84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  <a:spcBef>
                <a:spcPct val="0"/>
              </a:spcBef>
            </a:pPr>
            <a:r>
              <a:rPr lang="en-US" sz="5526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Analyse linguistique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6578" y="6517159"/>
            <a:ext cx="9208136" cy="840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2"/>
              </a:lnSpc>
              <a:spcBef>
                <a:spcPct val="0"/>
              </a:spcBef>
            </a:pPr>
            <a:r>
              <a:rPr lang="en-US" sz="5526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Développement de modèles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7088" y="1326342"/>
            <a:ext cx="16469546" cy="139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80"/>
              </a:lnSpc>
            </a:pPr>
            <a:r>
              <a:rPr lang="en-US" sz="8247" spc="43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OBJECTIFS</a:t>
            </a:r>
          </a:p>
        </p:txBody>
      </p:sp>
      <p:sp>
        <p:nvSpPr>
          <p:cNvPr id="8" name="Freeform 8"/>
          <p:cNvSpPr/>
          <p:nvPr/>
        </p:nvSpPr>
        <p:spPr>
          <a:xfrm>
            <a:off x="14182409" y="-194186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6842261">
            <a:off x="-4139477" y="591025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686800" y="9191625"/>
            <a:ext cx="74719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3644069"/>
            <a:ext cx="12057353" cy="3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02 PROBLÉMATIQUE</a:t>
            </a:r>
          </a:p>
        </p:txBody>
      </p:sp>
      <p:sp>
        <p:nvSpPr>
          <p:cNvPr id="4" name="Freeform 4"/>
          <p:cNvSpPr/>
          <p:nvPr/>
        </p:nvSpPr>
        <p:spPr>
          <a:xfrm>
            <a:off x="13852059" y="-266570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89732" y="3681470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43780" y="5221518"/>
            <a:ext cx="232442" cy="2324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89732" y="3871498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847" y="5606360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VARIATION DIALECTALE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3045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5479330" y="7132403"/>
            <a:ext cx="232442" cy="23244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30452" y="5782382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26921" y="3759488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8675799" y="5299537"/>
            <a:ext cx="232442" cy="2324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26921" y="3949517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58982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201263" y="3888629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943870" y="7132403"/>
            <a:ext cx="232442" cy="23244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555312" y="5428678"/>
            <a:ext cx="232442" cy="23244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513050" y="570670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36043" y="406164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24413" y="7517245"/>
            <a:ext cx="299220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RESSOURCES LIMITÉES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47637" y="5684379"/>
            <a:ext cx="408876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CODE-</a:t>
            </a:r>
          </a:p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SWITCHING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76945" y="7654610"/>
            <a:ext cx="3654761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AMBIGUÏTÉ ET SARCASME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5598" y="6022179"/>
            <a:ext cx="492762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FACTEUR SOCIOLINGUISTIQUES</a:t>
            </a:r>
          </a:p>
        </p:txBody>
      </p:sp>
      <p:sp>
        <p:nvSpPr>
          <p:cNvPr id="34" name="Freeform 34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91847" y="1074813"/>
            <a:ext cx="17832092" cy="257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DÉFIS SPÉCIFIQUES À LA DÉTECTION DU </a:t>
            </a:r>
          </a:p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Discours de Haine en Arabe</a:t>
            </a:r>
          </a:p>
          <a:p>
            <a:pPr marL="0" lvl="0" indent="0" algn="l">
              <a:lnSpc>
                <a:spcPts val="6543"/>
              </a:lnSpc>
            </a:pPr>
            <a:endParaRPr lang="en-US" sz="6432" spc="63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879607" y="9191625"/>
            <a:ext cx="5287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89732" y="3681470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43780" y="5221518"/>
            <a:ext cx="232442" cy="2324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89732" y="3871498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847" y="5606360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VARIATION DIALECTALE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3045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5479330" y="7132403"/>
            <a:ext cx="232442" cy="23244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30452" y="5782382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26921" y="3759488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8675799" y="5299537"/>
            <a:ext cx="232442" cy="2324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26921" y="3949517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58982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201263" y="3888629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943870" y="7132403"/>
            <a:ext cx="232442" cy="23244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555312" y="5428678"/>
            <a:ext cx="232442" cy="23244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513050" y="570670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36043" y="406164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24413" y="7517245"/>
            <a:ext cx="299220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RESSOURCES LIMITÉES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47637" y="5684379"/>
            <a:ext cx="408876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CODE-</a:t>
            </a:r>
          </a:p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SWITCHING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76945" y="7654610"/>
            <a:ext cx="3654761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AMBIGUÏTÉ ET SARCASME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5598" y="6022179"/>
            <a:ext cx="492762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FACTEUR SOCIOLINGUISTIQUES</a:t>
            </a:r>
          </a:p>
        </p:txBody>
      </p:sp>
      <p:sp>
        <p:nvSpPr>
          <p:cNvPr id="34" name="Freeform 34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91847" y="1074813"/>
            <a:ext cx="17832092" cy="257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DÉFIS SPÉCIFIQUES À LA DÉTECTION DU </a:t>
            </a:r>
          </a:p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Discours de Haine en Arabe</a:t>
            </a:r>
          </a:p>
          <a:p>
            <a:pPr marL="0" lvl="0" indent="0" algn="l">
              <a:lnSpc>
                <a:spcPts val="6543"/>
              </a:lnSpc>
            </a:pPr>
            <a:endParaRPr lang="en-US" sz="6432" spc="63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916516" y="9191625"/>
            <a:ext cx="4549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893747" y="6700347"/>
            <a:ext cx="3715101" cy="719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2848"/>
              </a:lnSpc>
            </a:pPr>
            <a:r>
              <a:rPr lang="ar-EG" sz="20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البلاد إلى مفيهاش </a:t>
            </a:r>
          </a:p>
          <a:p>
            <a:pPr algn="ctr" rtl="1">
              <a:lnSpc>
                <a:spcPts val="2848"/>
              </a:lnSpc>
              <a:spcBef>
                <a:spcPct val="0"/>
              </a:spcBef>
            </a:pPr>
            <a:r>
              <a:rPr lang="ar-EG" sz="20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(</a:t>
            </a:r>
            <a:r>
              <a:rPr lang="en-US" sz="20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santé. Éducation. Et sécurité</a:t>
            </a:r>
            <a:r>
              <a:rPr lang="ar-EG" sz="20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89732" y="3681470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43780" y="5221518"/>
            <a:ext cx="232442" cy="2324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89732" y="3871498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847" y="5606360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VARIATION DIALECTALE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3045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5479330" y="7132403"/>
            <a:ext cx="232442" cy="23244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30452" y="5782382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26921" y="3759488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8675799" y="5299537"/>
            <a:ext cx="232442" cy="2324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26921" y="3949517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58982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201263" y="3888629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943870" y="7132403"/>
            <a:ext cx="232442" cy="23244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555312" y="5428678"/>
            <a:ext cx="232442" cy="23244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513050" y="570670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36043" y="406164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24413" y="7517245"/>
            <a:ext cx="299220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RESSOURCES LIMITÉES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47637" y="5684379"/>
            <a:ext cx="408876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CODE-</a:t>
            </a:r>
          </a:p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SWITCHING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76945" y="7654610"/>
            <a:ext cx="3654761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AMBIGUÏTÉ ET SARCASME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5598" y="6022179"/>
            <a:ext cx="492762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FACTEUR SOCIOLINGUISTIQUES</a:t>
            </a:r>
          </a:p>
        </p:txBody>
      </p:sp>
      <p:sp>
        <p:nvSpPr>
          <p:cNvPr id="34" name="Freeform 34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91847" y="1074813"/>
            <a:ext cx="17832092" cy="257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DÉFIS SPÉCIFIQUES À LA DÉTECTION DU </a:t>
            </a:r>
          </a:p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Discours de Haine en Arabe</a:t>
            </a:r>
          </a:p>
          <a:p>
            <a:pPr marL="0" lvl="0" indent="0" algn="l">
              <a:lnSpc>
                <a:spcPts val="6543"/>
              </a:lnSpc>
            </a:pPr>
            <a:endParaRPr lang="en-US" sz="6432" spc="63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909968" y="9191625"/>
            <a:ext cx="4680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711565" y="8729980"/>
            <a:ext cx="467394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150"/>
              </a:lnSpc>
              <a:spcBef>
                <a:spcPct val="0"/>
              </a:spcBef>
            </a:pPr>
            <a:r>
              <a:rPr lang="ar-EG" sz="2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انتم واعريييين بزااااااااااف اكتر من المريكان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89732" y="3681470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43780" y="5221518"/>
            <a:ext cx="232442" cy="2324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89732" y="3871498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847" y="5606360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VARIATION DIALECTALE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3045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5479330" y="7132403"/>
            <a:ext cx="232442" cy="23244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30452" y="5782382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26921" y="3759488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8" y="0"/>
                </a:lnTo>
                <a:lnTo>
                  <a:pt x="940538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8675799" y="5299537"/>
            <a:ext cx="232442" cy="2324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326921" y="3949517"/>
            <a:ext cx="940539" cy="52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72" spc="30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0" name="Freeform 20"/>
          <p:cNvSpPr/>
          <p:nvPr/>
        </p:nvSpPr>
        <p:spPr>
          <a:xfrm>
            <a:off x="11589822" y="5592354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201263" y="3888629"/>
            <a:ext cx="940539" cy="1428995"/>
          </a:xfrm>
          <a:custGeom>
            <a:avLst/>
            <a:gdLst/>
            <a:ahLst/>
            <a:cxnLst/>
            <a:rect l="l" t="t" r="r" b="b"/>
            <a:pathLst>
              <a:path w="940539" h="1428995">
                <a:moveTo>
                  <a:pt x="0" y="0"/>
                </a:moveTo>
                <a:lnTo>
                  <a:pt x="940539" y="0"/>
                </a:lnTo>
                <a:lnTo>
                  <a:pt x="940539" y="1428995"/>
                </a:lnTo>
                <a:lnTo>
                  <a:pt x="0" y="142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1943870" y="7132403"/>
            <a:ext cx="232442" cy="23244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555312" y="5428678"/>
            <a:ext cx="232442" cy="23244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513050" y="570670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36043" y="4061643"/>
            <a:ext cx="1070979" cy="59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8"/>
              </a:lnSpc>
            </a:pPr>
            <a:r>
              <a:rPr lang="en-US" sz="3499" spc="342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324413" y="7517245"/>
            <a:ext cx="299220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RESSOURCES LIMITÉES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47637" y="5684379"/>
            <a:ext cx="4088767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CODE-</a:t>
            </a:r>
          </a:p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SWITCHING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76945" y="7654610"/>
            <a:ext cx="3654761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AMBIGUÏTÉ ET SARCASME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945598" y="6022179"/>
            <a:ext cx="492762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FACTEUR SOCIOLINGUISTIQUES</a:t>
            </a:r>
          </a:p>
        </p:txBody>
      </p:sp>
      <p:sp>
        <p:nvSpPr>
          <p:cNvPr id="34" name="Freeform 34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91847" y="1074813"/>
            <a:ext cx="17832092" cy="257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DÉFIS SPÉCIFIQUES À LA DÉTECTION DU </a:t>
            </a:r>
          </a:p>
          <a:p>
            <a:pPr algn="l">
              <a:lnSpc>
                <a:spcPts val="6753"/>
              </a:lnSpc>
            </a:pPr>
            <a:r>
              <a:rPr lang="en-US" sz="6432" spc="63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Discours de Haine en Arabe</a:t>
            </a:r>
          </a:p>
          <a:p>
            <a:pPr marL="0" lvl="0" indent="0" algn="l">
              <a:lnSpc>
                <a:spcPts val="6543"/>
              </a:lnSpc>
            </a:pPr>
            <a:endParaRPr lang="en-US" sz="6432" spc="63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902675" y="9191625"/>
            <a:ext cx="4826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67292" y="4482069"/>
            <a:ext cx="1143381" cy="1737181"/>
          </a:xfrm>
          <a:custGeom>
            <a:avLst/>
            <a:gdLst/>
            <a:ahLst/>
            <a:cxnLst/>
            <a:rect l="l" t="t" r="r" b="b"/>
            <a:pathLst>
              <a:path w="1143381" h="1737181">
                <a:moveTo>
                  <a:pt x="0" y="0"/>
                </a:moveTo>
                <a:lnTo>
                  <a:pt x="1143381" y="0"/>
                </a:lnTo>
                <a:lnTo>
                  <a:pt x="1143381" y="1737181"/>
                </a:lnTo>
                <a:lnTo>
                  <a:pt x="0" y="17371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3341762" y="40147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697697" y="6354255"/>
            <a:ext cx="282572" cy="28257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267292" y="4725405"/>
            <a:ext cx="1143381" cy="62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</a:pPr>
            <a:r>
              <a:rPr lang="en-US" sz="3735" spc="36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05455" y="6907071"/>
            <a:ext cx="3467055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COMPLEXITÉ DIALECTALE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9718952" y="4566205"/>
            <a:ext cx="1143381" cy="1737181"/>
          </a:xfrm>
          <a:custGeom>
            <a:avLst/>
            <a:gdLst/>
            <a:ahLst/>
            <a:cxnLst/>
            <a:rect l="l" t="t" r="r" b="b"/>
            <a:pathLst>
              <a:path w="1143381" h="1737181">
                <a:moveTo>
                  <a:pt x="0" y="0"/>
                </a:moveTo>
                <a:lnTo>
                  <a:pt x="1143381" y="0"/>
                </a:lnTo>
                <a:lnTo>
                  <a:pt x="1143381" y="1737181"/>
                </a:lnTo>
                <a:lnTo>
                  <a:pt x="0" y="17371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149357" y="6438391"/>
            <a:ext cx="282572" cy="28257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718952" y="4809541"/>
            <a:ext cx="1143381" cy="62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</a:pPr>
            <a:r>
              <a:rPr lang="en-US" sz="3735" spc="36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35726" y="6849921"/>
            <a:ext cx="2709833" cy="99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ÉCRITURE INFORMELLE</a:t>
            </a:r>
          </a:p>
        </p:txBody>
      </p:sp>
      <p:sp>
        <p:nvSpPr>
          <p:cNvPr id="16" name="Freeform 16"/>
          <p:cNvSpPr/>
          <p:nvPr/>
        </p:nvSpPr>
        <p:spPr>
          <a:xfrm rot="-10799999">
            <a:off x="-2729621" y="-707424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09684" y="1635383"/>
            <a:ext cx="15852084" cy="187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8"/>
              </a:lnSpc>
            </a:pPr>
            <a:r>
              <a:rPr lang="en-US" sz="6932" spc="67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LES PARTICULARITÉS DU DIALECTE ALGÉRIEN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95904" y="9191625"/>
            <a:ext cx="4961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075338">
            <a:off x="9664802" y="-3684150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5902002" y="11149772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69" y="0"/>
                </a:lnTo>
                <a:lnTo>
                  <a:pt x="12471669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38225" y="2563469"/>
          <a:ext cx="16230600" cy="6773634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19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81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62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894468"/>
            <a:ext cx="13313106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TRAVAUX PRÉCÉDENTS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10600" y="9562783"/>
            <a:ext cx="77703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09597" y="2616261"/>
            <a:ext cx="2945600" cy="75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3"/>
              </a:lnSpc>
            </a:pPr>
            <a:r>
              <a:rPr lang="en-US" sz="440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 Arabe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29229" y="2576106"/>
            <a:ext cx="6257736" cy="756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9"/>
              </a:lnSpc>
            </a:pPr>
            <a:r>
              <a:rPr lang="en-US" sz="4407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 Dialecte Algérien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92148" y="3818697"/>
            <a:ext cx="3096882" cy="45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607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Khezzar et al.(2023)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6670" y="6676452"/>
            <a:ext cx="2924098" cy="45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607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Mousa et al.(2024)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49592" y="3818697"/>
            <a:ext cx="3012658" cy="45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607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Lanasri et al.(2023)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54543" y="6695502"/>
            <a:ext cx="4253306" cy="45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607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Boucherit et Abainia(2023)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8225" y="4634986"/>
            <a:ext cx="7977645" cy="127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Utilisation de divers modèles d'apprentissage automatique et d'apprentissage profond (CNN et AraBert).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AraBERT a surpassé les autres modèles.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Accuracy atteinte : 93%.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8225" y="7260880"/>
            <a:ext cx="7864450" cy="221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1941" lvl="1" indent="-195971" algn="just">
              <a:lnSpc>
                <a:spcPts val="2541"/>
              </a:lnSpc>
              <a:buFont typeface="Arial"/>
              <a:buChar char="•"/>
            </a:pPr>
            <a:r>
              <a:rPr lang="en-US" sz="181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Utilisation de divers modèles d'apprentissage automatique et profond et des modèles BERT : AraBERT, ArabicBERT, XLMRoBERTa, GigaBERT, MBERT et QARiB</a:t>
            </a:r>
          </a:p>
          <a:p>
            <a:pPr marL="391941" lvl="1" indent="-195971" algn="just">
              <a:lnSpc>
                <a:spcPts val="2541"/>
              </a:lnSpc>
              <a:buFont typeface="Arial"/>
              <a:buChar char="•"/>
            </a:pPr>
            <a:r>
              <a:rPr lang="en-US" sz="181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Meilleurs résultats obtenus avec :ArabicBERT</a:t>
            </a:r>
          </a:p>
          <a:p>
            <a:pPr marL="391941" lvl="1" indent="-195971" algn="just">
              <a:lnSpc>
                <a:spcPts val="2541"/>
              </a:lnSpc>
              <a:buFont typeface="Arial"/>
              <a:buChar char="•"/>
            </a:pPr>
            <a:r>
              <a:rPr lang="en-US" sz="1815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Accuracy : 98.2% ,Rappel : 92.8%,Score F1 : 98.4%,Precision : 98.4%</a:t>
            </a:r>
          </a:p>
          <a:p>
            <a:pPr algn="just">
              <a:lnSpc>
                <a:spcPts val="2541"/>
              </a:lnSpc>
            </a:pPr>
            <a:endParaRPr lang="en-US" sz="1815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541"/>
              </a:lnSpc>
            </a:pPr>
            <a:endParaRPr lang="en-US" sz="1815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44000" y="4482586"/>
            <a:ext cx="7977645" cy="160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Évaluation de neuf modèles, incluant des architectures d'apprentissage automatique et d'apprentissage profond avancées.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Modèle le plus efficace : Dzarashield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Accuracy : 87% ,Rappel : 87%, Score F1 : 87%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69274" y="7359391"/>
            <a:ext cx="7977645" cy="95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Évaluation de divers classificateurs(Bi-LSTM,CNN,MNB,SVM).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Modèle le plus efficace :Multinomial NB</a:t>
            </a:r>
          </a:p>
          <a:p>
            <a:pPr marL="397583" lvl="1" indent="-198791" algn="just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Accuracy de 75%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674736" y="3882830"/>
            <a:ext cx="1400485" cy="4695606"/>
            <a:chOff x="0" y="0"/>
            <a:chExt cx="368852" cy="123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236703"/>
            </a:xfrm>
            <a:custGeom>
              <a:avLst/>
              <a:gdLst/>
              <a:ahLst/>
              <a:cxnLst/>
              <a:rect l="l" t="t" r="r" b="b"/>
              <a:pathLst>
                <a:path w="368852" h="1236703">
                  <a:moveTo>
                    <a:pt x="0" y="0"/>
                  </a:moveTo>
                  <a:lnTo>
                    <a:pt x="368852" y="0"/>
                  </a:lnTo>
                  <a:lnTo>
                    <a:pt x="368852" y="1236703"/>
                  </a:lnTo>
                  <a:lnTo>
                    <a:pt x="0" y="123670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2557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42578" y="1226396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SOMMAIRE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1619129" y="100987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86768" y="420631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86768" y="500343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6768" y="588459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86768" y="668171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06369" y="747409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62846" y="431427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62846" y="510848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PROBLÉMATIQUE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2846" y="6028578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DÉVLOPPEMENT DES MODÈLES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62846" y="6818602"/>
            <a:ext cx="7364516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EXPIREMENTATIONS &amp; EVALUATION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62846" y="7738692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74401" y="3055320"/>
            <a:ext cx="14539198" cy="522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04 </a:t>
            </a:r>
          </a:p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DÉVELOPPEMENT DES MODÈLES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845572" y="-15617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4129922" y="-875757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6473097" y="66906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47561" y="1409863"/>
            <a:ext cx="8912878" cy="8753312"/>
          </a:xfrm>
          <a:custGeom>
            <a:avLst/>
            <a:gdLst/>
            <a:ahLst/>
            <a:cxnLst/>
            <a:rect l="l" t="t" r="r" b="b"/>
            <a:pathLst>
              <a:path w="8912878" h="8753312">
                <a:moveTo>
                  <a:pt x="0" y="0"/>
                </a:moveTo>
                <a:lnTo>
                  <a:pt x="8912878" y="0"/>
                </a:lnTo>
                <a:lnTo>
                  <a:pt x="8912878" y="8753312"/>
                </a:lnTo>
                <a:lnTo>
                  <a:pt x="0" y="8753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5518" y="418937"/>
            <a:ext cx="13303768" cy="1114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  <a:spcBef>
                <a:spcPct val="0"/>
              </a:spcBef>
            </a:pPr>
            <a:r>
              <a:rPr lang="en-US" sz="6652" spc="65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ARCHITECTURE GLOBALE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05548" y="9370013"/>
            <a:ext cx="50750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8075" y="2732546"/>
            <a:ext cx="15099092" cy="6525754"/>
          </a:xfrm>
          <a:custGeom>
            <a:avLst/>
            <a:gdLst/>
            <a:ahLst/>
            <a:cxnLst/>
            <a:rect l="l" t="t" r="r" b="b"/>
            <a:pathLst>
              <a:path w="15099092" h="6525754">
                <a:moveTo>
                  <a:pt x="0" y="0"/>
                </a:moveTo>
                <a:lnTo>
                  <a:pt x="15099092" y="0"/>
                </a:lnTo>
                <a:lnTo>
                  <a:pt x="15099092" y="6525754"/>
                </a:lnTo>
                <a:lnTo>
                  <a:pt x="0" y="6525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7923">
            <a:off x="-6689476" y="7262299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9139" y="630812"/>
            <a:ext cx="1085432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PRÉTRAITEMENT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20907" y="9191625"/>
            <a:ext cx="4461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6689476" y="7262299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9139" y="630812"/>
            <a:ext cx="1085432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PRÉTRAITEMENT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98062" y="9191625"/>
            <a:ext cx="49187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0513" y="2723486"/>
            <a:ext cx="2271794" cy="66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Example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43357" y="3285824"/>
            <a:ext cx="7668622" cy="40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“Darbetni w bkatte sebkatni w chkatte!!!!!”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34321" y="3798084"/>
            <a:ext cx="7886695" cy="77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endParaRPr/>
          </a:p>
          <a:p>
            <a:pPr algn="ctr">
              <a:lnSpc>
                <a:spcPts val="3150"/>
              </a:lnSpc>
            </a:pPr>
            <a:r>
              <a:rPr lang="en-US" sz="22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darbetni w bkatte sebkatni w chkatte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34321" y="6431792"/>
            <a:ext cx="7886695" cy="775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endParaRPr/>
          </a:p>
          <a:p>
            <a:pPr algn="ctr">
              <a:lnSpc>
                <a:spcPts val="3150"/>
              </a:lnSpc>
            </a:pPr>
            <a:r>
              <a:rPr lang="en-US" sz="22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darbetni w bkatte sebkatni w chkatte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34321" y="7709188"/>
            <a:ext cx="7886695" cy="3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150"/>
              </a:lnSpc>
            </a:pPr>
            <a:r>
              <a:rPr lang="ar-EG" sz="22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ضربتني و بكت سبقتني و شكت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07624" y="5060243"/>
            <a:ext cx="940088" cy="3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2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Arabizi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93945" y="5925291"/>
            <a:ext cx="4967446" cy="378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25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D613 W000 B230  S123 W000 C230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877668" y="3788223"/>
            <a:ext cx="0" cy="41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8877668" y="4627552"/>
            <a:ext cx="0" cy="41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8877668" y="5546894"/>
            <a:ext cx="0" cy="41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8877668" y="6408127"/>
            <a:ext cx="0" cy="41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>
            <a:off x="8877668" y="7311741"/>
            <a:ext cx="0" cy="41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TextBox 19"/>
          <p:cNvSpPr txBox="1"/>
          <p:nvPr/>
        </p:nvSpPr>
        <p:spPr>
          <a:xfrm>
            <a:off x="12184364" y="3788559"/>
            <a:ext cx="2821898" cy="34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5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Nettoyage des données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7258" y="4627887"/>
            <a:ext cx="2678115" cy="34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5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Detection de la langue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87253" y="5547229"/>
            <a:ext cx="2616225" cy="34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5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Encodage phonétique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605920" y="6408462"/>
            <a:ext cx="2178891" cy="34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5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Distance d’édition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59483" y="7312076"/>
            <a:ext cx="1309865" cy="34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52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Traduction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85825"/>
            <a:ext cx="15720412" cy="302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188"/>
              </a:lnSpc>
              <a:spcBef>
                <a:spcPct val="0"/>
              </a:spcBef>
            </a:pPr>
            <a:r>
              <a:rPr lang="en-US" sz="8832" spc="8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REPRÉSENTATION DES CARACTÉRISTIQUES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11518062" y="25758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57030" y="4999547"/>
            <a:ext cx="1635919" cy="71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TF-IDF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59915" y="4939014"/>
            <a:ext cx="2706886" cy="71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 Skip-gram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37546" y="4942448"/>
            <a:ext cx="2452952" cy="721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 dirty="0" err="1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FastText</a:t>
            </a:r>
            <a:endParaRPr lang="en-US" sz="4197" dirty="0">
              <a:solidFill>
                <a:srgbClr val="13121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61369" y="4917310"/>
            <a:ext cx="1799034" cy="71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AraVec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87786" y="6853105"/>
            <a:ext cx="3080891" cy="147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 dirty="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Learnable </a:t>
            </a:r>
          </a:p>
          <a:p>
            <a:pPr algn="ctr">
              <a:lnSpc>
                <a:spcPts val="5876"/>
              </a:lnSpc>
            </a:pPr>
            <a:r>
              <a:rPr lang="en-US" sz="4197" dirty="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embedding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6795" y="6842761"/>
            <a:ext cx="3120033" cy="1455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6"/>
              </a:lnSpc>
            </a:pPr>
            <a:r>
              <a:rPr lang="en-US" sz="4197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Contextuels </a:t>
            </a:r>
          </a:p>
          <a:p>
            <a:pPr algn="ctr">
              <a:lnSpc>
                <a:spcPts val="5876"/>
              </a:lnSpc>
            </a:pPr>
            <a:r>
              <a:rPr lang="en-US" sz="4197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embeddings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488915" y="4969987"/>
            <a:ext cx="2563354" cy="880839"/>
            <a:chOff x="0" y="0"/>
            <a:chExt cx="592909" cy="2037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92909" cy="203740"/>
            </a:xfrm>
            <a:custGeom>
              <a:avLst/>
              <a:gdLst/>
              <a:ahLst/>
              <a:cxnLst/>
              <a:rect l="l" t="t" r="r" b="b"/>
              <a:pathLst>
                <a:path w="592909" h="203740">
                  <a:moveTo>
                    <a:pt x="75506" y="0"/>
                  </a:moveTo>
                  <a:lnTo>
                    <a:pt x="517403" y="0"/>
                  </a:lnTo>
                  <a:cubicBezTo>
                    <a:pt x="537428" y="0"/>
                    <a:pt x="556633" y="7955"/>
                    <a:pt x="570794" y="22115"/>
                  </a:cubicBezTo>
                  <a:cubicBezTo>
                    <a:pt x="584954" y="36275"/>
                    <a:pt x="592909" y="55480"/>
                    <a:pt x="592909" y="75506"/>
                  </a:cubicBezTo>
                  <a:lnTo>
                    <a:pt x="592909" y="128234"/>
                  </a:lnTo>
                  <a:cubicBezTo>
                    <a:pt x="592909" y="148259"/>
                    <a:pt x="584954" y="167465"/>
                    <a:pt x="570794" y="181625"/>
                  </a:cubicBezTo>
                  <a:cubicBezTo>
                    <a:pt x="556633" y="195785"/>
                    <a:pt x="537428" y="203740"/>
                    <a:pt x="517403" y="203740"/>
                  </a:cubicBezTo>
                  <a:lnTo>
                    <a:pt x="75506" y="203740"/>
                  </a:lnTo>
                  <a:cubicBezTo>
                    <a:pt x="55480" y="203740"/>
                    <a:pt x="36275" y="195785"/>
                    <a:pt x="22115" y="181625"/>
                  </a:cubicBezTo>
                  <a:cubicBezTo>
                    <a:pt x="7955" y="167465"/>
                    <a:pt x="0" y="148259"/>
                    <a:pt x="0" y="128234"/>
                  </a:cubicBezTo>
                  <a:lnTo>
                    <a:pt x="0" y="75506"/>
                  </a:lnTo>
                  <a:cubicBezTo>
                    <a:pt x="0" y="55480"/>
                    <a:pt x="7955" y="36275"/>
                    <a:pt x="22115" y="22115"/>
                  </a:cubicBezTo>
                  <a:cubicBezTo>
                    <a:pt x="36275" y="7955"/>
                    <a:pt x="55480" y="0"/>
                    <a:pt x="75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9525"/>
              <a:ext cx="592909" cy="194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21036" y="4921072"/>
            <a:ext cx="2563354" cy="880839"/>
            <a:chOff x="0" y="0"/>
            <a:chExt cx="592909" cy="2037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92909" cy="203740"/>
            </a:xfrm>
            <a:custGeom>
              <a:avLst/>
              <a:gdLst/>
              <a:ahLst/>
              <a:cxnLst/>
              <a:rect l="l" t="t" r="r" b="b"/>
              <a:pathLst>
                <a:path w="592909" h="203740">
                  <a:moveTo>
                    <a:pt x="75506" y="0"/>
                  </a:moveTo>
                  <a:lnTo>
                    <a:pt x="517403" y="0"/>
                  </a:lnTo>
                  <a:cubicBezTo>
                    <a:pt x="537428" y="0"/>
                    <a:pt x="556633" y="7955"/>
                    <a:pt x="570794" y="22115"/>
                  </a:cubicBezTo>
                  <a:cubicBezTo>
                    <a:pt x="584954" y="36275"/>
                    <a:pt x="592909" y="55480"/>
                    <a:pt x="592909" y="75506"/>
                  </a:cubicBezTo>
                  <a:lnTo>
                    <a:pt x="592909" y="128234"/>
                  </a:lnTo>
                  <a:cubicBezTo>
                    <a:pt x="592909" y="148259"/>
                    <a:pt x="584954" y="167465"/>
                    <a:pt x="570794" y="181625"/>
                  </a:cubicBezTo>
                  <a:cubicBezTo>
                    <a:pt x="556633" y="195785"/>
                    <a:pt x="537428" y="203740"/>
                    <a:pt x="517403" y="203740"/>
                  </a:cubicBezTo>
                  <a:lnTo>
                    <a:pt x="75506" y="203740"/>
                  </a:lnTo>
                  <a:cubicBezTo>
                    <a:pt x="55480" y="203740"/>
                    <a:pt x="36275" y="195785"/>
                    <a:pt x="22115" y="181625"/>
                  </a:cubicBezTo>
                  <a:cubicBezTo>
                    <a:pt x="7955" y="167465"/>
                    <a:pt x="0" y="148259"/>
                    <a:pt x="0" y="128234"/>
                  </a:cubicBezTo>
                  <a:lnTo>
                    <a:pt x="0" y="75506"/>
                  </a:lnTo>
                  <a:cubicBezTo>
                    <a:pt x="0" y="55480"/>
                    <a:pt x="7955" y="36275"/>
                    <a:pt x="22115" y="22115"/>
                  </a:cubicBezTo>
                  <a:cubicBezTo>
                    <a:pt x="36275" y="7955"/>
                    <a:pt x="55480" y="0"/>
                    <a:pt x="755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9525"/>
              <a:ext cx="592909" cy="194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87164" y="4950030"/>
            <a:ext cx="4111921" cy="1792114"/>
            <a:chOff x="0" y="-210780"/>
            <a:chExt cx="775705" cy="414520"/>
          </a:xfrm>
        </p:grpSpPr>
        <p:sp>
          <p:nvSpPr>
            <p:cNvPr id="19" name="Freeform 19"/>
            <p:cNvSpPr/>
            <p:nvPr/>
          </p:nvSpPr>
          <p:spPr>
            <a:xfrm>
              <a:off x="151030" y="-210780"/>
              <a:ext cx="624675" cy="203740"/>
            </a:xfrm>
            <a:custGeom>
              <a:avLst/>
              <a:gdLst/>
              <a:ahLst/>
              <a:cxnLst/>
              <a:rect l="l" t="t" r="r" b="b"/>
              <a:pathLst>
                <a:path w="624675" h="203740">
                  <a:moveTo>
                    <a:pt x="71666" y="0"/>
                  </a:moveTo>
                  <a:lnTo>
                    <a:pt x="553009" y="0"/>
                  </a:lnTo>
                  <a:cubicBezTo>
                    <a:pt x="592589" y="0"/>
                    <a:pt x="624675" y="32086"/>
                    <a:pt x="624675" y="71666"/>
                  </a:cubicBezTo>
                  <a:lnTo>
                    <a:pt x="624675" y="132074"/>
                  </a:lnTo>
                  <a:cubicBezTo>
                    <a:pt x="624675" y="151081"/>
                    <a:pt x="617124" y="169309"/>
                    <a:pt x="603684" y="182749"/>
                  </a:cubicBezTo>
                  <a:cubicBezTo>
                    <a:pt x="590244" y="196189"/>
                    <a:pt x="572016" y="203740"/>
                    <a:pt x="553009" y="203740"/>
                  </a:cubicBezTo>
                  <a:lnTo>
                    <a:pt x="71666" y="203740"/>
                  </a:lnTo>
                  <a:cubicBezTo>
                    <a:pt x="52659" y="203740"/>
                    <a:pt x="34431" y="196189"/>
                    <a:pt x="20991" y="182749"/>
                  </a:cubicBezTo>
                  <a:cubicBezTo>
                    <a:pt x="7551" y="169309"/>
                    <a:pt x="0" y="151081"/>
                    <a:pt x="0" y="132074"/>
                  </a:cubicBezTo>
                  <a:lnTo>
                    <a:pt x="0" y="71666"/>
                  </a:lnTo>
                  <a:cubicBezTo>
                    <a:pt x="0" y="32086"/>
                    <a:pt x="32086" y="0"/>
                    <a:pt x="716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525"/>
              <a:ext cx="624675" cy="194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657412" y="4932890"/>
            <a:ext cx="3158481" cy="880839"/>
            <a:chOff x="0" y="0"/>
            <a:chExt cx="730563" cy="2037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30563" cy="203740"/>
            </a:xfrm>
            <a:custGeom>
              <a:avLst/>
              <a:gdLst/>
              <a:ahLst/>
              <a:cxnLst/>
              <a:rect l="l" t="t" r="r" b="b"/>
              <a:pathLst>
                <a:path w="730563" h="203740">
                  <a:moveTo>
                    <a:pt x="61279" y="0"/>
                  </a:moveTo>
                  <a:lnTo>
                    <a:pt x="669284" y="0"/>
                  </a:lnTo>
                  <a:cubicBezTo>
                    <a:pt x="703127" y="0"/>
                    <a:pt x="730563" y="27435"/>
                    <a:pt x="730563" y="61279"/>
                  </a:cubicBezTo>
                  <a:lnTo>
                    <a:pt x="730563" y="142461"/>
                  </a:lnTo>
                  <a:cubicBezTo>
                    <a:pt x="730563" y="176304"/>
                    <a:pt x="703127" y="203740"/>
                    <a:pt x="669284" y="203740"/>
                  </a:cubicBezTo>
                  <a:lnTo>
                    <a:pt x="61279" y="203740"/>
                  </a:lnTo>
                  <a:cubicBezTo>
                    <a:pt x="27435" y="203740"/>
                    <a:pt x="0" y="176304"/>
                    <a:pt x="0" y="142461"/>
                  </a:cubicBezTo>
                  <a:lnTo>
                    <a:pt x="0" y="61279"/>
                  </a:lnTo>
                  <a:cubicBezTo>
                    <a:pt x="0" y="27435"/>
                    <a:pt x="27435" y="0"/>
                    <a:pt x="61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730563" cy="194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221400" y="6752065"/>
            <a:ext cx="8073676" cy="2290927"/>
            <a:chOff x="0" y="-90002"/>
            <a:chExt cx="1867456" cy="487329"/>
          </a:xfrm>
        </p:grpSpPr>
        <p:sp>
          <p:nvSpPr>
            <p:cNvPr id="25" name="Freeform 25"/>
            <p:cNvSpPr/>
            <p:nvPr/>
          </p:nvSpPr>
          <p:spPr>
            <a:xfrm>
              <a:off x="937297" y="-90002"/>
              <a:ext cx="930159" cy="397327"/>
            </a:xfrm>
            <a:custGeom>
              <a:avLst/>
              <a:gdLst/>
              <a:ahLst/>
              <a:cxnLst/>
              <a:rect l="l" t="t" r="r" b="b"/>
              <a:pathLst>
                <a:path w="930159" h="397327">
                  <a:moveTo>
                    <a:pt x="48129" y="0"/>
                  </a:moveTo>
                  <a:lnTo>
                    <a:pt x="882030" y="0"/>
                  </a:lnTo>
                  <a:cubicBezTo>
                    <a:pt x="908611" y="0"/>
                    <a:pt x="930159" y="21548"/>
                    <a:pt x="930159" y="48129"/>
                  </a:cubicBezTo>
                  <a:lnTo>
                    <a:pt x="930159" y="349198"/>
                  </a:lnTo>
                  <a:cubicBezTo>
                    <a:pt x="930159" y="375779"/>
                    <a:pt x="908611" y="397327"/>
                    <a:pt x="882030" y="397327"/>
                  </a:cubicBezTo>
                  <a:lnTo>
                    <a:pt x="48129" y="397327"/>
                  </a:lnTo>
                  <a:cubicBezTo>
                    <a:pt x="21548" y="397327"/>
                    <a:pt x="0" y="375779"/>
                    <a:pt x="0" y="349198"/>
                  </a:cubicBezTo>
                  <a:lnTo>
                    <a:pt x="0" y="48129"/>
                  </a:lnTo>
                  <a:cubicBezTo>
                    <a:pt x="0" y="21548"/>
                    <a:pt x="21548" y="0"/>
                    <a:pt x="481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525"/>
              <a:ext cx="930159" cy="387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373360" y="6838101"/>
            <a:ext cx="3715040" cy="1694643"/>
            <a:chOff x="0" y="0"/>
            <a:chExt cx="859296" cy="3919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59296" cy="391974"/>
            </a:xfrm>
            <a:custGeom>
              <a:avLst/>
              <a:gdLst/>
              <a:ahLst/>
              <a:cxnLst/>
              <a:rect l="l" t="t" r="r" b="b"/>
              <a:pathLst>
                <a:path w="859296" h="391974">
                  <a:moveTo>
                    <a:pt x="52099" y="0"/>
                  </a:moveTo>
                  <a:lnTo>
                    <a:pt x="807197" y="0"/>
                  </a:lnTo>
                  <a:cubicBezTo>
                    <a:pt x="821015" y="0"/>
                    <a:pt x="834266" y="5489"/>
                    <a:pt x="844036" y="15259"/>
                  </a:cubicBezTo>
                  <a:cubicBezTo>
                    <a:pt x="853807" y="25030"/>
                    <a:pt x="859296" y="38281"/>
                    <a:pt x="859296" y="52099"/>
                  </a:cubicBezTo>
                  <a:lnTo>
                    <a:pt x="859296" y="339876"/>
                  </a:lnTo>
                  <a:cubicBezTo>
                    <a:pt x="859296" y="368649"/>
                    <a:pt x="835970" y="391974"/>
                    <a:pt x="807197" y="391974"/>
                  </a:cubicBezTo>
                  <a:lnTo>
                    <a:pt x="52099" y="391974"/>
                  </a:lnTo>
                  <a:cubicBezTo>
                    <a:pt x="38281" y="391974"/>
                    <a:pt x="25030" y="386485"/>
                    <a:pt x="15259" y="376715"/>
                  </a:cubicBezTo>
                  <a:cubicBezTo>
                    <a:pt x="5489" y="366945"/>
                    <a:pt x="0" y="353693"/>
                    <a:pt x="0" y="339876"/>
                  </a:cubicBezTo>
                  <a:lnTo>
                    <a:pt x="0" y="52099"/>
                  </a:lnTo>
                  <a:cubicBezTo>
                    <a:pt x="0" y="38281"/>
                    <a:pt x="5489" y="25030"/>
                    <a:pt x="15259" y="15259"/>
                  </a:cubicBezTo>
                  <a:cubicBezTo>
                    <a:pt x="25030" y="5489"/>
                    <a:pt x="38281" y="0"/>
                    <a:pt x="520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9525"/>
              <a:ext cx="859296" cy="382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8686801" y="9191625"/>
            <a:ext cx="71035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05950" y="-955396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1148261" y="20871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99761" y="3987654"/>
            <a:ext cx="11623439" cy="1523063"/>
            <a:chOff x="0" y="0"/>
            <a:chExt cx="2362958" cy="3096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2958" cy="309627"/>
            </a:xfrm>
            <a:custGeom>
              <a:avLst/>
              <a:gdLst/>
              <a:ahLst/>
              <a:cxnLst/>
              <a:rect l="l" t="t" r="r" b="b"/>
              <a:pathLst>
                <a:path w="2362958" h="309627">
                  <a:moveTo>
                    <a:pt x="16652" y="0"/>
                  </a:moveTo>
                  <a:lnTo>
                    <a:pt x="2346306" y="0"/>
                  </a:lnTo>
                  <a:cubicBezTo>
                    <a:pt x="2355503" y="0"/>
                    <a:pt x="2362958" y="7455"/>
                    <a:pt x="2362958" y="16652"/>
                  </a:cubicBezTo>
                  <a:lnTo>
                    <a:pt x="2362958" y="292976"/>
                  </a:lnTo>
                  <a:cubicBezTo>
                    <a:pt x="2362958" y="297392"/>
                    <a:pt x="2361204" y="301627"/>
                    <a:pt x="2358081" y="304750"/>
                  </a:cubicBezTo>
                  <a:cubicBezTo>
                    <a:pt x="2354958" y="307873"/>
                    <a:pt x="2350723" y="309627"/>
                    <a:pt x="2346306" y="309627"/>
                  </a:cubicBezTo>
                  <a:lnTo>
                    <a:pt x="16652" y="309627"/>
                  </a:lnTo>
                  <a:cubicBezTo>
                    <a:pt x="12235" y="309627"/>
                    <a:pt x="8000" y="307873"/>
                    <a:pt x="4877" y="304750"/>
                  </a:cubicBezTo>
                  <a:cubicBezTo>
                    <a:pt x="1754" y="301627"/>
                    <a:pt x="0" y="297392"/>
                    <a:pt x="0" y="292976"/>
                  </a:cubicBezTo>
                  <a:lnTo>
                    <a:pt x="0" y="16652"/>
                  </a:lnTo>
                  <a:cubicBezTo>
                    <a:pt x="0" y="12235"/>
                    <a:pt x="1754" y="8000"/>
                    <a:pt x="4877" y="4877"/>
                  </a:cubicBezTo>
                  <a:cubicBezTo>
                    <a:pt x="8000" y="1754"/>
                    <a:pt x="12235" y="0"/>
                    <a:pt x="166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00F0D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362958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235320" y="6974002"/>
            <a:ext cx="1834830" cy="1001790"/>
            <a:chOff x="0" y="0"/>
            <a:chExt cx="567099" cy="3096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7099" cy="309627"/>
            </a:xfrm>
            <a:custGeom>
              <a:avLst/>
              <a:gdLst/>
              <a:ahLst/>
              <a:cxnLst/>
              <a:rect l="l" t="t" r="r" b="b"/>
              <a:pathLst>
                <a:path w="567099" h="309627">
                  <a:moveTo>
                    <a:pt x="46414" y="0"/>
                  </a:moveTo>
                  <a:lnTo>
                    <a:pt x="520685" y="0"/>
                  </a:lnTo>
                  <a:cubicBezTo>
                    <a:pt x="532995" y="0"/>
                    <a:pt x="544800" y="4890"/>
                    <a:pt x="553505" y="13594"/>
                  </a:cubicBezTo>
                  <a:cubicBezTo>
                    <a:pt x="562209" y="22298"/>
                    <a:pt x="567099" y="34104"/>
                    <a:pt x="567099" y="46414"/>
                  </a:cubicBezTo>
                  <a:lnTo>
                    <a:pt x="567099" y="263214"/>
                  </a:lnTo>
                  <a:cubicBezTo>
                    <a:pt x="567099" y="288847"/>
                    <a:pt x="546319" y="309627"/>
                    <a:pt x="520685" y="309627"/>
                  </a:cubicBezTo>
                  <a:lnTo>
                    <a:pt x="46414" y="309627"/>
                  </a:lnTo>
                  <a:cubicBezTo>
                    <a:pt x="34104" y="309627"/>
                    <a:pt x="22298" y="304737"/>
                    <a:pt x="13594" y="296033"/>
                  </a:cubicBezTo>
                  <a:cubicBezTo>
                    <a:pt x="4890" y="287329"/>
                    <a:pt x="0" y="275523"/>
                    <a:pt x="0" y="263214"/>
                  </a:cubicBezTo>
                  <a:lnTo>
                    <a:pt x="0" y="46414"/>
                  </a:lnTo>
                  <a:cubicBezTo>
                    <a:pt x="0" y="20780"/>
                    <a:pt x="20780" y="0"/>
                    <a:pt x="46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567099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212" y="6989647"/>
            <a:ext cx="1834830" cy="1001790"/>
            <a:chOff x="0" y="0"/>
            <a:chExt cx="567099" cy="3096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7099" cy="309627"/>
            </a:xfrm>
            <a:custGeom>
              <a:avLst/>
              <a:gdLst/>
              <a:ahLst/>
              <a:cxnLst/>
              <a:rect l="l" t="t" r="r" b="b"/>
              <a:pathLst>
                <a:path w="567099" h="309627">
                  <a:moveTo>
                    <a:pt x="46414" y="0"/>
                  </a:moveTo>
                  <a:lnTo>
                    <a:pt x="520685" y="0"/>
                  </a:lnTo>
                  <a:cubicBezTo>
                    <a:pt x="532995" y="0"/>
                    <a:pt x="544800" y="4890"/>
                    <a:pt x="553505" y="13594"/>
                  </a:cubicBezTo>
                  <a:cubicBezTo>
                    <a:pt x="562209" y="22298"/>
                    <a:pt x="567099" y="34104"/>
                    <a:pt x="567099" y="46414"/>
                  </a:cubicBezTo>
                  <a:lnTo>
                    <a:pt x="567099" y="263214"/>
                  </a:lnTo>
                  <a:cubicBezTo>
                    <a:pt x="567099" y="288847"/>
                    <a:pt x="546319" y="309627"/>
                    <a:pt x="520685" y="309627"/>
                  </a:cubicBezTo>
                  <a:lnTo>
                    <a:pt x="46414" y="309627"/>
                  </a:lnTo>
                  <a:cubicBezTo>
                    <a:pt x="34104" y="309627"/>
                    <a:pt x="22298" y="304737"/>
                    <a:pt x="13594" y="296033"/>
                  </a:cubicBezTo>
                  <a:cubicBezTo>
                    <a:pt x="4890" y="287329"/>
                    <a:pt x="0" y="275523"/>
                    <a:pt x="0" y="263214"/>
                  </a:cubicBezTo>
                  <a:lnTo>
                    <a:pt x="0" y="46414"/>
                  </a:lnTo>
                  <a:cubicBezTo>
                    <a:pt x="0" y="20780"/>
                    <a:pt x="20780" y="0"/>
                    <a:pt x="46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567099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41427" y="6990208"/>
            <a:ext cx="1834830" cy="1001790"/>
            <a:chOff x="0" y="0"/>
            <a:chExt cx="567099" cy="3096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67099" cy="309627"/>
            </a:xfrm>
            <a:custGeom>
              <a:avLst/>
              <a:gdLst/>
              <a:ahLst/>
              <a:cxnLst/>
              <a:rect l="l" t="t" r="r" b="b"/>
              <a:pathLst>
                <a:path w="567099" h="309627">
                  <a:moveTo>
                    <a:pt x="46414" y="0"/>
                  </a:moveTo>
                  <a:lnTo>
                    <a:pt x="520685" y="0"/>
                  </a:lnTo>
                  <a:cubicBezTo>
                    <a:pt x="532995" y="0"/>
                    <a:pt x="544800" y="4890"/>
                    <a:pt x="553505" y="13594"/>
                  </a:cubicBezTo>
                  <a:cubicBezTo>
                    <a:pt x="562209" y="22298"/>
                    <a:pt x="567099" y="34104"/>
                    <a:pt x="567099" y="46414"/>
                  </a:cubicBezTo>
                  <a:lnTo>
                    <a:pt x="567099" y="263214"/>
                  </a:lnTo>
                  <a:cubicBezTo>
                    <a:pt x="567099" y="288847"/>
                    <a:pt x="546319" y="309627"/>
                    <a:pt x="520685" y="309627"/>
                  </a:cubicBezTo>
                  <a:lnTo>
                    <a:pt x="46414" y="309627"/>
                  </a:lnTo>
                  <a:cubicBezTo>
                    <a:pt x="34104" y="309627"/>
                    <a:pt x="22298" y="304737"/>
                    <a:pt x="13594" y="296033"/>
                  </a:cubicBezTo>
                  <a:cubicBezTo>
                    <a:pt x="4890" y="287329"/>
                    <a:pt x="0" y="275523"/>
                    <a:pt x="0" y="263214"/>
                  </a:cubicBezTo>
                  <a:lnTo>
                    <a:pt x="0" y="46414"/>
                  </a:lnTo>
                  <a:cubicBezTo>
                    <a:pt x="0" y="20780"/>
                    <a:pt x="20780" y="0"/>
                    <a:pt x="46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567099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767847" y="4086973"/>
            <a:ext cx="12752305" cy="107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6"/>
              </a:lnSpc>
            </a:pPr>
            <a:r>
              <a:rPr lang="en-US" sz="6218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 Machine Learning Baselines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35320" y="7079928"/>
            <a:ext cx="183483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SVM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774322" y="7095573"/>
            <a:ext cx="1028429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RF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28384" y="7096134"/>
            <a:ext cx="1944736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SGD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23687" y="5469165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>
            <a:off x="13288537" y="5484249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>
            <a:off x="4900752" y="548481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378808" y="1281065"/>
            <a:ext cx="14644392" cy="152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64"/>
              </a:lnSpc>
              <a:spcBef>
                <a:spcPct val="0"/>
              </a:spcBef>
            </a:pPr>
            <a:r>
              <a:rPr lang="en-US" sz="9031" spc="8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SÉLECTION DES MODÈLES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73058" y="9191625"/>
            <a:ext cx="5418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05950" y="-955396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1148261" y="20871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99761" y="3987654"/>
            <a:ext cx="11623439" cy="1523063"/>
            <a:chOff x="0" y="0"/>
            <a:chExt cx="2362958" cy="3096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2958" cy="309627"/>
            </a:xfrm>
            <a:custGeom>
              <a:avLst/>
              <a:gdLst/>
              <a:ahLst/>
              <a:cxnLst/>
              <a:rect l="l" t="t" r="r" b="b"/>
              <a:pathLst>
                <a:path w="2362958" h="309627">
                  <a:moveTo>
                    <a:pt x="16652" y="0"/>
                  </a:moveTo>
                  <a:lnTo>
                    <a:pt x="2346306" y="0"/>
                  </a:lnTo>
                  <a:cubicBezTo>
                    <a:pt x="2355503" y="0"/>
                    <a:pt x="2362958" y="7455"/>
                    <a:pt x="2362958" y="16652"/>
                  </a:cubicBezTo>
                  <a:lnTo>
                    <a:pt x="2362958" y="292976"/>
                  </a:lnTo>
                  <a:cubicBezTo>
                    <a:pt x="2362958" y="297392"/>
                    <a:pt x="2361204" y="301627"/>
                    <a:pt x="2358081" y="304750"/>
                  </a:cubicBezTo>
                  <a:cubicBezTo>
                    <a:pt x="2354958" y="307873"/>
                    <a:pt x="2350723" y="309627"/>
                    <a:pt x="2346306" y="309627"/>
                  </a:cubicBezTo>
                  <a:lnTo>
                    <a:pt x="16652" y="309627"/>
                  </a:lnTo>
                  <a:cubicBezTo>
                    <a:pt x="12235" y="309627"/>
                    <a:pt x="8000" y="307873"/>
                    <a:pt x="4877" y="304750"/>
                  </a:cubicBezTo>
                  <a:cubicBezTo>
                    <a:pt x="1754" y="301627"/>
                    <a:pt x="0" y="297392"/>
                    <a:pt x="0" y="292976"/>
                  </a:cubicBezTo>
                  <a:lnTo>
                    <a:pt x="0" y="16652"/>
                  </a:lnTo>
                  <a:cubicBezTo>
                    <a:pt x="0" y="12235"/>
                    <a:pt x="1754" y="8000"/>
                    <a:pt x="4877" y="4877"/>
                  </a:cubicBezTo>
                  <a:cubicBezTo>
                    <a:pt x="8000" y="1754"/>
                    <a:pt x="12235" y="0"/>
                    <a:pt x="166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00F0D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362958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61144" y="6974002"/>
            <a:ext cx="2125086" cy="1017435"/>
            <a:chOff x="0" y="0"/>
            <a:chExt cx="656809" cy="3144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6809" cy="314463"/>
            </a:xfrm>
            <a:custGeom>
              <a:avLst/>
              <a:gdLst/>
              <a:ahLst/>
              <a:cxnLst/>
              <a:rect l="l" t="t" r="r" b="b"/>
              <a:pathLst>
                <a:path w="656809" h="314463">
                  <a:moveTo>
                    <a:pt x="40074" y="0"/>
                  </a:moveTo>
                  <a:lnTo>
                    <a:pt x="616735" y="0"/>
                  </a:lnTo>
                  <a:cubicBezTo>
                    <a:pt x="627363" y="0"/>
                    <a:pt x="637556" y="4222"/>
                    <a:pt x="645072" y="11737"/>
                  </a:cubicBezTo>
                  <a:cubicBezTo>
                    <a:pt x="652587" y="19253"/>
                    <a:pt x="656809" y="29446"/>
                    <a:pt x="656809" y="40074"/>
                  </a:cubicBezTo>
                  <a:lnTo>
                    <a:pt x="656809" y="274389"/>
                  </a:lnTo>
                  <a:cubicBezTo>
                    <a:pt x="656809" y="285017"/>
                    <a:pt x="652587" y="295210"/>
                    <a:pt x="645072" y="302725"/>
                  </a:cubicBezTo>
                  <a:cubicBezTo>
                    <a:pt x="637556" y="310241"/>
                    <a:pt x="627363" y="314463"/>
                    <a:pt x="616735" y="314463"/>
                  </a:cubicBezTo>
                  <a:lnTo>
                    <a:pt x="40074" y="314463"/>
                  </a:lnTo>
                  <a:cubicBezTo>
                    <a:pt x="17942" y="314463"/>
                    <a:pt x="0" y="296521"/>
                    <a:pt x="0" y="274389"/>
                  </a:cubicBezTo>
                  <a:lnTo>
                    <a:pt x="0" y="40074"/>
                  </a:lnTo>
                  <a:cubicBezTo>
                    <a:pt x="0" y="29446"/>
                    <a:pt x="4222" y="19253"/>
                    <a:pt x="11737" y="11737"/>
                  </a:cubicBezTo>
                  <a:cubicBezTo>
                    <a:pt x="19253" y="4222"/>
                    <a:pt x="29446" y="0"/>
                    <a:pt x="400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656809" cy="3049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9212" y="6989647"/>
            <a:ext cx="1834830" cy="1001790"/>
            <a:chOff x="0" y="0"/>
            <a:chExt cx="567099" cy="3096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7099" cy="309627"/>
            </a:xfrm>
            <a:custGeom>
              <a:avLst/>
              <a:gdLst/>
              <a:ahLst/>
              <a:cxnLst/>
              <a:rect l="l" t="t" r="r" b="b"/>
              <a:pathLst>
                <a:path w="567099" h="309627">
                  <a:moveTo>
                    <a:pt x="46414" y="0"/>
                  </a:moveTo>
                  <a:lnTo>
                    <a:pt x="520685" y="0"/>
                  </a:lnTo>
                  <a:cubicBezTo>
                    <a:pt x="532995" y="0"/>
                    <a:pt x="544800" y="4890"/>
                    <a:pt x="553505" y="13594"/>
                  </a:cubicBezTo>
                  <a:cubicBezTo>
                    <a:pt x="562209" y="22298"/>
                    <a:pt x="567099" y="34104"/>
                    <a:pt x="567099" y="46414"/>
                  </a:cubicBezTo>
                  <a:lnTo>
                    <a:pt x="567099" y="263214"/>
                  </a:lnTo>
                  <a:cubicBezTo>
                    <a:pt x="567099" y="288847"/>
                    <a:pt x="546319" y="309627"/>
                    <a:pt x="520685" y="309627"/>
                  </a:cubicBezTo>
                  <a:lnTo>
                    <a:pt x="46414" y="309627"/>
                  </a:lnTo>
                  <a:cubicBezTo>
                    <a:pt x="34104" y="309627"/>
                    <a:pt x="22298" y="304737"/>
                    <a:pt x="13594" y="296033"/>
                  </a:cubicBezTo>
                  <a:cubicBezTo>
                    <a:pt x="4890" y="287329"/>
                    <a:pt x="0" y="275523"/>
                    <a:pt x="0" y="263214"/>
                  </a:cubicBezTo>
                  <a:lnTo>
                    <a:pt x="0" y="46414"/>
                  </a:lnTo>
                  <a:cubicBezTo>
                    <a:pt x="0" y="20780"/>
                    <a:pt x="20780" y="0"/>
                    <a:pt x="464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567099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615611" y="6990768"/>
            <a:ext cx="2505069" cy="1000668"/>
            <a:chOff x="0" y="0"/>
            <a:chExt cx="774252" cy="30928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4252" cy="309281"/>
            </a:xfrm>
            <a:custGeom>
              <a:avLst/>
              <a:gdLst/>
              <a:ahLst/>
              <a:cxnLst/>
              <a:rect l="l" t="t" r="r" b="b"/>
              <a:pathLst>
                <a:path w="774252" h="309281">
                  <a:moveTo>
                    <a:pt x="33996" y="0"/>
                  </a:moveTo>
                  <a:lnTo>
                    <a:pt x="740257" y="0"/>
                  </a:lnTo>
                  <a:cubicBezTo>
                    <a:pt x="759032" y="0"/>
                    <a:pt x="774252" y="15220"/>
                    <a:pt x="774252" y="33996"/>
                  </a:cubicBezTo>
                  <a:lnTo>
                    <a:pt x="774252" y="275285"/>
                  </a:lnTo>
                  <a:cubicBezTo>
                    <a:pt x="774252" y="294060"/>
                    <a:pt x="759032" y="309281"/>
                    <a:pt x="740257" y="309281"/>
                  </a:cubicBezTo>
                  <a:lnTo>
                    <a:pt x="33996" y="309281"/>
                  </a:lnTo>
                  <a:cubicBezTo>
                    <a:pt x="24979" y="309281"/>
                    <a:pt x="16332" y="305699"/>
                    <a:pt x="9957" y="299324"/>
                  </a:cubicBezTo>
                  <a:cubicBezTo>
                    <a:pt x="3582" y="292948"/>
                    <a:pt x="0" y="284301"/>
                    <a:pt x="0" y="275285"/>
                  </a:cubicBezTo>
                  <a:lnTo>
                    <a:pt x="0" y="33996"/>
                  </a:lnTo>
                  <a:cubicBezTo>
                    <a:pt x="0" y="15220"/>
                    <a:pt x="15220" y="0"/>
                    <a:pt x="33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774252" cy="2997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767847" y="4086973"/>
            <a:ext cx="12752305" cy="107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6"/>
              </a:lnSpc>
            </a:pPr>
            <a:r>
              <a:rPr lang="en-US" sz="6218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 Deep Learning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35320" y="7079928"/>
            <a:ext cx="183483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Bi-GRU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424753" y="7095374"/>
            <a:ext cx="1727568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CNN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15611" y="7095374"/>
            <a:ext cx="2570281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Bi-LSTM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23687" y="5469165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>
            <a:off x="13288537" y="5484249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>
            <a:off x="4900752" y="548481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378808" y="1538642"/>
            <a:ext cx="14644392" cy="152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64"/>
              </a:lnSpc>
              <a:spcBef>
                <a:spcPct val="0"/>
              </a:spcBef>
            </a:pPr>
            <a:r>
              <a:rPr lang="en-US" sz="9031" spc="8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SÉLECTION DES MODÈLES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909968" y="9191625"/>
            <a:ext cx="4680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05950" y="-955396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2291636" y="20871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99761" y="5188514"/>
            <a:ext cx="11623439" cy="1523063"/>
            <a:chOff x="0" y="0"/>
            <a:chExt cx="2362958" cy="3096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2958" cy="309627"/>
            </a:xfrm>
            <a:custGeom>
              <a:avLst/>
              <a:gdLst/>
              <a:ahLst/>
              <a:cxnLst/>
              <a:rect l="l" t="t" r="r" b="b"/>
              <a:pathLst>
                <a:path w="2362958" h="309627">
                  <a:moveTo>
                    <a:pt x="16652" y="0"/>
                  </a:moveTo>
                  <a:lnTo>
                    <a:pt x="2346306" y="0"/>
                  </a:lnTo>
                  <a:cubicBezTo>
                    <a:pt x="2355503" y="0"/>
                    <a:pt x="2362958" y="7455"/>
                    <a:pt x="2362958" y="16652"/>
                  </a:cubicBezTo>
                  <a:lnTo>
                    <a:pt x="2362958" y="292976"/>
                  </a:lnTo>
                  <a:cubicBezTo>
                    <a:pt x="2362958" y="297392"/>
                    <a:pt x="2361204" y="301627"/>
                    <a:pt x="2358081" y="304750"/>
                  </a:cubicBezTo>
                  <a:cubicBezTo>
                    <a:pt x="2354958" y="307873"/>
                    <a:pt x="2350723" y="309627"/>
                    <a:pt x="2346306" y="309627"/>
                  </a:cubicBezTo>
                  <a:lnTo>
                    <a:pt x="16652" y="309627"/>
                  </a:lnTo>
                  <a:cubicBezTo>
                    <a:pt x="12235" y="309627"/>
                    <a:pt x="8000" y="307873"/>
                    <a:pt x="4877" y="304750"/>
                  </a:cubicBezTo>
                  <a:cubicBezTo>
                    <a:pt x="1754" y="301627"/>
                    <a:pt x="0" y="297392"/>
                    <a:pt x="0" y="292976"/>
                  </a:cubicBezTo>
                  <a:lnTo>
                    <a:pt x="0" y="16652"/>
                  </a:lnTo>
                  <a:cubicBezTo>
                    <a:pt x="0" y="12235"/>
                    <a:pt x="1754" y="8000"/>
                    <a:pt x="4877" y="4877"/>
                  </a:cubicBezTo>
                  <a:cubicBezTo>
                    <a:pt x="8000" y="1754"/>
                    <a:pt x="12235" y="0"/>
                    <a:pt x="166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00F0D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362958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67847" y="5287832"/>
            <a:ext cx="12752305" cy="107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6"/>
              </a:lnSpc>
            </a:pPr>
            <a:r>
              <a:rPr lang="en-US" sz="6218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LLM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8808" y="788261"/>
            <a:ext cx="14644392" cy="152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64"/>
              </a:lnSpc>
              <a:spcBef>
                <a:spcPct val="0"/>
              </a:spcBef>
            </a:pPr>
            <a:r>
              <a:rPr lang="en-US" sz="9031" spc="8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SÉLECTION DES MODÈLES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468081" y="8218078"/>
            <a:ext cx="1809505" cy="1001790"/>
            <a:chOff x="0" y="0"/>
            <a:chExt cx="559271" cy="3096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9271" cy="309627"/>
            </a:xfrm>
            <a:custGeom>
              <a:avLst/>
              <a:gdLst/>
              <a:ahLst/>
              <a:cxnLst/>
              <a:rect l="l" t="t" r="r" b="b"/>
              <a:pathLst>
                <a:path w="559271" h="309627">
                  <a:moveTo>
                    <a:pt x="47063" y="0"/>
                  </a:moveTo>
                  <a:lnTo>
                    <a:pt x="512208" y="0"/>
                  </a:lnTo>
                  <a:cubicBezTo>
                    <a:pt x="524690" y="0"/>
                    <a:pt x="536661" y="4958"/>
                    <a:pt x="545487" y="13784"/>
                  </a:cubicBezTo>
                  <a:cubicBezTo>
                    <a:pt x="554313" y="22611"/>
                    <a:pt x="559271" y="34581"/>
                    <a:pt x="559271" y="47063"/>
                  </a:cubicBezTo>
                  <a:lnTo>
                    <a:pt x="559271" y="262564"/>
                  </a:lnTo>
                  <a:cubicBezTo>
                    <a:pt x="559271" y="275046"/>
                    <a:pt x="554313" y="287017"/>
                    <a:pt x="545487" y="295843"/>
                  </a:cubicBezTo>
                  <a:cubicBezTo>
                    <a:pt x="536661" y="304669"/>
                    <a:pt x="524690" y="309627"/>
                    <a:pt x="512208" y="309627"/>
                  </a:cubicBezTo>
                  <a:lnTo>
                    <a:pt x="47063" y="309627"/>
                  </a:lnTo>
                  <a:cubicBezTo>
                    <a:pt x="34581" y="309627"/>
                    <a:pt x="22611" y="304669"/>
                    <a:pt x="13784" y="295843"/>
                  </a:cubicBezTo>
                  <a:cubicBezTo>
                    <a:pt x="4958" y="287017"/>
                    <a:pt x="0" y="275046"/>
                    <a:pt x="0" y="262564"/>
                  </a:cubicBezTo>
                  <a:lnTo>
                    <a:pt x="0" y="47063"/>
                  </a:lnTo>
                  <a:cubicBezTo>
                    <a:pt x="0" y="34581"/>
                    <a:pt x="4958" y="22611"/>
                    <a:pt x="13784" y="13784"/>
                  </a:cubicBezTo>
                  <a:cubicBezTo>
                    <a:pt x="22611" y="4958"/>
                    <a:pt x="34581" y="0"/>
                    <a:pt x="47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559271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67448" y="8245097"/>
            <a:ext cx="2486114" cy="1001790"/>
            <a:chOff x="0" y="0"/>
            <a:chExt cx="768394" cy="3096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68394" cy="309627"/>
            </a:xfrm>
            <a:custGeom>
              <a:avLst/>
              <a:gdLst/>
              <a:ahLst/>
              <a:cxnLst/>
              <a:rect l="l" t="t" r="r" b="b"/>
              <a:pathLst>
                <a:path w="768394" h="309627">
                  <a:moveTo>
                    <a:pt x="34255" y="0"/>
                  </a:moveTo>
                  <a:lnTo>
                    <a:pt x="734139" y="0"/>
                  </a:lnTo>
                  <a:cubicBezTo>
                    <a:pt x="753057" y="0"/>
                    <a:pt x="768394" y="15336"/>
                    <a:pt x="768394" y="34255"/>
                  </a:cubicBezTo>
                  <a:lnTo>
                    <a:pt x="768394" y="275373"/>
                  </a:lnTo>
                  <a:cubicBezTo>
                    <a:pt x="768394" y="294291"/>
                    <a:pt x="753057" y="309627"/>
                    <a:pt x="734139" y="309627"/>
                  </a:cubicBezTo>
                  <a:lnTo>
                    <a:pt x="34255" y="309627"/>
                  </a:lnTo>
                  <a:cubicBezTo>
                    <a:pt x="15336" y="309627"/>
                    <a:pt x="0" y="294291"/>
                    <a:pt x="0" y="275373"/>
                  </a:cubicBezTo>
                  <a:lnTo>
                    <a:pt x="0" y="34255"/>
                  </a:lnTo>
                  <a:cubicBezTo>
                    <a:pt x="0" y="15336"/>
                    <a:pt x="15336" y="0"/>
                    <a:pt x="342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9525"/>
              <a:ext cx="768394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923329" y="8245097"/>
            <a:ext cx="2868960" cy="1001790"/>
            <a:chOff x="0" y="0"/>
            <a:chExt cx="886722" cy="3096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86722" cy="309627"/>
            </a:xfrm>
            <a:custGeom>
              <a:avLst/>
              <a:gdLst/>
              <a:ahLst/>
              <a:cxnLst/>
              <a:rect l="l" t="t" r="r" b="b"/>
              <a:pathLst>
                <a:path w="886722" h="309627">
                  <a:moveTo>
                    <a:pt x="29684" y="0"/>
                  </a:moveTo>
                  <a:lnTo>
                    <a:pt x="857038" y="0"/>
                  </a:lnTo>
                  <a:cubicBezTo>
                    <a:pt x="864911" y="0"/>
                    <a:pt x="872461" y="3127"/>
                    <a:pt x="878028" y="8694"/>
                  </a:cubicBezTo>
                  <a:cubicBezTo>
                    <a:pt x="883594" y="14261"/>
                    <a:pt x="886722" y="21811"/>
                    <a:pt x="886722" y="29684"/>
                  </a:cubicBezTo>
                  <a:lnTo>
                    <a:pt x="886722" y="279944"/>
                  </a:lnTo>
                  <a:cubicBezTo>
                    <a:pt x="886722" y="296338"/>
                    <a:pt x="873432" y="309627"/>
                    <a:pt x="857038" y="309627"/>
                  </a:cubicBezTo>
                  <a:lnTo>
                    <a:pt x="29684" y="309627"/>
                  </a:lnTo>
                  <a:cubicBezTo>
                    <a:pt x="21811" y="309627"/>
                    <a:pt x="14261" y="306500"/>
                    <a:pt x="8694" y="300933"/>
                  </a:cubicBezTo>
                  <a:cubicBezTo>
                    <a:pt x="3127" y="295366"/>
                    <a:pt x="0" y="287816"/>
                    <a:pt x="0" y="279944"/>
                  </a:cubicBezTo>
                  <a:lnTo>
                    <a:pt x="0" y="29684"/>
                  </a:lnTo>
                  <a:cubicBezTo>
                    <a:pt x="0" y="13290"/>
                    <a:pt x="13290" y="0"/>
                    <a:pt x="296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886722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54239" y="8256510"/>
            <a:ext cx="2868960" cy="1001790"/>
            <a:chOff x="0" y="0"/>
            <a:chExt cx="886722" cy="30962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86722" cy="309627"/>
            </a:xfrm>
            <a:custGeom>
              <a:avLst/>
              <a:gdLst/>
              <a:ahLst/>
              <a:cxnLst/>
              <a:rect l="l" t="t" r="r" b="b"/>
              <a:pathLst>
                <a:path w="886722" h="309627">
                  <a:moveTo>
                    <a:pt x="29684" y="0"/>
                  </a:moveTo>
                  <a:lnTo>
                    <a:pt x="857038" y="0"/>
                  </a:lnTo>
                  <a:cubicBezTo>
                    <a:pt x="864911" y="0"/>
                    <a:pt x="872461" y="3127"/>
                    <a:pt x="878028" y="8694"/>
                  </a:cubicBezTo>
                  <a:cubicBezTo>
                    <a:pt x="883594" y="14261"/>
                    <a:pt x="886722" y="21811"/>
                    <a:pt x="886722" y="29684"/>
                  </a:cubicBezTo>
                  <a:lnTo>
                    <a:pt x="886722" y="279944"/>
                  </a:lnTo>
                  <a:cubicBezTo>
                    <a:pt x="886722" y="296338"/>
                    <a:pt x="873432" y="309627"/>
                    <a:pt x="857038" y="309627"/>
                  </a:cubicBezTo>
                  <a:lnTo>
                    <a:pt x="29684" y="309627"/>
                  </a:lnTo>
                  <a:cubicBezTo>
                    <a:pt x="21811" y="309627"/>
                    <a:pt x="14261" y="306500"/>
                    <a:pt x="8694" y="300933"/>
                  </a:cubicBezTo>
                  <a:cubicBezTo>
                    <a:pt x="3127" y="295366"/>
                    <a:pt x="0" y="287816"/>
                    <a:pt x="0" y="279944"/>
                  </a:cubicBezTo>
                  <a:lnTo>
                    <a:pt x="0" y="29684"/>
                  </a:lnTo>
                  <a:cubicBezTo>
                    <a:pt x="0" y="13290"/>
                    <a:pt x="13290" y="0"/>
                    <a:pt x="296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9525"/>
              <a:ext cx="886722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468081" y="8324004"/>
            <a:ext cx="1809505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mBert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25285" y="8325853"/>
            <a:ext cx="2528277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GigaBert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923329" y="8325853"/>
            <a:ext cx="286896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DzArabert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54239" y="8337266"/>
            <a:ext cx="286896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AraGPT2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01403" y="6712128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>
            <a:off x="7131806" y="673970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AutoShape 28"/>
          <p:cNvSpPr/>
          <p:nvPr/>
        </p:nvSpPr>
        <p:spPr>
          <a:xfrm>
            <a:off x="10386379" y="673970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>
            <a:off x="13617289" y="6751113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0" name="Group 30"/>
          <p:cNvGrpSpPr/>
          <p:nvPr/>
        </p:nvGrpSpPr>
        <p:grpSpPr>
          <a:xfrm>
            <a:off x="11221166" y="3076531"/>
            <a:ext cx="2459866" cy="1001790"/>
            <a:chOff x="0" y="0"/>
            <a:chExt cx="760281" cy="30962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60281" cy="309627"/>
            </a:xfrm>
            <a:custGeom>
              <a:avLst/>
              <a:gdLst/>
              <a:ahLst/>
              <a:cxnLst/>
              <a:rect l="l" t="t" r="r" b="b"/>
              <a:pathLst>
                <a:path w="760281" h="309627">
                  <a:moveTo>
                    <a:pt x="34620" y="0"/>
                  </a:moveTo>
                  <a:lnTo>
                    <a:pt x="725661" y="0"/>
                  </a:lnTo>
                  <a:cubicBezTo>
                    <a:pt x="734843" y="0"/>
                    <a:pt x="743649" y="3647"/>
                    <a:pt x="750141" y="10140"/>
                  </a:cubicBezTo>
                  <a:cubicBezTo>
                    <a:pt x="756634" y="16633"/>
                    <a:pt x="760281" y="25438"/>
                    <a:pt x="760281" y="34620"/>
                  </a:cubicBezTo>
                  <a:lnTo>
                    <a:pt x="760281" y="275007"/>
                  </a:lnTo>
                  <a:cubicBezTo>
                    <a:pt x="760281" y="294127"/>
                    <a:pt x="744781" y="309627"/>
                    <a:pt x="725661" y="309627"/>
                  </a:cubicBezTo>
                  <a:lnTo>
                    <a:pt x="34620" y="309627"/>
                  </a:lnTo>
                  <a:cubicBezTo>
                    <a:pt x="15500" y="309627"/>
                    <a:pt x="0" y="294127"/>
                    <a:pt x="0" y="275007"/>
                  </a:cubicBezTo>
                  <a:lnTo>
                    <a:pt x="0" y="34620"/>
                  </a:lnTo>
                  <a:cubicBezTo>
                    <a:pt x="0" y="15500"/>
                    <a:pt x="15500" y="0"/>
                    <a:pt x="346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9525"/>
              <a:ext cx="760281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782839" y="3076531"/>
            <a:ext cx="2459866" cy="1001790"/>
            <a:chOff x="0" y="0"/>
            <a:chExt cx="760281" cy="30962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60281" cy="309627"/>
            </a:xfrm>
            <a:custGeom>
              <a:avLst/>
              <a:gdLst/>
              <a:ahLst/>
              <a:cxnLst/>
              <a:rect l="l" t="t" r="r" b="b"/>
              <a:pathLst>
                <a:path w="760281" h="309627">
                  <a:moveTo>
                    <a:pt x="34620" y="0"/>
                  </a:moveTo>
                  <a:lnTo>
                    <a:pt x="725661" y="0"/>
                  </a:lnTo>
                  <a:cubicBezTo>
                    <a:pt x="734843" y="0"/>
                    <a:pt x="743649" y="3647"/>
                    <a:pt x="750141" y="10140"/>
                  </a:cubicBezTo>
                  <a:cubicBezTo>
                    <a:pt x="756634" y="16633"/>
                    <a:pt x="760281" y="25438"/>
                    <a:pt x="760281" y="34620"/>
                  </a:cubicBezTo>
                  <a:lnTo>
                    <a:pt x="760281" y="275007"/>
                  </a:lnTo>
                  <a:cubicBezTo>
                    <a:pt x="760281" y="294127"/>
                    <a:pt x="744781" y="309627"/>
                    <a:pt x="725661" y="309627"/>
                  </a:cubicBezTo>
                  <a:lnTo>
                    <a:pt x="34620" y="309627"/>
                  </a:lnTo>
                  <a:cubicBezTo>
                    <a:pt x="15500" y="309627"/>
                    <a:pt x="0" y="294127"/>
                    <a:pt x="0" y="275007"/>
                  </a:cubicBezTo>
                  <a:lnTo>
                    <a:pt x="0" y="34620"/>
                  </a:lnTo>
                  <a:cubicBezTo>
                    <a:pt x="0" y="15500"/>
                    <a:pt x="15500" y="0"/>
                    <a:pt x="346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9525"/>
              <a:ext cx="760281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4344512" y="3076531"/>
            <a:ext cx="2459866" cy="1001790"/>
            <a:chOff x="0" y="0"/>
            <a:chExt cx="760281" cy="30962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60281" cy="309627"/>
            </a:xfrm>
            <a:custGeom>
              <a:avLst/>
              <a:gdLst/>
              <a:ahLst/>
              <a:cxnLst/>
              <a:rect l="l" t="t" r="r" b="b"/>
              <a:pathLst>
                <a:path w="760281" h="309627">
                  <a:moveTo>
                    <a:pt x="34620" y="0"/>
                  </a:moveTo>
                  <a:lnTo>
                    <a:pt x="725661" y="0"/>
                  </a:lnTo>
                  <a:cubicBezTo>
                    <a:pt x="734843" y="0"/>
                    <a:pt x="743649" y="3647"/>
                    <a:pt x="750141" y="10140"/>
                  </a:cubicBezTo>
                  <a:cubicBezTo>
                    <a:pt x="756634" y="16633"/>
                    <a:pt x="760281" y="25438"/>
                    <a:pt x="760281" y="34620"/>
                  </a:cubicBezTo>
                  <a:lnTo>
                    <a:pt x="760281" y="275007"/>
                  </a:lnTo>
                  <a:cubicBezTo>
                    <a:pt x="760281" y="294127"/>
                    <a:pt x="744781" y="309627"/>
                    <a:pt x="725661" y="309627"/>
                  </a:cubicBezTo>
                  <a:lnTo>
                    <a:pt x="34620" y="309627"/>
                  </a:lnTo>
                  <a:cubicBezTo>
                    <a:pt x="15500" y="309627"/>
                    <a:pt x="0" y="294127"/>
                    <a:pt x="0" y="275007"/>
                  </a:cubicBezTo>
                  <a:lnTo>
                    <a:pt x="0" y="34620"/>
                  </a:lnTo>
                  <a:cubicBezTo>
                    <a:pt x="0" y="15500"/>
                    <a:pt x="15500" y="0"/>
                    <a:pt x="346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9525"/>
              <a:ext cx="760281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1203696" y="3182457"/>
            <a:ext cx="2477336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DziriBert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765369" y="3182457"/>
            <a:ext cx="2477336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AraBERT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327042" y="3182457"/>
            <a:ext cx="2477336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LLama3</a:t>
            </a:r>
          </a:p>
        </p:txBody>
      </p:sp>
      <p:sp>
        <p:nvSpPr>
          <p:cNvPr id="42" name="AutoShape 42"/>
          <p:cNvSpPr/>
          <p:nvPr/>
        </p:nvSpPr>
        <p:spPr>
          <a:xfrm flipV="1">
            <a:off x="12442364" y="4078321"/>
            <a:ext cx="0" cy="1182778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3" name="AutoShape 43"/>
          <p:cNvSpPr/>
          <p:nvPr/>
        </p:nvSpPr>
        <p:spPr>
          <a:xfrm flipV="1">
            <a:off x="9041347" y="4078321"/>
            <a:ext cx="0" cy="1182778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AutoShape 44"/>
          <p:cNvSpPr/>
          <p:nvPr/>
        </p:nvSpPr>
        <p:spPr>
          <a:xfrm flipV="1">
            <a:off x="5537135" y="4078321"/>
            <a:ext cx="0" cy="1182778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5" name="TextBox 45"/>
          <p:cNvSpPr txBox="1"/>
          <p:nvPr/>
        </p:nvSpPr>
        <p:spPr>
          <a:xfrm>
            <a:off x="8903419" y="9351662"/>
            <a:ext cx="4811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05950" y="-955396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2291636" y="20871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99761" y="4084610"/>
            <a:ext cx="11623439" cy="1523063"/>
            <a:chOff x="0" y="0"/>
            <a:chExt cx="2362958" cy="3096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62958" cy="309627"/>
            </a:xfrm>
            <a:custGeom>
              <a:avLst/>
              <a:gdLst/>
              <a:ahLst/>
              <a:cxnLst/>
              <a:rect l="l" t="t" r="r" b="b"/>
              <a:pathLst>
                <a:path w="2362958" h="309627">
                  <a:moveTo>
                    <a:pt x="16652" y="0"/>
                  </a:moveTo>
                  <a:lnTo>
                    <a:pt x="2346306" y="0"/>
                  </a:lnTo>
                  <a:cubicBezTo>
                    <a:pt x="2355503" y="0"/>
                    <a:pt x="2362958" y="7455"/>
                    <a:pt x="2362958" y="16652"/>
                  </a:cubicBezTo>
                  <a:lnTo>
                    <a:pt x="2362958" y="292976"/>
                  </a:lnTo>
                  <a:cubicBezTo>
                    <a:pt x="2362958" y="297392"/>
                    <a:pt x="2361204" y="301627"/>
                    <a:pt x="2358081" y="304750"/>
                  </a:cubicBezTo>
                  <a:cubicBezTo>
                    <a:pt x="2354958" y="307873"/>
                    <a:pt x="2350723" y="309627"/>
                    <a:pt x="2346306" y="309627"/>
                  </a:cubicBezTo>
                  <a:lnTo>
                    <a:pt x="16652" y="309627"/>
                  </a:lnTo>
                  <a:cubicBezTo>
                    <a:pt x="12235" y="309627"/>
                    <a:pt x="8000" y="307873"/>
                    <a:pt x="4877" y="304750"/>
                  </a:cubicBezTo>
                  <a:cubicBezTo>
                    <a:pt x="1754" y="301627"/>
                    <a:pt x="0" y="297392"/>
                    <a:pt x="0" y="292976"/>
                  </a:cubicBezTo>
                  <a:lnTo>
                    <a:pt x="0" y="16652"/>
                  </a:lnTo>
                  <a:cubicBezTo>
                    <a:pt x="0" y="12235"/>
                    <a:pt x="1754" y="8000"/>
                    <a:pt x="4877" y="4877"/>
                  </a:cubicBezTo>
                  <a:cubicBezTo>
                    <a:pt x="8000" y="1754"/>
                    <a:pt x="12235" y="0"/>
                    <a:pt x="166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00F0D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362958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67847" y="4231553"/>
            <a:ext cx="12752305" cy="107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6"/>
              </a:lnSpc>
            </a:pPr>
            <a:r>
              <a:rPr lang="en-US" sz="6218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Hybrid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8808" y="788261"/>
            <a:ext cx="14644392" cy="152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64"/>
              </a:lnSpc>
              <a:spcBef>
                <a:spcPct val="0"/>
              </a:spcBef>
            </a:pPr>
            <a:r>
              <a:rPr lang="en-US" sz="9031" spc="88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SÉLECTION DES MODÈLES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222082" y="7113062"/>
            <a:ext cx="3681522" cy="1001790"/>
            <a:chOff x="0" y="0"/>
            <a:chExt cx="1137863" cy="3096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7863" cy="309627"/>
            </a:xfrm>
            <a:custGeom>
              <a:avLst/>
              <a:gdLst/>
              <a:ahLst/>
              <a:cxnLst/>
              <a:rect l="l" t="t" r="r" b="b"/>
              <a:pathLst>
                <a:path w="1137863" h="309627">
                  <a:moveTo>
                    <a:pt x="23132" y="0"/>
                  </a:moveTo>
                  <a:lnTo>
                    <a:pt x="1114731" y="0"/>
                  </a:lnTo>
                  <a:cubicBezTo>
                    <a:pt x="1127507" y="0"/>
                    <a:pt x="1137863" y="10357"/>
                    <a:pt x="1137863" y="23132"/>
                  </a:cubicBezTo>
                  <a:lnTo>
                    <a:pt x="1137863" y="286495"/>
                  </a:lnTo>
                  <a:cubicBezTo>
                    <a:pt x="1137863" y="299271"/>
                    <a:pt x="1127507" y="309627"/>
                    <a:pt x="1114731" y="309627"/>
                  </a:cubicBezTo>
                  <a:lnTo>
                    <a:pt x="23132" y="309627"/>
                  </a:lnTo>
                  <a:cubicBezTo>
                    <a:pt x="10357" y="309627"/>
                    <a:pt x="0" y="299271"/>
                    <a:pt x="0" y="286495"/>
                  </a:cubicBezTo>
                  <a:lnTo>
                    <a:pt x="0" y="23132"/>
                  </a:lnTo>
                  <a:cubicBezTo>
                    <a:pt x="0" y="10357"/>
                    <a:pt x="10357" y="0"/>
                    <a:pt x="231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137863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89772" y="7128707"/>
            <a:ext cx="3630610" cy="1001790"/>
            <a:chOff x="0" y="0"/>
            <a:chExt cx="1122128" cy="3096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22128" cy="309627"/>
            </a:xfrm>
            <a:custGeom>
              <a:avLst/>
              <a:gdLst/>
              <a:ahLst/>
              <a:cxnLst/>
              <a:rect l="l" t="t" r="r" b="b"/>
              <a:pathLst>
                <a:path w="1122128" h="309627">
                  <a:moveTo>
                    <a:pt x="23456" y="0"/>
                  </a:moveTo>
                  <a:lnTo>
                    <a:pt x="1098671" y="0"/>
                  </a:lnTo>
                  <a:cubicBezTo>
                    <a:pt x="1104892" y="0"/>
                    <a:pt x="1110859" y="2471"/>
                    <a:pt x="1115258" y="6870"/>
                  </a:cubicBezTo>
                  <a:cubicBezTo>
                    <a:pt x="1119657" y="11269"/>
                    <a:pt x="1122128" y="17235"/>
                    <a:pt x="1122128" y="23456"/>
                  </a:cubicBezTo>
                  <a:lnTo>
                    <a:pt x="1122128" y="286171"/>
                  </a:lnTo>
                  <a:cubicBezTo>
                    <a:pt x="1122128" y="292392"/>
                    <a:pt x="1119657" y="298358"/>
                    <a:pt x="1115258" y="302757"/>
                  </a:cubicBezTo>
                  <a:cubicBezTo>
                    <a:pt x="1110859" y="307156"/>
                    <a:pt x="1104892" y="309627"/>
                    <a:pt x="1098671" y="309627"/>
                  </a:cubicBezTo>
                  <a:lnTo>
                    <a:pt x="23456" y="309627"/>
                  </a:lnTo>
                  <a:cubicBezTo>
                    <a:pt x="17235" y="309627"/>
                    <a:pt x="11269" y="307156"/>
                    <a:pt x="6870" y="302757"/>
                  </a:cubicBezTo>
                  <a:cubicBezTo>
                    <a:pt x="2471" y="298358"/>
                    <a:pt x="0" y="292392"/>
                    <a:pt x="0" y="286171"/>
                  </a:cubicBezTo>
                  <a:lnTo>
                    <a:pt x="0" y="23456"/>
                  </a:lnTo>
                  <a:cubicBezTo>
                    <a:pt x="0" y="17235"/>
                    <a:pt x="2471" y="11269"/>
                    <a:pt x="6870" y="6870"/>
                  </a:cubicBezTo>
                  <a:cubicBezTo>
                    <a:pt x="11269" y="2471"/>
                    <a:pt x="17235" y="0"/>
                    <a:pt x="23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9525"/>
              <a:ext cx="1122128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590261" y="7129268"/>
            <a:ext cx="2854062" cy="1001790"/>
            <a:chOff x="0" y="0"/>
            <a:chExt cx="882117" cy="3096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82117" cy="309627"/>
            </a:xfrm>
            <a:custGeom>
              <a:avLst/>
              <a:gdLst/>
              <a:ahLst/>
              <a:cxnLst/>
              <a:rect l="l" t="t" r="r" b="b"/>
              <a:pathLst>
                <a:path w="882117" h="309627">
                  <a:moveTo>
                    <a:pt x="29839" y="0"/>
                  </a:moveTo>
                  <a:lnTo>
                    <a:pt x="852278" y="0"/>
                  </a:lnTo>
                  <a:cubicBezTo>
                    <a:pt x="868758" y="0"/>
                    <a:pt x="882117" y="13359"/>
                    <a:pt x="882117" y="29839"/>
                  </a:cubicBezTo>
                  <a:lnTo>
                    <a:pt x="882117" y="279789"/>
                  </a:lnTo>
                  <a:cubicBezTo>
                    <a:pt x="882117" y="296268"/>
                    <a:pt x="868758" y="309627"/>
                    <a:pt x="852278" y="309627"/>
                  </a:cubicBezTo>
                  <a:lnTo>
                    <a:pt x="29839" y="309627"/>
                  </a:lnTo>
                  <a:cubicBezTo>
                    <a:pt x="21925" y="309627"/>
                    <a:pt x="14335" y="306484"/>
                    <a:pt x="8740" y="300888"/>
                  </a:cubicBezTo>
                  <a:cubicBezTo>
                    <a:pt x="3144" y="295292"/>
                    <a:pt x="0" y="287702"/>
                    <a:pt x="0" y="279789"/>
                  </a:cubicBezTo>
                  <a:lnTo>
                    <a:pt x="0" y="29839"/>
                  </a:lnTo>
                  <a:cubicBezTo>
                    <a:pt x="0" y="13359"/>
                    <a:pt x="13359" y="0"/>
                    <a:pt x="298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00F0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882117" cy="300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89153" y="7209463"/>
            <a:ext cx="394738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Arabert+CNN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37292" y="7209463"/>
            <a:ext cx="3935570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Arabert+SVM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69889" y="7235194"/>
            <a:ext cx="2477336" cy="7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6"/>
              </a:lnSpc>
            </a:pPr>
            <a:r>
              <a:rPr lang="en-US" sz="4090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CNN-GRU</a:t>
            </a:r>
          </a:p>
        </p:txBody>
      </p:sp>
      <p:sp>
        <p:nvSpPr>
          <p:cNvPr id="22" name="AutoShape 22"/>
          <p:cNvSpPr/>
          <p:nvPr/>
        </p:nvSpPr>
        <p:spPr>
          <a:xfrm>
            <a:off x="9033795" y="5608225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>
            <a:off x="13346986" y="562331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AutoShape 24"/>
          <p:cNvSpPr/>
          <p:nvPr/>
        </p:nvSpPr>
        <p:spPr>
          <a:xfrm>
            <a:off x="4959201" y="5623870"/>
            <a:ext cx="29048" cy="1504837"/>
          </a:xfrm>
          <a:prstGeom prst="line">
            <a:avLst/>
          </a:prstGeom>
          <a:ln w="57150" cap="flat">
            <a:solidFill>
              <a:srgbClr val="100F0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TextBox 25"/>
          <p:cNvSpPr txBox="1"/>
          <p:nvPr/>
        </p:nvSpPr>
        <p:spPr>
          <a:xfrm>
            <a:off x="8896127" y="9191625"/>
            <a:ext cx="4957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6346" y="2782953"/>
            <a:ext cx="17135308" cy="698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EXPÉRIMENTATIONS</a:t>
            </a:r>
          </a:p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&amp; ÉVALUATION</a:t>
            </a:r>
          </a:p>
          <a:p>
            <a:pPr algn="ctr">
              <a:lnSpc>
                <a:spcPts val="13948"/>
              </a:lnSpc>
            </a:pPr>
            <a:endParaRPr lang="en-US" sz="10107" spc="990">
              <a:solidFill>
                <a:srgbClr val="FFFFFF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323930" y="-71547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3644069"/>
            <a:ext cx="12057353" cy="3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01 </a:t>
            </a:r>
          </a:p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852059" y="-2665701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255052" y="-989120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5765" y="1121768"/>
            <a:ext cx="15490718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MÉTRIQUES D’ÉVALUATION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6988615" y="426309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87525" y="3811053"/>
            <a:ext cx="5312949" cy="422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925" lvl="1" indent="-496962" algn="l">
              <a:lnSpc>
                <a:spcPts val="7181"/>
              </a:lnSpc>
              <a:buFont typeface="Arial"/>
              <a:buChar char="•"/>
            </a:pPr>
            <a:r>
              <a:rPr lang="en-US" sz="4603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L’exactitude</a:t>
            </a:r>
          </a:p>
          <a:p>
            <a:pPr marL="993925" lvl="1" indent="-496962" algn="l">
              <a:lnSpc>
                <a:spcPts val="7181"/>
              </a:lnSpc>
              <a:buFont typeface="Arial"/>
              <a:buChar char="•"/>
            </a:pPr>
            <a:r>
              <a:rPr lang="en-US" sz="4603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La précision</a:t>
            </a:r>
          </a:p>
          <a:p>
            <a:pPr marL="993925" lvl="1" indent="-496962" algn="l">
              <a:lnSpc>
                <a:spcPts val="7181"/>
              </a:lnSpc>
              <a:buFont typeface="Arial"/>
              <a:buChar char="•"/>
            </a:pPr>
            <a:r>
              <a:rPr lang="en-US" sz="4603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Le rappel</a:t>
            </a:r>
          </a:p>
          <a:p>
            <a:pPr marL="993925" lvl="1" indent="-496962" algn="l">
              <a:lnSpc>
                <a:spcPts val="7181"/>
              </a:lnSpc>
              <a:buFont typeface="Arial"/>
              <a:buChar char="•"/>
            </a:pPr>
            <a:r>
              <a:rPr lang="en-US" sz="4603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Le score F1</a:t>
            </a:r>
          </a:p>
          <a:p>
            <a:pPr algn="l">
              <a:lnSpc>
                <a:spcPts val="4997"/>
              </a:lnSpc>
            </a:pPr>
            <a:endParaRPr lang="en-US" sz="4603">
              <a:solidFill>
                <a:srgbClr val="13121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89429" y="9191625"/>
            <a:ext cx="5091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817853" y="-61424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387808"/>
            <a:ext cx="8187907" cy="313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Algerian Dialect Toxicity Speech Dataset</a:t>
            </a:r>
          </a:p>
          <a:p>
            <a:pPr algn="l">
              <a:lnSpc>
                <a:spcPts val="3639"/>
              </a:lnSpc>
            </a:pPr>
            <a:endParaRPr lang="en-US" sz="2599">
              <a:solidFill>
                <a:srgbClr val="100F0D"/>
              </a:solidFill>
              <a:latin typeface="Montserrat Light Bold"/>
              <a:ea typeface="Montserrat Light Bold"/>
              <a:cs typeface="Montserrat Light Bold"/>
              <a:sym typeface="Montserrat Light Bold"/>
            </a:endParaRP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Size : 14 150 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Dialecte : Algérian 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54% discours de haine 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46% discours non-haineux</a:t>
            </a:r>
          </a:p>
          <a:p>
            <a:pPr algn="l">
              <a:lnSpc>
                <a:spcPts val="3060"/>
              </a:lnSpc>
            </a:pPr>
            <a:endParaRPr lang="en-US" sz="2599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" name="Freeform 5"/>
          <p:cNvSpPr/>
          <p:nvPr/>
        </p:nvSpPr>
        <p:spPr>
          <a:xfrm rot="887923">
            <a:off x="-9234829" y="329199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884744" y="3085938"/>
            <a:ext cx="8374556" cy="6469309"/>
          </a:xfrm>
          <a:custGeom>
            <a:avLst/>
            <a:gdLst/>
            <a:ahLst/>
            <a:cxnLst/>
            <a:rect l="l" t="t" r="r" b="b"/>
            <a:pathLst>
              <a:path w="8374556" h="6469309">
                <a:moveTo>
                  <a:pt x="0" y="0"/>
                </a:moveTo>
                <a:lnTo>
                  <a:pt x="8374556" y="0"/>
                </a:lnTo>
                <a:lnTo>
                  <a:pt x="8374556" y="6469309"/>
                </a:lnTo>
                <a:lnTo>
                  <a:pt x="0" y="6469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0188" y="866775"/>
            <a:ext cx="16749112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DESCRIPTION DES DONNÉES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3820" y="9488572"/>
            <a:ext cx="50036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008324" y="-373572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9234829" y="329199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82110" y="2895890"/>
            <a:ext cx="8302086" cy="6512843"/>
          </a:xfrm>
          <a:custGeom>
            <a:avLst/>
            <a:gdLst/>
            <a:ahLst/>
            <a:cxnLst/>
            <a:rect l="l" t="t" r="r" b="b"/>
            <a:pathLst>
              <a:path w="8302086" h="6512843">
                <a:moveTo>
                  <a:pt x="0" y="0"/>
                </a:moveTo>
                <a:lnTo>
                  <a:pt x="8302085" y="0"/>
                </a:lnTo>
                <a:lnTo>
                  <a:pt x="8302085" y="6512843"/>
                </a:lnTo>
                <a:lnTo>
                  <a:pt x="0" y="6512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0188" y="866775"/>
            <a:ext cx="16749112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DESCRIPTION DES DONNÉES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78283"/>
            <a:ext cx="8187907" cy="3294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2886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OffensEval2020 Dataset</a:t>
            </a:r>
          </a:p>
          <a:p>
            <a:pPr algn="l">
              <a:lnSpc>
                <a:spcPts val="4040"/>
              </a:lnSpc>
            </a:pPr>
            <a:endParaRPr lang="en-US" sz="2886">
              <a:solidFill>
                <a:srgbClr val="100F0D"/>
              </a:solidFill>
              <a:latin typeface="Montserrat Light Bold"/>
              <a:ea typeface="Montserrat Light Bold"/>
              <a:cs typeface="Montserrat Light Bold"/>
              <a:sym typeface="Montserrat Light Bold"/>
            </a:endParaRPr>
          </a:p>
          <a:p>
            <a:pPr algn="l">
              <a:lnSpc>
                <a:spcPts val="4040"/>
              </a:lnSpc>
            </a:pPr>
            <a:r>
              <a:rPr lang="en-US" sz="28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Size : 10 000</a:t>
            </a:r>
          </a:p>
          <a:p>
            <a:pPr algn="l">
              <a:lnSpc>
                <a:spcPts val="4040"/>
              </a:lnSpc>
            </a:pPr>
            <a:r>
              <a:rPr lang="en-US" sz="28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20% offensive</a:t>
            </a:r>
          </a:p>
          <a:p>
            <a:pPr algn="l">
              <a:lnSpc>
                <a:spcPts val="4040"/>
              </a:lnSpc>
            </a:pPr>
            <a:r>
              <a:rPr lang="en-US" sz="28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80% Non offensive</a:t>
            </a:r>
          </a:p>
          <a:p>
            <a:pPr algn="l">
              <a:lnSpc>
                <a:spcPts val="3060"/>
              </a:lnSpc>
            </a:pPr>
            <a:endParaRPr lang="en-US" sz="2886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algn="l">
              <a:lnSpc>
                <a:spcPts val="3060"/>
              </a:lnSpc>
            </a:pPr>
            <a:endParaRPr lang="en-US" sz="2886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83700" y="9408733"/>
            <a:ext cx="52060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008324" y="-373572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387808"/>
            <a:ext cx="6351151" cy="353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OffensEval2020 Dataset après L’augmentation des données</a:t>
            </a:r>
          </a:p>
          <a:p>
            <a:pPr algn="l">
              <a:lnSpc>
                <a:spcPts val="3982"/>
              </a:lnSpc>
            </a:pPr>
            <a:endParaRPr lang="en-US" sz="2844">
              <a:solidFill>
                <a:srgbClr val="100F0D"/>
              </a:solidFill>
              <a:latin typeface="Montserrat Light Bold"/>
              <a:ea typeface="Montserrat Light Bold"/>
              <a:cs typeface="Montserrat Light Bold"/>
              <a:sym typeface="Montserrat Light Bold"/>
            </a:endParaRP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Size : 12822 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50% offensive</a:t>
            </a:r>
          </a:p>
          <a:p>
            <a:pPr algn="l">
              <a:lnSpc>
                <a:spcPts val="3982"/>
              </a:lnSpc>
            </a:pPr>
            <a:r>
              <a:rPr lang="en-US" sz="284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50% non offensive</a:t>
            </a:r>
          </a:p>
          <a:p>
            <a:pPr algn="l">
              <a:lnSpc>
                <a:spcPts val="3982"/>
              </a:lnSpc>
            </a:pPr>
            <a:endParaRPr lang="en-US" sz="2844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" name="Freeform 5"/>
          <p:cNvSpPr/>
          <p:nvPr/>
        </p:nvSpPr>
        <p:spPr>
          <a:xfrm rot="887923">
            <a:off x="-9234829" y="329199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16067" y="2697374"/>
            <a:ext cx="8725976" cy="6845378"/>
          </a:xfrm>
          <a:custGeom>
            <a:avLst/>
            <a:gdLst/>
            <a:ahLst/>
            <a:cxnLst/>
            <a:rect l="l" t="t" r="r" b="b"/>
            <a:pathLst>
              <a:path w="8725976" h="6845378">
                <a:moveTo>
                  <a:pt x="0" y="0"/>
                </a:moveTo>
                <a:lnTo>
                  <a:pt x="8725976" y="0"/>
                </a:lnTo>
                <a:lnTo>
                  <a:pt x="8725976" y="6845378"/>
                </a:lnTo>
                <a:lnTo>
                  <a:pt x="0" y="6845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0188" y="866775"/>
            <a:ext cx="16749112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DESCRIPTION DES DONNÉES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14358" y="9552277"/>
            <a:ext cx="45928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008324" y="-373572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6997965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RÉSULTATS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3071" y="2786801"/>
            <a:ext cx="8187907" cy="82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Machine Learning Baselines </a:t>
            </a:r>
          </a:p>
          <a:p>
            <a:pPr algn="l">
              <a:lnSpc>
                <a:spcPts val="3060"/>
              </a:lnSpc>
            </a:pPr>
            <a:endParaRPr lang="en-US" sz="2586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" name="Freeform 6"/>
          <p:cNvSpPr/>
          <p:nvPr/>
        </p:nvSpPr>
        <p:spPr>
          <a:xfrm rot="887923">
            <a:off x="-11567927" y="31158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21553" y="3540894"/>
            <a:ext cx="12278850" cy="5717406"/>
          </a:xfrm>
          <a:custGeom>
            <a:avLst/>
            <a:gdLst/>
            <a:ahLst/>
            <a:cxnLst/>
            <a:rect l="l" t="t" r="r" b="b"/>
            <a:pathLst>
              <a:path w="12278850" h="5717406">
                <a:moveTo>
                  <a:pt x="0" y="0"/>
                </a:moveTo>
                <a:lnTo>
                  <a:pt x="12278850" y="0"/>
                </a:lnTo>
                <a:lnTo>
                  <a:pt x="12278850" y="5717406"/>
                </a:lnTo>
                <a:lnTo>
                  <a:pt x="0" y="5717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51" r="-105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91513" y="9410700"/>
            <a:ext cx="504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008324" y="-373572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6997965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RÉSULTATS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3071" y="2786801"/>
            <a:ext cx="8187907" cy="43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Deep Learning Models 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567927" y="31158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48995" y="3304926"/>
            <a:ext cx="11790009" cy="6242487"/>
          </a:xfrm>
          <a:custGeom>
            <a:avLst/>
            <a:gdLst/>
            <a:ahLst/>
            <a:cxnLst/>
            <a:rect l="l" t="t" r="r" b="b"/>
            <a:pathLst>
              <a:path w="11790009" h="6242487">
                <a:moveTo>
                  <a:pt x="0" y="0"/>
                </a:moveTo>
                <a:lnTo>
                  <a:pt x="11790010" y="0"/>
                </a:lnTo>
                <a:lnTo>
                  <a:pt x="11790010" y="6242486"/>
                </a:lnTo>
                <a:lnTo>
                  <a:pt x="0" y="6242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84369" y="9575987"/>
            <a:ext cx="5192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0188" y="866775"/>
            <a:ext cx="6997965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RÉSULTATS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3071" y="2786801"/>
            <a:ext cx="8187907" cy="43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Large Language Models </a:t>
            </a:r>
          </a:p>
        </p:txBody>
      </p:sp>
      <p:sp>
        <p:nvSpPr>
          <p:cNvPr id="5" name="Freeform 5"/>
          <p:cNvSpPr/>
          <p:nvPr/>
        </p:nvSpPr>
        <p:spPr>
          <a:xfrm rot="-2267539">
            <a:off x="-8697778" y="452319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29991" y="1028700"/>
            <a:ext cx="9977221" cy="8761981"/>
          </a:xfrm>
          <a:custGeom>
            <a:avLst/>
            <a:gdLst/>
            <a:ahLst/>
            <a:cxnLst/>
            <a:rect l="l" t="t" r="r" b="b"/>
            <a:pathLst>
              <a:path w="9977221" h="8761981">
                <a:moveTo>
                  <a:pt x="0" y="0"/>
                </a:moveTo>
                <a:lnTo>
                  <a:pt x="9977220" y="0"/>
                </a:lnTo>
                <a:lnTo>
                  <a:pt x="9977220" y="8761981"/>
                </a:lnTo>
                <a:lnTo>
                  <a:pt x="0" y="8761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84517" y="9467148"/>
            <a:ext cx="5564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7008324" y="-3735720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6997965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RÉSULTATS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3071" y="2786801"/>
            <a:ext cx="8187907" cy="439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Hybrid Models 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567927" y="31158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1" y="0"/>
                </a:lnTo>
                <a:lnTo>
                  <a:pt x="13977231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69515" y="3531369"/>
            <a:ext cx="11748969" cy="4961224"/>
          </a:xfrm>
          <a:custGeom>
            <a:avLst/>
            <a:gdLst/>
            <a:ahLst/>
            <a:cxnLst/>
            <a:rect l="l" t="t" r="r" b="b"/>
            <a:pathLst>
              <a:path w="11748969" h="4961224">
                <a:moveTo>
                  <a:pt x="0" y="0"/>
                </a:moveTo>
                <a:lnTo>
                  <a:pt x="11748970" y="0"/>
                </a:lnTo>
                <a:lnTo>
                  <a:pt x="11748970" y="4961224"/>
                </a:lnTo>
                <a:lnTo>
                  <a:pt x="0" y="49612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02675" y="9191625"/>
            <a:ext cx="4826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6861137" y="-663119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3407766" y="208714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80116" y="3636647"/>
            <a:ext cx="6987090" cy="6173061"/>
          </a:xfrm>
          <a:custGeom>
            <a:avLst/>
            <a:gdLst/>
            <a:ahLst/>
            <a:cxnLst/>
            <a:rect l="l" t="t" r="r" b="b"/>
            <a:pathLst>
              <a:path w="6987090" h="6173061">
                <a:moveTo>
                  <a:pt x="0" y="0"/>
                </a:moveTo>
                <a:lnTo>
                  <a:pt x="6987091" y="0"/>
                </a:lnTo>
                <a:lnTo>
                  <a:pt x="6987091" y="6173060"/>
                </a:lnTo>
                <a:lnTo>
                  <a:pt x="0" y="61730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34873" y="3613338"/>
            <a:ext cx="7013473" cy="6196369"/>
          </a:xfrm>
          <a:custGeom>
            <a:avLst/>
            <a:gdLst/>
            <a:ahLst/>
            <a:cxnLst/>
            <a:rect l="l" t="t" r="r" b="b"/>
            <a:pathLst>
              <a:path w="7013473" h="6196369">
                <a:moveTo>
                  <a:pt x="0" y="0"/>
                </a:moveTo>
                <a:lnTo>
                  <a:pt x="7013473" y="0"/>
                </a:lnTo>
                <a:lnTo>
                  <a:pt x="7013473" y="6196369"/>
                </a:lnTo>
                <a:lnTo>
                  <a:pt x="0" y="61963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0188" y="866775"/>
            <a:ext cx="15314038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ANALYSE DES RÉSULTATS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9708" y="2847946"/>
            <a:ext cx="8187907" cy="36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Algerian Dialect Toxicity Speech Dataset avec AraBERT-v02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00093" y="2836292"/>
            <a:ext cx="8187907" cy="36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OffensEval2020 Dataset  avec AraBERT-v02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45947" y="9486175"/>
            <a:ext cx="4957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6198795" y="-61424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87923">
            <a:off x="-11994587" y="25758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50668" y="3918487"/>
            <a:ext cx="14669314" cy="3882238"/>
          </a:xfrm>
          <a:custGeom>
            <a:avLst/>
            <a:gdLst/>
            <a:ahLst/>
            <a:cxnLst/>
            <a:rect l="l" t="t" r="r" b="b"/>
            <a:pathLst>
              <a:path w="14669314" h="3882238">
                <a:moveTo>
                  <a:pt x="0" y="0"/>
                </a:moveTo>
                <a:lnTo>
                  <a:pt x="14669314" y="0"/>
                </a:lnTo>
                <a:lnTo>
                  <a:pt x="14669314" y="3882238"/>
                </a:lnTo>
                <a:lnTo>
                  <a:pt x="0" y="38822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0188" y="866775"/>
            <a:ext cx="931616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COMPARAISON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39200" y="9191625"/>
            <a:ext cx="55996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83444" y="3074191"/>
            <a:ext cx="10379230" cy="3492919"/>
          </a:xfrm>
          <a:custGeom>
            <a:avLst/>
            <a:gdLst/>
            <a:ahLst/>
            <a:cxnLst/>
            <a:rect l="l" t="t" r="r" b="b"/>
            <a:pathLst>
              <a:path w="10379230" h="3492919">
                <a:moveTo>
                  <a:pt x="0" y="0"/>
                </a:moveTo>
                <a:lnTo>
                  <a:pt x="10379229" y="0"/>
                </a:lnTo>
                <a:lnTo>
                  <a:pt x="10379229" y="3492919"/>
                </a:lnTo>
                <a:lnTo>
                  <a:pt x="0" y="3492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52" b="-593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2193" y="419040"/>
            <a:ext cx="15143269" cy="213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6"/>
              </a:lnSpc>
            </a:pPr>
            <a:r>
              <a:rPr lang="en-US" sz="6229" spc="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L'UTILISATION DES RÉSEAUX SOCIAUX DANS LE MONDE ARABE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9607" y="9391650"/>
            <a:ext cx="5287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76547" y="7024310"/>
            <a:ext cx="1273490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En début 2024, la région du Moyen-Orient et de l'Afrique du Nord (MENA) compte environ 241 millions d'utilisateurs de résaux sociaux.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6346" y="3592482"/>
            <a:ext cx="17135308" cy="3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  <a:p>
            <a:pPr algn="ctr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5323930" y="-71547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6198795" y="-61424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14723328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RÉSUMÉ DU TRAVAIL  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11994587" y="25758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763000" y="9191625"/>
            <a:ext cx="64286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3799" y="3352841"/>
            <a:ext cx="16774411" cy="5344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429" lvl="1" indent="-413714" algn="l">
              <a:lnSpc>
                <a:spcPts val="6093"/>
              </a:lnSpc>
              <a:buFont typeface="Arial"/>
              <a:buChar char="•"/>
            </a:pPr>
            <a:r>
              <a:rPr lang="en-US" sz="38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Application de techniques de prétraitement des données </a:t>
            </a:r>
          </a:p>
          <a:p>
            <a:pPr marL="827429" lvl="1" indent="-413714" algn="l">
              <a:lnSpc>
                <a:spcPts val="6093"/>
              </a:lnSpc>
              <a:buFont typeface="Arial"/>
              <a:buChar char="•"/>
            </a:pPr>
            <a:r>
              <a:rPr lang="en-US" sz="38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Expérimentation ML avec plusieurs techniques de représentation de texte (TF-IDF et Word2Vec skip-gram).</a:t>
            </a:r>
          </a:p>
          <a:p>
            <a:pPr marL="827429" lvl="1" indent="-413714" algn="l">
              <a:lnSpc>
                <a:spcPts val="6093"/>
              </a:lnSpc>
              <a:buFont typeface="Arial"/>
              <a:buChar char="•"/>
            </a:pPr>
            <a:r>
              <a:rPr lang="en-US" sz="38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Développement de modèles en avec divers word embeddings (FastText et AraVec).</a:t>
            </a:r>
          </a:p>
          <a:p>
            <a:pPr marL="827429" lvl="1" indent="-413714" algn="l">
              <a:lnSpc>
                <a:spcPts val="6093"/>
              </a:lnSpc>
              <a:buFont typeface="Arial"/>
              <a:buChar char="•"/>
            </a:pPr>
            <a:r>
              <a:rPr lang="en-US" sz="38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Expérimentation avec 7 modèles de langage (LLMs), aboutissant à un fine-tuning efficace qui a donné le meilleur modèle : AraBERT-v02.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6198795" y="-61424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9316163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LIMITATIONS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11994587" y="25758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13589" y="4019619"/>
            <a:ext cx="13719928" cy="274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0144" lvl="1" indent="-500072" algn="l">
              <a:lnSpc>
                <a:spcPts val="7365"/>
              </a:lnSpc>
              <a:buFont typeface="Arial"/>
              <a:buChar char="•"/>
            </a:pPr>
            <a:r>
              <a:rPr lang="en-US" sz="46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Fiabilité des annotations</a:t>
            </a:r>
          </a:p>
          <a:p>
            <a:pPr marL="1000144" lvl="1" indent="-500072" algn="l">
              <a:lnSpc>
                <a:spcPts val="7365"/>
              </a:lnSpc>
              <a:buFont typeface="Arial"/>
              <a:buChar char="•"/>
            </a:pPr>
            <a:r>
              <a:rPr lang="en-US" sz="46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Taille relativement petite du corpus utilisé</a:t>
            </a:r>
          </a:p>
          <a:p>
            <a:pPr marL="1000144" lvl="1" indent="-500072" algn="l">
              <a:lnSpc>
                <a:spcPts val="7365"/>
              </a:lnSpc>
              <a:buFont typeface="Arial"/>
              <a:buChar char="•"/>
            </a:pPr>
            <a:r>
              <a:rPr lang="en-US" sz="4632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Ressources computationnelles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86801" y="9211310"/>
            <a:ext cx="71467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6198795" y="-61424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8"/>
                </a:lnTo>
                <a:lnTo>
                  <a:pt x="0" y="14342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188" y="866775"/>
            <a:ext cx="10972018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TRAVAUX FUTURS</a:t>
            </a:r>
          </a:p>
        </p:txBody>
      </p:sp>
      <p:sp>
        <p:nvSpPr>
          <p:cNvPr id="5" name="Freeform 5"/>
          <p:cNvSpPr/>
          <p:nvPr/>
        </p:nvSpPr>
        <p:spPr>
          <a:xfrm rot="887923">
            <a:off x="-11994587" y="25758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0468" y="3910532"/>
            <a:ext cx="13278460" cy="3619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594" lvl="1" indent="-395297" algn="l">
              <a:lnSpc>
                <a:spcPts val="5822"/>
              </a:lnSpc>
              <a:buFont typeface="Arial"/>
              <a:buChar char="•"/>
            </a:pPr>
            <a:r>
              <a:rPr lang="en-US" sz="3661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Aborder la classification multi-classes</a:t>
            </a:r>
          </a:p>
          <a:p>
            <a:pPr marL="790594" lvl="1" indent="-395297" algn="l">
              <a:lnSpc>
                <a:spcPts val="5822"/>
              </a:lnSpc>
              <a:buFont typeface="Arial"/>
              <a:buChar char="•"/>
            </a:pPr>
            <a:r>
              <a:rPr lang="en-US" sz="3661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Augmenter la taille du corpus tout en maintenant des annotations fiables</a:t>
            </a:r>
          </a:p>
          <a:p>
            <a:pPr marL="790594" lvl="1" indent="-395297" algn="l">
              <a:lnSpc>
                <a:spcPts val="5822"/>
              </a:lnSpc>
              <a:buFont typeface="Arial"/>
              <a:buChar char="•"/>
            </a:pPr>
            <a:r>
              <a:rPr lang="en-US" sz="3661">
                <a:solidFill>
                  <a:srgbClr val="131211"/>
                </a:solidFill>
                <a:latin typeface="DM Sans"/>
                <a:ea typeface="DM Sans"/>
                <a:cs typeface="DM Sans"/>
                <a:sym typeface="DM Sans"/>
              </a:rPr>
              <a:t>Explorer des architectures alternatives robuste d'apprentissage profond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76407" y="9191625"/>
            <a:ext cx="5351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11026198" y="-9273167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71345" y="2586273"/>
            <a:ext cx="8392061" cy="488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MERCI POUR VOTRE ATTENTION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194650">
            <a:off x="-505897" y="799278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2193" y="419040"/>
            <a:ext cx="15143269" cy="213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6"/>
              </a:lnSpc>
            </a:pPr>
            <a:r>
              <a:rPr lang="en-US" sz="6229" spc="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L'UTILISATION DES RÉSEAUX SOCIAUX DANS LE MONDE ARABE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3058" y="9496425"/>
            <a:ext cx="5418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6013" y="3162842"/>
            <a:ext cx="6472833" cy="99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des résaux sociaux </a:t>
            </a:r>
          </a:p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VS population totale</a:t>
            </a:r>
          </a:p>
        </p:txBody>
      </p:sp>
      <p:sp>
        <p:nvSpPr>
          <p:cNvPr id="7" name="Freeform 7"/>
          <p:cNvSpPr/>
          <p:nvPr/>
        </p:nvSpPr>
        <p:spPr>
          <a:xfrm>
            <a:off x="9777062" y="2847160"/>
            <a:ext cx="7083093" cy="6374783"/>
          </a:xfrm>
          <a:custGeom>
            <a:avLst/>
            <a:gdLst/>
            <a:ahLst/>
            <a:cxnLst/>
            <a:rect l="l" t="t" r="r" b="b"/>
            <a:pathLst>
              <a:path w="7083093" h="6374783">
                <a:moveTo>
                  <a:pt x="0" y="0"/>
                </a:moveTo>
                <a:lnTo>
                  <a:pt x="7083092" y="0"/>
                </a:lnTo>
                <a:lnTo>
                  <a:pt x="7083092" y="6374783"/>
                </a:lnTo>
                <a:lnTo>
                  <a:pt x="0" y="6374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194650">
            <a:off x="-505897" y="799278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77062" y="2847160"/>
            <a:ext cx="7083093" cy="6374783"/>
          </a:xfrm>
          <a:custGeom>
            <a:avLst/>
            <a:gdLst/>
            <a:ahLst/>
            <a:cxnLst/>
            <a:rect l="l" t="t" r="r" b="b"/>
            <a:pathLst>
              <a:path w="7083093" h="6374783">
                <a:moveTo>
                  <a:pt x="0" y="0"/>
                </a:moveTo>
                <a:lnTo>
                  <a:pt x="7083092" y="0"/>
                </a:lnTo>
                <a:lnTo>
                  <a:pt x="7083092" y="6374783"/>
                </a:lnTo>
                <a:lnTo>
                  <a:pt x="0" y="6374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2193" y="419040"/>
            <a:ext cx="15143269" cy="213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6"/>
              </a:lnSpc>
            </a:pPr>
            <a:r>
              <a:rPr lang="en-US" sz="6229" spc="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L'UTILISATION DES RÉSEAUX SOCIAUX DANS LE MONDE ARABE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4400" y="9496425"/>
            <a:ext cx="88783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013" y="3162842"/>
            <a:ext cx="6472833" cy="99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des résaux sociaux </a:t>
            </a:r>
          </a:p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VS population totale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6013" y="5504648"/>
            <a:ext cx="5110921" cy="100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1"/>
              </a:lnSpc>
            </a:pPr>
            <a:r>
              <a:rPr lang="en-US" sz="289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33.49 million D’utilisateurs d’internet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1194650">
            <a:off x="-505897" y="799278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2193" y="419040"/>
            <a:ext cx="15143269" cy="213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6"/>
              </a:lnSpc>
            </a:pPr>
            <a:r>
              <a:rPr lang="en-US" sz="6229" spc="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L'UTILISATION DES RÉSEAUX SOCIAUX DANS LE MONDE ARABE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2001" y="9592310"/>
            <a:ext cx="104693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6013" y="3162842"/>
            <a:ext cx="6472833" cy="99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utilisation des résaux sociaux </a:t>
            </a:r>
          </a:p>
          <a:p>
            <a:pPr algn="just">
              <a:lnSpc>
                <a:spcPts val="3996"/>
              </a:lnSpc>
              <a:spcBef>
                <a:spcPct val="0"/>
              </a:spcBef>
            </a:pPr>
            <a:r>
              <a:rPr lang="en-US" sz="2896" spc="28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VS population totale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013" y="5504648"/>
            <a:ext cx="5110921" cy="100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1"/>
              </a:lnSpc>
            </a:pPr>
            <a:r>
              <a:rPr lang="en-US" sz="289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33.49 million D’utilisateurs d’internet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6013" y="6872288"/>
            <a:ext cx="5110921" cy="100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1"/>
              </a:lnSpc>
            </a:pPr>
            <a:r>
              <a:rPr lang="en-US" sz="2894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24,85 millions d'utilisateurs de réseaux sociaux</a:t>
            </a:r>
          </a:p>
        </p:txBody>
      </p:sp>
      <p:sp>
        <p:nvSpPr>
          <p:cNvPr id="9" name="Freeform 9"/>
          <p:cNvSpPr/>
          <p:nvPr/>
        </p:nvSpPr>
        <p:spPr>
          <a:xfrm>
            <a:off x="9777062" y="2847160"/>
            <a:ext cx="7083093" cy="6374783"/>
          </a:xfrm>
          <a:custGeom>
            <a:avLst/>
            <a:gdLst/>
            <a:ahLst/>
            <a:cxnLst/>
            <a:rect l="l" t="t" r="r" b="b"/>
            <a:pathLst>
              <a:path w="7083093" h="6374783">
                <a:moveTo>
                  <a:pt x="0" y="0"/>
                </a:moveTo>
                <a:lnTo>
                  <a:pt x="7083092" y="0"/>
                </a:lnTo>
                <a:lnTo>
                  <a:pt x="7083092" y="6374783"/>
                </a:lnTo>
                <a:lnTo>
                  <a:pt x="0" y="6374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873058" y="0"/>
            <a:ext cx="9414942" cy="10287000"/>
            <a:chOff x="0" y="0"/>
            <a:chExt cx="247965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79655" cy="2709333"/>
            </a:xfrm>
            <a:custGeom>
              <a:avLst/>
              <a:gdLst/>
              <a:ahLst/>
              <a:cxnLst/>
              <a:rect l="l" t="t" r="r" b="b"/>
              <a:pathLst>
                <a:path w="2479655" h="2709333">
                  <a:moveTo>
                    <a:pt x="0" y="0"/>
                  </a:moveTo>
                  <a:lnTo>
                    <a:pt x="2479655" y="0"/>
                  </a:lnTo>
                  <a:lnTo>
                    <a:pt x="24796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2479655" cy="2699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11823" y="1466419"/>
            <a:ext cx="4961501" cy="112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6"/>
              </a:lnSpc>
            </a:pPr>
            <a:r>
              <a:rPr lang="en-US" sz="6736" spc="660">
                <a:solidFill>
                  <a:srgbClr val="131211"/>
                </a:solidFill>
                <a:latin typeface="Oswald Bold"/>
                <a:ea typeface="Oswald Bold"/>
                <a:cs typeface="Oswald Bold"/>
                <a:sym typeface="Oswald Bold"/>
              </a:rPr>
              <a:t>AVANTAGES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9500" y="371845"/>
            <a:ext cx="6762057" cy="2293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6"/>
              </a:lnSpc>
            </a:pPr>
            <a:r>
              <a:rPr lang="en-US" sz="6736" spc="66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 INCONVÉNIENTS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24800" y="9429475"/>
            <a:ext cx="67964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37295" y="2541142"/>
            <a:ext cx="3310556" cy="44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8"/>
              </a:lnSpc>
              <a:spcBef>
                <a:spcPct val="0"/>
              </a:spcBef>
            </a:pPr>
            <a:r>
              <a:rPr lang="en-US" sz="2614" spc="25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DES RESAUX SOCIAX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25251" y="2739175"/>
            <a:ext cx="3310556" cy="44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8"/>
              </a:lnSpc>
              <a:spcBef>
                <a:spcPct val="0"/>
              </a:spcBef>
            </a:pPr>
            <a:r>
              <a:rPr lang="en-US" sz="2614" spc="25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DES RESAUX SOCIAX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4338" y="4171823"/>
            <a:ext cx="267161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Connectivité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46270" y="4171823"/>
            <a:ext cx="602456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Problèmes de confidentialité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4928" y="5201412"/>
            <a:ext cx="66152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Information et sensibilisation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86859" y="5098336"/>
            <a:ext cx="37451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Désinformation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7188" y="6229477"/>
            <a:ext cx="4812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Business et marketing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3498" y="7038785"/>
            <a:ext cx="39655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Discour de haine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1488" y="7257543"/>
            <a:ext cx="62987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Construction de communauté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82548" y="6050201"/>
            <a:ext cx="23628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Addiction</a:t>
            </a:r>
          </a:p>
        </p:txBody>
      </p:sp>
      <p:sp>
        <p:nvSpPr>
          <p:cNvPr id="19" name="Freeform 19"/>
          <p:cNvSpPr/>
          <p:nvPr/>
        </p:nvSpPr>
        <p:spPr>
          <a:xfrm rot="-7695434">
            <a:off x="-2779578" y="76072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2216329">
            <a:off x="17404096" y="51942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03531" y="2418665"/>
            <a:ext cx="4356011" cy="6839635"/>
            <a:chOff x="0" y="0"/>
            <a:chExt cx="1147262" cy="1801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7262" cy="1801385"/>
            </a:xfrm>
            <a:custGeom>
              <a:avLst/>
              <a:gdLst/>
              <a:ahLst/>
              <a:cxnLst/>
              <a:rect l="l" t="t" r="r" b="b"/>
              <a:pathLst>
                <a:path w="1147262" h="1801385">
                  <a:moveTo>
                    <a:pt x="0" y="0"/>
                  </a:moveTo>
                  <a:lnTo>
                    <a:pt x="1147262" y="0"/>
                  </a:lnTo>
                  <a:lnTo>
                    <a:pt x="1147262" y="1801385"/>
                  </a:lnTo>
                  <a:lnTo>
                    <a:pt x="0" y="1801385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47262" cy="1820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49652" y="5897953"/>
            <a:ext cx="11172473" cy="1183174"/>
          </a:xfrm>
          <a:custGeom>
            <a:avLst/>
            <a:gdLst/>
            <a:ahLst/>
            <a:cxnLst/>
            <a:rect l="l" t="t" r="r" b="b"/>
            <a:pathLst>
              <a:path w="11172473" h="1183174">
                <a:moveTo>
                  <a:pt x="0" y="0"/>
                </a:moveTo>
                <a:lnTo>
                  <a:pt x="11172473" y="0"/>
                </a:lnTo>
                <a:lnTo>
                  <a:pt x="11172473" y="1183174"/>
                </a:lnTo>
                <a:lnTo>
                  <a:pt x="0" y="1183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73273" y="4619663"/>
            <a:ext cx="11008750" cy="1704177"/>
            <a:chOff x="0" y="0"/>
            <a:chExt cx="3682024" cy="5699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569985"/>
            </a:xfrm>
            <a:custGeom>
              <a:avLst/>
              <a:gdLst/>
              <a:ahLst/>
              <a:cxnLst/>
              <a:rect l="l" t="t" r="r" b="b"/>
              <a:pathLst>
                <a:path w="3682024" h="569985">
                  <a:moveTo>
                    <a:pt x="0" y="0"/>
                  </a:moveTo>
                  <a:lnTo>
                    <a:pt x="3682024" y="0"/>
                  </a:lnTo>
                  <a:lnTo>
                    <a:pt x="3682024" y="569985"/>
                  </a:lnTo>
                  <a:lnTo>
                    <a:pt x="0" y="56998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589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628315"/>
            <a:ext cx="14792654" cy="276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3"/>
              </a:lnSpc>
            </a:pPr>
            <a:r>
              <a:rPr lang="en-US" sz="8082" spc="7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QU'EST-CE QUE LE DISCOURS DE HAINE ?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25480" y="3163649"/>
            <a:ext cx="5133820" cy="5373493"/>
          </a:xfrm>
          <a:custGeom>
            <a:avLst/>
            <a:gdLst/>
            <a:ahLst/>
            <a:cxnLst/>
            <a:rect l="l" t="t" r="r" b="b"/>
            <a:pathLst>
              <a:path w="5133820" h="5373493">
                <a:moveTo>
                  <a:pt x="0" y="0"/>
                </a:moveTo>
                <a:lnTo>
                  <a:pt x="5133820" y="0"/>
                </a:lnTo>
                <a:lnTo>
                  <a:pt x="5133820" y="5373493"/>
                </a:lnTo>
                <a:lnTo>
                  <a:pt x="0" y="53734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587" r="-19571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49652" y="4619663"/>
            <a:ext cx="1544310" cy="1544310"/>
          </a:xfrm>
          <a:custGeom>
            <a:avLst/>
            <a:gdLst/>
            <a:ahLst/>
            <a:cxnLst/>
            <a:rect l="l" t="t" r="r" b="b"/>
            <a:pathLst>
              <a:path w="1544310" h="1544310">
                <a:moveTo>
                  <a:pt x="0" y="0"/>
                </a:moveTo>
                <a:lnTo>
                  <a:pt x="1544310" y="0"/>
                </a:lnTo>
                <a:lnTo>
                  <a:pt x="1544310" y="1544310"/>
                </a:lnTo>
                <a:lnTo>
                  <a:pt x="0" y="15443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956736" y="4742247"/>
            <a:ext cx="9425287" cy="1747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4"/>
              </a:lnSpc>
            </a:pPr>
            <a:r>
              <a:rPr lang="en-US" sz="2532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 discours de haine est un langage utilisé pour attaquer une personne ou un groupe en se basant sur des caractéristiques identitaire.</a:t>
            </a:r>
          </a:p>
          <a:p>
            <a:pPr marL="0" lvl="0" indent="0" algn="l">
              <a:lnSpc>
                <a:spcPts val="3494"/>
              </a:lnSpc>
              <a:spcBef>
                <a:spcPct val="0"/>
              </a:spcBef>
            </a:pPr>
            <a:endParaRPr lang="en-US" sz="2532" spc="248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853339" y="9191625"/>
            <a:ext cx="5813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903</Words>
  <Application>Microsoft Office PowerPoint</Application>
  <PresentationFormat>Custom</PresentationFormat>
  <Paragraphs>293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DM Sans</vt:lpstr>
      <vt:lpstr>Montserrat Light</vt:lpstr>
      <vt:lpstr>Arial</vt:lpstr>
      <vt:lpstr>Montserrat Light Bold</vt:lpstr>
      <vt:lpstr>Canva Sans</vt:lpstr>
      <vt:lpstr>DM Sans Bold</vt:lpstr>
      <vt:lpstr>Canva Sans Bold</vt:lpstr>
      <vt:lpstr>Oswald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PFE_pésentation</dc:title>
  <cp:lastModifiedBy>Lenovo</cp:lastModifiedBy>
  <cp:revision>2</cp:revision>
  <dcterms:created xsi:type="dcterms:W3CDTF">2006-08-16T00:00:00Z</dcterms:created>
  <dcterms:modified xsi:type="dcterms:W3CDTF">2024-07-05T10:06:32Z</dcterms:modified>
  <dc:identifier>DAGJdEhMbOI</dc:identifier>
</cp:coreProperties>
</file>