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0" r:id="rId2"/>
    <p:sldId id="271" r:id="rId3"/>
    <p:sldId id="275" r:id="rId4"/>
    <p:sldId id="305" r:id="rId5"/>
    <p:sldId id="306" r:id="rId6"/>
    <p:sldId id="307" r:id="rId7"/>
    <p:sldId id="308" r:id="rId8"/>
    <p:sldId id="309" r:id="rId9"/>
    <p:sldId id="274" r:id="rId10"/>
    <p:sldId id="310" r:id="rId11"/>
    <p:sldId id="311" r:id="rId12"/>
    <p:sldId id="312" r:id="rId13"/>
    <p:sldId id="313" r:id="rId14"/>
    <p:sldId id="314" r:id="rId15"/>
    <p:sldId id="315" r:id="rId16"/>
    <p:sldId id="318" r:id="rId17"/>
    <p:sldId id="316" r:id="rId18"/>
    <p:sldId id="317" r:id="rId19"/>
    <p:sldId id="29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345C"/>
    <a:srgbClr val="F1ECE6"/>
    <a:srgbClr val="CAB5BD"/>
    <a:srgbClr val="6D8CAC"/>
    <a:srgbClr val="21345C"/>
    <a:srgbClr val="1C2244"/>
    <a:srgbClr val="0F1225"/>
    <a:srgbClr val="326393"/>
    <a:srgbClr val="C9CACF"/>
    <a:srgbClr val="42689B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75" d="100"/>
          <a:sy n="75" d="100"/>
        </p:scale>
        <p:origin x="91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20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5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1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2021-09-21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9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2021-09-21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2021-09-21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0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2021-09-21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7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A9D4-2312-4C80-955C-3A7FA2F8832A}" type="datetimeFigureOut">
              <a:rPr lang="ko-KR" altLang="en-US" smtClean="0"/>
              <a:t>2021-09-21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4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3797137" y="2738752"/>
            <a:ext cx="459773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400" dirty="0" err="1">
                <a:solidFill>
                  <a:schemeClr val="bg1"/>
                </a:solidFill>
                <a:latin typeface="카페24 당당해" pitchFamily="2" charset="-127"/>
                <a:ea typeface="카페24 당당해" pitchFamily="2" charset="-127"/>
              </a:rPr>
              <a:t>머신러닝</a:t>
            </a:r>
            <a:r>
              <a:rPr lang="ko-KR" altLang="en-US" sz="6400" dirty="0">
                <a:solidFill>
                  <a:schemeClr val="bg1"/>
                </a:solidFill>
                <a:latin typeface="카페24 당당해" pitchFamily="2" charset="-127"/>
                <a:ea typeface="카페24 당당해" pitchFamily="2" charset="-127"/>
              </a:rPr>
              <a:t> 입문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B67F781-4111-4EB6-97E9-84D738AD6180}"/>
              </a:ext>
            </a:extLst>
          </p:cNvPr>
          <p:cNvCxnSpPr>
            <a:cxnSpLocks/>
          </p:cNvCxnSpPr>
          <p:nvPr/>
        </p:nvCxnSpPr>
        <p:spPr>
          <a:xfrm>
            <a:off x="3347720" y="3906537"/>
            <a:ext cx="54965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4934469" y="4150993"/>
            <a:ext cx="2323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bg1"/>
                </a:solidFill>
                <a:latin typeface="카페24 아네모네에어" pitchFamily="2" charset="-127"/>
                <a:ea typeface="카페24 아네모네에어" pitchFamily="2" charset="-127"/>
              </a:rPr>
              <a:t>세션장</a:t>
            </a:r>
            <a:r>
              <a:rPr lang="en-US" altLang="ko-KR" dirty="0">
                <a:solidFill>
                  <a:schemeClr val="bg1"/>
                </a:solidFill>
                <a:latin typeface="카페24 아네모네에어" pitchFamily="2" charset="-127"/>
                <a:ea typeface="카페24 아네모네에어" pitchFamily="2" charset="-127"/>
              </a:rPr>
              <a:t>: </a:t>
            </a:r>
            <a:r>
              <a:rPr lang="ko-KR" altLang="en-US" dirty="0" err="1">
                <a:solidFill>
                  <a:schemeClr val="bg1"/>
                </a:solidFill>
                <a:latin typeface="카페24 아네모네에어" pitchFamily="2" charset="-127"/>
                <a:ea typeface="카페24 아네모네에어" pitchFamily="2" charset="-127"/>
              </a:rPr>
              <a:t>구은아</a:t>
            </a:r>
            <a:r>
              <a:rPr lang="en-US" altLang="ko-KR" dirty="0">
                <a:solidFill>
                  <a:schemeClr val="bg1"/>
                </a:solidFill>
                <a:latin typeface="카페24 아네모네에어" pitchFamily="2" charset="-127"/>
                <a:ea typeface="카페24 아네모네에어" pitchFamily="2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카페24 아네모네에어" pitchFamily="2" charset="-127"/>
                <a:ea typeface="카페24 아네모네에어" pitchFamily="2" charset="-127"/>
              </a:rPr>
              <a:t>김은기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08685F-1AC3-48FE-B197-0EC4A4C548D9}"/>
              </a:ext>
            </a:extLst>
          </p:cNvPr>
          <p:cNvSpPr txBox="1"/>
          <p:nvPr/>
        </p:nvSpPr>
        <p:spPr>
          <a:xfrm>
            <a:off x="3316072" y="2078798"/>
            <a:ext cx="32912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카페24 당당해" pitchFamily="2" charset="-127"/>
                <a:ea typeface="카페24 당당해" pitchFamily="2" charset="-127"/>
              </a:rPr>
              <a:t>Python</a:t>
            </a:r>
            <a:r>
              <a:rPr lang="ko-KR" altLang="en-US" sz="4800" dirty="0">
                <a:solidFill>
                  <a:schemeClr val="bg1"/>
                </a:solidFill>
                <a:latin typeface="카페24 당당해" pitchFamily="2" charset="-127"/>
                <a:ea typeface="카페24 당당해" pitchFamily="2" charset="-127"/>
              </a:rPr>
              <a:t>으로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9BCDAC0-0F5E-4860-891B-A94C6202CF3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174" y="1852582"/>
            <a:ext cx="1253394" cy="125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517E23C-440A-43C7-B686-953DA217FF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946"/>
          <a:stretch/>
        </p:blipFill>
        <p:spPr>
          <a:xfrm>
            <a:off x="2533481" y="1551922"/>
            <a:ext cx="9023153" cy="108370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4DB971D-0F0B-4B5E-9ED5-4D10AF5D6438}"/>
              </a:ext>
            </a:extLst>
          </p:cNvPr>
          <p:cNvSpPr/>
          <p:nvPr/>
        </p:nvSpPr>
        <p:spPr>
          <a:xfrm>
            <a:off x="0" y="0"/>
            <a:ext cx="12192000" cy="1272988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B969E1-13C8-43E8-B356-12F2C0BB2C97}"/>
              </a:ext>
            </a:extLst>
          </p:cNvPr>
          <p:cNvSpPr txBox="1"/>
          <p:nvPr/>
        </p:nvSpPr>
        <p:spPr>
          <a:xfrm>
            <a:off x="568842" y="174829"/>
            <a:ext cx="39292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atin typeface="카페24 당당해" pitchFamily="2" charset="-127"/>
                <a:ea typeface="카페24 당당해" pitchFamily="2" charset="-127"/>
              </a:rPr>
              <a:t>파이썬 패키지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D8CCE94-198E-4F9F-90A3-35FFB6D1DD5D}"/>
              </a:ext>
            </a:extLst>
          </p:cNvPr>
          <p:cNvSpPr/>
          <p:nvPr/>
        </p:nvSpPr>
        <p:spPr>
          <a:xfrm>
            <a:off x="278173" y="1551922"/>
            <a:ext cx="2065211" cy="859583"/>
          </a:xfrm>
          <a:prstGeom prst="roundRect">
            <a:avLst>
              <a:gd name="adj" fmla="val 13072"/>
            </a:avLst>
          </a:prstGeom>
          <a:solidFill>
            <a:srgbClr val="6D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latin typeface="카페24 아네모네에어" pitchFamily="2" charset="-127"/>
                <a:ea typeface="카페24 아네모네에어" pitchFamily="2" charset="-127"/>
              </a:rPr>
              <a:t>교차행렬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3B60F42-44B4-4BA2-8484-207F68756EAF}"/>
              </a:ext>
            </a:extLst>
          </p:cNvPr>
          <p:cNvSpPr/>
          <p:nvPr/>
        </p:nvSpPr>
        <p:spPr>
          <a:xfrm>
            <a:off x="2533481" y="1578817"/>
            <a:ext cx="4710001" cy="3227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93DFF01-3CD4-401B-94C3-66444B1806F8}"/>
              </a:ext>
            </a:extLst>
          </p:cNvPr>
          <p:cNvSpPr/>
          <p:nvPr/>
        </p:nvSpPr>
        <p:spPr>
          <a:xfrm>
            <a:off x="2515470" y="2303929"/>
            <a:ext cx="3588792" cy="3227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2F2F709-299A-481A-93FA-AFC10583C248}"/>
              </a:ext>
            </a:extLst>
          </p:cNvPr>
          <p:cNvSpPr/>
          <p:nvPr/>
        </p:nvSpPr>
        <p:spPr>
          <a:xfrm>
            <a:off x="278173" y="3214032"/>
            <a:ext cx="2065211" cy="1390186"/>
          </a:xfrm>
          <a:prstGeom prst="roundRect">
            <a:avLst>
              <a:gd name="adj" fmla="val 13072"/>
            </a:avLst>
          </a:prstGeom>
          <a:solidFill>
            <a:srgbClr val="6D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latin typeface="카페24 아네모네에어" pitchFamily="2" charset="-127"/>
                <a:ea typeface="카페24 아네모네에어" pitchFamily="2" charset="-127"/>
              </a:rPr>
              <a:t>정밀도</a:t>
            </a:r>
            <a:endParaRPr lang="en-US" altLang="ko-KR" sz="3600" dirty="0">
              <a:latin typeface="카페24 아네모네에어" pitchFamily="2" charset="-127"/>
              <a:ea typeface="카페24 아네모네에어" pitchFamily="2" charset="-127"/>
            </a:endParaRPr>
          </a:p>
          <a:p>
            <a:pPr algn="ctr"/>
            <a:r>
              <a:rPr lang="ko-KR" altLang="en-US" sz="3600" dirty="0" err="1">
                <a:latin typeface="카페24 아네모네에어" pitchFamily="2" charset="-127"/>
                <a:ea typeface="카페24 아네모네에어" pitchFamily="2" charset="-127"/>
              </a:rPr>
              <a:t>재현율</a:t>
            </a:r>
            <a:endParaRPr lang="ko-KR" altLang="en-US" sz="3600" dirty="0">
              <a:latin typeface="카페24 아네모네에어" pitchFamily="2" charset="-127"/>
              <a:ea typeface="카페24 아네모네에어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6458554-2EFB-44EB-AFE6-5A0D5CABDF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468"/>
          <a:stretch/>
        </p:blipFill>
        <p:spPr>
          <a:xfrm>
            <a:off x="2533481" y="3214032"/>
            <a:ext cx="9121157" cy="223650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F9081D45-ADD9-4D8B-949E-30BC66F27B68}"/>
              </a:ext>
            </a:extLst>
          </p:cNvPr>
          <p:cNvSpPr/>
          <p:nvPr/>
        </p:nvSpPr>
        <p:spPr>
          <a:xfrm>
            <a:off x="2560373" y="3255216"/>
            <a:ext cx="2594333" cy="3227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6A98CC4-5D3F-4E59-A721-349E54E0AFAE}"/>
              </a:ext>
            </a:extLst>
          </p:cNvPr>
          <p:cNvSpPr/>
          <p:nvPr/>
        </p:nvSpPr>
        <p:spPr>
          <a:xfrm>
            <a:off x="6578588" y="3255216"/>
            <a:ext cx="2789530" cy="3227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9B96DC3-61F1-45FC-AA93-04E7617559E0}"/>
              </a:ext>
            </a:extLst>
          </p:cNvPr>
          <p:cNvSpPr/>
          <p:nvPr/>
        </p:nvSpPr>
        <p:spPr>
          <a:xfrm>
            <a:off x="3662562" y="4313048"/>
            <a:ext cx="3162068" cy="4920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08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A77BAC5-8BF4-4EE5-81D3-F960CFA213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833"/>
          <a:stretch/>
        </p:blipFill>
        <p:spPr>
          <a:xfrm>
            <a:off x="2528122" y="1549140"/>
            <a:ext cx="8444678" cy="87235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4DB971D-0F0B-4B5E-9ED5-4D10AF5D6438}"/>
              </a:ext>
            </a:extLst>
          </p:cNvPr>
          <p:cNvSpPr/>
          <p:nvPr/>
        </p:nvSpPr>
        <p:spPr>
          <a:xfrm>
            <a:off x="0" y="0"/>
            <a:ext cx="12192000" cy="1272988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B969E1-13C8-43E8-B356-12F2C0BB2C97}"/>
              </a:ext>
            </a:extLst>
          </p:cNvPr>
          <p:cNvSpPr txBox="1"/>
          <p:nvPr/>
        </p:nvSpPr>
        <p:spPr>
          <a:xfrm>
            <a:off x="568842" y="174829"/>
            <a:ext cx="39292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atin typeface="카페24 당당해" pitchFamily="2" charset="-127"/>
                <a:ea typeface="카페24 당당해" pitchFamily="2" charset="-127"/>
              </a:rPr>
              <a:t>파이썬 패키지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D8CCE94-198E-4F9F-90A3-35FFB6D1DD5D}"/>
              </a:ext>
            </a:extLst>
          </p:cNvPr>
          <p:cNvSpPr/>
          <p:nvPr/>
        </p:nvSpPr>
        <p:spPr>
          <a:xfrm>
            <a:off x="278173" y="1551922"/>
            <a:ext cx="2065211" cy="859583"/>
          </a:xfrm>
          <a:prstGeom prst="roundRect">
            <a:avLst>
              <a:gd name="adj" fmla="val 13072"/>
            </a:avLst>
          </a:prstGeom>
          <a:solidFill>
            <a:srgbClr val="6D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카페24 아네모네에어" pitchFamily="2" charset="-127"/>
                <a:ea typeface="카페24 아네모네에어" pitchFamily="2" charset="-127"/>
              </a:rPr>
              <a:t>F1</a:t>
            </a:r>
            <a:r>
              <a:rPr lang="ko-KR" altLang="en-US" sz="3600" dirty="0">
                <a:latin typeface="카페24 아네모네에어" pitchFamily="2" charset="-127"/>
                <a:ea typeface="카페24 아네모네에어" pitchFamily="2" charset="-127"/>
              </a:rPr>
              <a:t>스코어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3B60F42-44B4-4BA2-8484-207F68756EAF}"/>
              </a:ext>
            </a:extLst>
          </p:cNvPr>
          <p:cNvSpPr/>
          <p:nvPr/>
        </p:nvSpPr>
        <p:spPr>
          <a:xfrm>
            <a:off x="2528122" y="1578817"/>
            <a:ext cx="4710001" cy="3227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93DFF01-3CD4-401B-94C3-66444B1806F8}"/>
              </a:ext>
            </a:extLst>
          </p:cNvPr>
          <p:cNvSpPr/>
          <p:nvPr/>
        </p:nvSpPr>
        <p:spPr>
          <a:xfrm>
            <a:off x="3044570" y="1819834"/>
            <a:ext cx="2458873" cy="3227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0E00623-2B1B-42B5-8BE4-03AFD39F6A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645"/>
          <a:stretch/>
        </p:blipFill>
        <p:spPr>
          <a:xfrm>
            <a:off x="2528122" y="2707127"/>
            <a:ext cx="9279177" cy="3173509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4C2321C-EFD0-4E3F-A2D8-5DB42696A53D}"/>
              </a:ext>
            </a:extLst>
          </p:cNvPr>
          <p:cNvSpPr/>
          <p:nvPr/>
        </p:nvSpPr>
        <p:spPr>
          <a:xfrm>
            <a:off x="278173" y="2690439"/>
            <a:ext cx="2065211" cy="859583"/>
          </a:xfrm>
          <a:prstGeom prst="roundRect">
            <a:avLst>
              <a:gd name="adj" fmla="val 13072"/>
            </a:avLst>
          </a:prstGeom>
          <a:solidFill>
            <a:srgbClr val="6D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카페24 아네모네에어" pitchFamily="2" charset="-127"/>
                <a:ea typeface="카페24 아네모네에어" pitchFamily="2" charset="-127"/>
              </a:rPr>
              <a:t>ROC</a:t>
            </a:r>
            <a:r>
              <a:rPr lang="ko-KR" altLang="en-US" sz="3600" dirty="0">
                <a:latin typeface="카페24 아네모네에어" pitchFamily="2" charset="-127"/>
                <a:ea typeface="카페24 아네모네에어" pitchFamily="2" charset="-127"/>
              </a:rPr>
              <a:t>커브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5E1083F-3F1A-43E3-9E69-ED05DF4A064D}"/>
              </a:ext>
            </a:extLst>
          </p:cNvPr>
          <p:cNvSpPr/>
          <p:nvPr/>
        </p:nvSpPr>
        <p:spPr>
          <a:xfrm>
            <a:off x="2546316" y="2735265"/>
            <a:ext cx="3651626" cy="3227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EBC3943-8905-4473-8776-27F85C37AA77}"/>
              </a:ext>
            </a:extLst>
          </p:cNvPr>
          <p:cNvSpPr/>
          <p:nvPr/>
        </p:nvSpPr>
        <p:spPr>
          <a:xfrm>
            <a:off x="4897753" y="3817936"/>
            <a:ext cx="3651626" cy="3227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65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9" grpId="0" animBg="1"/>
      <p:bldP spid="19" grpId="1" animBg="1"/>
      <p:bldP spid="20" grpId="0" animBg="1"/>
      <p:bldP spid="20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9010F86-95CB-48E9-A93A-5924246061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813"/>
          <a:stretch/>
        </p:blipFill>
        <p:spPr>
          <a:xfrm>
            <a:off x="2487845" y="1578817"/>
            <a:ext cx="8879469" cy="140643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4DB971D-0F0B-4B5E-9ED5-4D10AF5D6438}"/>
              </a:ext>
            </a:extLst>
          </p:cNvPr>
          <p:cNvSpPr/>
          <p:nvPr/>
        </p:nvSpPr>
        <p:spPr>
          <a:xfrm>
            <a:off x="0" y="0"/>
            <a:ext cx="12192000" cy="1272988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B969E1-13C8-43E8-B356-12F2C0BB2C97}"/>
              </a:ext>
            </a:extLst>
          </p:cNvPr>
          <p:cNvSpPr txBox="1"/>
          <p:nvPr/>
        </p:nvSpPr>
        <p:spPr>
          <a:xfrm>
            <a:off x="568842" y="174829"/>
            <a:ext cx="39292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atin typeface="카페24 당당해" pitchFamily="2" charset="-127"/>
                <a:ea typeface="카페24 당당해" pitchFamily="2" charset="-127"/>
              </a:rPr>
              <a:t>파이썬 패키지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D8CCE94-198E-4F9F-90A3-35FFB6D1DD5D}"/>
              </a:ext>
            </a:extLst>
          </p:cNvPr>
          <p:cNvSpPr/>
          <p:nvPr/>
        </p:nvSpPr>
        <p:spPr>
          <a:xfrm>
            <a:off x="278173" y="1551922"/>
            <a:ext cx="2065211" cy="859583"/>
          </a:xfrm>
          <a:prstGeom prst="roundRect">
            <a:avLst>
              <a:gd name="adj" fmla="val 13072"/>
            </a:avLst>
          </a:prstGeom>
          <a:solidFill>
            <a:srgbClr val="6D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카페24 아네모네에어" pitchFamily="2" charset="-127"/>
                <a:ea typeface="카페24 아네모네에어" pitchFamily="2" charset="-127"/>
              </a:rPr>
              <a:t>AUC</a:t>
            </a:r>
            <a:endParaRPr lang="ko-KR" altLang="en-US" sz="3600" dirty="0">
              <a:latin typeface="카페24 아네모네에어" pitchFamily="2" charset="-127"/>
              <a:ea typeface="카페24 아네모네에어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3B60F42-44B4-4BA2-8484-207F68756EAF}"/>
              </a:ext>
            </a:extLst>
          </p:cNvPr>
          <p:cNvSpPr/>
          <p:nvPr/>
        </p:nvSpPr>
        <p:spPr>
          <a:xfrm>
            <a:off x="2510192" y="1623642"/>
            <a:ext cx="4710001" cy="3227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93DFF01-3CD4-401B-94C3-66444B1806F8}"/>
              </a:ext>
            </a:extLst>
          </p:cNvPr>
          <p:cNvSpPr/>
          <p:nvPr/>
        </p:nvSpPr>
        <p:spPr>
          <a:xfrm>
            <a:off x="3765866" y="2384609"/>
            <a:ext cx="2970586" cy="3227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18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51FDC9-B70C-4BC0-8AC7-216B5765985E}"/>
              </a:ext>
            </a:extLst>
          </p:cNvPr>
          <p:cNvSpPr txBox="1"/>
          <p:nvPr/>
        </p:nvSpPr>
        <p:spPr>
          <a:xfrm>
            <a:off x="4722072" y="2732147"/>
            <a:ext cx="27478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  <a:latin typeface="카페24 당당해" pitchFamily="2" charset="-127"/>
                <a:ea typeface="카페24 당당해" pitchFamily="2" charset="-127"/>
              </a:rPr>
              <a:t>과제 안내</a:t>
            </a: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7B2CAB3D-75D4-47BA-AA00-C925C76EC1D2}"/>
              </a:ext>
            </a:extLst>
          </p:cNvPr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72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FF30420-DE07-4FCB-B6A0-E915531F5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92" y="1281953"/>
            <a:ext cx="8969792" cy="55555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DABB93-A057-4225-8ADA-52322A9B3C97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DE63362-3036-4DB8-A4D5-733ACC51D6B2}"/>
              </a:ext>
            </a:extLst>
          </p:cNvPr>
          <p:cNvSpPr/>
          <p:nvPr/>
        </p:nvSpPr>
        <p:spPr>
          <a:xfrm>
            <a:off x="0" y="0"/>
            <a:ext cx="12192000" cy="1272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A30149-4623-45F5-8423-B4F5C6DB13D0}"/>
              </a:ext>
            </a:extLst>
          </p:cNvPr>
          <p:cNvSpPr txBox="1"/>
          <p:nvPr/>
        </p:nvSpPr>
        <p:spPr>
          <a:xfrm>
            <a:off x="568842" y="174829"/>
            <a:ext cx="41120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카페24 당당해" pitchFamily="2" charset="-127"/>
                <a:ea typeface="카페24 당당해" pitchFamily="2" charset="-127"/>
              </a:rPr>
              <a:t>과제 제출 방법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617296-1D42-467C-B0D0-5DA743961022}"/>
              </a:ext>
            </a:extLst>
          </p:cNvPr>
          <p:cNvSpPr txBox="1"/>
          <p:nvPr/>
        </p:nvSpPr>
        <p:spPr>
          <a:xfrm>
            <a:off x="5443015" y="1447817"/>
            <a:ext cx="393326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1. </a:t>
            </a:r>
            <a:r>
              <a:rPr lang="en-US" altLang="ko-KR" sz="2400" dirty="0" err="1">
                <a:solidFill>
                  <a:srgbClr val="FF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kucc</a:t>
            </a:r>
            <a:r>
              <a:rPr lang="en-US" altLang="ko-KR" sz="2400" dirty="0">
                <a:solidFill>
                  <a:srgbClr val="FF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git</a:t>
            </a:r>
            <a:r>
              <a:rPr lang="ko-KR" altLang="en-US" sz="2400" dirty="0">
                <a:solidFill>
                  <a:srgbClr val="FF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에 접속</a:t>
            </a:r>
            <a:endParaRPr lang="en-US" altLang="ko-KR" sz="2400" dirty="0">
              <a:solidFill>
                <a:srgbClr val="FF00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dirty="0">
                <a:solidFill>
                  <a:srgbClr val="FF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https://github.com/kucc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0433BAA-C446-4E1F-B3C4-4F7EED24626B}"/>
              </a:ext>
            </a:extLst>
          </p:cNvPr>
          <p:cNvSpPr txBox="1"/>
          <p:nvPr/>
        </p:nvSpPr>
        <p:spPr>
          <a:xfrm>
            <a:off x="4026590" y="5576047"/>
            <a:ext cx="620213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2. </a:t>
            </a:r>
            <a:r>
              <a:rPr lang="ko-KR" altLang="en-US" sz="2400" dirty="0">
                <a:solidFill>
                  <a:srgbClr val="FF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왼쪽과 같은 이름을 가진 </a:t>
            </a:r>
            <a:r>
              <a:rPr lang="ko-KR" altLang="en-US" sz="2400" dirty="0" err="1">
                <a:solidFill>
                  <a:srgbClr val="FF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레포를</a:t>
            </a:r>
            <a:r>
              <a:rPr lang="ko-KR" altLang="en-US" sz="2400" dirty="0">
                <a:solidFill>
                  <a:srgbClr val="FF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찾아 클릭</a:t>
            </a:r>
            <a:endParaRPr lang="en-US" altLang="ko-KR" sz="2400" dirty="0">
              <a:solidFill>
                <a:srgbClr val="FF00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https://github.com/kucc/21-2.ML-tutorial-with-python</a:t>
            </a:r>
            <a:endParaRPr lang="ko-KR" altLang="en-US" dirty="0">
              <a:solidFill>
                <a:srgbClr val="FF00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0ED1659-6558-4032-9E43-205CE60C75A0}"/>
              </a:ext>
            </a:extLst>
          </p:cNvPr>
          <p:cNvSpPr/>
          <p:nvPr/>
        </p:nvSpPr>
        <p:spPr>
          <a:xfrm>
            <a:off x="619253" y="5719479"/>
            <a:ext cx="2519033" cy="5952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760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4" grpId="0"/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DABB93-A057-4225-8ADA-52322A9B3C97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DE63362-3036-4DB8-A4D5-733ACC51D6B2}"/>
              </a:ext>
            </a:extLst>
          </p:cNvPr>
          <p:cNvSpPr/>
          <p:nvPr/>
        </p:nvSpPr>
        <p:spPr>
          <a:xfrm>
            <a:off x="0" y="0"/>
            <a:ext cx="12192000" cy="1272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0ED1659-6558-4032-9E43-205CE60C75A0}"/>
              </a:ext>
            </a:extLst>
          </p:cNvPr>
          <p:cNvSpPr/>
          <p:nvPr/>
        </p:nvSpPr>
        <p:spPr>
          <a:xfrm>
            <a:off x="1253626" y="3565433"/>
            <a:ext cx="1330340" cy="4254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1B6B103-7A8A-4FA7-BB08-F00661478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2988"/>
            <a:ext cx="7129466" cy="334037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8F5DA5-8AD0-4A61-895C-52C22EE4CC08}"/>
              </a:ext>
            </a:extLst>
          </p:cNvPr>
          <p:cNvSpPr/>
          <p:nvPr/>
        </p:nvSpPr>
        <p:spPr>
          <a:xfrm>
            <a:off x="1156770" y="3706946"/>
            <a:ext cx="1330340" cy="4254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DE5EBB8-CD38-4A24-AFD7-E868E7C5C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966" y="3469640"/>
            <a:ext cx="7944618" cy="312839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5617296-1D42-467C-B0D0-5DA743961022}"/>
              </a:ext>
            </a:extLst>
          </p:cNvPr>
          <p:cNvSpPr txBox="1"/>
          <p:nvPr/>
        </p:nvSpPr>
        <p:spPr>
          <a:xfrm>
            <a:off x="5524112" y="2734436"/>
            <a:ext cx="66678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학습자료 폴더에는 앞으로 학습자료 폴더에 수업에서 사용된 </a:t>
            </a:r>
            <a:r>
              <a:rPr lang="en-US" altLang="ko-KR" sz="2400" dirty="0">
                <a:solidFill>
                  <a:srgbClr val="FF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ppt, </a:t>
            </a:r>
            <a:r>
              <a:rPr lang="ko-KR" altLang="en-US" sz="2400" dirty="0">
                <a:solidFill>
                  <a:srgbClr val="FF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실습파일</a:t>
            </a:r>
            <a:r>
              <a:rPr lang="en-US" altLang="ko-KR" sz="2400" dirty="0">
                <a:solidFill>
                  <a:srgbClr val="FF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</a:t>
            </a:r>
            <a:r>
              <a:rPr lang="ko-KR" altLang="en-US" sz="2400" dirty="0">
                <a:solidFill>
                  <a:srgbClr val="FF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과제가 올라올 예정입니다</a:t>
            </a:r>
            <a:r>
              <a:rPr lang="en-US" altLang="ko-KR" sz="2400" dirty="0">
                <a:solidFill>
                  <a:srgbClr val="FF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r>
              <a:rPr lang="ko-KR" altLang="en-US" sz="2400" dirty="0">
                <a:solidFill>
                  <a:srgbClr val="FF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endParaRPr lang="ko-KR" altLang="en-US" dirty="0">
              <a:solidFill>
                <a:srgbClr val="FF00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3AD700-72B9-4CDF-9EE2-FABA80CFB301}"/>
              </a:ext>
            </a:extLst>
          </p:cNvPr>
          <p:cNvSpPr txBox="1"/>
          <p:nvPr/>
        </p:nvSpPr>
        <p:spPr>
          <a:xfrm>
            <a:off x="568842" y="174829"/>
            <a:ext cx="41120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카페24 당당해" pitchFamily="2" charset="-127"/>
                <a:ea typeface="카페24 당당해" pitchFamily="2" charset="-127"/>
              </a:rPr>
              <a:t>과제 제출 방법</a:t>
            </a:r>
          </a:p>
        </p:txBody>
      </p:sp>
    </p:spTree>
    <p:extLst>
      <p:ext uri="{BB962C8B-B14F-4D97-AF65-F5344CB8AC3E}">
        <p14:creationId xmlns:p14="http://schemas.microsoft.com/office/powerpoint/2010/main" val="1298835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DABB93-A057-4225-8ADA-52322A9B3C97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DE63362-3036-4DB8-A4D5-733ACC51D6B2}"/>
              </a:ext>
            </a:extLst>
          </p:cNvPr>
          <p:cNvSpPr/>
          <p:nvPr/>
        </p:nvSpPr>
        <p:spPr>
          <a:xfrm>
            <a:off x="0" y="0"/>
            <a:ext cx="12192000" cy="1272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D7151B-E7A9-4F64-885F-D9017208724B}"/>
              </a:ext>
            </a:extLst>
          </p:cNvPr>
          <p:cNvSpPr txBox="1"/>
          <p:nvPr/>
        </p:nvSpPr>
        <p:spPr>
          <a:xfrm>
            <a:off x="568842" y="174829"/>
            <a:ext cx="41120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카페24 당당해" pitchFamily="2" charset="-127"/>
                <a:ea typeface="카페24 당당해" pitchFamily="2" charset="-127"/>
              </a:rPr>
              <a:t>과제 제출 방법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F5AFD3C-C11F-497C-ADD9-ED58D9BAF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42" y="1513446"/>
            <a:ext cx="11020425" cy="237172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0AE2BCC-9042-4484-8C63-621FA45CF5AB}"/>
              </a:ext>
            </a:extLst>
          </p:cNvPr>
          <p:cNvSpPr/>
          <p:nvPr/>
        </p:nvSpPr>
        <p:spPr>
          <a:xfrm>
            <a:off x="8561644" y="2126282"/>
            <a:ext cx="1449193" cy="3750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4851181-D899-4642-9DD9-73447F2637B2}"/>
              </a:ext>
            </a:extLst>
          </p:cNvPr>
          <p:cNvGrpSpPr/>
          <p:nvPr/>
        </p:nvGrpSpPr>
        <p:grpSpPr>
          <a:xfrm>
            <a:off x="568842" y="4125629"/>
            <a:ext cx="7006036" cy="1865630"/>
            <a:chOff x="568842" y="4125629"/>
            <a:chExt cx="7006036" cy="186563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8465323-07AC-41CF-A347-D054EA8B20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8842" y="4125629"/>
              <a:ext cx="7006036" cy="1865630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073E24A-C1C9-486F-A6A6-FBEB7F125B1A}"/>
                </a:ext>
              </a:extLst>
            </p:cNvPr>
            <p:cNvSpPr/>
            <p:nvPr/>
          </p:nvSpPr>
          <p:spPr>
            <a:xfrm>
              <a:off x="3286303" y="4196749"/>
              <a:ext cx="1519377" cy="53981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A9C4418-BCAB-4486-83D9-2CCF86C0F7E1}"/>
                </a:ext>
              </a:extLst>
            </p:cNvPr>
            <p:cNvSpPr/>
            <p:nvPr/>
          </p:nvSpPr>
          <p:spPr>
            <a:xfrm>
              <a:off x="1416503" y="5519235"/>
              <a:ext cx="2089056" cy="40557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8F8B065-E6A6-4545-8675-191B0A5170F1}"/>
              </a:ext>
            </a:extLst>
          </p:cNvPr>
          <p:cNvGrpSpPr/>
          <p:nvPr/>
        </p:nvGrpSpPr>
        <p:grpSpPr>
          <a:xfrm>
            <a:off x="7712420" y="3188759"/>
            <a:ext cx="3941004" cy="3461369"/>
            <a:chOff x="7712420" y="3005879"/>
            <a:chExt cx="3941004" cy="3461369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3A9071B-1C6C-44B2-AC0C-22A256033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12420" y="3005879"/>
              <a:ext cx="3941004" cy="3461369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86C20C9-2374-44DF-893F-9F2496DCC90F}"/>
                </a:ext>
              </a:extLst>
            </p:cNvPr>
            <p:cNvSpPr/>
            <p:nvPr/>
          </p:nvSpPr>
          <p:spPr>
            <a:xfrm>
              <a:off x="8490524" y="5956602"/>
              <a:ext cx="1449193" cy="37508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4837672-598E-4EFC-A1C6-4DE24132BA0A}"/>
              </a:ext>
            </a:extLst>
          </p:cNvPr>
          <p:cNvSpPr txBox="1"/>
          <p:nvPr/>
        </p:nvSpPr>
        <p:spPr>
          <a:xfrm>
            <a:off x="8185653" y="1960383"/>
            <a:ext cx="17540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</a:t>
            </a:r>
            <a:endParaRPr lang="ko-KR" altLang="en-US" dirty="0">
              <a:solidFill>
                <a:srgbClr val="FF00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57DE6B-9762-46A9-B21D-58B0692152E8}"/>
              </a:ext>
            </a:extLst>
          </p:cNvPr>
          <p:cNvSpPr txBox="1"/>
          <p:nvPr/>
        </p:nvSpPr>
        <p:spPr>
          <a:xfrm>
            <a:off x="2926801" y="4021797"/>
            <a:ext cx="17540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2</a:t>
            </a:r>
            <a:endParaRPr lang="ko-KR" altLang="en-US" dirty="0">
              <a:solidFill>
                <a:srgbClr val="FF00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A2E1BE-F612-451E-98AA-D5790C57E553}"/>
              </a:ext>
            </a:extLst>
          </p:cNvPr>
          <p:cNvSpPr txBox="1"/>
          <p:nvPr/>
        </p:nvSpPr>
        <p:spPr>
          <a:xfrm>
            <a:off x="8169361" y="5907938"/>
            <a:ext cx="3922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3</a:t>
            </a:r>
            <a:endParaRPr lang="ko-KR" altLang="en-US" dirty="0">
              <a:solidFill>
                <a:srgbClr val="FF00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772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DABB93-A057-4225-8ADA-52322A9B3C97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DE63362-3036-4DB8-A4D5-733ACC51D6B2}"/>
              </a:ext>
            </a:extLst>
          </p:cNvPr>
          <p:cNvSpPr/>
          <p:nvPr/>
        </p:nvSpPr>
        <p:spPr>
          <a:xfrm>
            <a:off x="0" y="0"/>
            <a:ext cx="12192000" cy="1272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CC39158-39C7-428E-8E79-8436A2E65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614627"/>
            <a:ext cx="9652000" cy="450250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924BD25E-0D36-4B9A-930A-3592C46EA788}"/>
              </a:ext>
            </a:extLst>
          </p:cNvPr>
          <p:cNvSpPr/>
          <p:nvPr/>
        </p:nvSpPr>
        <p:spPr>
          <a:xfrm>
            <a:off x="1481890" y="4048760"/>
            <a:ext cx="2775150" cy="1295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848F4D-6856-4249-852A-40B5677D1A9D}"/>
              </a:ext>
            </a:extLst>
          </p:cNvPr>
          <p:cNvSpPr txBox="1"/>
          <p:nvPr/>
        </p:nvSpPr>
        <p:spPr>
          <a:xfrm>
            <a:off x="4341936" y="4125629"/>
            <a:ext cx="17540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다운받기</a:t>
            </a:r>
            <a:r>
              <a:rPr lang="en-US" altLang="ko-KR" sz="2400" dirty="0">
                <a:solidFill>
                  <a:srgbClr val="FF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!</a:t>
            </a:r>
            <a:endParaRPr lang="ko-KR" altLang="en-US" dirty="0">
              <a:solidFill>
                <a:srgbClr val="FF00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D7151B-E7A9-4F64-885F-D9017208724B}"/>
              </a:ext>
            </a:extLst>
          </p:cNvPr>
          <p:cNvSpPr txBox="1"/>
          <p:nvPr/>
        </p:nvSpPr>
        <p:spPr>
          <a:xfrm>
            <a:off x="568842" y="174829"/>
            <a:ext cx="41120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카페24 당당해" pitchFamily="2" charset="-127"/>
                <a:ea typeface="카페24 당당해" pitchFamily="2" charset="-127"/>
              </a:rPr>
              <a:t>과제 제출 방법</a:t>
            </a:r>
          </a:p>
        </p:txBody>
      </p:sp>
    </p:spTree>
    <p:extLst>
      <p:ext uri="{BB962C8B-B14F-4D97-AF65-F5344CB8AC3E}">
        <p14:creationId xmlns:p14="http://schemas.microsoft.com/office/powerpoint/2010/main" val="2379622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84E765C-4B6E-4FE5-868B-ED7D8AE20A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583"/>
          <a:stretch/>
        </p:blipFill>
        <p:spPr>
          <a:xfrm>
            <a:off x="419145" y="3815856"/>
            <a:ext cx="10742912" cy="273130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66BD9A8-B56D-4474-AA39-7860C3F44F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084"/>
          <a:stretch/>
        </p:blipFill>
        <p:spPr>
          <a:xfrm>
            <a:off x="255712" y="1441049"/>
            <a:ext cx="6055360" cy="21064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DABB93-A057-4225-8ADA-52322A9B3C97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DE63362-3036-4DB8-A4D5-733ACC51D6B2}"/>
              </a:ext>
            </a:extLst>
          </p:cNvPr>
          <p:cNvSpPr/>
          <p:nvPr/>
        </p:nvSpPr>
        <p:spPr>
          <a:xfrm>
            <a:off x="0" y="0"/>
            <a:ext cx="12192000" cy="1272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A30149-4623-45F5-8423-B4F5C6DB13D0}"/>
              </a:ext>
            </a:extLst>
          </p:cNvPr>
          <p:cNvSpPr txBox="1"/>
          <p:nvPr/>
        </p:nvSpPr>
        <p:spPr>
          <a:xfrm>
            <a:off x="568842" y="174829"/>
            <a:ext cx="82044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카페24 당당해" pitchFamily="2" charset="-127"/>
                <a:ea typeface="카페24 당당해" pitchFamily="2" charset="-127"/>
              </a:rPr>
              <a:t>과제</a:t>
            </a:r>
            <a:r>
              <a:rPr lang="en-US" altLang="ko-KR" sz="5400" dirty="0">
                <a:solidFill>
                  <a:schemeClr val="bg1"/>
                </a:solidFill>
                <a:latin typeface="카페24 당당해" pitchFamily="2" charset="-127"/>
                <a:ea typeface="카페24 당당해" pitchFamily="2" charset="-127"/>
              </a:rPr>
              <a:t>: </a:t>
            </a:r>
            <a:r>
              <a:rPr lang="ko-KR" altLang="en-US" sz="5400" dirty="0">
                <a:solidFill>
                  <a:schemeClr val="bg1"/>
                </a:solidFill>
                <a:latin typeface="카페24 당당해" pitchFamily="2" charset="-127"/>
                <a:ea typeface="카페24 당당해" pitchFamily="2" charset="-127"/>
              </a:rPr>
              <a:t>피마 인디언 당뇨병 예측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A9878C-DA43-4A5D-ACF8-0795A4953267}"/>
              </a:ext>
            </a:extLst>
          </p:cNvPr>
          <p:cNvSpPr txBox="1"/>
          <p:nvPr/>
        </p:nvSpPr>
        <p:spPr>
          <a:xfrm>
            <a:off x="6409130" y="1272215"/>
            <a:ext cx="5527158" cy="254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diabetes.csv </a:t>
            </a:r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데이터를 로지스틱 회귀로 예측한 샘플이 </a:t>
            </a:r>
            <a:r>
              <a:rPr lang="en-US" altLang="ko-KR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0924_</a:t>
            </a:r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과제</a:t>
            </a:r>
            <a:r>
              <a:rPr lang="en-US" altLang="ko-KR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r>
              <a:rPr lang="en-US" altLang="ko-KR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ipynb</a:t>
            </a:r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파일에 있습니다</a:t>
            </a:r>
            <a:r>
              <a:rPr lang="en-US" altLang="ko-KR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1) </a:t>
            </a:r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이를 이용하여 </a:t>
            </a:r>
            <a:r>
              <a:rPr lang="en-US" altLang="ko-KR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diabetes </a:t>
            </a:r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데이터를 각자 자유롭게 </a:t>
            </a:r>
            <a:r>
              <a:rPr lang="en-US" altLang="ko-KR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EDA </a:t>
            </a:r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해보고</a:t>
            </a:r>
            <a:r>
              <a:rPr lang="en-US" altLang="ko-KR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필요한 경우 전처리를 하여 다시 예측해봅시다</a:t>
            </a:r>
            <a:r>
              <a:rPr lang="en-US" altLang="ko-KR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2) </a:t>
            </a:r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그리고 예측한 데이터를 이용해 정확도</a:t>
            </a:r>
            <a:r>
              <a:rPr lang="en-US" altLang="ko-KR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교차행렬</a:t>
            </a:r>
            <a:r>
              <a:rPr lang="en-US" altLang="ko-KR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정밀도</a:t>
            </a:r>
            <a:r>
              <a:rPr lang="en-US" altLang="ko-KR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dirty="0" err="1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재현율</a:t>
            </a:r>
            <a:r>
              <a:rPr lang="en-US" altLang="ko-KR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F1</a:t>
            </a:r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스코어</a:t>
            </a:r>
            <a:r>
              <a:rPr lang="en-US" altLang="ko-KR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ROC curve, AUC</a:t>
            </a:r>
            <a:r>
              <a:rPr lang="ko-KR" altLang="en-US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를 구해봅시다</a:t>
            </a:r>
            <a:r>
              <a:rPr lang="en-US" altLang="ko-KR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135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457443-236A-4B97-AB90-9C203498A48B}"/>
              </a:ext>
            </a:extLst>
          </p:cNvPr>
          <p:cNvSpPr txBox="1"/>
          <p:nvPr/>
        </p:nvSpPr>
        <p:spPr>
          <a:xfrm>
            <a:off x="2540556" y="2647930"/>
            <a:ext cx="7114432" cy="13111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3600" spc="-150" dirty="0">
                <a:solidFill>
                  <a:schemeClr val="bg1"/>
                </a:solidFill>
                <a:latin typeface="카페24 아네모네에어" pitchFamily="2" charset="-127"/>
                <a:ea typeface="카페24 아네모네에어" pitchFamily="2" charset="-127"/>
              </a:rPr>
              <a:t>수고하셨습니다</a:t>
            </a:r>
            <a:r>
              <a:rPr lang="en-US" altLang="ko-KR" sz="3600" spc="-150" dirty="0">
                <a:solidFill>
                  <a:schemeClr val="bg1"/>
                </a:solidFill>
                <a:latin typeface="카페24 아네모네에어" pitchFamily="2" charset="-127"/>
                <a:ea typeface="카페24 아네모네에어" pitchFamily="2" charset="-127"/>
              </a:rPr>
              <a:t>!</a:t>
            </a:r>
          </a:p>
          <a:p>
            <a:pPr algn="ctr">
              <a:lnSpc>
                <a:spcPct val="110000"/>
              </a:lnSpc>
            </a:pPr>
            <a:r>
              <a:rPr lang="ko-KR" altLang="en-US" sz="3600" spc="-150" dirty="0">
                <a:solidFill>
                  <a:schemeClr val="bg1"/>
                </a:solidFill>
                <a:latin typeface="카페24 아네모네에어" pitchFamily="2" charset="-127"/>
                <a:ea typeface="카페24 아네모네에어" pitchFamily="2" charset="-127"/>
              </a:rPr>
              <a:t>과제 열심히 하시고 다음 주에 뵈어요</a:t>
            </a:r>
            <a:r>
              <a:rPr lang="en-US" altLang="ko-KR" sz="3600" spc="-150" dirty="0">
                <a:solidFill>
                  <a:schemeClr val="bg1"/>
                </a:solidFill>
                <a:latin typeface="카페24 아네모네에어" pitchFamily="2" charset="-127"/>
                <a:ea typeface="카페24 아네모네에어" pitchFamily="2" charset="-127"/>
              </a:rPr>
              <a:t>~</a:t>
            </a:r>
            <a:endParaRPr lang="ko-KR" altLang="en-US" sz="3600" spc="-150" dirty="0">
              <a:solidFill>
                <a:schemeClr val="bg1"/>
              </a:solidFill>
              <a:latin typeface="카페24 아네모네에어" pitchFamily="2" charset="-127"/>
              <a:ea typeface="카페24 아네모네에어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926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51FDC9-B70C-4BC0-8AC7-216B5765985E}"/>
              </a:ext>
            </a:extLst>
          </p:cNvPr>
          <p:cNvSpPr txBox="1"/>
          <p:nvPr/>
        </p:nvSpPr>
        <p:spPr>
          <a:xfrm>
            <a:off x="5378110" y="2732147"/>
            <a:ext cx="14357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카페24 당당해" pitchFamily="2" charset="-127"/>
                <a:ea typeface="카페24 당당해" pitchFamily="2" charset="-127"/>
              </a:rPr>
              <a:t>EDA</a:t>
            </a:r>
            <a:endParaRPr lang="ko-KR" altLang="en-US" sz="5400" dirty="0">
              <a:solidFill>
                <a:schemeClr val="bg1"/>
              </a:solidFill>
              <a:latin typeface="카페24 당당해" pitchFamily="2" charset="-127"/>
              <a:ea typeface="카페24 당당해" pitchFamily="2" charset="-127"/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7B2CAB3D-75D4-47BA-AA00-C925C76EC1D2}"/>
              </a:ext>
            </a:extLst>
          </p:cNvPr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28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BC01924-9FC6-4333-ADE5-57D5A5C6089D}"/>
              </a:ext>
            </a:extLst>
          </p:cNvPr>
          <p:cNvSpPr/>
          <p:nvPr/>
        </p:nvSpPr>
        <p:spPr>
          <a:xfrm>
            <a:off x="0" y="0"/>
            <a:ext cx="12192000" cy="1272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6F7CD2-85DE-458A-9762-69B5DED1CBFF}"/>
              </a:ext>
            </a:extLst>
          </p:cNvPr>
          <p:cNvSpPr txBox="1"/>
          <p:nvPr/>
        </p:nvSpPr>
        <p:spPr>
          <a:xfrm>
            <a:off x="568842" y="174829"/>
            <a:ext cx="2371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카페24 당당해" pitchFamily="2" charset="-127"/>
                <a:ea typeface="카페24 당당해" pitchFamily="2" charset="-127"/>
              </a:rPr>
              <a:t>EDA</a:t>
            </a:r>
            <a:r>
              <a:rPr lang="ko-KR" altLang="en-US" sz="5400" dirty="0">
                <a:solidFill>
                  <a:schemeClr val="bg1"/>
                </a:solidFill>
                <a:latin typeface="카페24 당당해" pitchFamily="2" charset="-127"/>
                <a:ea typeface="카페24 당당해" pitchFamily="2" charset="-127"/>
              </a:rPr>
              <a:t>란</a:t>
            </a:r>
            <a:r>
              <a:rPr lang="en-US" altLang="ko-KR" sz="5400" dirty="0">
                <a:solidFill>
                  <a:schemeClr val="bg1"/>
                </a:solidFill>
                <a:latin typeface="카페24 당당해" pitchFamily="2" charset="-127"/>
                <a:ea typeface="카페24 당당해" pitchFamily="2" charset="-127"/>
              </a:rPr>
              <a:t>?</a:t>
            </a:r>
            <a:endParaRPr lang="ko-KR" altLang="en-US" sz="5400" dirty="0">
              <a:solidFill>
                <a:schemeClr val="bg1"/>
              </a:solidFill>
              <a:latin typeface="카페24 당당해" pitchFamily="2" charset="-127"/>
              <a:ea typeface="카페24 당당해" pitchFamily="2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C1F9DA3-1912-44E5-9B44-8196C38B5E0E}"/>
              </a:ext>
            </a:extLst>
          </p:cNvPr>
          <p:cNvGrpSpPr/>
          <p:nvPr/>
        </p:nvGrpSpPr>
        <p:grpSpPr>
          <a:xfrm>
            <a:off x="1754807" y="2097741"/>
            <a:ext cx="8675222" cy="2940424"/>
            <a:chOff x="1700119" y="1810871"/>
            <a:chExt cx="8675222" cy="2940424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EE342E88-30DE-46B9-8B70-099FA6808ABB}"/>
                </a:ext>
              </a:extLst>
            </p:cNvPr>
            <p:cNvSpPr/>
            <p:nvPr/>
          </p:nvSpPr>
          <p:spPr>
            <a:xfrm>
              <a:off x="1700119" y="1810871"/>
              <a:ext cx="8675222" cy="294042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76A940B-486E-4406-9441-9D64329CDF58}"/>
                </a:ext>
              </a:extLst>
            </p:cNvPr>
            <p:cNvSpPr txBox="1"/>
            <p:nvPr/>
          </p:nvSpPr>
          <p:spPr>
            <a:xfrm>
              <a:off x="2238709" y="2176935"/>
              <a:ext cx="7598042" cy="2208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4400" dirty="0">
                  <a:effectLst/>
                  <a:latin typeface="카페24 아네모네에어" pitchFamily="2" charset="-127"/>
                  <a:ea typeface="카페24 아네모네에어" pitchFamily="2" charset="-127"/>
                  <a:cs typeface="Times New Roman" panose="02020603050405020304" pitchFamily="18" charset="0"/>
                </a:rPr>
                <a:t>Exploratory Data Analysis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5200" dirty="0">
                  <a:latin typeface="카페24 아네모네에어" pitchFamily="2" charset="-127"/>
                  <a:ea typeface="카페24 아네모네에어" pitchFamily="2" charset="-127"/>
                  <a:cs typeface="Times New Roman" panose="02020603050405020304" pitchFamily="18" charset="0"/>
                </a:rPr>
                <a:t>탐색적 데이터 분석</a:t>
              </a:r>
              <a:endParaRPr lang="ko-KR" altLang="en-US" sz="5200" dirty="0">
                <a:latin typeface="카페24 아네모네에어" pitchFamily="2" charset="-127"/>
                <a:ea typeface="카페24 아네모네에어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27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BC01924-9FC6-4333-ADE5-57D5A5C6089D}"/>
              </a:ext>
            </a:extLst>
          </p:cNvPr>
          <p:cNvSpPr/>
          <p:nvPr/>
        </p:nvSpPr>
        <p:spPr>
          <a:xfrm>
            <a:off x="0" y="0"/>
            <a:ext cx="12192000" cy="1272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6F7CD2-85DE-458A-9762-69B5DED1CBFF}"/>
              </a:ext>
            </a:extLst>
          </p:cNvPr>
          <p:cNvSpPr txBox="1"/>
          <p:nvPr/>
        </p:nvSpPr>
        <p:spPr>
          <a:xfrm>
            <a:off x="568842" y="174829"/>
            <a:ext cx="73380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카페24 당당해" pitchFamily="2" charset="-127"/>
                <a:ea typeface="카페24 당당해" pitchFamily="2" charset="-127"/>
              </a:rPr>
              <a:t>EDA</a:t>
            </a:r>
            <a:r>
              <a:rPr lang="ko-KR" altLang="en-US" sz="5400" dirty="0">
                <a:solidFill>
                  <a:schemeClr val="bg1"/>
                </a:solidFill>
                <a:latin typeface="카페24 당당해" pitchFamily="2" charset="-127"/>
                <a:ea typeface="카페24 당당해" pitchFamily="2" charset="-127"/>
              </a:rPr>
              <a:t>에서 확인해야 하는 것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A802FA3-E536-4D24-A031-BAC0D40A9EAF}"/>
              </a:ext>
            </a:extLst>
          </p:cNvPr>
          <p:cNvGrpSpPr/>
          <p:nvPr/>
        </p:nvGrpSpPr>
        <p:grpSpPr>
          <a:xfrm>
            <a:off x="758671" y="1552377"/>
            <a:ext cx="3338200" cy="4570519"/>
            <a:chOff x="758671" y="1471692"/>
            <a:chExt cx="3338200" cy="4570519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19D246BA-9376-47AE-8974-4DD005A744F7}"/>
                </a:ext>
              </a:extLst>
            </p:cNvPr>
            <p:cNvGrpSpPr/>
            <p:nvPr/>
          </p:nvGrpSpPr>
          <p:grpSpPr>
            <a:xfrm>
              <a:off x="758671" y="1471692"/>
              <a:ext cx="3338200" cy="4570519"/>
              <a:chOff x="747884" y="1102360"/>
              <a:chExt cx="3858553" cy="5282965"/>
            </a:xfrm>
            <a:effectLst>
              <a:outerShdw blurRad="190500" dist="25400" dir="2700000" algn="tl" rotWithShape="0">
                <a:schemeClr val="accent2">
                  <a:lumMod val="50000"/>
                  <a:alpha val="40000"/>
                </a:schemeClr>
              </a:outerShdw>
            </a:effectLst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3314E2EE-733C-4369-9DDA-53B113BDC94B}"/>
                  </a:ext>
                </a:extLst>
              </p:cNvPr>
              <p:cNvSpPr/>
              <p:nvPr/>
            </p:nvSpPr>
            <p:spPr>
              <a:xfrm>
                <a:off x="747884" y="1910080"/>
                <a:ext cx="3858553" cy="4475245"/>
              </a:xfrm>
              <a:prstGeom prst="roundRect">
                <a:avLst>
                  <a:gd name="adj" fmla="val 13072"/>
                </a:avLst>
              </a:prstGeom>
              <a:solidFill>
                <a:srgbClr val="2A34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983AA0CF-F15E-4BC0-93AB-8DFFE340367B}"/>
                  </a:ext>
                </a:extLst>
              </p:cNvPr>
              <p:cNvSpPr/>
              <p:nvPr/>
            </p:nvSpPr>
            <p:spPr>
              <a:xfrm>
                <a:off x="1869440" y="1102360"/>
                <a:ext cx="1615440" cy="1615440"/>
              </a:xfrm>
              <a:prstGeom prst="ellipse">
                <a:avLst/>
              </a:prstGeom>
              <a:solidFill>
                <a:srgbClr val="CAB5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200" dirty="0">
                    <a:solidFill>
                      <a:schemeClr val="tx1"/>
                    </a:solidFill>
                    <a:latin typeface="카페24 당당해" pitchFamily="2" charset="-127"/>
                    <a:ea typeface="카페24 당당해" pitchFamily="2" charset="-127"/>
                  </a:rPr>
                  <a:t>1</a:t>
                </a:r>
                <a:endParaRPr lang="ko-KR" altLang="en-US" sz="5200" dirty="0">
                  <a:solidFill>
                    <a:schemeClr val="tx1"/>
                  </a:solidFill>
                  <a:latin typeface="카페24 당당해" pitchFamily="2" charset="-127"/>
                  <a:ea typeface="카페24 당당해" pitchFamily="2" charset="-127"/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B55F287-8B53-4A0C-9C97-1E4648FD943B}"/>
                </a:ext>
              </a:extLst>
            </p:cNvPr>
            <p:cNvSpPr txBox="1"/>
            <p:nvPr/>
          </p:nvSpPr>
          <p:spPr>
            <a:xfrm>
              <a:off x="876362" y="3321518"/>
              <a:ext cx="310281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dirty="0">
                  <a:solidFill>
                    <a:schemeClr val="bg1"/>
                  </a:solidFill>
                  <a:latin typeface="카페24 아네모네에어" pitchFamily="2" charset="-127"/>
                  <a:ea typeface="카페24 아네모네에어" pitchFamily="2" charset="-127"/>
                </a:rPr>
                <a:t>데이터 크기</a:t>
              </a:r>
              <a:endParaRPr lang="en-US" altLang="ko-KR" sz="3200" dirty="0">
                <a:solidFill>
                  <a:schemeClr val="bg1"/>
                </a:solidFill>
                <a:latin typeface="카페24 아네모네에어" pitchFamily="2" charset="-127"/>
                <a:ea typeface="카페24 아네모네에어" pitchFamily="2" charset="-127"/>
              </a:endParaRPr>
            </a:p>
            <a:p>
              <a:pPr algn="ctr"/>
              <a:r>
                <a:rPr lang="ko-KR" altLang="en-US" sz="3200" dirty="0">
                  <a:solidFill>
                    <a:schemeClr val="bg1"/>
                  </a:solidFill>
                  <a:latin typeface="카페24 아네모네에어" pitchFamily="2" charset="-127"/>
                  <a:ea typeface="카페24 아네모네에어" pitchFamily="2" charset="-127"/>
                </a:rPr>
                <a:t>및</a:t>
              </a:r>
              <a:endParaRPr lang="en-US" altLang="ko-KR" sz="3200" dirty="0">
                <a:solidFill>
                  <a:schemeClr val="bg1"/>
                </a:solidFill>
                <a:latin typeface="카페24 아네모네에어" pitchFamily="2" charset="-127"/>
                <a:ea typeface="카페24 아네모네에어" pitchFamily="2" charset="-127"/>
              </a:endParaRPr>
            </a:p>
            <a:p>
              <a:pPr algn="ctr"/>
              <a:r>
                <a:rPr lang="ko-KR" altLang="en-US" sz="3200" dirty="0">
                  <a:solidFill>
                    <a:schemeClr val="bg1"/>
                  </a:solidFill>
                  <a:latin typeface="카페24 아네모네에어" pitchFamily="2" charset="-127"/>
                  <a:ea typeface="카페24 아네모네에어" pitchFamily="2" charset="-127"/>
                </a:rPr>
                <a:t>변수 확인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A85873FB-7996-4997-85C2-6A09FABE8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2503" y="1674721"/>
            <a:ext cx="4000500" cy="4448175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7D1CA456-94AD-4144-ABD6-AC17A49345C6}"/>
              </a:ext>
            </a:extLst>
          </p:cNvPr>
          <p:cNvSpPr/>
          <p:nvPr/>
        </p:nvSpPr>
        <p:spPr>
          <a:xfrm>
            <a:off x="5943600" y="2363499"/>
            <a:ext cx="2070847" cy="3227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E466E92-6309-4CCD-A790-4366C16DD7C0}"/>
              </a:ext>
            </a:extLst>
          </p:cNvPr>
          <p:cNvSpPr/>
          <p:nvPr/>
        </p:nvSpPr>
        <p:spPr>
          <a:xfrm>
            <a:off x="5943600" y="2566241"/>
            <a:ext cx="2735084" cy="3227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5A82DC7-4C8C-432C-B43E-F5AB509264B1}"/>
              </a:ext>
            </a:extLst>
          </p:cNvPr>
          <p:cNvSpPr/>
          <p:nvPr/>
        </p:nvSpPr>
        <p:spPr>
          <a:xfrm>
            <a:off x="6005165" y="3185261"/>
            <a:ext cx="1461426" cy="25009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93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1" grpId="0" animBg="1"/>
      <p:bldP spid="31" grpId="1" animBg="1"/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BC01924-9FC6-4333-ADE5-57D5A5C6089D}"/>
              </a:ext>
            </a:extLst>
          </p:cNvPr>
          <p:cNvSpPr/>
          <p:nvPr/>
        </p:nvSpPr>
        <p:spPr>
          <a:xfrm>
            <a:off x="0" y="0"/>
            <a:ext cx="12192000" cy="1272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6F7CD2-85DE-458A-9762-69B5DED1CBFF}"/>
              </a:ext>
            </a:extLst>
          </p:cNvPr>
          <p:cNvSpPr txBox="1"/>
          <p:nvPr/>
        </p:nvSpPr>
        <p:spPr>
          <a:xfrm>
            <a:off x="568842" y="174829"/>
            <a:ext cx="73380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카페24 당당해" pitchFamily="2" charset="-127"/>
                <a:ea typeface="카페24 당당해" pitchFamily="2" charset="-127"/>
              </a:rPr>
              <a:t>EDA</a:t>
            </a:r>
            <a:r>
              <a:rPr lang="ko-KR" altLang="en-US" sz="5400" dirty="0">
                <a:solidFill>
                  <a:schemeClr val="bg1"/>
                </a:solidFill>
                <a:latin typeface="카페24 당당해" pitchFamily="2" charset="-127"/>
                <a:ea typeface="카페24 당당해" pitchFamily="2" charset="-127"/>
              </a:rPr>
              <a:t>에서 확인해야 하는 것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A802FA3-E536-4D24-A031-BAC0D40A9EAF}"/>
              </a:ext>
            </a:extLst>
          </p:cNvPr>
          <p:cNvGrpSpPr/>
          <p:nvPr/>
        </p:nvGrpSpPr>
        <p:grpSpPr>
          <a:xfrm>
            <a:off x="758671" y="1552377"/>
            <a:ext cx="3338200" cy="4570519"/>
            <a:chOff x="758671" y="1471692"/>
            <a:chExt cx="3338200" cy="4570519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19D246BA-9376-47AE-8974-4DD005A744F7}"/>
                </a:ext>
              </a:extLst>
            </p:cNvPr>
            <p:cNvGrpSpPr/>
            <p:nvPr/>
          </p:nvGrpSpPr>
          <p:grpSpPr>
            <a:xfrm>
              <a:off x="758671" y="1471692"/>
              <a:ext cx="3338200" cy="4570519"/>
              <a:chOff x="747884" y="1102360"/>
              <a:chExt cx="3858553" cy="5282965"/>
            </a:xfrm>
            <a:effectLst>
              <a:outerShdw blurRad="190500" dist="25400" dir="2700000" algn="tl" rotWithShape="0">
                <a:schemeClr val="accent2">
                  <a:lumMod val="50000"/>
                  <a:alpha val="40000"/>
                </a:schemeClr>
              </a:outerShdw>
            </a:effectLst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3314E2EE-733C-4369-9DDA-53B113BDC94B}"/>
                  </a:ext>
                </a:extLst>
              </p:cNvPr>
              <p:cNvSpPr/>
              <p:nvPr/>
            </p:nvSpPr>
            <p:spPr>
              <a:xfrm>
                <a:off x="747884" y="1910080"/>
                <a:ext cx="3858553" cy="4475245"/>
              </a:xfrm>
              <a:prstGeom prst="roundRect">
                <a:avLst>
                  <a:gd name="adj" fmla="val 13072"/>
                </a:avLst>
              </a:prstGeom>
              <a:solidFill>
                <a:srgbClr val="2A34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983AA0CF-F15E-4BC0-93AB-8DFFE340367B}"/>
                  </a:ext>
                </a:extLst>
              </p:cNvPr>
              <p:cNvSpPr/>
              <p:nvPr/>
            </p:nvSpPr>
            <p:spPr>
              <a:xfrm>
                <a:off x="1869440" y="1102360"/>
                <a:ext cx="1615440" cy="1615440"/>
              </a:xfrm>
              <a:prstGeom prst="ellipse">
                <a:avLst/>
              </a:prstGeom>
              <a:solidFill>
                <a:srgbClr val="CAB5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200" dirty="0">
                    <a:solidFill>
                      <a:schemeClr val="tx1"/>
                    </a:solidFill>
                    <a:latin typeface="카페24 당당해" pitchFamily="2" charset="-127"/>
                    <a:ea typeface="카페24 당당해" pitchFamily="2" charset="-127"/>
                  </a:rPr>
                  <a:t>2</a:t>
                </a:r>
                <a:endParaRPr lang="ko-KR" altLang="en-US" sz="5200" dirty="0">
                  <a:solidFill>
                    <a:schemeClr val="tx1"/>
                  </a:solidFill>
                  <a:latin typeface="카페24 당당해" pitchFamily="2" charset="-127"/>
                  <a:ea typeface="카페24 당당해" pitchFamily="2" charset="-127"/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B55F287-8B53-4A0C-9C97-1E4648FD943B}"/>
                </a:ext>
              </a:extLst>
            </p:cNvPr>
            <p:cNvSpPr txBox="1"/>
            <p:nvPr/>
          </p:nvSpPr>
          <p:spPr>
            <a:xfrm>
              <a:off x="876362" y="3321518"/>
              <a:ext cx="310281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dirty="0" err="1">
                  <a:solidFill>
                    <a:schemeClr val="bg1"/>
                  </a:solidFill>
                  <a:latin typeface="카페24 아네모네에어" pitchFamily="2" charset="-127"/>
                  <a:ea typeface="카페24 아네모네에어" pitchFamily="2" charset="-127"/>
                </a:rPr>
                <a:t>결측값</a:t>
              </a:r>
              <a:r>
                <a:rPr lang="en-US" altLang="ko-KR" sz="3200" dirty="0">
                  <a:solidFill>
                    <a:schemeClr val="bg1"/>
                  </a:solidFill>
                  <a:latin typeface="카페24 아네모네에어" pitchFamily="2" charset="-127"/>
                  <a:ea typeface="카페24 아네모네에어" pitchFamily="2" charset="-127"/>
                </a:rPr>
                <a:t>,</a:t>
              </a:r>
            </a:p>
            <a:p>
              <a:pPr algn="ctr"/>
              <a:r>
                <a:rPr lang="ko-KR" altLang="en-US" sz="3200" dirty="0">
                  <a:solidFill>
                    <a:schemeClr val="bg1"/>
                  </a:solidFill>
                  <a:latin typeface="카페24 아네모네에어" pitchFamily="2" charset="-127"/>
                  <a:ea typeface="카페24 아네모네에어" pitchFamily="2" charset="-127"/>
                </a:rPr>
                <a:t>이상치 등</a:t>
              </a:r>
              <a:endParaRPr lang="en-US" altLang="ko-KR" sz="3200" dirty="0">
                <a:solidFill>
                  <a:schemeClr val="bg1"/>
                </a:solidFill>
                <a:latin typeface="카페24 아네모네에어" pitchFamily="2" charset="-127"/>
                <a:ea typeface="카페24 아네모네에어" pitchFamily="2" charset="-127"/>
              </a:endParaRPr>
            </a:p>
            <a:p>
              <a:pPr algn="ctr"/>
              <a:r>
                <a:rPr lang="ko-KR" altLang="en-US" sz="3200" dirty="0">
                  <a:solidFill>
                    <a:schemeClr val="bg1"/>
                  </a:solidFill>
                  <a:latin typeface="카페24 아네모네에어" pitchFamily="2" charset="-127"/>
                  <a:ea typeface="카페24 아네모네에어" pitchFamily="2" charset="-127"/>
                </a:rPr>
                <a:t>확인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EFA367F8-4FD8-4AE1-8D6C-D378FBF88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188" y="1761449"/>
            <a:ext cx="2762250" cy="4361447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AC1BB978-53D9-4D11-9AE1-4BFCCE7B7768}"/>
              </a:ext>
            </a:extLst>
          </p:cNvPr>
          <p:cNvSpPr/>
          <p:nvPr/>
        </p:nvSpPr>
        <p:spPr>
          <a:xfrm>
            <a:off x="8194003" y="3531486"/>
            <a:ext cx="600116" cy="4360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7ABC249-FDF6-4E48-815E-633AD3D010D7}"/>
              </a:ext>
            </a:extLst>
          </p:cNvPr>
          <p:cNvSpPr/>
          <p:nvPr/>
        </p:nvSpPr>
        <p:spPr>
          <a:xfrm>
            <a:off x="8194003" y="4827191"/>
            <a:ext cx="600116" cy="4360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75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7" grpId="0" animBg="1"/>
      <p:bldP spid="2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BC01924-9FC6-4333-ADE5-57D5A5C6089D}"/>
              </a:ext>
            </a:extLst>
          </p:cNvPr>
          <p:cNvSpPr/>
          <p:nvPr/>
        </p:nvSpPr>
        <p:spPr>
          <a:xfrm>
            <a:off x="0" y="0"/>
            <a:ext cx="12192000" cy="1272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6F7CD2-85DE-458A-9762-69B5DED1CBFF}"/>
              </a:ext>
            </a:extLst>
          </p:cNvPr>
          <p:cNvSpPr txBox="1"/>
          <p:nvPr/>
        </p:nvSpPr>
        <p:spPr>
          <a:xfrm>
            <a:off x="568842" y="174829"/>
            <a:ext cx="73380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카페24 당당해" pitchFamily="2" charset="-127"/>
                <a:ea typeface="카페24 당당해" pitchFamily="2" charset="-127"/>
              </a:rPr>
              <a:t>EDA</a:t>
            </a:r>
            <a:r>
              <a:rPr lang="ko-KR" altLang="en-US" sz="5400" dirty="0">
                <a:solidFill>
                  <a:schemeClr val="bg1"/>
                </a:solidFill>
                <a:latin typeface="카페24 당당해" pitchFamily="2" charset="-127"/>
                <a:ea typeface="카페24 당당해" pitchFamily="2" charset="-127"/>
              </a:rPr>
              <a:t>에서 확인해야 하는 것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A802FA3-E536-4D24-A031-BAC0D40A9EAF}"/>
              </a:ext>
            </a:extLst>
          </p:cNvPr>
          <p:cNvGrpSpPr/>
          <p:nvPr/>
        </p:nvGrpSpPr>
        <p:grpSpPr>
          <a:xfrm>
            <a:off x="758671" y="1552377"/>
            <a:ext cx="3338200" cy="4570519"/>
            <a:chOff x="758671" y="1471692"/>
            <a:chExt cx="3338200" cy="4570519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19D246BA-9376-47AE-8974-4DD005A744F7}"/>
                </a:ext>
              </a:extLst>
            </p:cNvPr>
            <p:cNvGrpSpPr/>
            <p:nvPr/>
          </p:nvGrpSpPr>
          <p:grpSpPr>
            <a:xfrm>
              <a:off x="758671" y="1471692"/>
              <a:ext cx="3338200" cy="4570519"/>
              <a:chOff x="747884" y="1102360"/>
              <a:chExt cx="3858553" cy="5282965"/>
            </a:xfrm>
            <a:effectLst>
              <a:outerShdw blurRad="190500" dist="25400" dir="2700000" algn="tl" rotWithShape="0">
                <a:schemeClr val="accent2">
                  <a:lumMod val="50000"/>
                  <a:alpha val="40000"/>
                </a:schemeClr>
              </a:outerShdw>
            </a:effectLst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3314E2EE-733C-4369-9DDA-53B113BDC94B}"/>
                  </a:ext>
                </a:extLst>
              </p:cNvPr>
              <p:cNvSpPr/>
              <p:nvPr/>
            </p:nvSpPr>
            <p:spPr>
              <a:xfrm>
                <a:off x="747884" y="1910080"/>
                <a:ext cx="3858553" cy="4475245"/>
              </a:xfrm>
              <a:prstGeom prst="roundRect">
                <a:avLst>
                  <a:gd name="adj" fmla="val 13072"/>
                </a:avLst>
              </a:prstGeom>
              <a:solidFill>
                <a:srgbClr val="2A34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983AA0CF-F15E-4BC0-93AB-8DFFE340367B}"/>
                  </a:ext>
                </a:extLst>
              </p:cNvPr>
              <p:cNvSpPr/>
              <p:nvPr/>
            </p:nvSpPr>
            <p:spPr>
              <a:xfrm>
                <a:off x="1869440" y="1102360"/>
                <a:ext cx="1615440" cy="1615440"/>
              </a:xfrm>
              <a:prstGeom prst="ellipse">
                <a:avLst/>
              </a:prstGeom>
              <a:solidFill>
                <a:srgbClr val="CAB5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200" dirty="0">
                    <a:solidFill>
                      <a:schemeClr val="tx1"/>
                    </a:solidFill>
                    <a:latin typeface="카페24 당당해" pitchFamily="2" charset="-127"/>
                    <a:ea typeface="카페24 당당해" pitchFamily="2" charset="-127"/>
                  </a:rPr>
                  <a:t>3</a:t>
                </a:r>
                <a:endParaRPr lang="ko-KR" altLang="en-US" sz="5200" dirty="0">
                  <a:solidFill>
                    <a:schemeClr val="tx1"/>
                  </a:solidFill>
                  <a:latin typeface="카페24 당당해" pitchFamily="2" charset="-127"/>
                  <a:ea typeface="카페24 당당해" pitchFamily="2" charset="-127"/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B55F287-8B53-4A0C-9C97-1E4648FD943B}"/>
                </a:ext>
              </a:extLst>
            </p:cNvPr>
            <p:cNvSpPr txBox="1"/>
            <p:nvPr/>
          </p:nvSpPr>
          <p:spPr>
            <a:xfrm>
              <a:off x="876362" y="3075297"/>
              <a:ext cx="3102818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dirty="0">
                  <a:solidFill>
                    <a:schemeClr val="bg1"/>
                  </a:solidFill>
                  <a:latin typeface="카페24 아네모네에어" pitchFamily="2" charset="-127"/>
                  <a:ea typeface="카페24 아네모네에어" pitchFamily="2" charset="-127"/>
                </a:rPr>
                <a:t>개별 변수</a:t>
              </a:r>
              <a:endParaRPr lang="en-US" altLang="ko-KR" sz="3200" dirty="0">
                <a:solidFill>
                  <a:schemeClr val="bg1"/>
                </a:solidFill>
                <a:latin typeface="카페24 아네모네에어" pitchFamily="2" charset="-127"/>
                <a:ea typeface="카페24 아네모네에어" pitchFamily="2" charset="-127"/>
              </a:endParaRPr>
            </a:p>
            <a:p>
              <a:pPr algn="ctr"/>
              <a:r>
                <a:rPr lang="ko-KR" altLang="en-US" sz="3200" dirty="0">
                  <a:solidFill>
                    <a:schemeClr val="bg1"/>
                  </a:solidFill>
                  <a:latin typeface="카페24 아네모네에어" pitchFamily="2" charset="-127"/>
                  <a:ea typeface="카페24 아네모네에어" pitchFamily="2" charset="-127"/>
                </a:rPr>
                <a:t>및</a:t>
              </a:r>
              <a:endParaRPr lang="en-US" altLang="ko-KR" sz="3200" dirty="0">
                <a:solidFill>
                  <a:schemeClr val="bg1"/>
                </a:solidFill>
                <a:latin typeface="카페24 아네모네에어" pitchFamily="2" charset="-127"/>
                <a:ea typeface="카페24 아네모네에어" pitchFamily="2" charset="-127"/>
              </a:endParaRPr>
            </a:p>
            <a:p>
              <a:pPr algn="ctr"/>
              <a:r>
                <a:rPr lang="ko-KR" altLang="en-US" sz="3200" dirty="0">
                  <a:solidFill>
                    <a:schemeClr val="bg1"/>
                  </a:solidFill>
                  <a:latin typeface="카페24 아네모네에어" pitchFamily="2" charset="-127"/>
                  <a:ea typeface="카페24 아네모네에어" pitchFamily="2" charset="-127"/>
                </a:rPr>
                <a:t>변수 간 관계</a:t>
              </a:r>
              <a:endParaRPr lang="en-US" altLang="ko-KR" sz="3200" dirty="0">
                <a:solidFill>
                  <a:schemeClr val="bg1"/>
                </a:solidFill>
                <a:latin typeface="카페24 아네모네에어" pitchFamily="2" charset="-127"/>
                <a:ea typeface="카페24 아네모네에어" pitchFamily="2" charset="-127"/>
              </a:endParaRPr>
            </a:p>
            <a:p>
              <a:pPr algn="ctr"/>
              <a:r>
                <a:rPr lang="ko-KR" altLang="en-US" sz="3200" dirty="0">
                  <a:solidFill>
                    <a:schemeClr val="bg1"/>
                  </a:solidFill>
                  <a:latin typeface="카페24 아네모네에어" pitchFamily="2" charset="-127"/>
                  <a:ea typeface="카페24 아네모네에어" pitchFamily="2" charset="-127"/>
                </a:rPr>
                <a:t>관측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C6B6494C-C127-46C4-AF3F-184167231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544" y="1552377"/>
            <a:ext cx="5060559" cy="5060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05E66BF-162C-4753-8916-68642AF05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544" y="1349152"/>
            <a:ext cx="5288922" cy="545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4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51FDC9-B70C-4BC0-8AC7-216B5765985E}"/>
              </a:ext>
            </a:extLst>
          </p:cNvPr>
          <p:cNvSpPr txBox="1"/>
          <p:nvPr/>
        </p:nvSpPr>
        <p:spPr>
          <a:xfrm>
            <a:off x="3164751" y="2732147"/>
            <a:ext cx="58625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  <a:latin typeface="카페24 당당해" pitchFamily="2" charset="-127"/>
                <a:ea typeface="카페24 당당해" pitchFamily="2" charset="-127"/>
              </a:rPr>
              <a:t>타이타닉 생존자 예측</a:t>
            </a: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7B2CAB3D-75D4-47BA-AA00-C925C76EC1D2}"/>
              </a:ext>
            </a:extLst>
          </p:cNvPr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01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51FDC9-B70C-4BC0-8AC7-216B5765985E}"/>
              </a:ext>
            </a:extLst>
          </p:cNvPr>
          <p:cNvSpPr txBox="1"/>
          <p:nvPr/>
        </p:nvSpPr>
        <p:spPr>
          <a:xfrm>
            <a:off x="3164754" y="2732147"/>
            <a:ext cx="58625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  <a:latin typeface="카페24 당당해" pitchFamily="2" charset="-127"/>
                <a:ea typeface="카페24 당당해" pitchFamily="2" charset="-127"/>
              </a:rPr>
              <a:t>평가지표 파이썬 실습</a:t>
            </a: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7B2CAB3D-75D4-47BA-AA00-C925C76EC1D2}"/>
              </a:ext>
            </a:extLst>
          </p:cNvPr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74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4DB971D-0F0B-4B5E-9ED5-4D10AF5D6438}"/>
              </a:ext>
            </a:extLst>
          </p:cNvPr>
          <p:cNvSpPr/>
          <p:nvPr/>
        </p:nvSpPr>
        <p:spPr>
          <a:xfrm>
            <a:off x="0" y="0"/>
            <a:ext cx="12192000" cy="1272988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B969E1-13C8-43E8-B356-12F2C0BB2C97}"/>
              </a:ext>
            </a:extLst>
          </p:cNvPr>
          <p:cNvSpPr txBox="1"/>
          <p:nvPr/>
        </p:nvSpPr>
        <p:spPr>
          <a:xfrm>
            <a:off x="568842" y="174829"/>
            <a:ext cx="39292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atin typeface="카페24 당당해" pitchFamily="2" charset="-127"/>
                <a:ea typeface="카페24 당당해" pitchFamily="2" charset="-127"/>
              </a:rPr>
              <a:t>파이썬 패키지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D8CCE94-198E-4F9F-90A3-35FFB6D1DD5D}"/>
              </a:ext>
            </a:extLst>
          </p:cNvPr>
          <p:cNvSpPr/>
          <p:nvPr/>
        </p:nvSpPr>
        <p:spPr>
          <a:xfrm>
            <a:off x="278173" y="1551922"/>
            <a:ext cx="2065211" cy="859583"/>
          </a:xfrm>
          <a:prstGeom prst="roundRect">
            <a:avLst>
              <a:gd name="adj" fmla="val 13072"/>
            </a:avLst>
          </a:prstGeom>
          <a:solidFill>
            <a:srgbClr val="6D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latin typeface="카페24 아네모네에어" pitchFamily="2" charset="-127"/>
                <a:ea typeface="카페24 아네모네에어" pitchFamily="2" charset="-127"/>
              </a:rPr>
              <a:t>정확도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2769C99-6247-414E-AB61-C1684443E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482" y="1760669"/>
            <a:ext cx="9279774" cy="426236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3B60F42-44B4-4BA2-8484-207F68756EAF}"/>
              </a:ext>
            </a:extLst>
          </p:cNvPr>
          <p:cNvSpPr/>
          <p:nvPr/>
        </p:nvSpPr>
        <p:spPr>
          <a:xfrm>
            <a:off x="2507439" y="2223245"/>
            <a:ext cx="4422798" cy="3227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93DFF01-3CD4-401B-94C3-66444B1806F8}"/>
              </a:ext>
            </a:extLst>
          </p:cNvPr>
          <p:cNvSpPr/>
          <p:nvPr/>
        </p:nvSpPr>
        <p:spPr>
          <a:xfrm>
            <a:off x="7504167" y="5700302"/>
            <a:ext cx="4003902" cy="3227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60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</p:bldLst>
  </p:timing>
</p:sld>
</file>

<file path=ppt/theme/theme1.xml><?xml version="1.0" encoding="utf-8"?>
<a:theme xmlns:a="http://schemas.openxmlformats.org/drawingml/2006/main" name="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</Words>
  <Application>Microsoft Office PowerPoint</Application>
  <PresentationFormat>와이드스크린</PresentationFormat>
  <Paragraphs>61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KoPub돋움체 Light</vt:lpstr>
      <vt:lpstr>마루 부리 Beta</vt:lpstr>
      <vt:lpstr>카페24 당당해</vt:lpstr>
      <vt:lpstr>카페24 아네모네에어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구은아[ 학부재학 / 통계학과 ]</cp:lastModifiedBy>
  <cp:revision>92</cp:revision>
  <dcterms:created xsi:type="dcterms:W3CDTF">2020-11-18T01:48:02Z</dcterms:created>
  <dcterms:modified xsi:type="dcterms:W3CDTF">2021-09-22T02:46:12Z</dcterms:modified>
</cp:coreProperties>
</file>