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aximized" horzBarState="maximized">
    <p:restoredLeft sz="15987"/>
    <p:restoredTop sz="94660"/>
  </p:normalViewPr>
  <p:slideViewPr>
    <p:cSldViewPr snapToGrid="0">
      <p:cViewPr varScale="1">
        <p:scale>
          <a:sx n="130" d="100"/>
          <a:sy n="130" d="100"/>
        </p:scale>
        <p:origin x="1056" y="12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38221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5648" y="6400800"/>
            <a:ext cx="2133600" cy="365125"/>
          </a:xfrm>
        </p:spPr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4008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1152" y="6400800"/>
            <a:ext cx="2133600" cy="365125"/>
          </a:xfrm>
        </p:spPr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718336" y="2798064"/>
            <a:ext cx="7425663" cy="10241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Right Triangle 8"/>
          <p:cNvSpPr/>
          <p:nvPr/>
        </p:nvSpPr>
        <p:spPr bwMode="gray">
          <a:xfrm rot="16200000">
            <a:off x="600496" y="2697480"/>
            <a:ext cx="1024128" cy="12252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3819185"/>
            <a:ext cx="1728216" cy="102412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ight Triangle 10"/>
          <p:cNvSpPr/>
          <p:nvPr/>
        </p:nvSpPr>
        <p:spPr bwMode="gray">
          <a:xfrm rot="5400000">
            <a:off x="1828800" y="3718600"/>
            <a:ext cx="1024128" cy="122529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47"/>
          <p:cNvGrpSpPr/>
          <p:nvPr/>
        </p:nvGrpSpPr>
        <p:grpSpPr bwMode="gray">
          <a:xfrm>
            <a:off x="1754222" y="0"/>
            <a:ext cx="1181656" cy="3815366"/>
            <a:chOff x="1754222" y="0"/>
            <a:chExt cx="1181656" cy="3815366"/>
          </a:xfrm>
        </p:grpSpPr>
        <p:grpSp>
          <p:nvGrpSpPr>
            <p:cNvPr id="23" name="Group 11"/>
            <p:cNvGrpSpPr/>
            <p:nvPr userDrawn="1"/>
          </p:nvGrpSpPr>
          <p:grpSpPr bwMode="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13" name="Straight Connector 12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2"/>
            <p:cNvGrpSpPr/>
            <p:nvPr userDrawn="1"/>
          </p:nvGrpSpPr>
          <p:grpSpPr bwMode="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 bwMode="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 bwMode="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 bwMode="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8"/>
          <p:cNvGrpSpPr/>
          <p:nvPr/>
        </p:nvGrpSpPr>
        <p:grpSpPr bwMode="invGray">
          <a:xfrm>
            <a:off x="504542" y="3825240"/>
            <a:ext cx="1181656" cy="3032760"/>
            <a:chOff x="1754222" y="0"/>
            <a:chExt cx="1181656" cy="3815366"/>
          </a:xfrm>
        </p:grpSpPr>
        <p:grpSp>
          <p:nvGrpSpPr>
            <p:cNvPr id="49" name="Group 11"/>
            <p:cNvGrpSpPr/>
            <p:nvPr userDrawn="1"/>
          </p:nvGrpSpPr>
          <p:grpSpPr bwMode="inv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75" name="Straight Connector 7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22"/>
            <p:cNvGrpSpPr/>
            <p:nvPr userDrawn="1"/>
          </p:nvGrpSpPr>
          <p:grpSpPr bwMode="inv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65" name="Straight Connector 6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6"/>
            <p:cNvGrpSpPr/>
            <p:nvPr userDrawn="1"/>
          </p:nvGrpSpPr>
          <p:grpSpPr bwMode="inv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inv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inv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 bwMode="inv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inv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 bwMode="inv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inv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inv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inv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inv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 bwMode="inv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inv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inv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862072" y="3959352"/>
            <a:ext cx="6245352" cy="147218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980944" y="2816352"/>
            <a:ext cx="5897880" cy="9601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grpSp>
        <p:nvGrpSpPr>
          <p:cNvPr id="52" name="Group 87"/>
          <p:cNvGrpSpPr/>
          <p:nvPr/>
        </p:nvGrpSpPr>
        <p:grpSpPr bwMode="gray">
          <a:xfrm>
            <a:off x="8147304" y="2587752"/>
            <a:ext cx="640080" cy="118872"/>
            <a:chOff x="8147304" y="2587752"/>
            <a:chExt cx="640080" cy="118872"/>
          </a:xfrm>
        </p:grpSpPr>
        <p:sp>
          <p:nvSpPr>
            <p:cNvPr id="85" name="Rectangle 8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472" y="457200"/>
            <a:ext cx="6291072" cy="5468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 rot="16200000">
            <a:off x="3787141" y="2999232"/>
            <a:ext cx="6355080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8" name="Right Triangle 7"/>
          <p:cNvSpPr/>
          <p:nvPr/>
        </p:nvSpPr>
        <p:spPr bwMode="ltGray">
          <a:xfrm rot="10800000">
            <a:off x="6786373" y="6355080"/>
            <a:ext cx="36576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Right Triangle 8"/>
          <p:cNvSpPr/>
          <p:nvPr/>
        </p:nvSpPr>
        <p:spPr bwMode="ltGray">
          <a:xfrm>
            <a:off x="7142989" y="5980176"/>
            <a:ext cx="374904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invGray">
          <a:xfrm rot="16200000">
            <a:off x="7078981" y="6419088"/>
            <a:ext cx="50292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 bwMode="invGray">
          <a:xfrm rot="5400000">
            <a:off x="7962938" y="5539777"/>
            <a:ext cx="356616" cy="2005509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invGray">
          <a:xfrm rot="5400000">
            <a:off x="3392340" y="2596980"/>
            <a:ext cx="356616" cy="7141296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040" y="384048"/>
            <a:ext cx="1746504" cy="555040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4048" y="6400800"/>
            <a:ext cx="2133600" cy="365125"/>
          </a:xfrm>
        </p:spPr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5844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7232" y="6400800"/>
            <a:ext cx="914400" cy="365125"/>
          </a:xfrm>
        </p:spPr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4963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32"/>
          <p:cNvGrpSpPr/>
          <p:nvPr/>
        </p:nvGrpSpPr>
        <p:grpSpPr bwMode="ltGray">
          <a:xfrm>
            <a:off x="0" y="4041648"/>
            <a:ext cx="9153144" cy="740664"/>
            <a:chOff x="0" y="1216152"/>
            <a:chExt cx="9153144" cy="740664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685800" y="1216152"/>
              <a:ext cx="8467344" cy="3657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>
              <a:off x="0" y="1581912"/>
              <a:ext cx="685800" cy="37490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Right Triangle 8"/>
            <p:cNvSpPr/>
            <p:nvPr userDrawn="1"/>
          </p:nvSpPr>
          <p:spPr bwMode="ltGray">
            <a:xfrm rot="5400000">
              <a:off x="685800" y="1581912"/>
              <a:ext cx="374904" cy="37490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 bwMode="ltGray">
            <a:xfrm rot="16200000">
              <a:off x="320040" y="1216152"/>
              <a:ext cx="365760" cy="3657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702662" y="-3778"/>
            <a:ext cx="340408" cy="4394803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1"/>
          <p:cNvGrpSpPr/>
          <p:nvPr/>
        </p:nvGrpSpPr>
        <p:grpSpPr>
          <a:xfrm>
            <a:off x="323615" y="4419600"/>
            <a:ext cx="340408" cy="2429255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8147304" y="4169664"/>
            <a:ext cx="640080" cy="118872"/>
            <a:chOff x="8147304" y="2587752"/>
            <a:chExt cx="640080" cy="118872"/>
          </a:xfrm>
        </p:grpSpPr>
        <p:sp>
          <p:nvSpPr>
            <p:cNvPr id="35" name="Rectangle 3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43000" y="4498848"/>
            <a:ext cx="7772400" cy="1645920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4" y="1719072"/>
            <a:ext cx="40386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464" y="1719072"/>
            <a:ext cx="40386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685800" y="1216152"/>
            <a:ext cx="8467344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1581912"/>
            <a:ext cx="6858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Right Triangle 11"/>
          <p:cNvSpPr/>
          <p:nvPr/>
        </p:nvSpPr>
        <p:spPr bwMode="ltGray">
          <a:xfrm rot="5400000">
            <a:off x="685800" y="1581912"/>
            <a:ext cx="374904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3" name="Right Triangle 12"/>
          <p:cNvSpPr/>
          <p:nvPr/>
        </p:nvSpPr>
        <p:spPr bwMode="ltGray">
          <a:xfrm rot="16200000">
            <a:off x="320040" y="1216152"/>
            <a:ext cx="36576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 bwMode="invGray">
          <a:xfrm>
            <a:off x="702662" y="-3778"/>
            <a:ext cx="340408" cy="1581912"/>
            <a:chOff x="702662" y="-3778"/>
            <a:chExt cx="340408" cy="1581912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 bwMode="invGray">
          <a:xfrm>
            <a:off x="323615" y="1580352"/>
            <a:ext cx="340408" cy="5268503"/>
            <a:chOff x="702662" y="-3778"/>
            <a:chExt cx="340408" cy="1581912"/>
          </a:xfrm>
        </p:grpSpPr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24" y="1691640"/>
            <a:ext cx="3867912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24" y="2359152"/>
            <a:ext cx="38679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040" y="1691640"/>
            <a:ext cx="3867912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040" y="2359152"/>
            <a:ext cx="38679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"/>
            <a:ext cx="7662672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91640"/>
            <a:ext cx="5111496" cy="4553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60" y="1691640"/>
            <a:ext cx="2414016" cy="45628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"/>
            <a:ext cx="7662672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896112" y="1801368"/>
            <a:ext cx="7790688" cy="3675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256" y="5541264"/>
            <a:ext cx="7818120" cy="70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73E-F6AE-47E8-A5D7-4BCB2A2DFF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790-BC70-4AE4-8F29-A17DB58E1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4000" cy="15819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097280" y="36576"/>
            <a:ext cx="7662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34290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683790-BC70-4AE4-8F29-A17DB58E1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85800" y="1216152"/>
            <a:ext cx="8467344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1581912"/>
            <a:ext cx="6858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ight Triangle 10"/>
          <p:cNvSpPr/>
          <p:nvPr/>
        </p:nvSpPr>
        <p:spPr bwMode="ltGray">
          <a:xfrm rot="5400000">
            <a:off x="685800" y="1581912"/>
            <a:ext cx="374904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Right Triangle 11"/>
          <p:cNvSpPr/>
          <p:nvPr/>
        </p:nvSpPr>
        <p:spPr bwMode="ltGray">
          <a:xfrm rot="16200000">
            <a:off x="320040" y="1216152"/>
            <a:ext cx="36576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grpSp>
        <p:nvGrpSpPr>
          <p:cNvPr id="9" name="Group 31"/>
          <p:cNvGrpSpPr/>
          <p:nvPr/>
        </p:nvGrpSpPr>
        <p:grpSpPr bwMode="gray">
          <a:xfrm>
            <a:off x="702662" y="-3778"/>
            <a:ext cx="340408" cy="1581912"/>
            <a:chOff x="702662" y="-3778"/>
            <a:chExt cx="340408" cy="1581912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2"/>
          <p:cNvGrpSpPr/>
          <p:nvPr/>
        </p:nvGrpSpPr>
        <p:grpSpPr bwMode="invGray">
          <a:xfrm>
            <a:off x="323615" y="1580352"/>
            <a:ext cx="340408" cy="5268503"/>
            <a:chOff x="702662" y="-3778"/>
            <a:chExt cx="340408" cy="1581912"/>
          </a:xfrm>
        </p:grpSpPr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069848" y="1600200"/>
            <a:ext cx="76169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1069848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6BE4573E-F6AE-47E8-A5D7-4BCB2A2DFF86}" type="datetimeFigureOut">
              <a:rPr lang="en-US" smtClean="0"/>
              <a:pPr/>
              <a:t>12/5/2018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ln w="12700">
            <a:solidFill>
              <a:schemeClr val="accent2">
                <a:lumMod val="50000"/>
              </a:schemeClr>
            </a:solidFill>
          </a:ln>
          <a:gradFill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Times New Roman" panose="02020603050405020304" pitchFamily="18" charset="0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pixabay.com/ko/%EB%B3%B4%EB%A6%84%EB%8B%AC-%EB%B0%A4-%ED%95%98%EB%8A%98-nightsky-%EC%96%B4%EB%91%90%EC%9A%B4-%EB%B9%9B-%EC%9C%84%EC%84%B1-%EB%8B%AC%EB%B9%9B-806650/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21080" y="1254252"/>
            <a:ext cx="6653784" cy="14721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기말평가 </a:t>
            </a:r>
            <a:r>
              <a:rPr lang="en-US" altLang="ko-KR"/>
              <a:t>– 3D</a:t>
            </a:r>
            <a:r>
              <a:rPr lang="ko-KR" altLang="en-US"/>
              <a:t>콘텐츠 제작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3D </a:t>
            </a:r>
            <a:r>
              <a:rPr lang="ko-KR" altLang="en-US"/>
              <a:t>콘텐츠 이론 및 활용</a:t>
            </a:r>
            <a:endParaRPr lang="ko-KR" altLang="en-US"/>
          </a:p>
        </p:txBody>
      </p:sp>
      <p:sp>
        <p:nvSpPr>
          <p:cNvPr id="4" name="부제목 2"/>
          <p:cNvSpPr txBox="1"/>
          <p:nvPr/>
        </p:nvSpPr>
        <p:spPr bwMode="black">
          <a:xfrm>
            <a:off x="5520690" y="5221067"/>
            <a:ext cx="2724150" cy="1034953"/>
          </a:xfrm>
          <a:prstGeom prst="rect">
            <a:avLst/>
          </a:prstGeom>
        </p:spPr>
        <p:txBody>
          <a:bodyPr vert="horz" lIns="91440" tIns="45720" rIns="91440" bIns="45720" anchor="b">
            <a:normAutofit lnSpcReduction="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>
                <a:latin typeface="Times New Roman"/>
              </a:rPr>
              <a:t>2017320224</a:t>
            </a:r>
            <a:endParaRPr lang="ko-KR" altLang="en-US">
              <a:latin typeface="Times New Roman"/>
            </a:endParaRPr>
          </a:p>
          <a:p>
            <a:pPr lvl="0">
              <a:defRPr lang="ko-KR" altLang="en-US"/>
            </a:pPr>
            <a:r>
              <a:rPr lang="ko-KR" altLang="en-US">
                <a:latin typeface="Times New Roman"/>
              </a:rPr>
              <a:t>정보대학</a:t>
            </a:r>
            <a:r>
              <a:rPr lang="en-US" altLang="ko-KR">
                <a:latin typeface="Times New Roman"/>
              </a:rPr>
              <a:t>, </a:t>
            </a:r>
            <a:r>
              <a:rPr lang="ko-KR" altLang="en-US">
                <a:latin typeface="Times New Roman"/>
              </a:rPr>
              <a:t>김기오</a:t>
            </a:r>
            <a:endParaRPr lang="ko-KR" altLang="en-US">
              <a:latin typeface="Times New Roman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A8C1D-DCC5-4400-9322-268F3589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월드에 적용할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5CF6D-5452-4C2C-A36C-C5A37AD6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8320"/>
            <a:ext cx="7616952" cy="48006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배운 내용을 활용하여 테마 또는 주제가 있는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3D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콘텐츠 제작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게임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전시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모델링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…)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중간평가 내용을 업그레이드하여 제작 가능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씬 시작 시 카메라 애니메이션으로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Intro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적용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3~4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분내외로 시현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패키지 파일에는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씬에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사용된 객체만 포함되도록 최적화 할 것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사용되지 않은 객체는 제외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제출파일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(zip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압축하여 제출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홍길동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.package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PC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플랫폼용 실행 파일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ppt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시까지 제출마감</a:t>
            </a:r>
          </a:p>
        </p:txBody>
      </p:sp>
    </p:spTree>
    <p:extLst>
      <p:ext uri="{BB962C8B-B14F-4D97-AF65-F5344CB8AC3E}">
        <p14:creationId xmlns:p14="http://schemas.microsoft.com/office/powerpoint/2010/main" val="219424099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콘텐츠 개요</a:t>
            </a:r>
            <a:endParaRPr lang="ko-KR" altLang="en-US">
              <a:latin typeface="굴림"/>
              <a:ea typeface="굴림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콘텐츠 유형</a:t>
            </a:r>
            <a:r>
              <a:rPr lang="en-US" altLang="ko-KR">
                <a:latin typeface="굴림"/>
                <a:ea typeface="굴림"/>
              </a:rPr>
              <a:t>: </a:t>
            </a:r>
            <a:r>
              <a:rPr lang="ko-KR" altLang="en-US">
                <a:latin typeface="굴림"/>
                <a:ea typeface="굴림"/>
              </a:rPr>
              <a:t>우주</a:t>
            </a:r>
            <a:endParaRPr lang="ko-KR" altLang="en-US">
              <a:latin typeface="굴림"/>
              <a:ea typeface="굴림"/>
            </a:endParaRPr>
          </a:p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컨셉 </a:t>
            </a:r>
            <a:r>
              <a:rPr lang="en-US" altLang="ko-KR">
                <a:latin typeface="굴림"/>
                <a:ea typeface="굴림"/>
              </a:rPr>
              <a:t>: </a:t>
            </a:r>
            <a:r>
              <a:rPr lang="ko-KR" altLang="en-US">
                <a:latin typeface="굴림"/>
                <a:ea typeface="굴림"/>
              </a:rPr>
              <a:t>2차원같은 3차원에서, 별똥별을 피하고 달까지 종이비행기(편지)를 날려 도착시켜야 함</a:t>
            </a:r>
            <a:endParaRPr lang="ko-KR" altLang="en-US">
              <a:latin typeface="굴림"/>
              <a:ea typeface="굴림"/>
            </a:endParaRPr>
          </a:p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소개 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처음에 산에서 시작해서 달까지 종이비행기를 날리는데, 여기서 산은 힘든 현실 달은 도달하고 싶은 이상을 나타냄</a:t>
            </a: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리소스</a:t>
            </a:r>
            <a:r>
              <a:rPr lang="en-US" altLang="ko-KR">
                <a:latin typeface="굴림"/>
                <a:ea typeface="굴림"/>
              </a:rPr>
              <a:t>(</a:t>
            </a:r>
            <a:r>
              <a:rPr lang="ko-KR" altLang="en-US">
                <a:latin typeface="굴림"/>
                <a:ea typeface="굴림"/>
              </a:rPr>
              <a:t>에셋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이미지 등</a:t>
            </a:r>
            <a:r>
              <a:rPr lang="en-US" altLang="ko-KR">
                <a:latin typeface="굴림"/>
                <a:ea typeface="굴림"/>
              </a:rPr>
              <a:t>)</a:t>
            </a:r>
            <a:r>
              <a:rPr lang="ko-KR" altLang="en-US">
                <a:latin typeface="굴림"/>
                <a:ea typeface="굴림"/>
              </a:rPr>
              <a:t> 출처</a:t>
            </a:r>
            <a:endParaRPr lang="ko-KR" altLang="en-US">
              <a:latin typeface="굴림"/>
              <a:ea typeface="굴림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6250" lnSpcReduction="0"/>
          </a:bodyPr>
          <a:lstStyle/>
          <a:p>
            <a:pPr lvl="0">
              <a:defRPr lang="ko-KR" altLang="en-US"/>
            </a:pPr>
            <a:r>
              <a:rPr lang="en-US" altLang="ko-KR">
                <a:latin typeface="굴림"/>
                <a:ea typeface="굴림"/>
              </a:rPr>
              <a:t>Asset</a:t>
            </a:r>
            <a:r>
              <a:rPr lang="ko-KR" altLang="en-US">
                <a:latin typeface="굴림"/>
                <a:ea typeface="굴림"/>
              </a:rPr>
              <a:t> </a:t>
            </a:r>
            <a:r>
              <a:rPr lang="en-US" altLang="ko-KR">
                <a:latin typeface="굴림"/>
                <a:ea typeface="굴림"/>
              </a:rPr>
              <a:t>Store</a:t>
            </a:r>
            <a:br>
              <a:rPr lang="en-US" altLang="ko-KR">
                <a:latin typeface="굴림"/>
                <a:ea typeface="굴림"/>
              </a:rPr>
            </a:br>
            <a:r>
              <a:rPr lang="en-US" altLang="ko-KR">
                <a:latin typeface="굴림"/>
                <a:ea typeface="굴림"/>
              </a:rPr>
              <a:t>- Post Processing Stack(Unity)</a:t>
            </a:r>
            <a:endParaRPr lang="en-US" altLang="ko-KR">
              <a:latin typeface="굴림"/>
              <a:ea typeface="굴림"/>
            </a:endParaRPr>
          </a:p>
          <a:p>
            <a:pPr lvl="0">
              <a:defRPr lang="ko-KR" altLang="en-US"/>
            </a:pPr>
            <a:endParaRPr lang="en-US" altLang="ko-KR">
              <a:latin typeface="굴림"/>
              <a:ea typeface="굴림"/>
            </a:endParaRPr>
          </a:p>
          <a:p>
            <a:pPr lvl="0">
              <a:defRPr lang="ko-KR" altLang="en-US"/>
            </a:pPr>
            <a:r>
              <a:rPr lang="en-US" altLang="ko-KR">
                <a:latin typeface="굴림"/>
                <a:ea typeface="굴림"/>
              </a:rPr>
              <a:t>Image URL</a:t>
            </a:r>
            <a:br>
              <a:rPr lang="en-US" altLang="ko-KR">
                <a:latin typeface="굴림"/>
                <a:ea typeface="굴림"/>
              </a:rPr>
            </a:br>
            <a:r>
              <a:rPr lang="ko-KR" altLang="en-US">
                <a:latin typeface="굴림"/>
                <a:ea typeface="굴림"/>
              </a:rPr>
              <a:t>달 사진</a:t>
            </a:r>
            <a:r>
              <a:rPr lang="en-US" altLang="ko-KR">
                <a:latin typeface="굴림"/>
                <a:ea typeface="굴림"/>
                <a:hlinkClick r:id="rId2"/>
              </a:rPr>
              <a:t>https://pixabay.com/ko/%EB%B3%B4%EB%A6%84%EB%8B%AC-%EB%B0%A4-%ED%95%98%EB%8A%98-nightsky-%EC%96%B4%EB%91%90%EC%9A%B4-%EB%B9%9B-%EC%9C%84%EC%84%B1-%EB%8B%AC%EB%B9%9B-806650/</a:t>
            </a:r>
            <a:endParaRPr lang="en-US" altLang="ko-KR">
              <a:latin typeface="굴림"/>
              <a:ea typeface="굴림"/>
            </a:endParaRPr>
          </a:p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배경음악, 피격 사운드</a:t>
            </a:r>
            <a:endParaRPr lang="ko-KR" altLang="en-US">
              <a:latin typeface="굴림"/>
              <a:ea typeface="굴림"/>
            </a:endParaRPr>
          </a:p>
          <a:p>
            <a:pPr lvl="0">
              <a:defRPr lang="ko-KR" altLang="en-US"/>
            </a:pPr>
            <a:r>
              <a:rPr lang="en-US" altLang="ko-KR">
                <a:latin typeface="굴림"/>
                <a:ea typeface="굴림"/>
              </a:rPr>
              <a:t>D3MO - VNVNation</a:t>
            </a:r>
            <a:endParaRPr lang="en-US" altLang="ko-KR">
              <a:latin typeface="굴림"/>
              <a:ea typeface="굴림"/>
            </a:endParaRPr>
          </a:p>
          <a:p>
            <a:pPr lvl="0">
              <a:defRPr lang="ko-KR" altLang="en-US"/>
            </a:pPr>
            <a:r>
              <a:rPr lang="en-US" altLang="ko-KR">
                <a:latin typeface="굴림"/>
                <a:ea typeface="굴림"/>
              </a:rPr>
              <a:t>Freesound.com</a:t>
            </a:r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주요 화면</a:t>
            </a:r>
            <a:r>
              <a:rPr lang="en-US" altLang="ko-KR">
                <a:latin typeface="굴림"/>
                <a:ea typeface="굴림"/>
              </a:rPr>
              <a:t>(1)-</a:t>
            </a:r>
            <a:r>
              <a:rPr lang="ko-KR" altLang="en-US">
                <a:latin typeface="굴림"/>
                <a:ea typeface="굴림"/>
              </a:rPr>
              <a:t>전체월드</a:t>
            </a:r>
            <a:endParaRPr lang="ko-KR" altLang="en-US">
              <a:latin typeface="굴림"/>
              <a:ea typeface="굴림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487" y="1961136"/>
            <a:ext cx="7439025" cy="41719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주요 화면</a:t>
            </a:r>
            <a:r>
              <a:rPr lang="en-US" altLang="ko-KR">
                <a:latin typeface="굴림"/>
                <a:ea typeface="굴림"/>
              </a:rPr>
              <a:t>(2)</a:t>
            </a:r>
            <a:endParaRPr lang="ko-KR" altLang="en-US">
              <a:latin typeface="굴림"/>
              <a:ea typeface="굴림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250" y="1856868"/>
            <a:ext cx="7429500" cy="42386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주요 화면</a:t>
            </a:r>
            <a:r>
              <a:rPr lang="en-US" altLang="ko-KR">
                <a:latin typeface="굴림"/>
                <a:ea typeface="굴림"/>
              </a:rPr>
              <a:t>(3)</a:t>
            </a:r>
            <a:endParaRPr lang="ko-KR" altLang="en-US">
              <a:latin typeface="굴림"/>
              <a:ea typeface="굴림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6875" y="1881998"/>
            <a:ext cx="7439025" cy="43910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굴림"/>
                <a:ea typeface="굴림"/>
              </a:rPr>
              <a:t>주요 화면</a:t>
            </a:r>
            <a:r>
              <a:rPr lang="en-US" altLang="ko-KR">
                <a:latin typeface="굴림"/>
                <a:ea typeface="굴림"/>
              </a:rPr>
              <a:t>(</a:t>
            </a:r>
            <a:r>
              <a:rPr lang="ko-KR" altLang="en-US">
                <a:latin typeface="굴림"/>
                <a:ea typeface="굴림"/>
              </a:rPr>
              <a:t>4</a:t>
            </a:r>
            <a:r>
              <a:rPr lang="en-US" altLang="ko-KR">
                <a:latin typeface="굴림"/>
                <a:ea typeface="굴림"/>
              </a:rPr>
              <a:t>)</a:t>
            </a:r>
            <a:endParaRPr lang="en-US" altLang="ko-KR">
              <a:latin typeface="굴림"/>
              <a:ea typeface="굴림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437" y="1846836"/>
            <a:ext cx="7477125" cy="44005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Korea01">
  <a:themeElements>
    <a:clrScheme name="Korea01">
      <a:dk1>
        <a:srgbClr val="000000"/>
      </a:dk1>
      <a:lt1>
        <a:srgbClr val="ffffff"/>
      </a:lt1>
      <a:dk2>
        <a:srgbClr val="003366"/>
      </a:dk2>
      <a:lt2>
        <a:srgbClr val="f5f1d7"/>
      </a:lt2>
      <a:accent1>
        <a:srgbClr val="b2b2b2"/>
      </a:accent1>
      <a:accent2>
        <a:srgbClr val="c6be5a"/>
      </a:accent2>
      <a:accent3>
        <a:srgbClr val="84aa4b"/>
      </a:accent3>
      <a:accent4>
        <a:srgbClr val="cb6b23"/>
      </a:accent4>
      <a:accent5>
        <a:srgbClr val="8a6eb2"/>
      </a:accent5>
      <a:accent6>
        <a:srgbClr val="4aa3ac"/>
      </a:accent6>
      <a:hlink>
        <a:srgbClr val="0fd2d7"/>
      </a:hlink>
      <a:folHlink>
        <a:srgbClr val="ff0066"/>
      </a:folHlink>
    </a:clrScheme>
    <a:fontScheme name="Korea01">
      <a:majorFont>
        <a:latin typeface="Calisto MT"/>
        <a:ea typeface=""/>
        <a:cs typeface=""/>
      </a:majorFont>
      <a:minorFont>
        <a:latin typeface="Constantia"/>
        <a:ea typeface=""/>
        <a:cs typeface=""/>
      </a:minorFont>
    </a:fontScheme>
    <a:fmtScheme name="Korea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35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35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8100000" algn="bl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50800" dist="25400" dir="2700000" algn="bl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38100" dir="2700000" algn="bl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90000"/>
              </a:schemeClr>
            </a:gs>
            <a:gs pos="100000">
              <a:schemeClr val="phClr">
                <a:shade val="90000"/>
                <a:satMod val="100000"/>
                <a:lumMod val="80000"/>
              </a:schemeClr>
            </a:gs>
          </a:gsLst>
          <a:lin ang="10800000" scaled="1"/>
        </a:gradFill>
        <a:gradFill rotWithShape="1">
          <a:gsLst>
            <a:gs pos="22000">
              <a:schemeClr val="phClr">
                <a:tint val="100000"/>
                <a:shade val="60000"/>
                <a:satMod val="170000"/>
              </a:schemeClr>
            </a:gs>
            <a:gs pos="100000">
              <a:schemeClr val="phClr">
                <a:tint val="95000"/>
                <a:shade val="100000"/>
                <a:satMod val="130000"/>
                <a:lumMod val="130000"/>
              </a:schemeClr>
            </a:gs>
          </a:gsLst>
          <a:lin ang="2700000" scaled="1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</ep:Words>
  <ep:PresentationFormat>화면 슬라이드 쇼(4:3)</ep:PresentationFormat>
  <ep:Paragraphs>23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New_Korea01</vt:lpstr>
      <vt:lpstr>기말평가 – 3D콘텐츠 제작</vt:lpstr>
      <vt:lpstr>주요 화면(2)</vt:lpstr>
      <vt:lpstr>콘텐츠 개요</vt:lpstr>
      <vt:lpstr>리소스(에셋, 이미지 등) 출처</vt:lpstr>
      <vt:lpstr>주요 화면(1)-전체월드</vt:lpstr>
      <vt:lpstr>주요 화면(2)</vt:lpstr>
      <vt:lpstr>주요 화면(3)</vt:lpstr>
      <vt:lpstr>주요 화면(4)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2017-10-23T06:41:50.000</dcterms:created>
  <dc:creator>유길상</dc:creator>
  <cp:lastModifiedBy>keo</cp:lastModifiedBy>
  <dcterms:modified xsi:type="dcterms:W3CDTF">2018-12-15T18:36:17.186</dcterms:modified>
  <cp:revision>36</cp:revision>
  <dc:title>월드 제목을 입력</dc:title>
</cp:coreProperties>
</file>