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94" r:id="rId6"/>
    <p:sldId id="263" r:id="rId7"/>
    <p:sldId id="264" r:id="rId8"/>
    <p:sldId id="265" r:id="rId9"/>
    <p:sldId id="266" r:id="rId10"/>
    <p:sldId id="262" r:id="rId11"/>
    <p:sldId id="267" r:id="rId12"/>
    <p:sldId id="268" r:id="rId13"/>
    <p:sldId id="274" r:id="rId14"/>
    <p:sldId id="275" r:id="rId15"/>
    <p:sldId id="269" r:id="rId16"/>
    <p:sldId id="270" r:id="rId17"/>
    <p:sldId id="271" r:id="rId18"/>
    <p:sldId id="272" r:id="rId19"/>
    <p:sldId id="273" r:id="rId20"/>
    <p:sldId id="276" r:id="rId21"/>
    <p:sldId id="277" r:id="rId22"/>
    <p:sldId id="278" r:id="rId23"/>
    <p:sldId id="279" r:id="rId24"/>
    <p:sldId id="280" r:id="rId25"/>
    <p:sldId id="281" r:id="rId26"/>
    <p:sldId id="282" r:id="rId27"/>
    <p:sldId id="284" r:id="rId28"/>
    <p:sldId id="283" r:id="rId29"/>
    <p:sldId id="285" r:id="rId30"/>
    <p:sldId id="286" r:id="rId31"/>
    <p:sldId id="287" r:id="rId32"/>
    <p:sldId id="288" r:id="rId33"/>
    <p:sldId id="289" r:id="rId34"/>
    <p:sldId id="290" r:id="rId35"/>
    <p:sldId id="291"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6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647BA1-C7D5-4881-B79B-C836AAF7B289}" type="datetimeFigureOut">
              <a:rPr lang="en-IN" smtClean="0"/>
              <a:pPr/>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F5BC8-042F-45E5-956F-ECBCC1E5541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647BA1-C7D5-4881-B79B-C836AAF7B289}" type="datetimeFigureOut">
              <a:rPr lang="en-IN" smtClean="0"/>
              <a:pPr/>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F5BC8-042F-45E5-956F-ECBCC1E5541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647BA1-C7D5-4881-B79B-C836AAF7B289}" type="datetimeFigureOut">
              <a:rPr lang="en-IN" smtClean="0"/>
              <a:pPr/>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F5BC8-042F-45E5-956F-ECBCC1E5541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647BA1-C7D5-4881-B79B-C836AAF7B289}" type="datetimeFigureOut">
              <a:rPr lang="en-IN" smtClean="0"/>
              <a:pPr/>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F5BC8-042F-45E5-956F-ECBCC1E5541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647BA1-C7D5-4881-B79B-C836AAF7B289}" type="datetimeFigureOut">
              <a:rPr lang="en-IN" smtClean="0"/>
              <a:pPr/>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F5BC8-042F-45E5-956F-ECBCC1E5541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647BA1-C7D5-4881-B79B-C836AAF7B289}" type="datetimeFigureOut">
              <a:rPr lang="en-IN" smtClean="0"/>
              <a:pPr/>
              <a:t>07-09-2023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EF5BC8-042F-45E5-956F-ECBCC1E5541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647BA1-C7D5-4881-B79B-C836AAF7B289}" type="datetimeFigureOut">
              <a:rPr lang="en-IN" smtClean="0"/>
              <a:pPr/>
              <a:t>07-09-2023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EF5BC8-042F-45E5-956F-ECBCC1E5541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647BA1-C7D5-4881-B79B-C836AAF7B289}" type="datetimeFigureOut">
              <a:rPr lang="en-IN" smtClean="0"/>
              <a:pPr/>
              <a:t>07-09-2023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EF5BC8-042F-45E5-956F-ECBCC1E5541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647BA1-C7D5-4881-B79B-C836AAF7B289}" type="datetimeFigureOut">
              <a:rPr lang="en-IN" smtClean="0"/>
              <a:pPr/>
              <a:t>07-09-2023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EF5BC8-042F-45E5-956F-ECBCC1E5541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647BA1-C7D5-4881-B79B-C836AAF7B289}" type="datetimeFigureOut">
              <a:rPr lang="en-IN" smtClean="0"/>
              <a:pPr/>
              <a:t>07-09-2023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EF5BC8-042F-45E5-956F-ECBCC1E5541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647BA1-C7D5-4881-B79B-C836AAF7B289}" type="datetimeFigureOut">
              <a:rPr lang="en-IN" smtClean="0"/>
              <a:pPr/>
              <a:t>07-09-2023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EF5BC8-042F-45E5-956F-ECBCC1E5541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647BA1-C7D5-4881-B79B-C836AAF7B289}" type="datetimeFigureOut">
              <a:rPr lang="en-IN" smtClean="0"/>
              <a:pPr/>
              <a:t>07-09-2023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F5BC8-042F-45E5-956F-ECBCC1E5541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eeksforgeeks.org/python-pandas-dataframe-replace/"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0" y="0"/>
            <a:ext cx="8534400" cy="1470025"/>
          </a:xfrm>
        </p:spPr>
        <p:txBody>
          <a:bodyPr>
            <a:normAutofit fontScale="90000"/>
          </a:bodyPr>
          <a:lstStyle/>
          <a:p>
            <a:r>
              <a:rPr lang="en-US" sz="2700" dirty="0" smtClean="0"/>
              <a:t>Module 9</a:t>
            </a:r>
            <a:br>
              <a:rPr lang="en-US" sz="2700" dirty="0" smtClean="0"/>
            </a:br>
            <a:r>
              <a:rPr lang="en-US" sz="2700" dirty="0" smtClean="0"/>
              <a:t>Elective – 1</a:t>
            </a:r>
            <a:r>
              <a:rPr lang="en-US" dirty="0" smtClean="0"/>
              <a:t/>
            </a:r>
            <a:br>
              <a:rPr lang="en-US" dirty="0" smtClean="0"/>
            </a:br>
            <a:r>
              <a:rPr lang="en-US" sz="4900" b="1" dirty="0" smtClean="0"/>
              <a:t>ML with AWS</a:t>
            </a:r>
            <a:endParaRPr lang="en-US" b="1" dirty="0"/>
          </a:p>
        </p:txBody>
      </p:sp>
      <p:sp>
        <p:nvSpPr>
          <p:cNvPr id="6" name="Subtitle 5"/>
          <p:cNvSpPr>
            <a:spLocks noGrp="1"/>
          </p:cNvSpPr>
          <p:nvPr>
            <p:ph type="subTitle" idx="1"/>
          </p:nvPr>
        </p:nvSpPr>
        <p:spPr>
          <a:xfrm>
            <a:off x="609600" y="5638800"/>
            <a:ext cx="3429000" cy="1219200"/>
          </a:xfrm>
        </p:spPr>
        <p:txBody>
          <a:bodyPr/>
          <a:lstStyle/>
          <a:p>
            <a:r>
              <a:rPr lang="en-US" b="1" dirty="0" smtClean="0">
                <a:solidFill>
                  <a:schemeClr val="tx1"/>
                </a:solidFill>
              </a:rPr>
              <a:t>By, </a:t>
            </a:r>
            <a:r>
              <a:rPr lang="en-US" b="1" dirty="0" err="1" smtClean="0">
                <a:solidFill>
                  <a:schemeClr val="tx1"/>
                </a:solidFill>
              </a:rPr>
              <a:t>Tahir</a:t>
            </a:r>
            <a:r>
              <a:rPr lang="en-US" b="1" dirty="0" smtClean="0">
                <a:solidFill>
                  <a:schemeClr val="tx1"/>
                </a:solidFill>
              </a:rPr>
              <a:t> </a:t>
            </a:r>
            <a:r>
              <a:rPr lang="en-US" b="1" dirty="0" err="1" smtClean="0">
                <a:solidFill>
                  <a:schemeClr val="tx1"/>
                </a:solidFill>
              </a:rPr>
              <a:t>Mirji</a:t>
            </a:r>
            <a:endParaRPr lang="en-US" b="1" dirty="0" smtClean="0">
              <a:solidFill>
                <a:schemeClr val="tx1"/>
              </a:solidFill>
            </a:endParaRPr>
          </a:p>
          <a:p>
            <a:r>
              <a:rPr lang="en-US" b="1" dirty="0" err="1" smtClean="0">
                <a:solidFill>
                  <a:schemeClr val="tx1"/>
                </a:solidFill>
              </a:rPr>
              <a:t>MTech</a:t>
            </a:r>
            <a:r>
              <a:rPr lang="en-US" b="1" dirty="0" smtClean="0">
                <a:solidFill>
                  <a:schemeClr val="tx1"/>
                </a:solidFill>
              </a:rPr>
              <a:t> CS</a:t>
            </a:r>
            <a:endParaRPr lang="en-US" b="1" dirty="0">
              <a:solidFill>
                <a:schemeClr val="tx1"/>
              </a:solidFill>
            </a:endParaRPr>
          </a:p>
        </p:txBody>
      </p:sp>
    </p:spTree>
    <p:extLst>
      <p:ext uri="{BB962C8B-B14F-4D97-AF65-F5344CB8AC3E}">
        <p14:creationId xmlns:p14="http://schemas.microsoft.com/office/powerpoint/2010/main" val="2477050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Label new data for a dataset with </a:t>
            </a:r>
            <a:r>
              <a:rPr lang="en-IN"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SageMaker</a:t>
            </a:r>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ground truth </a:t>
            </a:r>
            <a:endPar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395536" y="1196752"/>
            <a:ext cx="8443664" cy="5400600"/>
          </a:xfrm>
        </p:spPr>
        <p:txBody>
          <a:bodyPr>
            <a:normAutofit/>
          </a:bodyPr>
          <a:lstStyle/>
          <a:p>
            <a:pPr marL="0" indent="0" fontAlgn="base">
              <a:buNone/>
            </a:pPr>
            <a:r>
              <a:rPr lang="en-IN" sz="1800" dirty="0">
                <a:latin typeface="Times New Roman" pitchFamily="18" charset="0"/>
                <a:cs typeface="Times New Roman" pitchFamily="18" charset="0"/>
              </a:rPr>
              <a:t> Amazon </a:t>
            </a:r>
            <a:r>
              <a:rPr lang="en-IN" sz="1800" dirty="0" err="1">
                <a:latin typeface="Times New Roman" pitchFamily="18" charset="0"/>
                <a:cs typeface="Times New Roman" pitchFamily="18" charset="0"/>
              </a:rPr>
              <a:t>Sagemaker</a:t>
            </a:r>
            <a:r>
              <a:rPr lang="en-IN" sz="1800" dirty="0">
                <a:latin typeface="Times New Roman" pitchFamily="18" charset="0"/>
                <a:cs typeface="Times New Roman" pitchFamily="18" charset="0"/>
              </a:rPr>
              <a:t> provides various services that offer labelling datasets, training the models, hyperparameters tuning, and creating inference for us to deploy. </a:t>
            </a:r>
            <a:endParaRPr lang="en-IN" sz="1800" dirty="0" smtClean="0">
              <a:latin typeface="Times New Roman" pitchFamily="18" charset="0"/>
              <a:cs typeface="Times New Roman" pitchFamily="18" charset="0"/>
            </a:endParaRPr>
          </a:p>
          <a:p>
            <a:pPr marL="0" indent="0" fontAlgn="base">
              <a:buNone/>
            </a:pPr>
            <a:endParaRPr lang="en-IN" sz="1800" dirty="0">
              <a:latin typeface="Times New Roman" pitchFamily="18" charset="0"/>
              <a:cs typeface="Times New Roman" pitchFamily="18" charset="0"/>
            </a:endParaRPr>
          </a:p>
          <a:p>
            <a:pPr marL="0" indent="0" fontAlgn="base">
              <a:buNone/>
            </a:pPr>
            <a:r>
              <a:rPr lang="en-IN" sz="1800" dirty="0" err="1" smtClean="0">
                <a:latin typeface="Times New Roman" pitchFamily="18" charset="0"/>
                <a:cs typeface="Times New Roman" pitchFamily="18" charset="0"/>
              </a:rPr>
              <a:t>Sagemaker</a:t>
            </a: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offers the following services:</a:t>
            </a:r>
          </a:p>
          <a:p>
            <a:pPr fontAlgn="base">
              <a:buFont typeface="+mj-lt"/>
              <a:buAutoNum type="arabicPeriod"/>
            </a:pPr>
            <a:r>
              <a:rPr lang="en-IN" sz="1800" dirty="0">
                <a:latin typeface="Times New Roman" pitchFamily="18" charset="0"/>
                <a:cs typeface="Times New Roman" pitchFamily="18" charset="0"/>
              </a:rPr>
              <a:t>Ground truth</a:t>
            </a:r>
          </a:p>
          <a:p>
            <a:pPr fontAlgn="base">
              <a:buFont typeface="+mj-lt"/>
              <a:buAutoNum type="arabicPeriod"/>
            </a:pPr>
            <a:r>
              <a:rPr lang="en-IN" sz="1800" dirty="0">
                <a:latin typeface="Times New Roman" pitchFamily="18" charset="0"/>
                <a:cs typeface="Times New Roman" pitchFamily="18" charset="0"/>
              </a:rPr>
              <a:t>Notebook Instances</a:t>
            </a:r>
          </a:p>
          <a:p>
            <a:pPr fontAlgn="base">
              <a:buFont typeface="+mj-lt"/>
              <a:buAutoNum type="arabicPeriod"/>
            </a:pPr>
            <a:r>
              <a:rPr lang="en-IN" sz="1800" dirty="0">
                <a:latin typeface="Times New Roman" pitchFamily="18" charset="0"/>
                <a:cs typeface="Times New Roman" pitchFamily="18" charset="0"/>
              </a:rPr>
              <a:t>Training Jobs/</a:t>
            </a:r>
            <a:r>
              <a:rPr lang="en-IN" sz="1800" dirty="0" err="1">
                <a:latin typeface="Times New Roman" pitchFamily="18" charset="0"/>
                <a:cs typeface="Times New Roman" pitchFamily="18" charset="0"/>
              </a:rPr>
              <a:t>Hyperparameters</a:t>
            </a:r>
            <a:r>
              <a:rPr lang="en-IN" sz="1800" dirty="0">
                <a:latin typeface="Times New Roman" pitchFamily="18" charset="0"/>
                <a:cs typeface="Times New Roman" pitchFamily="18" charset="0"/>
              </a:rPr>
              <a:t>.</a:t>
            </a:r>
          </a:p>
          <a:p>
            <a:pPr fontAlgn="base">
              <a:buFont typeface="+mj-lt"/>
              <a:buAutoNum type="arabicPeriod"/>
            </a:pPr>
            <a:r>
              <a:rPr lang="en-IN" sz="1800" dirty="0" smtClean="0">
                <a:latin typeface="Times New Roman" pitchFamily="18" charset="0"/>
                <a:cs typeface="Times New Roman" pitchFamily="18" charset="0"/>
              </a:rPr>
              <a:t>Inferences</a:t>
            </a:r>
          </a:p>
          <a:p>
            <a:pPr marL="0" indent="0" fontAlgn="base">
              <a:buNone/>
            </a:pPr>
            <a:endParaRPr lang="en-IN" sz="1800" dirty="0">
              <a:latin typeface="Times New Roman" pitchFamily="18" charset="0"/>
              <a:cs typeface="Times New Roman" pitchFamily="18" charset="0"/>
            </a:endParaRPr>
          </a:p>
          <a:p>
            <a:pPr marL="0" indent="0" fontAlgn="base">
              <a:buNone/>
            </a:pPr>
            <a:r>
              <a:rPr lang="en-US" sz="1800" b="1" dirty="0" smtClean="0">
                <a:latin typeface="Times New Roman" pitchFamily="18" charset="0"/>
                <a:cs typeface="Times New Roman" pitchFamily="18" charset="0"/>
              </a:rPr>
              <a:t>1]</a:t>
            </a:r>
            <a:r>
              <a:rPr lang="en-IN" sz="1800" b="1" dirty="0">
                <a:latin typeface="Times New Roman" pitchFamily="18" charset="0"/>
                <a:cs typeface="Times New Roman" pitchFamily="18" charset="0"/>
              </a:rPr>
              <a:t>  Ground truth provides three services namely</a:t>
            </a:r>
          </a:p>
          <a:p>
            <a:pPr fontAlgn="base"/>
            <a:r>
              <a:rPr lang="en-IN" sz="1800" dirty="0">
                <a:latin typeface="Times New Roman" pitchFamily="18" charset="0"/>
                <a:cs typeface="Times New Roman" pitchFamily="18" charset="0"/>
              </a:rPr>
              <a:t>Mechanical Turk workers which are useful in labelling small datasets and the labelling can be done by human workers.</a:t>
            </a:r>
          </a:p>
          <a:p>
            <a:pPr fontAlgn="base"/>
            <a:r>
              <a:rPr lang="en-IN" sz="1800" dirty="0">
                <a:latin typeface="Times New Roman" pitchFamily="18" charset="0"/>
                <a:cs typeface="Times New Roman" pitchFamily="18" charset="0"/>
              </a:rPr>
              <a:t>Private labelling workforce, in which you have an option that the employees from your organization label the dataset</a:t>
            </a:r>
          </a:p>
          <a:p>
            <a:pPr fontAlgn="base"/>
            <a:r>
              <a:rPr lang="en-IN" sz="1800" dirty="0">
                <a:latin typeface="Times New Roman" pitchFamily="18" charset="0"/>
                <a:cs typeface="Times New Roman" pitchFamily="18" charset="0"/>
              </a:rPr>
              <a:t>Third part vendors, as the name, implies that the datasets be labelled by some other vendors.</a:t>
            </a: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211836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43408"/>
            <a:ext cx="8784976" cy="1354162"/>
          </a:xfrm>
        </p:spPr>
        <p:txBody>
          <a:bodyPr>
            <a:normAutofit/>
          </a:bodyPr>
          <a:lstStyle/>
          <a:p>
            <a:pPr algn="l"/>
            <a:r>
              <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Code: Labelling job looks like which was performed on a bird image</a:t>
            </a:r>
          </a:p>
        </p:txBody>
      </p:sp>
      <p:sp>
        <p:nvSpPr>
          <p:cNvPr id="3" name="Content Placeholder 2"/>
          <p:cNvSpPr>
            <a:spLocks noGrp="1"/>
          </p:cNvSpPr>
          <p:nvPr>
            <p:ph idx="1"/>
          </p:nvPr>
        </p:nvSpPr>
        <p:spPr>
          <a:xfrm>
            <a:off x="457200" y="836712"/>
            <a:ext cx="8229600" cy="6264695"/>
          </a:xfrm>
        </p:spPr>
        <p:txBody>
          <a:bodyPr>
            <a:normAutofit fontScale="40000" lnSpcReduction="20000"/>
          </a:bodyPr>
          <a:lstStyle/>
          <a:p>
            <a:pPr marL="0" indent="0">
              <a:buNone/>
            </a:pPr>
            <a:r>
              <a:rPr lang="en-IN" sz="4900" dirty="0" smtClean="0">
                <a:latin typeface="Times New Roman" pitchFamily="18" charset="0"/>
                <a:cs typeface="Times New Roman" pitchFamily="18" charset="0"/>
              </a:rPr>
              <a:t>[</a:t>
            </a:r>
          </a:p>
          <a:p>
            <a:pPr marL="0" indent="0">
              <a:buNone/>
            </a:pPr>
            <a:r>
              <a:rPr lang="en-IN" sz="4900" dirty="0" smtClean="0">
                <a:latin typeface="Times New Roman" pitchFamily="18" charset="0"/>
                <a:cs typeface="Times New Roman" pitchFamily="18" charset="0"/>
              </a:rPr>
              <a:t>{</a:t>
            </a:r>
          </a:p>
          <a:p>
            <a:pPr marL="0" indent="0">
              <a:buNone/>
            </a:pPr>
            <a:r>
              <a:rPr lang="en-IN" sz="4900" dirty="0" smtClean="0">
                <a:latin typeface="Times New Roman" pitchFamily="18" charset="0"/>
                <a:cs typeface="Times New Roman" pitchFamily="18" charset="0"/>
              </a:rPr>
              <a:t>	"</a:t>
            </a:r>
            <a:r>
              <a:rPr lang="en-IN" sz="4900" dirty="0" err="1" smtClean="0">
                <a:latin typeface="Times New Roman" pitchFamily="18" charset="0"/>
                <a:cs typeface="Times New Roman" pitchFamily="18" charset="0"/>
              </a:rPr>
              <a:t>boundingBox</a:t>
            </a:r>
            <a:r>
              <a:rPr lang="en-IN" sz="4900" dirty="0" smtClean="0">
                <a:latin typeface="Times New Roman" pitchFamily="18" charset="0"/>
                <a:cs typeface="Times New Roman" pitchFamily="18" charset="0"/>
              </a:rPr>
              <a:t>": {</a:t>
            </a:r>
          </a:p>
          <a:p>
            <a:pPr marL="0" indent="0">
              <a:buNone/>
            </a:pPr>
            <a:r>
              <a:rPr lang="en-IN" sz="4900" dirty="0" smtClean="0">
                <a:latin typeface="Times New Roman" pitchFamily="18" charset="0"/>
                <a:cs typeface="Times New Roman" pitchFamily="18" charset="0"/>
              </a:rPr>
              <a:t>	"</a:t>
            </a:r>
            <a:r>
              <a:rPr lang="en-IN" sz="4900" dirty="0" err="1" smtClean="0">
                <a:latin typeface="Times New Roman" pitchFamily="18" charset="0"/>
                <a:cs typeface="Times New Roman" pitchFamily="18" charset="0"/>
              </a:rPr>
              <a:t>boundingBoxes</a:t>
            </a:r>
            <a:r>
              <a:rPr lang="en-IN" sz="4900" dirty="0" smtClean="0">
                <a:latin typeface="Times New Roman" pitchFamily="18" charset="0"/>
                <a:cs typeface="Times New Roman" pitchFamily="18" charset="0"/>
              </a:rPr>
              <a:t>": [</a:t>
            </a:r>
          </a:p>
          <a:p>
            <a:pPr marL="0" indent="0">
              <a:buNone/>
            </a:pPr>
            <a:r>
              <a:rPr lang="en-IN" sz="4900" dirty="0" smtClean="0">
                <a:latin typeface="Times New Roman" pitchFamily="18" charset="0"/>
                <a:cs typeface="Times New Roman" pitchFamily="18" charset="0"/>
              </a:rPr>
              <a:t>		{</a:t>
            </a:r>
          </a:p>
          <a:p>
            <a:pPr marL="0" indent="0">
              <a:buNone/>
            </a:pPr>
            <a:r>
              <a:rPr lang="en-IN" sz="4900" dirty="0" smtClean="0">
                <a:latin typeface="Times New Roman" pitchFamily="18" charset="0"/>
                <a:cs typeface="Times New Roman" pitchFamily="18" charset="0"/>
              </a:rPr>
              <a:t>		"height": 845,</a:t>
            </a:r>
          </a:p>
          <a:p>
            <a:pPr marL="0" indent="0">
              <a:buNone/>
            </a:pPr>
            <a:r>
              <a:rPr lang="en-IN" sz="4900" dirty="0" smtClean="0">
                <a:latin typeface="Times New Roman" pitchFamily="18" charset="0"/>
                <a:cs typeface="Times New Roman" pitchFamily="18" charset="0"/>
              </a:rPr>
              <a:t>		"label": "Bird",</a:t>
            </a:r>
          </a:p>
          <a:p>
            <a:pPr marL="0" indent="0">
              <a:buNone/>
            </a:pPr>
            <a:r>
              <a:rPr lang="en-IN" sz="4900" dirty="0" smtClean="0">
                <a:latin typeface="Times New Roman" pitchFamily="18" charset="0"/>
                <a:cs typeface="Times New Roman" pitchFamily="18" charset="0"/>
              </a:rPr>
              <a:t>		"left": 54,</a:t>
            </a:r>
          </a:p>
          <a:p>
            <a:pPr marL="0" indent="0">
              <a:buNone/>
            </a:pPr>
            <a:r>
              <a:rPr lang="en-IN" sz="4900" dirty="0" smtClean="0">
                <a:latin typeface="Times New Roman" pitchFamily="18" charset="0"/>
                <a:cs typeface="Times New Roman" pitchFamily="18" charset="0"/>
              </a:rPr>
              <a:t>		"top": 19,</a:t>
            </a:r>
          </a:p>
          <a:p>
            <a:pPr marL="0" indent="0">
              <a:buNone/>
            </a:pPr>
            <a:r>
              <a:rPr lang="en-IN" sz="4900" dirty="0" smtClean="0">
                <a:latin typeface="Times New Roman" pitchFamily="18" charset="0"/>
                <a:cs typeface="Times New Roman" pitchFamily="18" charset="0"/>
              </a:rPr>
              <a:t>		"width": 765</a:t>
            </a:r>
          </a:p>
          <a:p>
            <a:pPr marL="0" indent="0">
              <a:buNone/>
            </a:pPr>
            <a:r>
              <a:rPr lang="en-IN" sz="4900" dirty="0" smtClean="0">
                <a:latin typeface="Times New Roman" pitchFamily="18" charset="0"/>
                <a:cs typeface="Times New Roman" pitchFamily="18" charset="0"/>
              </a:rPr>
              <a:t>		}</a:t>
            </a:r>
          </a:p>
          <a:p>
            <a:pPr marL="0" indent="0">
              <a:buNone/>
            </a:pPr>
            <a:r>
              <a:rPr lang="en-IN" sz="4900" dirty="0" smtClean="0">
                <a:latin typeface="Times New Roman" pitchFamily="18" charset="0"/>
                <a:cs typeface="Times New Roman" pitchFamily="18" charset="0"/>
              </a:rPr>
              <a:t>		],</a:t>
            </a:r>
          </a:p>
          <a:p>
            <a:pPr marL="0" indent="0">
              <a:buNone/>
            </a:pPr>
            <a:r>
              <a:rPr lang="en-IN" sz="4900" dirty="0" smtClean="0">
                <a:latin typeface="Times New Roman" pitchFamily="18" charset="0"/>
                <a:cs typeface="Times New Roman" pitchFamily="18" charset="0"/>
              </a:rPr>
              <a:t>		"</a:t>
            </a:r>
            <a:r>
              <a:rPr lang="en-IN" sz="4900" dirty="0" err="1" smtClean="0">
                <a:latin typeface="Times New Roman" pitchFamily="18" charset="0"/>
                <a:cs typeface="Times New Roman" pitchFamily="18" charset="0"/>
              </a:rPr>
              <a:t>inputImageProperties</a:t>
            </a:r>
            <a:r>
              <a:rPr lang="en-IN" sz="4900" dirty="0" smtClean="0">
                <a:latin typeface="Times New Roman" pitchFamily="18" charset="0"/>
                <a:cs typeface="Times New Roman" pitchFamily="18" charset="0"/>
              </a:rPr>
              <a:t>": {</a:t>
            </a:r>
          </a:p>
          <a:p>
            <a:pPr marL="0" indent="0">
              <a:buNone/>
            </a:pPr>
            <a:r>
              <a:rPr lang="en-IN" sz="4900" dirty="0" smtClean="0">
                <a:latin typeface="Times New Roman" pitchFamily="18" charset="0"/>
                <a:cs typeface="Times New Roman" pitchFamily="18" charset="0"/>
              </a:rPr>
              <a:t>		"height": 1024,</a:t>
            </a:r>
          </a:p>
          <a:p>
            <a:pPr marL="0" indent="0">
              <a:buNone/>
            </a:pPr>
            <a:r>
              <a:rPr lang="en-IN" sz="4900" dirty="0" smtClean="0">
                <a:latin typeface="Times New Roman" pitchFamily="18" charset="0"/>
                <a:cs typeface="Times New Roman" pitchFamily="18" charset="0"/>
              </a:rPr>
              <a:t>		"width": 968</a:t>
            </a:r>
          </a:p>
          <a:p>
            <a:pPr marL="0" indent="0">
              <a:buNone/>
            </a:pPr>
            <a:r>
              <a:rPr lang="en-IN" sz="4900" dirty="0" smtClean="0">
                <a:latin typeface="Times New Roman" pitchFamily="18" charset="0"/>
                <a:cs typeface="Times New Roman" pitchFamily="18" charset="0"/>
              </a:rPr>
              <a:t>	}</a:t>
            </a:r>
          </a:p>
          <a:p>
            <a:pPr marL="0" indent="0">
              <a:buNone/>
            </a:pPr>
            <a:r>
              <a:rPr lang="en-IN" sz="4900" dirty="0" smtClean="0">
                <a:latin typeface="Times New Roman" pitchFamily="18" charset="0"/>
                <a:cs typeface="Times New Roman" pitchFamily="18" charset="0"/>
              </a:rPr>
              <a:t>	}</a:t>
            </a:r>
          </a:p>
          <a:p>
            <a:pPr marL="0" indent="0">
              <a:buNone/>
            </a:pPr>
            <a:r>
              <a:rPr lang="en-IN" sz="4900" dirty="0" smtClean="0">
                <a:latin typeface="Times New Roman" pitchFamily="18" charset="0"/>
                <a:cs typeface="Times New Roman" pitchFamily="18" charset="0"/>
              </a:rPr>
              <a:t>}</a:t>
            </a:r>
          </a:p>
          <a:p>
            <a:pPr marL="0" indent="0">
              <a:buNone/>
            </a:pPr>
            <a:r>
              <a:rPr lang="en-IN" sz="4900" dirty="0" smtClean="0">
                <a:latin typeface="Times New Roman" pitchFamily="18" charset="0"/>
                <a:cs typeface="Times New Roman" pitchFamily="18" charset="0"/>
              </a:rPr>
              <a:t>]</a:t>
            </a:r>
          </a:p>
          <a:p>
            <a:endParaRPr lang="en-IN" dirty="0"/>
          </a:p>
        </p:txBody>
      </p:sp>
    </p:spTree>
    <p:extLst>
      <p:ext uri="{BB962C8B-B14F-4D97-AF65-F5344CB8AC3E}">
        <p14:creationId xmlns:p14="http://schemas.microsoft.com/office/powerpoint/2010/main" val="3507106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Load new dataset, create 3 data set types, and identify features/values in </a:t>
            </a:r>
            <a:r>
              <a:rPr lang="en-IN" sz="2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SageMaker</a:t>
            </a:r>
            <a:endPar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fontScale="47500" lnSpcReduction="20000"/>
          </a:bodyPr>
          <a:lstStyle/>
          <a:p>
            <a:pPr marL="0" indent="0">
              <a:buNone/>
            </a:pPr>
            <a:r>
              <a:rPr lang="en-IN" sz="4200" b="1" dirty="0" smtClean="0">
                <a:latin typeface="Times New Roman" pitchFamily="18" charset="0"/>
                <a:cs typeface="Times New Roman" pitchFamily="18" charset="0"/>
              </a:rPr>
              <a:t>1. </a:t>
            </a:r>
            <a:r>
              <a:rPr lang="en-IN" sz="4200" b="1" dirty="0">
                <a:ln w="1905"/>
                <a:effectLst>
                  <a:innerShdw blurRad="69850" dist="43180" dir="5400000">
                    <a:srgbClr val="000000">
                      <a:alpha val="65000"/>
                    </a:srgbClr>
                  </a:innerShdw>
                </a:effectLst>
                <a:latin typeface="Times New Roman" pitchFamily="18" charset="0"/>
                <a:cs typeface="Times New Roman" pitchFamily="18" charset="0"/>
              </a:rPr>
              <a:t>Load new </a:t>
            </a:r>
            <a:r>
              <a:rPr lang="en-IN" sz="4200" b="1" dirty="0" smtClean="0">
                <a:ln w="1905"/>
                <a:effectLst>
                  <a:innerShdw blurRad="69850" dist="43180" dir="5400000">
                    <a:srgbClr val="000000">
                      <a:alpha val="65000"/>
                    </a:srgbClr>
                  </a:innerShdw>
                </a:effectLst>
                <a:latin typeface="Times New Roman" pitchFamily="18" charset="0"/>
                <a:cs typeface="Times New Roman" pitchFamily="18" charset="0"/>
              </a:rPr>
              <a:t>dataset</a:t>
            </a:r>
            <a:endParaRPr lang="en-IN" sz="4200" b="1" dirty="0" smtClean="0">
              <a:latin typeface="Times New Roman" pitchFamily="18" charset="0"/>
              <a:cs typeface="Times New Roman" pitchFamily="18" charset="0"/>
            </a:endParaRPr>
          </a:p>
          <a:p>
            <a:pPr marL="0" indent="0">
              <a:buNone/>
            </a:pPr>
            <a:r>
              <a:rPr lang="en-IN" sz="3800" dirty="0" smtClean="0">
                <a:latin typeface="Times New Roman" pitchFamily="18" charset="0"/>
                <a:cs typeface="Times New Roman" pitchFamily="18" charset="0"/>
              </a:rPr>
              <a:t>import </a:t>
            </a:r>
            <a:r>
              <a:rPr lang="en-IN" sz="3800" dirty="0">
                <a:latin typeface="Times New Roman" pitchFamily="18" charset="0"/>
                <a:cs typeface="Times New Roman" pitchFamily="18" charset="0"/>
              </a:rPr>
              <a:t>pandas as </a:t>
            </a:r>
            <a:r>
              <a:rPr lang="en-IN" sz="3800" dirty="0" err="1">
                <a:latin typeface="Times New Roman" pitchFamily="18" charset="0"/>
                <a:cs typeface="Times New Roman" pitchFamily="18" charset="0"/>
              </a:rPr>
              <a:t>pd</a:t>
            </a:r>
            <a:endParaRPr lang="en-IN" sz="3800" dirty="0">
              <a:latin typeface="Times New Roman" pitchFamily="18" charset="0"/>
              <a:cs typeface="Times New Roman" pitchFamily="18" charset="0"/>
            </a:endParaRPr>
          </a:p>
          <a:p>
            <a:pPr marL="0" indent="0">
              <a:buNone/>
            </a:pPr>
            <a:r>
              <a:rPr lang="en-IN" sz="3800" dirty="0">
                <a:latin typeface="Times New Roman" pitchFamily="18" charset="0"/>
                <a:cs typeface="Times New Roman" pitchFamily="18" charset="0"/>
              </a:rPr>
              <a:t>import </a:t>
            </a:r>
            <a:r>
              <a:rPr lang="en-IN" sz="3800" dirty="0" err="1">
                <a:latin typeface="Times New Roman" pitchFamily="18" charset="0"/>
                <a:cs typeface="Times New Roman" pitchFamily="18" charset="0"/>
              </a:rPr>
              <a:t>sagemaker</a:t>
            </a:r>
            <a:endParaRPr lang="en-IN" sz="3800" dirty="0">
              <a:latin typeface="Times New Roman" pitchFamily="18" charset="0"/>
              <a:cs typeface="Times New Roman" pitchFamily="18" charset="0"/>
            </a:endParaRPr>
          </a:p>
          <a:p>
            <a:pPr marL="0" indent="0">
              <a:buNone/>
            </a:pPr>
            <a:endParaRPr lang="en-IN" sz="3800" dirty="0">
              <a:latin typeface="Times New Roman" pitchFamily="18" charset="0"/>
              <a:cs typeface="Times New Roman" pitchFamily="18" charset="0"/>
            </a:endParaRPr>
          </a:p>
          <a:p>
            <a:pPr marL="0" indent="0">
              <a:buNone/>
            </a:pPr>
            <a:r>
              <a:rPr lang="en-IN" sz="3800" dirty="0">
                <a:latin typeface="Times New Roman" pitchFamily="18" charset="0"/>
                <a:cs typeface="Times New Roman" pitchFamily="18" charset="0"/>
              </a:rPr>
              <a:t># Define your S3 bucket and file path for the new dataset</a:t>
            </a:r>
          </a:p>
          <a:p>
            <a:pPr marL="0" indent="0">
              <a:buNone/>
            </a:pPr>
            <a:r>
              <a:rPr lang="en-IN" sz="3800" dirty="0">
                <a:latin typeface="Times New Roman" pitchFamily="18" charset="0"/>
                <a:cs typeface="Times New Roman" pitchFamily="18" charset="0"/>
              </a:rPr>
              <a:t>bucket = 'your-s3-bucket'</a:t>
            </a:r>
          </a:p>
          <a:p>
            <a:pPr marL="0" indent="0">
              <a:buNone/>
            </a:pPr>
            <a:r>
              <a:rPr lang="en-IN" sz="3800" dirty="0" err="1">
                <a:latin typeface="Times New Roman" pitchFamily="18" charset="0"/>
                <a:cs typeface="Times New Roman" pitchFamily="18" charset="0"/>
              </a:rPr>
              <a:t>file_path</a:t>
            </a:r>
            <a:r>
              <a:rPr lang="en-IN" sz="3800" dirty="0">
                <a:latin typeface="Times New Roman" pitchFamily="18" charset="0"/>
                <a:cs typeface="Times New Roman" pitchFamily="18" charset="0"/>
              </a:rPr>
              <a:t> = 'path/to/your/new_dataset.csv'</a:t>
            </a:r>
          </a:p>
          <a:p>
            <a:pPr marL="0" indent="0">
              <a:buNone/>
            </a:pPr>
            <a:endParaRPr lang="en-IN" sz="3800" dirty="0">
              <a:latin typeface="Times New Roman" pitchFamily="18" charset="0"/>
              <a:cs typeface="Times New Roman" pitchFamily="18" charset="0"/>
            </a:endParaRPr>
          </a:p>
          <a:p>
            <a:pPr marL="0" indent="0">
              <a:buNone/>
            </a:pPr>
            <a:r>
              <a:rPr lang="en-IN" sz="3800" dirty="0">
                <a:latin typeface="Times New Roman" pitchFamily="18" charset="0"/>
                <a:cs typeface="Times New Roman" pitchFamily="18" charset="0"/>
              </a:rPr>
              <a:t># Load the new dataset using Pandas</a:t>
            </a:r>
          </a:p>
          <a:p>
            <a:pPr marL="0" indent="0">
              <a:buNone/>
            </a:pPr>
            <a:r>
              <a:rPr lang="en-IN" sz="3800" dirty="0">
                <a:latin typeface="Times New Roman" pitchFamily="18" charset="0"/>
                <a:cs typeface="Times New Roman" pitchFamily="18" charset="0"/>
              </a:rPr>
              <a:t>s3 = </a:t>
            </a:r>
            <a:r>
              <a:rPr lang="en-IN" sz="3800" dirty="0" err="1">
                <a:latin typeface="Times New Roman" pitchFamily="18" charset="0"/>
                <a:cs typeface="Times New Roman" pitchFamily="18" charset="0"/>
              </a:rPr>
              <a:t>sagemaker.Session</a:t>
            </a:r>
            <a:r>
              <a:rPr lang="en-IN" sz="3800" dirty="0">
                <a:latin typeface="Times New Roman" pitchFamily="18" charset="0"/>
                <a:cs typeface="Times New Roman" pitchFamily="18" charset="0"/>
              </a:rPr>
              <a:t>().</a:t>
            </a:r>
            <a:r>
              <a:rPr lang="en-IN" sz="3800" dirty="0" err="1">
                <a:latin typeface="Times New Roman" pitchFamily="18" charset="0"/>
                <a:cs typeface="Times New Roman" pitchFamily="18" charset="0"/>
              </a:rPr>
              <a:t>default_bucket</a:t>
            </a:r>
            <a:r>
              <a:rPr lang="en-IN" sz="3800" dirty="0">
                <a:latin typeface="Times New Roman" pitchFamily="18" charset="0"/>
                <a:cs typeface="Times New Roman" pitchFamily="18" charset="0"/>
              </a:rPr>
              <a:t>()</a:t>
            </a:r>
          </a:p>
          <a:p>
            <a:pPr marL="0" indent="0">
              <a:buNone/>
            </a:pPr>
            <a:r>
              <a:rPr lang="en-IN" sz="3800" dirty="0" err="1">
                <a:latin typeface="Times New Roman" pitchFamily="18" charset="0"/>
                <a:cs typeface="Times New Roman" pitchFamily="18" charset="0"/>
              </a:rPr>
              <a:t>data_location</a:t>
            </a:r>
            <a:r>
              <a:rPr lang="en-IN" sz="3800" dirty="0">
                <a:latin typeface="Times New Roman" pitchFamily="18" charset="0"/>
                <a:cs typeface="Times New Roman" pitchFamily="18" charset="0"/>
              </a:rPr>
              <a:t> = f's3://{bucket}/{</a:t>
            </a:r>
            <a:r>
              <a:rPr lang="en-IN" sz="3800" dirty="0" err="1">
                <a:latin typeface="Times New Roman" pitchFamily="18" charset="0"/>
                <a:cs typeface="Times New Roman" pitchFamily="18" charset="0"/>
              </a:rPr>
              <a:t>file_path</a:t>
            </a:r>
            <a:r>
              <a:rPr lang="en-IN" sz="3800" dirty="0">
                <a:latin typeface="Times New Roman" pitchFamily="18" charset="0"/>
                <a:cs typeface="Times New Roman" pitchFamily="18" charset="0"/>
              </a:rPr>
              <a:t>}'</a:t>
            </a:r>
          </a:p>
          <a:p>
            <a:pPr marL="0" indent="0">
              <a:buNone/>
            </a:pPr>
            <a:r>
              <a:rPr lang="en-IN" sz="3800" dirty="0" err="1">
                <a:latin typeface="Times New Roman" pitchFamily="18" charset="0"/>
                <a:cs typeface="Times New Roman" pitchFamily="18" charset="0"/>
              </a:rPr>
              <a:t>new_df</a:t>
            </a:r>
            <a:r>
              <a:rPr lang="en-IN" sz="3800" dirty="0">
                <a:latin typeface="Times New Roman" pitchFamily="18" charset="0"/>
                <a:cs typeface="Times New Roman" pitchFamily="18" charset="0"/>
              </a:rPr>
              <a:t> = </a:t>
            </a:r>
            <a:r>
              <a:rPr lang="en-IN" sz="3800" dirty="0" err="1">
                <a:latin typeface="Times New Roman" pitchFamily="18" charset="0"/>
                <a:cs typeface="Times New Roman" pitchFamily="18" charset="0"/>
              </a:rPr>
              <a:t>pd.read_csv</a:t>
            </a:r>
            <a:r>
              <a:rPr lang="en-IN" sz="3800" dirty="0">
                <a:latin typeface="Times New Roman" pitchFamily="18" charset="0"/>
                <a:cs typeface="Times New Roman" pitchFamily="18" charset="0"/>
              </a:rPr>
              <a:t>(</a:t>
            </a:r>
            <a:r>
              <a:rPr lang="en-IN" sz="3800" dirty="0" err="1">
                <a:latin typeface="Times New Roman" pitchFamily="18" charset="0"/>
                <a:cs typeface="Times New Roman" pitchFamily="18" charset="0"/>
              </a:rPr>
              <a:t>data_location</a:t>
            </a:r>
            <a:r>
              <a:rPr lang="en-IN" sz="3800" dirty="0">
                <a:latin typeface="Times New Roman" pitchFamily="18" charset="0"/>
                <a:cs typeface="Times New Roman" pitchFamily="18" charset="0"/>
              </a:rPr>
              <a:t>)</a:t>
            </a:r>
          </a:p>
          <a:p>
            <a:pPr marL="0" indent="0">
              <a:buNone/>
            </a:pPr>
            <a:endParaRPr lang="en-IN" sz="3800" dirty="0">
              <a:latin typeface="Times New Roman" pitchFamily="18" charset="0"/>
              <a:cs typeface="Times New Roman" pitchFamily="18" charset="0"/>
            </a:endParaRPr>
          </a:p>
          <a:p>
            <a:pPr marL="0" indent="0">
              <a:buNone/>
            </a:pPr>
            <a:r>
              <a:rPr lang="en-IN" sz="3800" dirty="0">
                <a:latin typeface="Times New Roman" pitchFamily="18" charset="0"/>
                <a:cs typeface="Times New Roman" pitchFamily="18" charset="0"/>
              </a:rPr>
              <a:t># Display the first few rows of the new dataset</a:t>
            </a:r>
          </a:p>
          <a:p>
            <a:pPr marL="0" indent="0">
              <a:buNone/>
            </a:pPr>
            <a:r>
              <a:rPr lang="en-IN" sz="3800" dirty="0" err="1">
                <a:latin typeface="Times New Roman" pitchFamily="18" charset="0"/>
                <a:cs typeface="Times New Roman" pitchFamily="18" charset="0"/>
              </a:rPr>
              <a:t>new_df.head</a:t>
            </a:r>
            <a:r>
              <a:rPr lang="en-IN" sz="3800" dirty="0">
                <a:latin typeface="Times New Roman" pitchFamily="18" charset="0"/>
                <a:cs typeface="Times New Roman" pitchFamily="18" charset="0"/>
              </a:rPr>
              <a:t>()</a:t>
            </a:r>
          </a:p>
          <a:p>
            <a:endParaRPr lang="en-IN" dirty="0"/>
          </a:p>
        </p:txBody>
      </p:sp>
    </p:spTree>
    <p:extLst>
      <p:ext uri="{BB962C8B-B14F-4D97-AF65-F5344CB8AC3E}">
        <p14:creationId xmlns:p14="http://schemas.microsoft.com/office/powerpoint/2010/main" val="3104905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rmAutofit fontScale="92500"/>
          </a:bodyPr>
          <a:lstStyle/>
          <a:p>
            <a:pPr marL="0" indent="0">
              <a:buNone/>
            </a:pP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2.</a:t>
            </a:r>
            <a:r>
              <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Create </a:t>
            </a:r>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Three </a:t>
            </a:r>
            <a:r>
              <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Dataset Types (Training, Validation, and </a:t>
            </a:r>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Test)</a:t>
            </a:r>
          </a:p>
          <a:p>
            <a:pPr marL="0" indent="0">
              <a:buNone/>
            </a:pPr>
            <a:endParaRPr lang="en-IN" sz="2400" b="1" dirty="0" smtClean="0"/>
          </a:p>
          <a:p>
            <a:pPr marL="0" indent="0">
              <a:buNone/>
            </a:pPr>
            <a:r>
              <a:rPr lang="en-IN" sz="2100" dirty="0">
                <a:latin typeface="Times New Roman" pitchFamily="18" charset="0"/>
                <a:cs typeface="Times New Roman" pitchFamily="18" charset="0"/>
              </a:rPr>
              <a:t>from </a:t>
            </a:r>
            <a:r>
              <a:rPr lang="en-IN" sz="2100" dirty="0" err="1">
                <a:latin typeface="Times New Roman" pitchFamily="18" charset="0"/>
                <a:cs typeface="Times New Roman" pitchFamily="18" charset="0"/>
              </a:rPr>
              <a:t>sklearn.model_selection</a:t>
            </a:r>
            <a:r>
              <a:rPr lang="en-IN" sz="2100" dirty="0">
                <a:latin typeface="Times New Roman" pitchFamily="18" charset="0"/>
                <a:cs typeface="Times New Roman" pitchFamily="18" charset="0"/>
              </a:rPr>
              <a:t> import </a:t>
            </a:r>
            <a:r>
              <a:rPr lang="en-IN" sz="2100" dirty="0" err="1">
                <a:latin typeface="Times New Roman" pitchFamily="18" charset="0"/>
                <a:cs typeface="Times New Roman" pitchFamily="18" charset="0"/>
              </a:rPr>
              <a:t>train_test_split</a:t>
            </a:r>
            <a:endParaRPr lang="en-IN" sz="2100" dirty="0">
              <a:latin typeface="Times New Roman" pitchFamily="18" charset="0"/>
              <a:cs typeface="Times New Roman" pitchFamily="18" charset="0"/>
            </a:endParaRPr>
          </a:p>
          <a:p>
            <a:pPr marL="0" indent="0">
              <a:buNone/>
            </a:pPr>
            <a:endParaRPr lang="en-IN" sz="2100" dirty="0">
              <a:latin typeface="Times New Roman" pitchFamily="18" charset="0"/>
              <a:cs typeface="Times New Roman" pitchFamily="18" charset="0"/>
            </a:endParaRPr>
          </a:p>
          <a:p>
            <a:pPr marL="0" indent="0">
              <a:buNone/>
            </a:pPr>
            <a:r>
              <a:rPr lang="en-IN" sz="2100" dirty="0">
                <a:latin typeface="Times New Roman" pitchFamily="18" charset="0"/>
                <a:cs typeface="Times New Roman" pitchFamily="18" charset="0"/>
              </a:rPr>
              <a:t># Split the new dataset into training, validation, and test sets</a:t>
            </a:r>
          </a:p>
          <a:p>
            <a:pPr marL="0" indent="0">
              <a:buNone/>
            </a:pPr>
            <a:r>
              <a:rPr lang="en-IN" sz="2100" dirty="0" err="1">
                <a:latin typeface="Times New Roman" pitchFamily="18" charset="0"/>
                <a:cs typeface="Times New Roman" pitchFamily="18" charset="0"/>
              </a:rPr>
              <a:t>train_df</a:t>
            </a:r>
            <a:r>
              <a:rPr lang="en-IN" sz="2100" dirty="0">
                <a:latin typeface="Times New Roman" pitchFamily="18" charset="0"/>
                <a:cs typeface="Times New Roman" pitchFamily="18" charset="0"/>
              </a:rPr>
              <a:t>, </a:t>
            </a:r>
            <a:r>
              <a:rPr lang="en-IN" sz="2100" dirty="0" err="1">
                <a:latin typeface="Times New Roman" pitchFamily="18" charset="0"/>
                <a:cs typeface="Times New Roman" pitchFamily="18" charset="0"/>
              </a:rPr>
              <a:t>temp_df</a:t>
            </a:r>
            <a:r>
              <a:rPr lang="en-IN" sz="2100" dirty="0">
                <a:latin typeface="Times New Roman" pitchFamily="18" charset="0"/>
                <a:cs typeface="Times New Roman" pitchFamily="18" charset="0"/>
              </a:rPr>
              <a:t> = </a:t>
            </a:r>
            <a:r>
              <a:rPr lang="en-IN" sz="2100" dirty="0" err="1">
                <a:latin typeface="Times New Roman" pitchFamily="18" charset="0"/>
                <a:cs typeface="Times New Roman" pitchFamily="18" charset="0"/>
              </a:rPr>
              <a:t>train_test_split</a:t>
            </a:r>
            <a:r>
              <a:rPr lang="en-IN" sz="2100" dirty="0">
                <a:latin typeface="Times New Roman" pitchFamily="18" charset="0"/>
                <a:cs typeface="Times New Roman" pitchFamily="18" charset="0"/>
              </a:rPr>
              <a:t>(</a:t>
            </a:r>
            <a:r>
              <a:rPr lang="en-IN" sz="2100" dirty="0" err="1">
                <a:latin typeface="Times New Roman" pitchFamily="18" charset="0"/>
                <a:cs typeface="Times New Roman" pitchFamily="18" charset="0"/>
              </a:rPr>
              <a:t>new_df</a:t>
            </a:r>
            <a:r>
              <a:rPr lang="en-IN" sz="2100" dirty="0">
                <a:latin typeface="Times New Roman" pitchFamily="18" charset="0"/>
                <a:cs typeface="Times New Roman" pitchFamily="18" charset="0"/>
              </a:rPr>
              <a:t>, </a:t>
            </a:r>
            <a:r>
              <a:rPr lang="en-IN" sz="2100" dirty="0" err="1">
                <a:latin typeface="Times New Roman" pitchFamily="18" charset="0"/>
                <a:cs typeface="Times New Roman" pitchFamily="18" charset="0"/>
              </a:rPr>
              <a:t>test_size</a:t>
            </a:r>
            <a:r>
              <a:rPr lang="en-IN" sz="2100" dirty="0">
                <a:latin typeface="Times New Roman" pitchFamily="18" charset="0"/>
                <a:cs typeface="Times New Roman" pitchFamily="18" charset="0"/>
              </a:rPr>
              <a:t>=0.4, </a:t>
            </a:r>
            <a:r>
              <a:rPr lang="en-IN" sz="2100" dirty="0" err="1">
                <a:latin typeface="Times New Roman" pitchFamily="18" charset="0"/>
                <a:cs typeface="Times New Roman" pitchFamily="18" charset="0"/>
              </a:rPr>
              <a:t>random_state</a:t>
            </a:r>
            <a:r>
              <a:rPr lang="en-IN" sz="2100" dirty="0">
                <a:latin typeface="Times New Roman" pitchFamily="18" charset="0"/>
                <a:cs typeface="Times New Roman" pitchFamily="18" charset="0"/>
              </a:rPr>
              <a:t>=42)</a:t>
            </a:r>
          </a:p>
          <a:p>
            <a:pPr marL="0" indent="0">
              <a:buNone/>
            </a:pPr>
            <a:r>
              <a:rPr lang="en-IN" sz="2100" dirty="0" err="1">
                <a:latin typeface="Times New Roman" pitchFamily="18" charset="0"/>
                <a:cs typeface="Times New Roman" pitchFamily="18" charset="0"/>
              </a:rPr>
              <a:t>val_df</a:t>
            </a:r>
            <a:r>
              <a:rPr lang="en-IN" sz="2100" dirty="0">
                <a:latin typeface="Times New Roman" pitchFamily="18" charset="0"/>
                <a:cs typeface="Times New Roman" pitchFamily="18" charset="0"/>
              </a:rPr>
              <a:t>, </a:t>
            </a:r>
            <a:r>
              <a:rPr lang="en-IN" sz="2100" dirty="0" err="1">
                <a:latin typeface="Times New Roman" pitchFamily="18" charset="0"/>
                <a:cs typeface="Times New Roman" pitchFamily="18" charset="0"/>
              </a:rPr>
              <a:t>test_df</a:t>
            </a:r>
            <a:r>
              <a:rPr lang="en-IN" sz="2100" dirty="0">
                <a:latin typeface="Times New Roman" pitchFamily="18" charset="0"/>
                <a:cs typeface="Times New Roman" pitchFamily="18" charset="0"/>
              </a:rPr>
              <a:t> = </a:t>
            </a:r>
            <a:r>
              <a:rPr lang="en-IN" sz="2100" dirty="0" err="1">
                <a:latin typeface="Times New Roman" pitchFamily="18" charset="0"/>
                <a:cs typeface="Times New Roman" pitchFamily="18" charset="0"/>
              </a:rPr>
              <a:t>train_test_split</a:t>
            </a:r>
            <a:r>
              <a:rPr lang="en-IN" sz="2100" dirty="0">
                <a:latin typeface="Times New Roman" pitchFamily="18" charset="0"/>
                <a:cs typeface="Times New Roman" pitchFamily="18" charset="0"/>
              </a:rPr>
              <a:t>(</a:t>
            </a:r>
            <a:r>
              <a:rPr lang="en-IN" sz="2100" dirty="0" err="1">
                <a:latin typeface="Times New Roman" pitchFamily="18" charset="0"/>
                <a:cs typeface="Times New Roman" pitchFamily="18" charset="0"/>
              </a:rPr>
              <a:t>temp_df</a:t>
            </a:r>
            <a:r>
              <a:rPr lang="en-IN" sz="2100" dirty="0">
                <a:latin typeface="Times New Roman" pitchFamily="18" charset="0"/>
                <a:cs typeface="Times New Roman" pitchFamily="18" charset="0"/>
              </a:rPr>
              <a:t>, </a:t>
            </a:r>
            <a:r>
              <a:rPr lang="en-IN" sz="2100" dirty="0" err="1">
                <a:latin typeface="Times New Roman" pitchFamily="18" charset="0"/>
                <a:cs typeface="Times New Roman" pitchFamily="18" charset="0"/>
              </a:rPr>
              <a:t>test_size</a:t>
            </a:r>
            <a:r>
              <a:rPr lang="en-IN" sz="2100" dirty="0">
                <a:latin typeface="Times New Roman" pitchFamily="18" charset="0"/>
                <a:cs typeface="Times New Roman" pitchFamily="18" charset="0"/>
              </a:rPr>
              <a:t>=0.5, </a:t>
            </a:r>
            <a:r>
              <a:rPr lang="en-IN" sz="2100" dirty="0" err="1">
                <a:latin typeface="Times New Roman" pitchFamily="18" charset="0"/>
                <a:cs typeface="Times New Roman" pitchFamily="18" charset="0"/>
              </a:rPr>
              <a:t>random_state</a:t>
            </a:r>
            <a:r>
              <a:rPr lang="en-IN" sz="2100" dirty="0">
                <a:latin typeface="Times New Roman" pitchFamily="18" charset="0"/>
                <a:cs typeface="Times New Roman" pitchFamily="18" charset="0"/>
              </a:rPr>
              <a:t>=42)</a:t>
            </a:r>
          </a:p>
          <a:p>
            <a:pPr marL="0" indent="0">
              <a:buNone/>
            </a:pPr>
            <a:endParaRPr lang="en-IN" sz="2100" dirty="0">
              <a:latin typeface="Times New Roman" pitchFamily="18" charset="0"/>
              <a:cs typeface="Times New Roman" pitchFamily="18" charset="0"/>
            </a:endParaRPr>
          </a:p>
          <a:p>
            <a:pPr marL="0" indent="0">
              <a:buNone/>
            </a:pPr>
            <a:r>
              <a:rPr lang="en-IN" sz="2100" dirty="0">
                <a:latin typeface="Times New Roman" pitchFamily="18" charset="0"/>
                <a:cs typeface="Times New Roman" pitchFamily="18" charset="0"/>
              </a:rPr>
              <a:t># Display the shape of each dataset</a:t>
            </a:r>
          </a:p>
          <a:p>
            <a:pPr marL="0" indent="0">
              <a:buNone/>
            </a:pPr>
            <a:r>
              <a:rPr lang="en-IN" sz="2100" dirty="0">
                <a:latin typeface="Times New Roman" pitchFamily="18" charset="0"/>
                <a:cs typeface="Times New Roman" pitchFamily="18" charset="0"/>
              </a:rPr>
              <a:t>print("Training dataset shape:", </a:t>
            </a:r>
            <a:r>
              <a:rPr lang="en-IN" sz="2100" dirty="0" err="1">
                <a:latin typeface="Times New Roman" pitchFamily="18" charset="0"/>
                <a:cs typeface="Times New Roman" pitchFamily="18" charset="0"/>
              </a:rPr>
              <a:t>train_df.shape</a:t>
            </a:r>
            <a:r>
              <a:rPr lang="en-IN" sz="2100" dirty="0">
                <a:latin typeface="Times New Roman" pitchFamily="18" charset="0"/>
                <a:cs typeface="Times New Roman" pitchFamily="18" charset="0"/>
              </a:rPr>
              <a:t>)</a:t>
            </a:r>
          </a:p>
          <a:p>
            <a:pPr marL="0" indent="0">
              <a:buNone/>
            </a:pPr>
            <a:r>
              <a:rPr lang="en-IN" sz="2100" dirty="0">
                <a:latin typeface="Times New Roman" pitchFamily="18" charset="0"/>
                <a:cs typeface="Times New Roman" pitchFamily="18" charset="0"/>
              </a:rPr>
              <a:t>print("Validation dataset shape:", </a:t>
            </a:r>
            <a:r>
              <a:rPr lang="en-IN" sz="2100" dirty="0" err="1">
                <a:latin typeface="Times New Roman" pitchFamily="18" charset="0"/>
                <a:cs typeface="Times New Roman" pitchFamily="18" charset="0"/>
              </a:rPr>
              <a:t>val_df.shape</a:t>
            </a:r>
            <a:r>
              <a:rPr lang="en-IN" sz="2100" dirty="0">
                <a:latin typeface="Times New Roman" pitchFamily="18" charset="0"/>
                <a:cs typeface="Times New Roman" pitchFamily="18" charset="0"/>
              </a:rPr>
              <a:t>)</a:t>
            </a:r>
          </a:p>
          <a:p>
            <a:pPr marL="0" indent="0">
              <a:buNone/>
            </a:pPr>
            <a:r>
              <a:rPr lang="en-IN" sz="2100" dirty="0">
                <a:latin typeface="Times New Roman" pitchFamily="18" charset="0"/>
                <a:cs typeface="Times New Roman" pitchFamily="18" charset="0"/>
              </a:rPr>
              <a:t>print("Test dataset shape:", </a:t>
            </a:r>
            <a:r>
              <a:rPr lang="en-IN" sz="2100" dirty="0" err="1">
                <a:latin typeface="Times New Roman" pitchFamily="18" charset="0"/>
                <a:cs typeface="Times New Roman" pitchFamily="18" charset="0"/>
              </a:rPr>
              <a:t>test_df.shape</a:t>
            </a:r>
            <a:r>
              <a:rPr lang="en-IN" sz="2100" dirty="0">
                <a:latin typeface="Times New Roman" pitchFamily="18" charset="0"/>
                <a:cs typeface="Times New Roman" pitchFamily="18" charset="0"/>
              </a:rPr>
              <a:t>)</a:t>
            </a:r>
          </a:p>
          <a:p>
            <a:pPr marL="0" indent="0">
              <a:buNone/>
            </a:pPr>
            <a:endParaRPr lang="en-IN" sz="2400" dirty="0"/>
          </a:p>
        </p:txBody>
      </p:sp>
    </p:spTree>
    <p:extLst>
      <p:ext uri="{BB962C8B-B14F-4D97-AF65-F5344CB8AC3E}">
        <p14:creationId xmlns:p14="http://schemas.microsoft.com/office/powerpoint/2010/main" val="43038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280920" cy="5976664"/>
          </a:xfrm>
        </p:spPr>
        <p:txBody>
          <a:bodyPr>
            <a:normAutofit/>
          </a:bodyPr>
          <a:lstStyle/>
          <a:p>
            <a:pPr marL="0" indent="0">
              <a:buNone/>
            </a:pP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3.</a:t>
            </a:r>
            <a:r>
              <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Identify </a:t>
            </a:r>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Features </a:t>
            </a:r>
            <a:r>
              <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and </a:t>
            </a:r>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Values</a:t>
            </a:r>
          </a:p>
          <a:p>
            <a:pPr marL="0" indent="0">
              <a:buNone/>
            </a:pPr>
            <a:endParaRPr lang="en-IN" dirty="0" smtClean="0"/>
          </a:p>
          <a:p>
            <a:pPr marL="0" indent="0">
              <a:buNone/>
            </a:pPr>
            <a:r>
              <a:rPr lang="en-IN" sz="2000" dirty="0">
                <a:latin typeface="Times New Roman" pitchFamily="18" charset="0"/>
                <a:cs typeface="Times New Roman" pitchFamily="18" charset="0"/>
              </a:rPr>
              <a:t># List the column names (features) of the new dataset</a:t>
            </a:r>
          </a:p>
          <a:p>
            <a:pPr marL="0" indent="0">
              <a:buNone/>
            </a:pPr>
            <a:r>
              <a:rPr lang="en-IN" sz="2000" dirty="0">
                <a:latin typeface="Times New Roman" pitchFamily="18" charset="0"/>
                <a:cs typeface="Times New Roman" pitchFamily="18" charset="0"/>
              </a:rPr>
              <a:t>features = </a:t>
            </a:r>
            <a:r>
              <a:rPr lang="en-IN" sz="2000" dirty="0" err="1">
                <a:latin typeface="Times New Roman" pitchFamily="18" charset="0"/>
                <a:cs typeface="Times New Roman" pitchFamily="18" charset="0"/>
              </a:rPr>
              <a:t>new_df.columns.tolist</a:t>
            </a:r>
            <a:r>
              <a:rPr lang="en-IN" sz="2000" dirty="0">
                <a:latin typeface="Times New Roman" pitchFamily="18" charset="0"/>
                <a:cs typeface="Times New Roman" pitchFamily="18" charset="0"/>
              </a:rPr>
              <a:t>()</a:t>
            </a:r>
          </a:p>
          <a:p>
            <a:pPr marL="0" indent="0">
              <a:buNone/>
            </a:pPr>
            <a:r>
              <a:rPr lang="en-IN" sz="2000" dirty="0">
                <a:latin typeface="Times New Roman" pitchFamily="18" charset="0"/>
                <a:cs typeface="Times New Roman" pitchFamily="18" charset="0"/>
              </a:rPr>
              <a:t>print("Features in the new dataset:", features)</a:t>
            </a:r>
          </a:p>
          <a:p>
            <a:pPr marL="0" indent="0">
              <a:buNone/>
            </a:pP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 List unique values in a specific column (e.g., '</a:t>
            </a:r>
            <a:r>
              <a:rPr lang="en-IN" sz="2000" dirty="0" err="1">
                <a:latin typeface="Times New Roman" pitchFamily="18" charset="0"/>
                <a:cs typeface="Times New Roman" pitchFamily="18" charset="0"/>
              </a:rPr>
              <a:t>target_column</a:t>
            </a:r>
            <a:r>
              <a:rPr lang="en-IN" sz="2000" dirty="0">
                <a:latin typeface="Times New Roman" pitchFamily="18" charset="0"/>
                <a:cs typeface="Times New Roman" pitchFamily="18" charset="0"/>
              </a:rPr>
              <a:t>')</a:t>
            </a:r>
          </a:p>
          <a:p>
            <a:pPr marL="0" indent="0">
              <a:buNone/>
            </a:pPr>
            <a:r>
              <a:rPr lang="en-IN" sz="2000" dirty="0" err="1">
                <a:latin typeface="Times New Roman" pitchFamily="18" charset="0"/>
                <a:cs typeface="Times New Roman" pitchFamily="18" charset="0"/>
              </a:rPr>
              <a:t>unique_values_target</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new_df</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target_column</a:t>
            </a:r>
            <a:r>
              <a:rPr lang="en-IN" sz="2000" dirty="0">
                <a:latin typeface="Times New Roman" pitchFamily="18" charset="0"/>
                <a:cs typeface="Times New Roman" pitchFamily="18" charset="0"/>
              </a:rPr>
              <a:t>'].unique()</a:t>
            </a:r>
          </a:p>
          <a:p>
            <a:pPr marL="0" indent="0">
              <a:buNone/>
            </a:pPr>
            <a:r>
              <a:rPr lang="en-IN" sz="2000" dirty="0">
                <a:latin typeface="Times New Roman" pitchFamily="18" charset="0"/>
                <a:cs typeface="Times New Roman" pitchFamily="18" charset="0"/>
              </a:rPr>
              <a:t>print("Unique values in '</a:t>
            </a:r>
            <a:r>
              <a:rPr lang="en-IN" sz="2000" dirty="0" err="1">
                <a:latin typeface="Times New Roman" pitchFamily="18" charset="0"/>
                <a:cs typeface="Times New Roman" pitchFamily="18" charset="0"/>
              </a:rPr>
              <a:t>target_column</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unique_values_target</a:t>
            </a:r>
            <a:r>
              <a:rPr lang="en-IN" sz="2000" dirty="0">
                <a:latin typeface="Times New Roman" pitchFamily="18" charset="0"/>
                <a:cs typeface="Times New Roman" pitchFamily="18" charset="0"/>
              </a:rPr>
              <a:t>)</a:t>
            </a:r>
          </a:p>
          <a:p>
            <a:pPr marL="0" indent="0">
              <a:buNone/>
            </a:pPr>
            <a:endParaRPr lang="en-IN" dirty="0"/>
          </a:p>
        </p:txBody>
      </p:sp>
    </p:spTree>
    <p:extLst>
      <p:ext uri="{BB962C8B-B14F-4D97-AF65-F5344CB8AC3E}">
        <p14:creationId xmlns:p14="http://schemas.microsoft.com/office/powerpoint/2010/main" val="3069895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pPr algn="l"/>
            <a:r>
              <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Train (fit) a regression/classification model using </a:t>
            </a:r>
            <a:r>
              <a:rPr lang="en-IN" sz="2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scikit</a:t>
            </a:r>
            <a:r>
              <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-learn</a:t>
            </a:r>
          </a:p>
        </p:txBody>
      </p:sp>
      <p:sp>
        <p:nvSpPr>
          <p:cNvPr id="3" name="Content Placeholder 2"/>
          <p:cNvSpPr>
            <a:spLocks noGrp="1"/>
          </p:cNvSpPr>
          <p:nvPr>
            <p:ph idx="1"/>
          </p:nvPr>
        </p:nvSpPr>
        <p:spPr>
          <a:xfrm>
            <a:off x="457200" y="1268761"/>
            <a:ext cx="8229600" cy="5472607"/>
          </a:xfrm>
        </p:spPr>
        <p:txBody>
          <a:bodyPr>
            <a:normAutofit fontScale="47500" lnSpcReduction="20000"/>
          </a:bodyPr>
          <a:lstStyle/>
          <a:p>
            <a:pPr marL="0" indent="0">
              <a:buNone/>
            </a:pPr>
            <a:r>
              <a:rPr lang="en-IN" dirty="0" smtClean="0">
                <a:latin typeface="Times New Roman" pitchFamily="18" charset="0"/>
                <a:cs typeface="Times New Roman" pitchFamily="18" charset="0"/>
              </a:rPr>
              <a:t># load the iris dataset as an example</a:t>
            </a:r>
          </a:p>
          <a:p>
            <a:pPr marL="0" indent="0">
              <a:buNone/>
            </a:pPr>
            <a:r>
              <a:rPr lang="en-IN" dirty="0" smtClean="0">
                <a:latin typeface="Times New Roman" pitchFamily="18" charset="0"/>
                <a:cs typeface="Times New Roman" pitchFamily="18" charset="0"/>
              </a:rPr>
              <a:t>from </a:t>
            </a:r>
            <a:r>
              <a:rPr lang="en-IN" dirty="0" err="1" smtClean="0">
                <a:latin typeface="Times New Roman" pitchFamily="18" charset="0"/>
                <a:cs typeface="Times New Roman" pitchFamily="18" charset="0"/>
              </a:rPr>
              <a:t>sklearn.datasets</a:t>
            </a:r>
            <a:r>
              <a:rPr lang="en-IN" dirty="0" smtClean="0">
                <a:latin typeface="Times New Roman" pitchFamily="18" charset="0"/>
                <a:cs typeface="Times New Roman" pitchFamily="18" charset="0"/>
              </a:rPr>
              <a:t> import </a:t>
            </a:r>
            <a:r>
              <a:rPr lang="en-IN" dirty="0" err="1" smtClean="0">
                <a:latin typeface="Times New Roman" pitchFamily="18" charset="0"/>
                <a:cs typeface="Times New Roman" pitchFamily="18" charset="0"/>
              </a:rPr>
              <a:t>load_iris</a:t>
            </a: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iris = </a:t>
            </a:r>
            <a:r>
              <a:rPr lang="en-IN" dirty="0" err="1" smtClean="0">
                <a:latin typeface="Times New Roman" pitchFamily="18" charset="0"/>
                <a:cs typeface="Times New Roman" pitchFamily="18" charset="0"/>
              </a:rPr>
              <a:t>load_iris</a:t>
            </a:r>
            <a:r>
              <a:rPr lang="en-IN" dirty="0" smtClean="0">
                <a:latin typeface="Times New Roman" pitchFamily="18" charset="0"/>
                <a:cs typeface="Times New Roman" pitchFamily="18" charset="0"/>
              </a:rPr>
              <a:t>()</a:t>
            </a:r>
          </a:p>
          <a:p>
            <a:pPr marL="0" indent="0">
              <a:buNone/>
            </a:pP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 store the feature matrix (X) and response vector (y)</a:t>
            </a:r>
          </a:p>
          <a:p>
            <a:pPr marL="0" indent="0">
              <a:buNone/>
            </a:pPr>
            <a:r>
              <a:rPr lang="en-IN" dirty="0" smtClean="0">
                <a:latin typeface="Times New Roman" pitchFamily="18" charset="0"/>
                <a:cs typeface="Times New Roman" pitchFamily="18" charset="0"/>
              </a:rPr>
              <a:t>X = </a:t>
            </a:r>
            <a:r>
              <a:rPr lang="en-IN" dirty="0" err="1" smtClean="0">
                <a:latin typeface="Times New Roman" pitchFamily="18" charset="0"/>
                <a:cs typeface="Times New Roman" pitchFamily="18" charset="0"/>
              </a:rPr>
              <a:t>iris.data</a:t>
            </a: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y = </a:t>
            </a:r>
            <a:r>
              <a:rPr lang="en-IN" dirty="0" err="1" smtClean="0">
                <a:latin typeface="Times New Roman" pitchFamily="18" charset="0"/>
                <a:cs typeface="Times New Roman" pitchFamily="18" charset="0"/>
              </a:rPr>
              <a:t>iris.target</a:t>
            </a:r>
            <a:endParaRPr lang="en-IN" dirty="0" smtClean="0">
              <a:latin typeface="Times New Roman" pitchFamily="18" charset="0"/>
              <a:cs typeface="Times New Roman" pitchFamily="18" charset="0"/>
            </a:endParaRPr>
          </a:p>
          <a:p>
            <a:pPr marL="0" indent="0">
              <a:buNone/>
            </a:pP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 store the feature and target names</a:t>
            </a:r>
          </a:p>
          <a:p>
            <a:pPr marL="0" indent="0">
              <a:buNone/>
            </a:pPr>
            <a:r>
              <a:rPr lang="en-IN" dirty="0" err="1" smtClean="0">
                <a:latin typeface="Times New Roman" pitchFamily="18" charset="0"/>
                <a:cs typeface="Times New Roman" pitchFamily="18" charset="0"/>
              </a:rPr>
              <a:t>feature_names</a:t>
            </a:r>
            <a:r>
              <a:rPr lang="en-IN" dirty="0" smtClean="0">
                <a:latin typeface="Times New Roman" pitchFamily="18" charset="0"/>
                <a:cs typeface="Times New Roman" pitchFamily="18" charset="0"/>
              </a:rPr>
              <a:t> = </a:t>
            </a:r>
            <a:r>
              <a:rPr lang="en-IN" dirty="0" err="1" smtClean="0">
                <a:latin typeface="Times New Roman" pitchFamily="18" charset="0"/>
                <a:cs typeface="Times New Roman" pitchFamily="18" charset="0"/>
              </a:rPr>
              <a:t>iris.feature_names</a:t>
            </a:r>
            <a:endParaRPr lang="en-IN" dirty="0" smtClean="0">
              <a:latin typeface="Times New Roman" pitchFamily="18" charset="0"/>
              <a:cs typeface="Times New Roman" pitchFamily="18" charset="0"/>
            </a:endParaRPr>
          </a:p>
          <a:p>
            <a:pPr marL="0" indent="0">
              <a:buNone/>
            </a:pPr>
            <a:r>
              <a:rPr lang="en-IN" dirty="0" err="1" smtClean="0">
                <a:latin typeface="Times New Roman" pitchFamily="18" charset="0"/>
                <a:cs typeface="Times New Roman" pitchFamily="18" charset="0"/>
              </a:rPr>
              <a:t>target_names</a:t>
            </a:r>
            <a:r>
              <a:rPr lang="en-IN" dirty="0" smtClean="0">
                <a:latin typeface="Times New Roman" pitchFamily="18" charset="0"/>
                <a:cs typeface="Times New Roman" pitchFamily="18" charset="0"/>
              </a:rPr>
              <a:t> = </a:t>
            </a:r>
            <a:r>
              <a:rPr lang="en-IN" dirty="0" err="1" smtClean="0">
                <a:latin typeface="Times New Roman" pitchFamily="18" charset="0"/>
                <a:cs typeface="Times New Roman" pitchFamily="18" charset="0"/>
              </a:rPr>
              <a:t>iris.target_names</a:t>
            </a:r>
            <a:endParaRPr lang="en-IN" dirty="0" smtClean="0">
              <a:latin typeface="Times New Roman" pitchFamily="18" charset="0"/>
              <a:cs typeface="Times New Roman" pitchFamily="18" charset="0"/>
            </a:endParaRPr>
          </a:p>
          <a:p>
            <a:pPr marL="0" indent="0">
              <a:buNone/>
            </a:pP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 printing features and target names of our dataset</a:t>
            </a:r>
          </a:p>
          <a:p>
            <a:pPr marL="0" indent="0">
              <a:buNone/>
            </a:pPr>
            <a:r>
              <a:rPr lang="en-IN" dirty="0" smtClean="0">
                <a:latin typeface="Times New Roman" pitchFamily="18" charset="0"/>
                <a:cs typeface="Times New Roman" pitchFamily="18" charset="0"/>
              </a:rPr>
              <a:t>print("Feature names:", </a:t>
            </a:r>
            <a:r>
              <a:rPr lang="en-IN" dirty="0" err="1" smtClean="0">
                <a:latin typeface="Times New Roman" pitchFamily="18" charset="0"/>
                <a:cs typeface="Times New Roman" pitchFamily="18" charset="0"/>
              </a:rPr>
              <a:t>feature_names</a:t>
            </a:r>
            <a:r>
              <a:rPr lang="en-IN" dirty="0" smtClean="0">
                <a:latin typeface="Times New Roman" pitchFamily="18" charset="0"/>
                <a:cs typeface="Times New Roman" pitchFamily="18" charset="0"/>
              </a:rPr>
              <a:t>)</a:t>
            </a:r>
          </a:p>
          <a:p>
            <a:pPr marL="0" indent="0">
              <a:buNone/>
            </a:pPr>
            <a:r>
              <a:rPr lang="en-IN" dirty="0" smtClean="0">
                <a:latin typeface="Times New Roman" pitchFamily="18" charset="0"/>
                <a:cs typeface="Times New Roman" pitchFamily="18" charset="0"/>
              </a:rPr>
              <a:t>print("Target names:", </a:t>
            </a:r>
            <a:r>
              <a:rPr lang="en-IN" dirty="0" err="1" smtClean="0">
                <a:latin typeface="Times New Roman" pitchFamily="18" charset="0"/>
                <a:cs typeface="Times New Roman" pitchFamily="18" charset="0"/>
              </a:rPr>
              <a:t>target_names</a:t>
            </a:r>
            <a:r>
              <a:rPr lang="en-IN" dirty="0" smtClean="0">
                <a:latin typeface="Times New Roman" pitchFamily="18" charset="0"/>
                <a:cs typeface="Times New Roman" pitchFamily="18" charset="0"/>
              </a:rPr>
              <a:t>)</a:t>
            </a:r>
          </a:p>
          <a:p>
            <a:pPr marL="0" indent="0">
              <a:buNone/>
            </a:pP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 X and y are </a:t>
            </a:r>
            <a:r>
              <a:rPr lang="en-IN" dirty="0" err="1" smtClean="0">
                <a:latin typeface="Times New Roman" pitchFamily="18" charset="0"/>
                <a:cs typeface="Times New Roman" pitchFamily="18" charset="0"/>
              </a:rPr>
              <a:t>numpy</a:t>
            </a:r>
            <a:r>
              <a:rPr lang="en-IN" dirty="0" smtClean="0">
                <a:latin typeface="Times New Roman" pitchFamily="18" charset="0"/>
                <a:cs typeface="Times New Roman" pitchFamily="18" charset="0"/>
              </a:rPr>
              <a:t> arrays</a:t>
            </a:r>
          </a:p>
          <a:p>
            <a:pPr marL="0" indent="0">
              <a:buNone/>
            </a:pPr>
            <a:r>
              <a:rPr lang="en-IN" dirty="0" smtClean="0">
                <a:latin typeface="Times New Roman" pitchFamily="18" charset="0"/>
                <a:cs typeface="Times New Roman" pitchFamily="18" charset="0"/>
              </a:rPr>
              <a:t>print("\</a:t>
            </a:r>
            <a:r>
              <a:rPr lang="en-IN" dirty="0" err="1" smtClean="0">
                <a:latin typeface="Times New Roman" pitchFamily="18" charset="0"/>
                <a:cs typeface="Times New Roman" pitchFamily="18" charset="0"/>
              </a:rPr>
              <a:t>nType</a:t>
            </a:r>
            <a:r>
              <a:rPr lang="en-IN" dirty="0" smtClean="0">
                <a:latin typeface="Times New Roman" pitchFamily="18" charset="0"/>
                <a:cs typeface="Times New Roman" pitchFamily="18" charset="0"/>
              </a:rPr>
              <a:t> of X is:", type(X))</a:t>
            </a:r>
          </a:p>
          <a:p>
            <a:pPr marL="0" indent="0">
              <a:buNone/>
            </a:pP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 printing first 5 input rows</a:t>
            </a:r>
          </a:p>
          <a:p>
            <a:pPr marL="0" indent="0">
              <a:buNone/>
            </a:pPr>
            <a:r>
              <a:rPr lang="en-IN" dirty="0" smtClean="0">
                <a:latin typeface="Times New Roman" pitchFamily="18" charset="0"/>
                <a:cs typeface="Times New Roman" pitchFamily="18" charset="0"/>
              </a:rPr>
              <a:t>print("\</a:t>
            </a:r>
            <a:r>
              <a:rPr lang="en-IN" dirty="0" err="1" smtClean="0">
                <a:latin typeface="Times New Roman" pitchFamily="18" charset="0"/>
                <a:cs typeface="Times New Roman" pitchFamily="18" charset="0"/>
              </a:rPr>
              <a:t>nFirst</a:t>
            </a:r>
            <a:r>
              <a:rPr lang="en-IN" dirty="0" smtClean="0">
                <a:latin typeface="Times New Roman" pitchFamily="18" charset="0"/>
                <a:cs typeface="Times New Roman" pitchFamily="18" charset="0"/>
              </a:rPr>
              <a:t> 5 rows of X:\n", X[:5])</a:t>
            </a:r>
          </a:p>
          <a:p>
            <a:endParaRPr lang="en-IN" dirty="0"/>
          </a:p>
        </p:txBody>
      </p:sp>
    </p:spTree>
    <p:extLst>
      <p:ext uri="{BB962C8B-B14F-4D97-AF65-F5344CB8AC3E}">
        <p14:creationId xmlns:p14="http://schemas.microsoft.com/office/powerpoint/2010/main" val="4199506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3408"/>
            <a:ext cx="8229600" cy="1143000"/>
          </a:xfrm>
        </p:spPr>
        <p:txBody>
          <a:bodyPr>
            <a:normAutofit/>
          </a:bodyPr>
          <a:lstStyle/>
          <a:p>
            <a:pPr algn="l"/>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 </a:t>
            </a:r>
            <a:r>
              <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given below uses KNN (K nearest </a:t>
            </a:r>
            <a:r>
              <a:rPr lang="en-IN" sz="2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neighbors</a:t>
            </a:r>
            <a:r>
              <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classifier.</a:t>
            </a:r>
          </a:p>
        </p:txBody>
      </p:sp>
      <p:sp>
        <p:nvSpPr>
          <p:cNvPr id="3" name="Content Placeholder 2"/>
          <p:cNvSpPr>
            <a:spLocks noGrp="1"/>
          </p:cNvSpPr>
          <p:nvPr>
            <p:ph idx="1"/>
          </p:nvPr>
        </p:nvSpPr>
        <p:spPr>
          <a:xfrm>
            <a:off x="179512" y="576064"/>
            <a:ext cx="4536504" cy="6021288"/>
          </a:xfrm>
          <a:solidFill>
            <a:schemeClr val="bg1"/>
          </a:solidFill>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IN" sz="1800" dirty="0" smtClean="0"/>
              <a:t># load the iris dataset as an example</a:t>
            </a:r>
          </a:p>
          <a:p>
            <a:pPr marL="0" indent="0">
              <a:buNone/>
            </a:pPr>
            <a:r>
              <a:rPr lang="en-IN" sz="1800" dirty="0" smtClean="0"/>
              <a:t>from </a:t>
            </a:r>
            <a:r>
              <a:rPr lang="en-IN" sz="1800" dirty="0" err="1" smtClean="0"/>
              <a:t>sklearn.datasets</a:t>
            </a:r>
            <a:r>
              <a:rPr lang="en-IN" sz="1800" dirty="0" smtClean="0"/>
              <a:t> import </a:t>
            </a:r>
            <a:r>
              <a:rPr lang="en-IN" sz="1800" dirty="0" err="1" smtClean="0"/>
              <a:t>load_iris</a:t>
            </a:r>
            <a:endParaRPr lang="en-IN" sz="1800" dirty="0" smtClean="0"/>
          </a:p>
          <a:p>
            <a:pPr marL="0" indent="0">
              <a:buNone/>
            </a:pPr>
            <a:r>
              <a:rPr lang="en-IN" sz="1800" dirty="0" smtClean="0"/>
              <a:t>iris = </a:t>
            </a:r>
            <a:r>
              <a:rPr lang="en-IN" sz="1800" dirty="0" err="1" smtClean="0"/>
              <a:t>load_iris</a:t>
            </a:r>
            <a:r>
              <a:rPr lang="en-IN" sz="1800" dirty="0" smtClean="0"/>
              <a:t>()</a:t>
            </a:r>
          </a:p>
          <a:p>
            <a:pPr marL="0" indent="0">
              <a:buNone/>
            </a:pPr>
            <a:endParaRPr lang="en-IN" sz="1000" dirty="0" smtClean="0"/>
          </a:p>
          <a:p>
            <a:pPr marL="0" indent="0">
              <a:buNone/>
            </a:pPr>
            <a:r>
              <a:rPr lang="en-IN" sz="1800" dirty="0" smtClean="0"/>
              <a:t># store the feature matrix (X) and response vector (y)</a:t>
            </a:r>
          </a:p>
          <a:p>
            <a:pPr marL="0" indent="0">
              <a:buNone/>
            </a:pPr>
            <a:r>
              <a:rPr lang="en-IN" sz="1800" dirty="0" smtClean="0"/>
              <a:t>X = </a:t>
            </a:r>
            <a:r>
              <a:rPr lang="en-IN" sz="1800" dirty="0" err="1" smtClean="0"/>
              <a:t>iris.data</a:t>
            </a:r>
            <a:endParaRPr lang="en-IN" sz="1800" dirty="0" smtClean="0"/>
          </a:p>
          <a:p>
            <a:pPr marL="0" indent="0">
              <a:buNone/>
            </a:pPr>
            <a:r>
              <a:rPr lang="en-IN" sz="1800" dirty="0" smtClean="0"/>
              <a:t>y = </a:t>
            </a:r>
            <a:r>
              <a:rPr lang="en-IN" sz="1800" dirty="0" err="1" smtClean="0"/>
              <a:t>iris.target</a:t>
            </a:r>
            <a:endParaRPr lang="en-IN" sz="1800" dirty="0" smtClean="0"/>
          </a:p>
          <a:p>
            <a:pPr marL="0" indent="0">
              <a:buNone/>
            </a:pPr>
            <a:endParaRPr lang="en-IN" sz="700" dirty="0" smtClean="0"/>
          </a:p>
          <a:p>
            <a:pPr marL="0" indent="0">
              <a:buNone/>
            </a:pPr>
            <a:r>
              <a:rPr lang="en-IN" sz="1800" dirty="0" smtClean="0"/>
              <a:t># splitting X and y into training and testing sets</a:t>
            </a:r>
          </a:p>
          <a:p>
            <a:pPr marL="0" indent="0">
              <a:buNone/>
            </a:pPr>
            <a:r>
              <a:rPr lang="en-IN" sz="1800" dirty="0" smtClean="0"/>
              <a:t>from </a:t>
            </a:r>
            <a:r>
              <a:rPr lang="en-IN" sz="1800" dirty="0" err="1" smtClean="0"/>
              <a:t>sklearn.model_selection</a:t>
            </a:r>
            <a:r>
              <a:rPr lang="en-IN" sz="1800" dirty="0" smtClean="0"/>
              <a:t> import </a:t>
            </a:r>
            <a:r>
              <a:rPr lang="en-IN" sz="1800" dirty="0" err="1" smtClean="0"/>
              <a:t>train_test_split</a:t>
            </a:r>
            <a:endParaRPr lang="en-IN" sz="1800" dirty="0" smtClean="0"/>
          </a:p>
          <a:p>
            <a:pPr marL="0" indent="0">
              <a:buNone/>
            </a:pPr>
            <a:r>
              <a:rPr lang="en-IN" sz="1800" dirty="0" err="1" smtClean="0"/>
              <a:t>X_train</a:t>
            </a:r>
            <a:r>
              <a:rPr lang="en-IN" sz="1800" dirty="0" smtClean="0"/>
              <a:t>, </a:t>
            </a:r>
            <a:r>
              <a:rPr lang="en-IN" sz="1800" dirty="0" err="1" smtClean="0"/>
              <a:t>X_test</a:t>
            </a:r>
            <a:r>
              <a:rPr lang="en-IN" sz="1800" dirty="0" smtClean="0"/>
              <a:t>, </a:t>
            </a:r>
            <a:r>
              <a:rPr lang="en-IN" sz="1800" dirty="0" err="1" smtClean="0"/>
              <a:t>y_train</a:t>
            </a:r>
            <a:r>
              <a:rPr lang="en-IN" sz="1800" dirty="0" smtClean="0"/>
              <a:t>, </a:t>
            </a:r>
            <a:r>
              <a:rPr lang="en-IN" sz="1800" dirty="0" err="1" smtClean="0"/>
              <a:t>y_test</a:t>
            </a:r>
            <a:r>
              <a:rPr lang="en-IN" sz="1800" dirty="0" smtClean="0"/>
              <a:t> = </a:t>
            </a:r>
            <a:r>
              <a:rPr lang="en-IN" sz="1800" dirty="0" err="1" smtClean="0"/>
              <a:t>train_test_split</a:t>
            </a:r>
            <a:r>
              <a:rPr lang="en-IN" sz="1800" dirty="0" smtClean="0"/>
              <a:t>(X, y, </a:t>
            </a:r>
            <a:r>
              <a:rPr lang="en-IN" sz="1800" dirty="0" err="1" smtClean="0"/>
              <a:t>test_size</a:t>
            </a:r>
            <a:r>
              <a:rPr lang="en-IN" sz="1800" dirty="0" smtClean="0"/>
              <a:t>=0.4, </a:t>
            </a:r>
            <a:r>
              <a:rPr lang="en-IN" sz="1800" dirty="0" err="1" smtClean="0"/>
              <a:t>random_state</a:t>
            </a:r>
            <a:r>
              <a:rPr lang="en-IN" sz="1800" dirty="0" smtClean="0"/>
              <a:t>=1)</a:t>
            </a:r>
          </a:p>
          <a:p>
            <a:pPr marL="0" indent="0">
              <a:buNone/>
            </a:pPr>
            <a:endParaRPr lang="en-IN" sz="100" dirty="0" smtClean="0"/>
          </a:p>
          <a:p>
            <a:pPr marL="0" indent="0">
              <a:buNone/>
            </a:pPr>
            <a:r>
              <a:rPr lang="en-IN" sz="1800" dirty="0" smtClean="0"/>
              <a:t># training the model on training set</a:t>
            </a:r>
          </a:p>
          <a:p>
            <a:pPr marL="0" indent="0">
              <a:buNone/>
            </a:pPr>
            <a:r>
              <a:rPr lang="en-IN" sz="1800" dirty="0" smtClean="0"/>
              <a:t>from </a:t>
            </a:r>
            <a:r>
              <a:rPr lang="en-IN" sz="1800" dirty="0" err="1" smtClean="0"/>
              <a:t>sklearn.neighbors</a:t>
            </a:r>
            <a:r>
              <a:rPr lang="en-IN" sz="1800" dirty="0" smtClean="0"/>
              <a:t> import </a:t>
            </a:r>
            <a:r>
              <a:rPr lang="en-IN" sz="1800" dirty="0" err="1" smtClean="0"/>
              <a:t>KNeighborsClassifier</a:t>
            </a:r>
          </a:p>
          <a:p>
            <a:pPr marL="0" indent="0">
              <a:buNone/>
            </a:pPr>
            <a:r>
              <a:rPr lang="en-IN" sz="1800" dirty="0" err="1" smtClean="0"/>
              <a:t>knn</a:t>
            </a:r>
            <a:r>
              <a:rPr lang="en-IN" sz="1800" dirty="0" smtClean="0"/>
              <a:t> = </a:t>
            </a:r>
            <a:r>
              <a:rPr lang="en-IN" sz="1800" dirty="0" err="1" smtClean="0"/>
              <a:t>KNeighborsClassifier</a:t>
            </a:r>
            <a:r>
              <a:rPr lang="en-IN" sz="1800" dirty="0" smtClean="0"/>
              <a:t>(</a:t>
            </a:r>
            <a:r>
              <a:rPr lang="en-IN" sz="1800" dirty="0" err="1" smtClean="0"/>
              <a:t>n_neighbors</a:t>
            </a:r>
            <a:r>
              <a:rPr lang="en-IN" sz="1800" dirty="0" smtClean="0"/>
              <a:t>=3)</a:t>
            </a:r>
          </a:p>
          <a:p>
            <a:pPr marL="0" indent="0">
              <a:buNone/>
            </a:pPr>
            <a:r>
              <a:rPr lang="en-IN" sz="1800" dirty="0" err="1" smtClean="0"/>
              <a:t>knn.fit</a:t>
            </a:r>
            <a:r>
              <a:rPr lang="en-IN" sz="1800" dirty="0" smtClean="0"/>
              <a:t>(</a:t>
            </a:r>
            <a:r>
              <a:rPr lang="en-IN" sz="1800" dirty="0" err="1" smtClean="0"/>
              <a:t>X_train</a:t>
            </a:r>
            <a:r>
              <a:rPr lang="en-IN" sz="1800" dirty="0" smtClean="0"/>
              <a:t>, </a:t>
            </a:r>
            <a:r>
              <a:rPr lang="en-IN" sz="1800" dirty="0" err="1" smtClean="0"/>
              <a:t>y_train</a:t>
            </a:r>
            <a:r>
              <a:rPr lang="en-IN" sz="1800" dirty="0" smtClean="0"/>
              <a:t>)</a:t>
            </a:r>
          </a:p>
          <a:p>
            <a:pPr marL="0" indent="0">
              <a:buNone/>
            </a:pPr>
            <a:endParaRPr lang="en-IN" sz="1600" dirty="0" smtClean="0"/>
          </a:p>
        </p:txBody>
      </p:sp>
      <p:sp>
        <p:nvSpPr>
          <p:cNvPr id="4" name="TextBox 3"/>
          <p:cNvSpPr txBox="1"/>
          <p:nvPr/>
        </p:nvSpPr>
        <p:spPr>
          <a:xfrm>
            <a:off x="4860032" y="620688"/>
            <a:ext cx="4176464" cy="6047809"/>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 making predictions on the testing set</a:t>
            </a:r>
          </a:p>
          <a:p>
            <a:r>
              <a:rPr lang="en-IN" dirty="0" err="1" smtClean="0"/>
              <a:t>y_pred</a:t>
            </a:r>
            <a:r>
              <a:rPr lang="en-IN" dirty="0" smtClean="0"/>
              <a:t> = </a:t>
            </a:r>
            <a:r>
              <a:rPr lang="en-IN" dirty="0" err="1" smtClean="0"/>
              <a:t>knn.predict</a:t>
            </a:r>
            <a:r>
              <a:rPr lang="en-IN" dirty="0" smtClean="0"/>
              <a:t>(</a:t>
            </a:r>
            <a:r>
              <a:rPr lang="en-IN" dirty="0" err="1" smtClean="0"/>
              <a:t>X_test</a:t>
            </a:r>
            <a:r>
              <a:rPr lang="en-IN" dirty="0" smtClean="0"/>
              <a:t>)</a:t>
            </a:r>
          </a:p>
          <a:p>
            <a:endParaRPr lang="en-IN" dirty="0" smtClean="0"/>
          </a:p>
          <a:p>
            <a:r>
              <a:rPr lang="en-IN" dirty="0" smtClean="0"/>
              <a:t># comparing actual response values (</a:t>
            </a:r>
            <a:r>
              <a:rPr lang="en-IN" dirty="0" err="1" smtClean="0"/>
              <a:t>y_test</a:t>
            </a:r>
            <a:r>
              <a:rPr lang="en-IN" dirty="0" smtClean="0"/>
              <a:t>) with predicted response values (</a:t>
            </a:r>
            <a:r>
              <a:rPr lang="en-IN" dirty="0" err="1" smtClean="0"/>
              <a:t>y_pred</a:t>
            </a:r>
            <a:r>
              <a:rPr lang="en-IN" dirty="0" smtClean="0"/>
              <a:t>)</a:t>
            </a:r>
          </a:p>
          <a:p>
            <a:r>
              <a:rPr lang="en-IN" dirty="0" smtClean="0"/>
              <a:t>from </a:t>
            </a:r>
            <a:r>
              <a:rPr lang="en-IN" dirty="0" err="1" smtClean="0"/>
              <a:t>sklearn</a:t>
            </a:r>
            <a:r>
              <a:rPr lang="en-IN" dirty="0" smtClean="0"/>
              <a:t> import metrics</a:t>
            </a:r>
          </a:p>
          <a:p>
            <a:r>
              <a:rPr lang="en-IN" dirty="0" smtClean="0"/>
              <a:t>print("</a:t>
            </a:r>
            <a:r>
              <a:rPr lang="en-IN" dirty="0" err="1" smtClean="0"/>
              <a:t>kNN</a:t>
            </a:r>
            <a:r>
              <a:rPr lang="en-IN" dirty="0" smtClean="0"/>
              <a:t> model accuracy:", </a:t>
            </a:r>
            <a:r>
              <a:rPr lang="en-IN" dirty="0" err="1" smtClean="0"/>
              <a:t>metrics.accuracy_score</a:t>
            </a:r>
            <a:r>
              <a:rPr lang="en-IN" dirty="0" smtClean="0"/>
              <a:t>(</a:t>
            </a:r>
            <a:r>
              <a:rPr lang="en-IN" dirty="0" err="1" smtClean="0"/>
              <a:t>y_test</a:t>
            </a:r>
            <a:r>
              <a:rPr lang="en-IN" dirty="0" smtClean="0"/>
              <a:t>, </a:t>
            </a:r>
            <a:r>
              <a:rPr lang="en-IN" dirty="0" err="1" smtClean="0"/>
              <a:t>y_pred</a:t>
            </a:r>
            <a:r>
              <a:rPr lang="en-IN" dirty="0" smtClean="0"/>
              <a:t>))</a:t>
            </a:r>
          </a:p>
          <a:p>
            <a:endParaRPr lang="en-IN" dirty="0" smtClean="0"/>
          </a:p>
          <a:p>
            <a:r>
              <a:rPr lang="en-IN" dirty="0" smtClean="0"/>
              <a:t># making prediction for out of sample data</a:t>
            </a:r>
          </a:p>
          <a:p>
            <a:r>
              <a:rPr lang="en-IN" dirty="0" smtClean="0"/>
              <a:t>sample = [[3, 5, 4, 2], [2, 3, 5, 4]]</a:t>
            </a:r>
          </a:p>
          <a:p>
            <a:r>
              <a:rPr lang="en-IN" dirty="0" err="1" smtClean="0"/>
              <a:t>preds</a:t>
            </a:r>
            <a:r>
              <a:rPr lang="en-IN" dirty="0" smtClean="0"/>
              <a:t> = </a:t>
            </a:r>
            <a:r>
              <a:rPr lang="en-IN" dirty="0" err="1" smtClean="0"/>
              <a:t>knn.predict</a:t>
            </a:r>
            <a:r>
              <a:rPr lang="en-IN" dirty="0" smtClean="0"/>
              <a:t>(sample)</a:t>
            </a:r>
          </a:p>
          <a:p>
            <a:r>
              <a:rPr lang="en-IN" dirty="0" err="1" smtClean="0"/>
              <a:t>pred_species</a:t>
            </a:r>
            <a:r>
              <a:rPr lang="en-IN" dirty="0" smtClean="0"/>
              <a:t> = [</a:t>
            </a:r>
            <a:r>
              <a:rPr lang="en-IN" dirty="0" err="1" smtClean="0"/>
              <a:t>iris.target_names</a:t>
            </a:r>
            <a:r>
              <a:rPr lang="en-IN" dirty="0" smtClean="0"/>
              <a:t>[p] for p in </a:t>
            </a:r>
            <a:r>
              <a:rPr lang="en-IN" dirty="0" err="1" smtClean="0"/>
              <a:t>preds</a:t>
            </a:r>
            <a:r>
              <a:rPr lang="en-IN" dirty="0" smtClean="0"/>
              <a:t>]</a:t>
            </a:r>
          </a:p>
          <a:p>
            <a:r>
              <a:rPr lang="en-IN" dirty="0" smtClean="0"/>
              <a:t>print("Predictions:", </a:t>
            </a:r>
            <a:r>
              <a:rPr lang="en-IN" dirty="0" err="1" smtClean="0"/>
              <a:t>pred_species</a:t>
            </a:r>
            <a:r>
              <a:rPr lang="en-IN" dirty="0" smtClean="0"/>
              <a:t>)</a:t>
            </a:r>
          </a:p>
          <a:p>
            <a:endParaRPr lang="en-IN" dirty="0" smtClean="0"/>
          </a:p>
          <a:p>
            <a:r>
              <a:rPr lang="en-IN" dirty="0" smtClean="0"/>
              <a:t># saving the model</a:t>
            </a:r>
          </a:p>
          <a:p>
            <a:r>
              <a:rPr lang="en-IN" dirty="0" smtClean="0"/>
              <a:t>from </a:t>
            </a:r>
            <a:r>
              <a:rPr lang="en-IN" dirty="0" err="1" smtClean="0"/>
              <a:t>sklearn.externals</a:t>
            </a:r>
            <a:r>
              <a:rPr lang="en-IN" dirty="0" smtClean="0"/>
              <a:t> import </a:t>
            </a:r>
            <a:r>
              <a:rPr lang="en-IN" dirty="0" err="1" smtClean="0"/>
              <a:t>joblib</a:t>
            </a:r>
            <a:endParaRPr lang="en-IN" dirty="0" smtClean="0"/>
          </a:p>
          <a:p>
            <a:r>
              <a:rPr lang="en-IN" dirty="0" err="1" smtClean="0"/>
              <a:t>joblib.dump</a:t>
            </a:r>
            <a:r>
              <a:rPr lang="en-IN" dirty="0" smtClean="0"/>
              <a:t>(</a:t>
            </a:r>
            <a:r>
              <a:rPr lang="en-IN" dirty="0" err="1" smtClean="0"/>
              <a:t>knn</a:t>
            </a:r>
            <a:r>
              <a:rPr lang="en-IN" dirty="0" smtClean="0"/>
              <a:t>, '</a:t>
            </a:r>
            <a:r>
              <a:rPr lang="en-IN" dirty="0" err="1" smtClean="0"/>
              <a:t>iris_knn.pkl</a:t>
            </a:r>
            <a:r>
              <a:rPr lang="en-IN" dirty="0" smtClean="0"/>
              <a:t>')</a:t>
            </a:r>
          </a:p>
          <a:p>
            <a:endParaRPr lang="en-IN" sz="1000" dirty="0" smtClean="0"/>
          </a:p>
          <a:p>
            <a:endParaRPr lang="en-IN" dirty="0"/>
          </a:p>
        </p:txBody>
      </p:sp>
    </p:spTree>
    <p:extLst>
      <p:ext uri="{BB962C8B-B14F-4D97-AF65-F5344CB8AC3E}">
        <p14:creationId xmlns:p14="http://schemas.microsoft.com/office/powerpoint/2010/main" val="502762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Evaluate a trained model using methods like </a:t>
            </a:r>
            <a:r>
              <a:rPr lang="en-IN" sz="2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mse</a:t>
            </a:r>
            <a:r>
              <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IN" sz="2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rmse</a:t>
            </a:r>
            <a:r>
              <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r2, accuracy, f1, and precision </a:t>
            </a:r>
          </a:p>
        </p:txBody>
      </p:sp>
      <p:sp>
        <p:nvSpPr>
          <p:cNvPr id="3" name="Content Placeholder 2"/>
          <p:cNvSpPr>
            <a:spLocks noGrp="1"/>
          </p:cNvSpPr>
          <p:nvPr>
            <p:ph idx="1"/>
          </p:nvPr>
        </p:nvSpPr>
        <p:spPr>
          <a:xfrm>
            <a:off x="395536" y="1484784"/>
            <a:ext cx="7992888" cy="5013175"/>
          </a:xfrm>
        </p:spPr>
        <p:txBody>
          <a:bodyPr>
            <a:noAutofit/>
          </a:bodyPr>
          <a:lstStyle/>
          <a:p>
            <a:pPr marL="0" indent="0">
              <a:buNone/>
            </a:pPr>
            <a:r>
              <a:rPr lang="en-IN" sz="2000" b="1" dirty="0">
                <a:ln w="1905"/>
                <a:effectLst>
                  <a:innerShdw blurRad="69850" dist="43180" dir="5400000">
                    <a:srgbClr val="000000">
                      <a:alpha val="65000"/>
                    </a:srgbClr>
                  </a:innerShdw>
                </a:effectLst>
                <a:latin typeface="Times New Roman" pitchFamily="18" charset="0"/>
                <a:ea typeface="+mj-ea"/>
                <a:cs typeface="Times New Roman" pitchFamily="18" charset="0"/>
              </a:rPr>
              <a:t>Mean Absolute Error (MAE)</a:t>
            </a:r>
            <a:r>
              <a:rPr lang="en-IN" sz="1800" b="1" dirty="0">
                <a:latin typeface="Times New Roman" pitchFamily="18" charset="0"/>
                <a:cs typeface="Times New Roman" pitchFamily="18" charset="0"/>
              </a:rPr>
              <a:t/>
            </a:r>
            <a:br>
              <a:rPr lang="en-IN" sz="1800" b="1" dirty="0">
                <a:latin typeface="Times New Roman" pitchFamily="18" charset="0"/>
                <a:cs typeface="Times New Roman" pitchFamily="18" charset="0"/>
              </a:rPr>
            </a:br>
            <a:r>
              <a:rPr lang="en-IN" sz="1800" dirty="0">
                <a:latin typeface="Times New Roman" pitchFamily="18" charset="0"/>
                <a:cs typeface="Times New Roman" pitchFamily="18" charset="0"/>
              </a:rPr>
              <a:t>MAE represents the average error between your predictions and the true values. It is expressed on the same scale as your dependent variable. For example, if your dependent variable is monthly salary and MAE = $1000, then on average your predictions are off by $1000. This may sound obvious, but it is not the case for all evaluation metrics.</a:t>
            </a:r>
          </a:p>
          <a:p>
            <a:pPr marL="0" indent="0">
              <a:buNone/>
            </a:pPr>
            <a:r>
              <a:rPr lang="en-IN" sz="1800" dirty="0" err="1">
                <a:latin typeface="Times New Roman" pitchFamily="18" charset="0"/>
                <a:cs typeface="Times New Roman" pitchFamily="18" charset="0"/>
              </a:rPr>
              <a:t>scikit</a:t>
            </a:r>
            <a:r>
              <a:rPr lang="en-IN" sz="1800" dirty="0">
                <a:latin typeface="Times New Roman" pitchFamily="18" charset="0"/>
                <a:cs typeface="Times New Roman" pitchFamily="18" charset="0"/>
              </a:rPr>
              <a:t>-learn implementation:</a:t>
            </a:r>
          </a:p>
          <a:p>
            <a:pPr marL="0" indent="0">
              <a:buNone/>
            </a:pPr>
            <a:r>
              <a:rPr lang="en-IN" sz="1800" dirty="0">
                <a:latin typeface="Times New Roman" pitchFamily="18" charset="0"/>
                <a:cs typeface="Times New Roman" pitchFamily="18" charset="0"/>
              </a:rPr>
              <a:t>from </a:t>
            </a:r>
            <a:r>
              <a:rPr lang="en-IN" sz="1800" dirty="0" err="1">
                <a:latin typeface="Times New Roman" pitchFamily="18" charset="0"/>
                <a:cs typeface="Times New Roman" pitchFamily="18" charset="0"/>
              </a:rPr>
              <a:t>sklearn.metrics</a:t>
            </a:r>
            <a:r>
              <a:rPr lang="en-IN" sz="1800" dirty="0">
                <a:latin typeface="Times New Roman" pitchFamily="18" charset="0"/>
                <a:cs typeface="Times New Roman" pitchFamily="18" charset="0"/>
              </a:rPr>
              <a:t> import </a:t>
            </a:r>
            <a:r>
              <a:rPr lang="en-IN" sz="1800" dirty="0" err="1" smtClean="0">
                <a:latin typeface="Times New Roman" pitchFamily="18" charset="0"/>
                <a:cs typeface="Times New Roman" pitchFamily="18" charset="0"/>
              </a:rPr>
              <a:t>mean_absolute_error</a:t>
            </a:r>
            <a:endParaRPr lang="en-IN" sz="1800" dirty="0" smtClean="0">
              <a:latin typeface="Times New Roman" pitchFamily="18" charset="0"/>
              <a:cs typeface="Times New Roman" pitchFamily="18" charset="0"/>
            </a:endParaRPr>
          </a:p>
          <a:p>
            <a:pPr marL="0" indent="0">
              <a:buNone/>
            </a:pPr>
            <a:r>
              <a:rPr lang="en-IN" sz="1800" dirty="0" err="1" smtClean="0">
                <a:latin typeface="Times New Roman" pitchFamily="18" charset="0"/>
                <a:cs typeface="Times New Roman" pitchFamily="18" charset="0"/>
              </a:rPr>
              <a:t>mean_absolute_error</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y_true</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y_pred</a:t>
            </a:r>
            <a:r>
              <a:rPr lang="en-IN" sz="1800" dirty="0" smtClean="0">
                <a:latin typeface="Times New Roman" pitchFamily="18" charset="0"/>
                <a:cs typeface="Times New Roman" pitchFamily="18" charset="0"/>
              </a:rPr>
              <a:t>)   </a:t>
            </a:r>
          </a:p>
          <a:p>
            <a:pPr marL="0" indent="0">
              <a:buNone/>
            </a:pPr>
            <a:endParaRPr lang="en-IN" sz="1800" dirty="0" smtClean="0">
              <a:latin typeface="Times New Roman" pitchFamily="18" charset="0"/>
              <a:cs typeface="Times New Roman" pitchFamily="18" charset="0"/>
            </a:endParaRPr>
          </a:p>
          <a:p>
            <a:pPr marL="0" indent="0">
              <a:buNone/>
            </a:pPr>
            <a:r>
              <a:rPr lang="en-IN" sz="2000" b="1" dirty="0">
                <a:ln w="1905"/>
                <a:effectLst>
                  <a:innerShdw blurRad="69850" dist="43180" dir="5400000">
                    <a:srgbClr val="000000">
                      <a:alpha val="65000"/>
                    </a:srgbClr>
                  </a:innerShdw>
                </a:effectLst>
                <a:latin typeface="Times New Roman" pitchFamily="18" charset="0"/>
                <a:ea typeface="+mj-ea"/>
                <a:cs typeface="Times New Roman" pitchFamily="18" charset="0"/>
              </a:rPr>
              <a:t>Mean Squared Error (MSE)</a:t>
            </a:r>
            <a:r>
              <a:rPr lang="en-IN" sz="1800" b="1" dirty="0">
                <a:latin typeface="Times New Roman" pitchFamily="18" charset="0"/>
                <a:cs typeface="Times New Roman" pitchFamily="18" charset="0"/>
              </a:rPr>
              <a:t/>
            </a:r>
            <a:br>
              <a:rPr lang="en-IN" sz="1800" b="1" dirty="0">
                <a:latin typeface="Times New Roman" pitchFamily="18" charset="0"/>
                <a:cs typeface="Times New Roman" pitchFamily="18" charset="0"/>
              </a:rPr>
            </a:br>
            <a:r>
              <a:rPr lang="en-IN" sz="1800" dirty="0">
                <a:latin typeface="Times New Roman" pitchFamily="18" charset="0"/>
                <a:cs typeface="Times New Roman" pitchFamily="18" charset="0"/>
              </a:rPr>
              <a:t>MSE represents the variance of the residuals. In general, the smaller variance the better, however, MSE is not expressed on the same scale as the depended variable, making this metric somewhat difficult to interpret.</a:t>
            </a:r>
          </a:p>
          <a:p>
            <a:pPr marL="0" indent="0">
              <a:buNone/>
            </a:pPr>
            <a:r>
              <a:rPr lang="en-IN" sz="1800" dirty="0" err="1">
                <a:latin typeface="Times New Roman" pitchFamily="18" charset="0"/>
                <a:cs typeface="Times New Roman" pitchFamily="18" charset="0"/>
              </a:rPr>
              <a:t>scikit</a:t>
            </a:r>
            <a:r>
              <a:rPr lang="en-IN" sz="1800" dirty="0">
                <a:latin typeface="Times New Roman" pitchFamily="18" charset="0"/>
                <a:cs typeface="Times New Roman" pitchFamily="18" charset="0"/>
              </a:rPr>
              <a:t>-learn implementation:</a:t>
            </a:r>
          </a:p>
          <a:p>
            <a:pPr marL="0" indent="0">
              <a:buNone/>
            </a:pPr>
            <a:r>
              <a:rPr lang="en-IN" sz="1800" dirty="0">
                <a:latin typeface="Times New Roman" pitchFamily="18" charset="0"/>
                <a:cs typeface="Times New Roman" pitchFamily="18" charset="0"/>
              </a:rPr>
              <a:t>from </a:t>
            </a:r>
            <a:r>
              <a:rPr lang="en-IN" sz="1800" dirty="0" err="1">
                <a:latin typeface="Times New Roman" pitchFamily="18" charset="0"/>
                <a:cs typeface="Times New Roman" pitchFamily="18" charset="0"/>
              </a:rPr>
              <a:t>sklearn.metrics</a:t>
            </a:r>
            <a:r>
              <a:rPr lang="en-IN" sz="1800" dirty="0">
                <a:latin typeface="Times New Roman" pitchFamily="18" charset="0"/>
                <a:cs typeface="Times New Roman" pitchFamily="18" charset="0"/>
              </a:rPr>
              <a:t> import </a:t>
            </a:r>
            <a:r>
              <a:rPr lang="en-IN" sz="1800" dirty="0" err="1" smtClean="0">
                <a:latin typeface="Times New Roman" pitchFamily="18" charset="0"/>
                <a:cs typeface="Times New Roman" pitchFamily="18" charset="0"/>
              </a:rPr>
              <a:t>mean_squared_error</a:t>
            </a:r>
            <a:endParaRPr lang="en-IN" sz="1800" dirty="0" smtClean="0">
              <a:latin typeface="Times New Roman" pitchFamily="18" charset="0"/>
              <a:cs typeface="Times New Roman" pitchFamily="18" charset="0"/>
            </a:endParaRPr>
          </a:p>
          <a:p>
            <a:pPr marL="0" indent="0">
              <a:buNone/>
            </a:pPr>
            <a:r>
              <a:rPr lang="en-IN" sz="1800" dirty="0" err="1" smtClean="0">
                <a:latin typeface="Times New Roman" pitchFamily="18" charset="0"/>
                <a:cs typeface="Times New Roman" pitchFamily="18" charset="0"/>
              </a:rPr>
              <a:t>mean_squared_error</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y_true</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y_pred</a:t>
            </a:r>
            <a:r>
              <a:rPr lang="en-IN" sz="1800" dirty="0">
                <a:latin typeface="Times New Roman" pitchFamily="18" charset="0"/>
                <a:cs typeface="Times New Roman" pitchFamily="18" charset="0"/>
              </a:rPr>
              <a:t>)</a:t>
            </a:r>
          </a:p>
        </p:txBody>
      </p:sp>
    </p:spTree>
    <p:extLst>
      <p:ext uri="{BB962C8B-B14F-4D97-AF65-F5344CB8AC3E}">
        <p14:creationId xmlns:p14="http://schemas.microsoft.com/office/powerpoint/2010/main" val="1056669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280920" cy="3977725"/>
          </a:xfrm>
        </p:spPr>
        <p:txBody>
          <a:bodyPr>
            <a:normAutofit fontScale="47500" lnSpcReduction="20000"/>
          </a:bodyPr>
          <a:lstStyle/>
          <a:p>
            <a:pPr marL="0" indent="0">
              <a:buNone/>
            </a:pPr>
            <a:r>
              <a:rPr lang="en-IN" sz="4200" b="1" dirty="0">
                <a:latin typeface="Times New Roman" pitchFamily="18" charset="0"/>
                <a:cs typeface="Times New Roman" pitchFamily="18" charset="0"/>
              </a:rPr>
              <a:t>Root Mean Squared Error (RMSE</a:t>
            </a:r>
            <a:r>
              <a:rPr lang="en-IN" sz="4200" b="1" dirty="0" smtClean="0">
                <a:latin typeface="Times New Roman" pitchFamily="18" charset="0"/>
                <a:cs typeface="Times New Roman" pitchFamily="18" charset="0"/>
              </a:rPr>
              <a:t>)</a:t>
            </a:r>
          </a:p>
          <a:p>
            <a:pPr marL="0" indent="0">
              <a:buNone/>
            </a:pP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RMSE is simply the root square of MSE, therefore, it represents the standard deviation of the residuals. RMSE is expressed on the same scale as the dependent variable, making it easier to interpret. For this reason RMSE is much more widely used than MSE</a:t>
            </a:r>
            <a:r>
              <a:rPr lang="en-IN" dirty="0" smtClean="0">
                <a:latin typeface="Times New Roman" pitchFamily="18" charset="0"/>
                <a:cs typeface="Times New Roman" pitchFamily="18" charset="0"/>
              </a:rPr>
              <a:t>.</a:t>
            </a:r>
          </a:p>
          <a:p>
            <a:pPr marL="0" indent="0">
              <a:buNone/>
            </a:pPr>
            <a:endParaRPr lang="en-IN" dirty="0">
              <a:latin typeface="Times New Roman" pitchFamily="18" charset="0"/>
              <a:cs typeface="Times New Roman" pitchFamily="18" charset="0"/>
            </a:endParaRPr>
          </a:p>
          <a:p>
            <a:pPr marL="0" indent="0">
              <a:buNone/>
            </a:pPr>
            <a:r>
              <a:rPr lang="en-IN" b="1" dirty="0" err="1">
                <a:latin typeface="Times New Roman" pitchFamily="18" charset="0"/>
                <a:cs typeface="Times New Roman" pitchFamily="18" charset="0"/>
              </a:rPr>
              <a:t>scikit</a:t>
            </a:r>
            <a:r>
              <a:rPr lang="en-IN" b="1" dirty="0">
                <a:latin typeface="Times New Roman" pitchFamily="18" charset="0"/>
                <a:cs typeface="Times New Roman" pitchFamily="18" charset="0"/>
              </a:rPr>
              <a:t>-learn implementation:</a:t>
            </a:r>
          </a:p>
          <a:p>
            <a:pPr marL="0" indent="0">
              <a:buNone/>
            </a:pPr>
            <a:r>
              <a:rPr lang="en-IN" dirty="0">
                <a:latin typeface="Times New Roman" pitchFamily="18" charset="0"/>
                <a:cs typeface="Times New Roman" pitchFamily="18" charset="0"/>
              </a:rPr>
              <a:t>from </a:t>
            </a:r>
            <a:r>
              <a:rPr lang="en-IN" dirty="0" err="1">
                <a:latin typeface="Times New Roman" pitchFamily="18" charset="0"/>
                <a:cs typeface="Times New Roman" pitchFamily="18" charset="0"/>
              </a:rPr>
              <a:t>sklearn.metrics</a:t>
            </a:r>
            <a:r>
              <a:rPr lang="en-IN" dirty="0">
                <a:latin typeface="Times New Roman" pitchFamily="18" charset="0"/>
                <a:cs typeface="Times New Roman" pitchFamily="18" charset="0"/>
              </a:rPr>
              <a:t> import </a:t>
            </a:r>
            <a:r>
              <a:rPr lang="en-IN" dirty="0" err="1" smtClean="0">
                <a:latin typeface="Times New Roman" pitchFamily="18" charset="0"/>
                <a:cs typeface="Times New Roman" pitchFamily="18" charset="0"/>
              </a:rPr>
              <a:t>mean_squared_error</a:t>
            </a:r>
            <a:endParaRPr lang="en-IN" dirty="0" smtClean="0">
              <a:latin typeface="Times New Roman" pitchFamily="18" charset="0"/>
              <a:cs typeface="Times New Roman" pitchFamily="18" charset="0"/>
            </a:endParaRPr>
          </a:p>
          <a:p>
            <a:pPr marL="0" indent="0">
              <a:buNone/>
            </a:pPr>
            <a:r>
              <a:rPr lang="en-IN" dirty="0" err="1" smtClean="0">
                <a:latin typeface="Times New Roman" pitchFamily="18" charset="0"/>
                <a:cs typeface="Times New Roman" pitchFamily="18" charset="0"/>
              </a:rPr>
              <a:t>mean_squared_error</a:t>
            </a:r>
            <a:r>
              <a:rPr lang="en-IN" dirty="0" smtClean="0">
                <a:latin typeface="Times New Roman" pitchFamily="18" charset="0"/>
                <a:cs typeface="Times New Roman" pitchFamily="18" charset="0"/>
              </a:rPr>
              <a:t>(</a:t>
            </a:r>
            <a:r>
              <a:rPr lang="en-IN" dirty="0" err="1" smtClean="0">
                <a:latin typeface="Times New Roman" pitchFamily="18" charset="0"/>
                <a:cs typeface="Times New Roman" pitchFamily="18" charset="0"/>
              </a:rPr>
              <a:t>y_true</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y_pred</a:t>
            </a:r>
            <a:r>
              <a:rPr lang="en-IN" dirty="0">
                <a:latin typeface="Times New Roman" pitchFamily="18" charset="0"/>
                <a:cs typeface="Times New Roman" pitchFamily="18" charset="0"/>
              </a:rPr>
              <a:t>, squared=False</a:t>
            </a:r>
            <a:r>
              <a:rPr lang="en-IN" dirty="0" smtClean="0">
                <a:latin typeface="Times New Roman" pitchFamily="18" charset="0"/>
                <a:cs typeface="Times New Roman" pitchFamily="18" charset="0"/>
              </a:rPr>
              <a:t>)</a:t>
            </a:r>
          </a:p>
          <a:p>
            <a:pPr marL="0" indent="0">
              <a:buNone/>
            </a:pPr>
            <a:endParaRPr lang="en-US" sz="1700" dirty="0" smtClean="0">
              <a:latin typeface="Times New Roman" pitchFamily="18" charset="0"/>
              <a:cs typeface="Times New Roman" pitchFamily="18" charset="0"/>
            </a:endParaRPr>
          </a:p>
          <a:p>
            <a:pPr marL="0" indent="0">
              <a:buNone/>
            </a:pPr>
            <a:endParaRPr lang="en-IN" sz="4200" b="1" dirty="0">
              <a:latin typeface="Times New Roman" pitchFamily="18" charset="0"/>
              <a:cs typeface="Times New Roman" pitchFamily="18" charset="0"/>
            </a:endParaRPr>
          </a:p>
          <a:p>
            <a:pPr marL="0" indent="0">
              <a:buNone/>
            </a:pPr>
            <a:r>
              <a:rPr lang="en-IN" sz="4200" b="1" dirty="0" smtClean="0">
                <a:latin typeface="Times New Roman" pitchFamily="18" charset="0"/>
                <a:cs typeface="Times New Roman" pitchFamily="18" charset="0"/>
              </a:rPr>
              <a:t>R-squared </a:t>
            </a:r>
            <a:r>
              <a:rPr lang="en-IN" sz="4200" b="1" dirty="0">
                <a:latin typeface="Times New Roman" pitchFamily="18" charset="0"/>
                <a:cs typeface="Times New Roman" pitchFamily="18" charset="0"/>
              </a:rPr>
              <a:t>(R²</a:t>
            </a:r>
            <a:r>
              <a:rPr lang="en-IN" sz="4200" b="1" dirty="0" smtClean="0">
                <a:latin typeface="Times New Roman" pitchFamily="18" charset="0"/>
                <a:cs typeface="Times New Roman" pitchFamily="18" charset="0"/>
              </a:rPr>
              <a:t>)</a:t>
            </a:r>
          </a:p>
          <a:p>
            <a:pPr marL="0" indent="0">
              <a:buNone/>
            </a:pPr>
            <a:r>
              <a:rPr lang="en-IN" b="1" dirty="0">
                <a:latin typeface="Times New Roman" pitchFamily="18" charset="0"/>
                <a:cs typeface="Times New Roman" pitchFamily="18" charset="0"/>
              </a:rPr>
              <a:t/>
            </a:r>
            <a:br>
              <a:rPr lang="en-IN" b="1" dirty="0">
                <a:latin typeface="Times New Roman" pitchFamily="18" charset="0"/>
                <a:cs typeface="Times New Roman" pitchFamily="18" charset="0"/>
              </a:rPr>
            </a:br>
            <a:r>
              <a:rPr lang="en-IN" dirty="0">
                <a:latin typeface="Times New Roman" pitchFamily="18" charset="0"/>
                <a:cs typeface="Times New Roman" pitchFamily="18" charset="0"/>
              </a:rPr>
              <a:t>The coefficient of determination or R²</a:t>
            </a: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represents the proportion of the variance in the dependent variable which is explained by the linear regression model. This metric is slightly different than the above three. It ranges from 1 to 0 (although it is possible for R² to be negative), 1 meaning your model explains all the variance, while 0 means it explains none of the variance. Negative values mean the model is doing a worse job than simply guessing the average every time</a:t>
            </a:r>
            <a:r>
              <a:rPr lang="en-IN" dirty="0" smtClean="0">
                <a:latin typeface="Times New Roman" pitchFamily="18" charset="0"/>
                <a:cs typeface="Times New Roman" pitchFamily="18" charset="0"/>
              </a:rPr>
              <a:t>.</a:t>
            </a:r>
          </a:p>
          <a:p>
            <a:pPr marL="0" indent="0">
              <a:buNone/>
            </a:pPr>
            <a:endParaRPr lang="en-IN"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4272445"/>
            <a:ext cx="2736304" cy="1316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395536" y="5335468"/>
            <a:ext cx="4572000" cy="1138773"/>
          </a:xfrm>
          <a:prstGeom prst="rect">
            <a:avLst/>
          </a:prstGeom>
        </p:spPr>
        <p:txBody>
          <a:bodyPr>
            <a:spAutoFit/>
          </a:bodyPr>
          <a:lstStyle/>
          <a:p>
            <a:pPr lvl="0" fontAlgn="base">
              <a:spcBef>
                <a:spcPct val="0"/>
              </a:spcBef>
              <a:spcAft>
                <a:spcPct val="0"/>
              </a:spcAft>
            </a:pPr>
            <a:endParaRPr kumimoji="0" lang="en-US" sz="2000" i="0" u="none" strike="noStrike" cap="none" normalizeH="0" baseline="0" dirty="0" smtClean="0">
              <a:ln>
                <a:noFill/>
              </a:ln>
              <a:solidFill>
                <a:srgbClr val="242424"/>
              </a:solidFill>
              <a:effectLst/>
              <a:latin typeface="Times New Roman" pitchFamily="18" charset="0"/>
              <a:cs typeface="Times New Roman" pitchFamily="18" charset="0"/>
            </a:endParaRPr>
          </a:p>
          <a:p>
            <a:pPr lvl="0" fontAlgn="base">
              <a:spcBef>
                <a:spcPct val="0"/>
              </a:spcBef>
              <a:spcAft>
                <a:spcPct val="0"/>
              </a:spcAft>
            </a:pPr>
            <a:r>
              <a:rPr kumimoji="0" lang="en-US" sz="1600" b="1" i="0" u="none" strike="noStrike" cap="none" normalizeH="0" baseline="0" dirty="0" err="1" smtClean="0">
                <a:ln>
                  <a:noFill/>
                </a:ln>
                <a:solidFill>
                  <a:srgbClr val="242424"/>
                </a:solidFill>
                <a:effectLst/>
                <a:latin typeface="Times New Roman" pitchFamily="18" charset="0"/>
                <a:cs typeface="Times New Roman" pitchFamily="18" charset="0"/>
              </a:rPr>
              <a:t>scikit</a:t>
            </a:r>
            <a:r>
              <a:rPr kumimoji="0" lang="en-US" sz="1600" b="1" i="0" u="none" strike="noStrike" cap="none" normalizeH="0" baseline="0" dirty="0" smtClean="0">
                <a:ln>
                  <a:noFill/>
                </a:ln>
                <a:solidFill>
                  <a:srgbClr val="242424"/>
                </a:solidFill>
                <a:effectLst/>
                <a:latin typeface="Times New Roman" pitchFamily="18" charset="0"/>
                <a:cs typeface="Times New Roman" pitchFamily="18" charset="0"/>
              </a:rPr>
              <a:t>-learn implementation:</a:t>
            </a:r>
          </a:p>
          <a:p>
            <a:pPr lvl="0" eaLnBrk="0" fontAlgn="base" hangingPunct="0">
              <a:spcBef>
                <a:spcPct val="0"/>
              </a:spcBef>
              <a:spcAft>
                <a:spcPct val="0"/>
              </a:spcAft>
            </a:pPr>
            <a:r>
              <a:rPr kumimoji="0" lang="en-US" sz="1600" i="0" u="none" strike="noStrike" cap="none" normalizeH="0" baseline="0" dirty="0" smtClean="0">
                <a:ln>
                  <a:noFill/>
                </a:ln>
                <a:solidFill>
                  <a:srgbClr val="242424"/>
                </a:solidFill>
                <a:effectLst/>
                <a:latin typeface="Times New Roman" pitchFamily="18" charset="0"/>
                <a:cs typeface="Times New Roman" pitchFamily="18" charset="0"/>
              </a:rPr>
              <a:t>from </a:t>
            </a:r>
            <a:r>
              <a:rPr kumimoji="0" lang="en-US" sz="1600" i="0" u="none" strike="noStrike" cap="none" normalizeH="0" baseline="0" dirty="0" err="1" smtClean="0">
                <a:ln>
                  <a:noFill/>
                </a:ln>
                <a:solidFill>
                  <a:srgbClr val="242424"/>
                </a:solidFill>
                <a:effectLst/>
                <a:latin typeface="Times New Roman" pitchFamily="18" charset="0"/>
                <a:cs typeface="Times New Roman" pitchFamily="18" charset="0"/>
              </a:rPr>
              <a:t>sklearn.metrics</a:t>
            </a:r>
            <a:r>
              <a:rPr kumimoji="0" lang="en-US" sz="1600" i="0" u="none" strike="noStrike" cap="none" normalizeH="0" baseline="0" dirty="0" smtClean="0">
                <a:ln>
                  <a:noFill/>
                </a:ln>
                <a:solidFill>
                  <a:srgbClr val="242424"/>
                </a:solidFill>
                <a:effectLst/>
                <a:latin typeface="Times New Roman" pitchFamily="18" charset="0"/>
                <a:cs typeface="Times New Roman" pitchFamily="18" charset="0"/>
              </a:rPr>
              <a:t> import r2_score</a:t>
            </a:r>
          </a:p>
          <a:p>
            <a:pPr lvl="0" eaLnBrk="0" fontAlgn="base" hangingPunct="0">
              <a:spcBef>
                <a:spcPct val="0"/>
              </a:spcBef>
              <a:spcAft>
                <a:spcPct val="0"/>
              </a:spcAft>
            </a:pPr>
            <a:r>
              <a:rPr kumimoji="0" lang="en-US" sz="1600" i="0" u="none" strike="noStrike" cap="none" normalizeH="0" baseline="0" dirty="0" smtClean="0">
                <a:ln>
                  <a:noFill/>
                </a:ln>
                <a:solidFill>
                  <a:srgbClr val="242424"/>
                </a:solidFill>
                <a:effectLst/>
                <a:latin typeface="Times New Roman" pitchFamily="18" charset="0"/>
                <a:cs typeface="Times New Roman" pitchFamily="18" charset="0"/>
              </a:rPr>
              <a:t>r2_score(</a:t>
            </a:r>
            <a:r>
              <a:rPr kumimoji="0" lang="en-US" sz="1600" i="0" u="none" strike="noStrike" cap="none" normalizeH="0" baseline="0" dirty="0" err="1" smtClean="0">
                <a:ln>
                  <a:noFill/>
                </a:ln>
                <a:solidFill>
                  <a:srgbClr val="242424"/>
                </a:solidFill>
                <a:effectLst/>
                <a:latin typeface="Times New Roman" pitchFamily="18" charset="0"/>
                <a:cs typeface="Times New Roman" pitchFamily="18" charset="0"/>
              </a:rPr>
              <a:t>y_true</a:t>
            </a:r>
            <a:r>
              <a:rPr kumimoji="0" lang="en-US" sz="1600" i="0" u="none" strike="noStrike" cap="none" normalizeH="0" baseline="0" dirty="0" smtClean="0">
                <a:ln>
                  <a:noFill/>
                </a:ln>
                <a:solidFill>
                  <a:srgbClr val="242424"/>
                </a:solidFill>
                <a:effectLst/>
                <a:latin typeface="Times New Roman" pitchFamily="18" charset="0"/>
                <a:cs typeface="Times New Roman" pitchFamily="18" charset="0"/>
              </a:rPr>
              <a:t>, </a:t>
            </a:r>
            <a:r>
              <a:rPr kumimoji="0" lang="en-US" sz="1600" i="0" u="none" strike="noStrike" cap="none" normalizeH="0" baseline="0" dirty="0" err="1" smtClean="0">
                <a:ln>
                  <a:noFill/>
                </a:ln>
                <a:solidFill>
                  <a:srgbClr val="242424"/>
                </a:solidFill>
                <a:effectLst/>
                <a:latin typeface="Times New Roman" pitchFamily="18" charset="0"/>
                <a:cs typeface="Times New Roman" pitchFamily="18" charset="0"/>
              </a:rPr>
              <a:t>y_pred</a:t>
            </a:r>
            <a:r>
              <a:rPr kumimoji="0" lang="en-US" sz="1600" i="0" u="none" strike="noStrike" cap="none" normalizeH="0" baseline="0" dirty="0" smtClean="0">
                <a:ln>
                  <a:noFill/>
                </a:ln>
                <a:solidFill>
                  <a:srgbClr val="242424"/>
                </a:solidFill>
                <a:effectLst/>
                <a:latin typeface="Times New Roman" pitchFamily="18" charset="0"/>
                <a:cs typeface="Times New Roman" pitchFamily="18" charset="0"/>
              </a:rPr>
              <a:t>)</a:t>
            </a:r>
            <a:r>
              <a:rPr kumimoji="0" lang="en-US" sz="160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extLst>
      <p:ext uri="{BB962C8B-B14F-4D97-AF65-F5344CB8AC3E}">
        <p14:creationId xmlns:p14="http://schemas.microsoft.com/office/powerpoint/2010/main" val="25861546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Building ML workflows</a:t>
            </a:r>
            <a:endPar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179512" y="1196752"/>
            <a:ext cx="4464496" cy="5544616"/>
          </a:xfrm>
        </p:spPr>
        <p:txBody>
          <a:bodyPr>
            <a:normAutofit fontScale="47500" lnSpcReduction="20000"/>
          </a:bodyPr>
          <a:lstStyle/>
          <a:p>
            <a:endParaRPr lang="en-IN" sz="4500" b="1" dirty="0"/>
          </a:p>
          <a:p>
            <a:pPr marL="0" indent="0">
              <a:buNone/>
            </a:pPr>
            <a:r>
              <a:rPr lang="en-IN" sz="3800" b="1" dirty="0">
                <a:latin typeface="Times New Roman" pitchFamily="18" charset="0"/>
                <a:cs typeface="Times New Roman" pitchFamily="18" charset="0"/>
              </a:rPr>
              <a:t>Launch training jobs within </a:t>
            </a:r>
            <a:r>
              <a:rPr lang="en-IN" sz="3800" b="1" dirty="0" err="1" smtClean="0">
                <a:latin typeface="Times New Roman" pitchFamily="18" charset="0"/>
                <a:cs typeface="Times New Roman" pitchFamily="18" charset="0"/>
              </a:rPr>
              <a:t>SageMaker</a:t>
            </a:r>
            <a:endParaRPr lang="en-IN" sz="3800" b="1" dirty="0" smtClean="0">
              <a:latin typeface="Times New Roman" pitchFamily="18" charset="0"/>
              <a:cs typeface="Times New Roman" pitchFamily="18" charset="0"/>
            </a:endParaRPr>
          </a:p>
          <a:p>
            <a:r>
              <a:rPr lang="en-IN" sz="3800" b="1" dirty="0">
                <a:latin typeface="Times New Roman" pitchFamily="18" charset="0"/>
                <a:cs typeface="Times New Roman" pitchFamily="18" charset="0"/>
              </a:rPr>
              <a:t>Prepare Your Training Script:</a:t>
            </a:r>
            <a:r>
              <a:rPr lang="en-IN" sz="3800" dirty="0">
                <a:latin typeface="Times New Roman" pitchFamily="18" charset="0"/>
                <a:cs typeface="Times New Roman" pitchFamily="18" charset="0"/>
              </a:rPr>
              <a:t> Before you start a training job, you need to prepare a training script that defines how your model should be trained. This script should include the necessary code for loading data, defining the model architecture, specifying hyperparameters, and running the training process.</a:t>
            </a:r>
          </a:p>
          <a:p>
            <a:r>
              <a:rPr lang="en-IN" sz="3800" b="1" dirty="0">
                <a:latin typeface="Times New Roman" pitchFamily="18" charset="0"/>
                <a:cs typeface="Times New Roman" pitchFamily="18" charset="0"/>
              </a:rPr>
              <a:t>Upload Data to S3:</a:t>
            </a:r>
            <a:r>
              <a:rPr lang="en-IN" sz="3800" dirty="0">
                <a:latin typeface="Times New Roman" pitchFamily="18" charset="0"/>
                <a:cs typeface="Times New Roman" pitchFamily="18" charset="0"/>
              </a:rPr>
              <a:t> Your training data should be stored in an S3 bucket. Upload the data to your designated S3 location.</a:t>
            </a:r>
          </a:p>
          <a:p>
            <a:r>
              <a:rPr lang="en-IN" sz="3800" b="1" dirty="0">
                <a:latin typeface="Times New Roman" pitchFamily="18" charset="0"/>
                <a:cs typeface="Times New Roman" pitchFamily="18" charset="0"/>
              </a:rPr>
              <a:t>Open </a:t>
            </a:r>
            <a:r>
              <a:rPr lang="en-IN" sz="3800" b="1" dirty="0" err="1">
                <a:latin typeface="Times New Roman" pitchFamily="18" charset="0"/>
                <a:cs typeface="Times New Roman" pitchFamily="18" charset="0"/>
              </a:rPr>
              <a:t>SageMaker</a:t>
            </a:r>
            <a:r>
              <a:rPr lang="en-IN" sz="3800" b="1" dirty="0">
                <a:latin typeface="Times New Roman" pitchFamily="18" charset="0"/>
                <a:cs typeface="Times New Roman" pitchFamily="18" charset="0"/>
              </a:rPr>
              <a:t> Studio:</a:t>
            </a:r>
            <a:endParaRPr lang="en-IN" sz="3800" dirty="0">
              <a:latin typeface="Times New Roman" pitchFamily="18" charset="0"/>
              <a:cs typeface="Times New Roman" pitchFamily="18" charset="0"/>
            </a:endParaRPr>
          </a:p>
          <a:p>
            <a:pPr marL="457200" lvl="1" indent="0">
              <a:buNone/>
            </a:pPr>
            <a:r>
              <a:rPr lang="en-IN" sz="3800" dirty="0">
                <a:latin typeface="Times New Roman" pitchFamily="18" charset="0"/>
                <a:cs typeface="Times New Roman" pitchFamily="18" charset="0"/>
              </a:rPr>
              <a:t>Open Amazon </a:t>
            </a:r>
            <a:r>
              <a:rPr lang="en-IN" sz="3800" dirty="0" err="1">
                <a:latin typeface="Times New Roman" pitchFamily="18" charset="0"/>
                <a:cs typeface="Times New Roman" pitchFamily="18" charset="0"/>
              </a:rPr>
              <a:t>SageMaker</a:t>
            </a:r>
            <a:r>
              <a:rPr lang="en-IN" sz="3800" dirty="0">
                <a:latin typeface="Times New Roman" pitchFamily="18" charset="0"/>
                <a:cs typeface="Times New Roman" pitchFamily="18" charset="0"/>
              </a:rPr>
              <a:t> Studio.</a:t>
            </a:r>
          </a:p>
          <a:p>
            <a:r>
              <a:rPr lang="en-IN" sz="3800" b="1" dirty="0">
                <a:latin typeface="Times New Roman" pitchFamily="18" charset="0"/>
                <a:cs typeface="Times New Roman" pitchFamily="18" charset="0"/>
              </a:rPr>
              <a:t>Create a New Notebook:</a:t>
            </a:r>
            <a:endParaRPr lang="en-IN" sz="3800" dirty="0">
              <a:latin typeface="Times New Roman" pitchFamily="18" charset="0"/>
              <a:cs typeface="Times New Roman" pitchFamily="18" charset="0"/>
            </a:endParaRPr>
          </a:p>
          <a:p>
            <a:pPr marL="457200" lvl="1" indent="0">
              <a:buNone/>
            </a:pPr>
            <a:r>
              <a:rPr lang="en-IN" sz="3800" dirty="0">
                <a:latin typeface="Times New Roman" pitchFamily="18" charset="0"/>
                <a:cs typeface="Times New Roman" pitchFamily="18" charset="0"/>
              </a:rPr>
              <a:t>In </a:t>
            </a:r>
            <a:r>
              <a:rPr lang="en-IN" sz="3800" dirty="0" err="1">
                <a:latin typeface="Times New Roman" pitchFamily="18" charset="0"/>
                <a:cs typeface="Times New Roman" pitchFamily="18" charset="0"/>
              </a:rPr>
              <a:t>SageMaker</a:t>
            </a:r>
            <a:r>
              <a:rPr lang="en-IN" sz="3800" dirty="0">
                <a:latin typeface="Times New Roman" pitchFamily="18" charset="0"/>
                <a:cs typeface="Times New Roman" pitchFamily="18" charset="0"/>
              </a:rPr>
              <a:t> Studio, create a new </a:t>
            </a:r>
            <a:r>
              <a:rPr lang="en-IN" sz="3800" dirty="0" err="1">
                <a:latin typeface="Times New Roman" pitchFamily="18" charset="0"/>
                <a:cs typeface="Times New Roman" pitchFamily="18" charset="0"/>
              </a:rPr>
              <a:t>Jupyter</a:t>
            </a:r>
            <a:r>
              <a:rPr lang="en-IN" sz="3800" dirty="0">
                <a:latin typeface="Times New Roman" pitchFamily="18" charset="0"/>
                <a:cs typeface="Times New Roman" pitchFamily="18" charset="0"/>
              </a:rPr>
              <a:t> notebook where you'll initiate and manage your training job.</a:t>
            </a:r>
          </a:p>
          <a:p>
            <a:r>
              <a:rPr lang="en-IN" sz="3800" b="1" dirty="0">
                <a:latin typeface="Times New Roman" pitchFamily="18" charset="0"/>
                <a:cs typeface="Times New Roman" pitchFamily="18" charset="0"/>
              </a:rPr>
              <a:t>Start the Training </a:t>
            </a:r>
            <a:r>
              <a:rPr lang="en-IN" sz="3800" b="1" dirty="0" smtClean="0">
                <a:latin typeface="Times New Roman" pitchFamily="18" charset="0"/>
                <a:cs typeface="Times New Roman" pitchFamily="18" charset="0"/>
              </a:rPr>
              <a:t>Job</a:t>
            </a:r>
            <a:endParaRPr lang="en-IN" sz="3800" dirty="0">
              <a:latin typeface="Times New Roman" pitchFamily="18" charset="0"/>
              <a:cs typeface="Times New Roman" pitchFamily="18" charset="0"/>
            </a:endParaRPr>
          </a:p>
          <a:p>
            <a:pPr marL="0" indent="0">
              <a:buNone/>
            </a:pPr>
            <a:endParaRPr lang="en-IN" dirty="0"/>
          </a:p>
          <a:p>
            <a:endParaRPr lang="en-IN" dirty="0"/>
          </a:p>
          <a:p>
            <a:pPr marL="0" indent="0">
              <a:buNone/>
            </a:pP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556792"/>
            <a:ext cx="4211960"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239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AWS </a:t>
            </a:r>
            <a:r>
              <a:rPr lang="en-IN"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SageMaker</a:t>
            </a:r>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Studio to access datasets from S3 &amp; </a:t>
            </a:r>
            <a:r>
              <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a:t>
            </a:r>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erform data analysis functions using AWS tools </a:t>
            </a:r>
            <a:endPar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395536" y="1556793"/>
            <a:ext cx="3643064" cy="4525963"/>
          </a:xfrm>
        </p:spPr>
        <p:txBody>
          <a:bodyPr>
            <a:normAutofit fontScale="92500" lnSpcReduction="10000"/>
          </a:bodyPr>
          <a:lstStyle/>
          <a:p>
            <a:pPr algn="just">
              <a:lnSpc>
                <a:spcPct val="150000"/>
              </a:lnSpc>
            </a:pPr>
            <a:r>
              <a:rPr lang="en-IN" sz="2000" dirty="0">
                <a:latin typeface="Times New Roman" pitchFamily="18" charset="0"/>
                <a:cs typeface="Times New Roman" pitchFamily="18" charset="0"/>
              </a:rPr>
              <a:t>Amazon </a:t>
            </a:r>
            <a:r>
              <a:rPr lang="en-IN" sz="2000" dirty="0" err="1" smtClean="0">
                <a:latin typeface="Times New Roman" pitchFamily="18" charset="0"/>
                <a:cs typeface="Times New Roman" pitchFamily="18" charset="0"/>
              </a:rPr>
              <a:t>SageMaker</a:t>
            </a:r>
            <a:r>
              <a:rPr lang="en-IN" sz="2000" dirty="0">
                <a:latin typeface="Times New Roman" pitchFamily="18" charset="0"/>
                <a:cs typeface="Times New Roman" pitchFamily="18" charset="0"/>
              </a:rPr>
              <a:t> is a powerful, cloud-hosted </a:t>
            </a:r>
            <a:r>
              <a:rPr lang="en-IN" sz="2000" dirty="0" err="1">
                <a:latin typeface="Times New Roman" pitchFamily="18" charset="0"/>
                <a:cs typeface="Times New Roman" pitchFamily="18" charset="0"/>
              </a:rPr>
              <a:t>Jupyter</a:t>
            </a:r>
            <a:r>
              <a:rPr lang="en-IN" sz="2000" dirty="0">
                <a:latin typeface="Times New Roman" pitchFamily="18" charset="0"/>
                <a:cs typeface="Times New Roman" pitchFamily="18" charset="0"/>
              </a:rPr>
              <a:t> Notebook service offered by Amazon Web Services (AWS). </a:t>
            </a:r>
            <a:endParaRPr lang="en-IN" sz="2000" dirty="0" smtClean="0">
              <a:latin typeface="Times New Roman" pitchFamily="18" charset="0"/>
              <a:cs typeface="Times New Roman" pitchFamily="18" charset="0"/>
            </a:endParaRPr>
          </a:p>
          <a:p>
            <a:pPr algn="just">
              <a:lnSpc>
                <a:spcPct val="150000"/>
              </a:lnSpc>
            </a:pP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It’s </a:t>
            </a:r>
            <a:r>
              <a:rPr lang="en-IN" sz="2000" dirty="0">
                <a:latin typeface="Times New Roman" pitchFamily="18" charset="0"/>
                <a:cs typeface="Times New Roman" pitchFamily="18" charset="0"/>
              </a:rPr>
              <a:t>used to create, train, and deploy machine learning models, but it’s also great for doing exploratory data analysis and prototyping</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556792"/>
            <a:ext cx="4849688"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4854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normAutofit fontScale="90000"/>
          </a:bodyPr>
          <a:lstStyle/>
          <a:p>
            <a:r>
              <a:rPr lang="en-IN" dirty="0"/>
              <a:t/>
            </a:r>
            <a:br>
              <a:rPr lang="en-IN" dirty="0"/>
            </a:br>
            <a:r>
              <a:rPr lang="en-IN"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Create Lambda functions </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395536" y="548680"/>
            <a:ext cx="8424936" cy="6192688"/>
          </a:xfrm>
        </p:spPr>
        <p:txBody>
          <a:bodyPr>
            <a:noAutofit/>
          </a:bodyPr>
          <a:lstStyle/>
          <a:p>
            <a:r>
              <a:rPr lang="en-IN" sz="1400" dirty="0">
                <a:latin typeface="Times New Roman" pitchFamily="18" charset="0"/>
                <a:cs typeface="Times New Roman" pitchFamily="18" charset="0"/>
              </a:rPr>
              <a:t>Creating AWS Lambda functions involves several steps, including defining the function's code, configuring triggers, and setting up permissions. Here's a general guide to creating a Lambda function:</a:t>
            </a:r>
          </a:p>
          <a:p>
            <a:r>
              <a:rPr lang="en-IN" sz="1400" b="1" dirty="0">
                <a:latin typeface="Times New Roman" pitchFamily="18" charset="0"/>
                <a:cs typeface="Times New Roman" pitchFamily="18" charset="0"/>
              </a:rPr>
              <a:t>Sign in to AWS Console:</a:t>
            </a:r>
            <a:r>
              <a:rPr lang="en-IN" sz="1400" dirty="0">
                <a:latin typeface="Times New Roman" pitchFamily="18" charset="0"/>
                <a:cs typeface="Times New Roman" pitchFamily="18" charset="0"/>
              </a:rPr>
              <a:t> Log in to your AWS Management Console.</a:t>
            </a:r>
          </a:p>
          <a:p>
            <a:r>
              <a:rPr lang="en-IN" sz="1400" b="1" dirty="0">
                <a:latin typeface="Times New Roman" pitchFamily="18" charset="0"/>
                <a:cs typeface="Times New Roman" pitchFamily="18" charset="0"/>
              </a:rPr>
              <a:t>Open Lambda Service:</a:t>
            </a:r>
            <a:endParaRPr lang="en-IN" sz="1400" dirty="0">
              <a:latin typeface="Times New Roman" pitchFamily="18" charset="0"/>
              <a:cs typeface="Times New Roman" pitchFamily="18" charset="0"/>
            </a:endParaRPr>
          </a:p>
          <a:p>
            <a:pPr lvl="1"/>
            <a:r>
              <a:rPr lang="en-IN" sz="1400" dirty="0">
                <a:latin typeface="Times New Roman" pitchFamily="18" charset="0"/>
                <a:cs typeface="Times New Roman" pitchFamily="18" charset="0"/>
              </a:rPr>
              <a:t>Navigate to the "Services" menu and select "Lambda" under the "Compute" section.</a:t>
            </a:r>
          </a:p>
          <a:p>
            <a:r>
              <a:rPr lang="en-IN" sz="1400" b="1" dirty="0">
                <a:latin typeface="Times New Roman" pitchFamily="18" charset="0"/>
                <a:cs typeface="Times New Roman" pitchFamily="18" charset="0"/>
              </a:rPr>
              <a:t>Create a Lambda Function:</a:t>
            </a:r>
            <a:endParaRPr lang="en-IN" sz="1400" dirty="0">
              <a:latin typeface="Times New Roman" pitchFamily="18" charset="0"/>
              <a:cs typeface="Times New Roman" pitchFamily="18" charset="0"/>
            </a:endParaRPr>
          </a:p>
          <a:p>
            <a:pPr lvl="1"/>
            <a:r>
              <a:rPr lang="en-IN" sz="1400" dirty="0">
                <a:latin typeface="Times New Roman" pitchFamily="18" charset="0"/>
                <a:cs typeface="Times New Roman" pitchFamily="18" charset="0"/>
              </a:rPr>
              <a:t>Click on the "Create function" button.</a:t>
            </a:r>
          </a:p>
          <a:p>
            <a:r>
              <a:rPr lang="en-IN" sz="1400" b="1" dirty="0">
                <a:latin typeface="Times New Roman" pitchFamily="18" charset="0"/>
                <a:cs typeface="Times New Roman" pitchFamily="18" charset="0"/>
              </a:rPr>
              <a:t>Configure Function:</a:t>
            </a:r>
            <a:endParaRPr lang="en-IN" sz="1400" dirty="0">
              <a:latin typeface="Times New Roman" pitchFamily="18" charset="0"/>
              <a:cs typeface="Times New Roman" pitchFamily="18" charset="0"/>
            </a:endParaRPr>
          </a:p>
          <a:p>
            <a:pPr lvl="1"/>
            <a:r>
              <a:rPr lang="en-IN" sz="1400" dirty="0">
                <a:latin typeface="Times New Roman" pitchFamily="18" charset="0"/>
                <a:cs typeface="Times New Roman" pitchFamily="18" charset="0"/>
              </a:rPr>
              <a:t>Choose the "Author from scratch" option.</a:t>
            </a:r>
          </a:p>
          <a:p>
            <a:pPr lvl="1"/>
            <a:r>
              <a:rPr lang="en-IN" sz="1400" dirty="0">
                <a:latin typeface="Times New Roman" pitchFamily="18" charset="0"/>
                <a:cs typeface="Times New Roman" pitchFamily="18" charset="0"/>
              </a:rPr>
              <a:t>Fill in the following details:</a:t>
            </a:r>
          </a:p>
          <a:p>
            <a:pPr lvl="2"/>
            <a:r>
              <a:rPr lang="en-IN" sz="1400" b="1" dirty="0">
                <a:latin typeface="Times New Roman" pitchFamily="18" charset="0"/>
                <a:cs typeface="Times New Roman" pitchFamily="18" charset="0"/>
              </a:rPr>
              <a:t>Function name:</a:t>
            </a:r>
            <a:r>
              <a:rPr lang="en-IN" sz="1400" dirty="0">
                <a:latin typeface="Times New Roman" pitchFamily="18" charset="0"/>
                <a:cs typeface="Times New Roman" pitchFamily="18" charset="0"/>
              </a:rPr>
              <a:t> Give your function a unique name.</a:t>
            </a:r>
          </a:p>
          <a:p>
            <a:pPr lvl="2"/>
            <a:r>
              <a:rPr lang="en-IN" sz="1400" b="1" dirty="0">
                <a:latin typeface="Times New Roman" pitchFamily="18" charset="0"/>
                <a:cs typeface="Times New Roman" pitchFamily="18" charset="0"/>
              </a:rPr>
              <a:t>Runtime:</a:t>
            </a:r>
            <a:r>
              <a:rPr lang="en-IN" sz="1400" dirty="0">
                <a:latin typeface="Times New Roman" pitchFamily="18" charset="0"/>
                <a:cs typeface="Times New Roman" pitchFamily="18" charset="0"/>
              </a:rPr>
              <a:t> Choose the programming language runtime for your function (e.g., Python, Node.js, etc.).</a:t>
            </a:r>
          </a:p>
          <a:p>
            <a:pPr lvl="2"/>
            <a:r>
              <a:rPr lang="en-IN" sz="1400" b="1" dirty="0">
                <a:latin typeface="Times New Roman" pitchFamily="18" charset="0"/>
                <a:cs typeface="Times New Roman" pitchFamily="18" charset="0"/>
              </a:rPr>
              <a:t>Role:</a:t>
            </a:r>
            <a:r>
              <a:rPr lang="en-IN" sz="1400" dirty="0">
                <a:latin typeface="Times New Roman" pitchFamily="18" charset="0"/>
                <a:cs typeface="Times New Roman" pitchFamily="18" charset="0"/>
              </a:rPr>
              <a:t> Create a new role with basic Lambda permissions to start, and you can customize it later.</a:t>
            </a:r>
          </a:p>
          <a:p>
            <a:pPr lvl="1"/>
            <a:r>
              <a:rPr lang="en-IN" sz="1400" dirty="0">
                <a:latin typeface="Times New Roman" pitchFamily="18" charset="0"/>
                <a:cs typeface="Times New Roman" pitchFamily="18" charset="0"/>
              </a:rPr>
              <a:t>Click "Create function."</a:t>
            </a:r>
          </a:p>
          <a:p>
            <a:r>
              <a:rPr lang="en-IN" sz="1400" b="1" dirty="0">
                <a:latin typeface="Times New Roman" pitchFamily="18" charset="0"/>
                <a:cs typeface="Times New Roman" pitchFamily="18" charset="0"/>
              </a:rPr>
              <a:t>Edit Function Code:</a:t>
            </a:r>
            <a:endParaRPr lang="en-IN" sz="1400" dirty="0">
              <a:latin typeface="Times New Roman" pitchFamily="18" charset="0"/>
              <a:cs typeface="Times New Roman" pitchFamily="18" charset="0"/>
            </a:endParaRPr>
          </a:p>
          <a:p>
            <a:pPr lvl="1"/>
            <a:r>
              <a:rPr lang="en-IN" sz="1400" dirty="0">
                <a:latin typeface="Times New Roman" pitchFamily="18" charset="0"/>
                <a:cs typeface="Times New Roman" pitchFamily="18" charset="0"/>
              </a:rPr>
              <a:t>In the "Function code" section, you can write or paste your code.</a:t>
            </a:r>
          </a:p>
          <a:p>
            <a:pPr lvl="1"/>
            <a:r>
              <a:rPr lang="en-IN" sz="1400" dirty="0">
                <a:latin typeface="Times New Roman" pitchFamily="18" charset="0"/>
                <a:cs typeface="Times New Roman" pitchFamily="18" charset="0"/>
              </a:rPr>
              <a:t>You can either directly edit the inline code editor or upload a ZIP file with your code.</a:t>
            </a:r>
          </a:p>
          <a:p>
            <a:pPr lvl="1"/>
            <a:r>
              <a:rPr lang="en-IN" sz="1400" dirty="0">
                <a:latin typeface="Times New Roman" pitchFamily="18" charset="0"/>
                <a:cs typeface="Times New Roman" pitchFamily="18" charset="0"/>
              </a:rPr>
              <a:t>Once you're done, click "Save" at the top of the page.</a:t>
            </a:r>
          </a:p>
          <a:p>
            <a:r>
              <a:rPr lang="en-IN" sz="1400" b="1" dirty="0">
                <a:latin typeface="Times New Roman" pitchFamily="18" charset="0"/>
                <a:cs typeface="Times New Roman" pitchFamily="18" charset="0"/>
              </a:rPr>
              <a:t>Configure Triggers:</a:t>
            </a:r>
            <a:endParaRPr lang="en-IN" sz="1400" dirty="0">
              <a:latin typeface="Times New Roman" pitchFamily="18" charset="0"/>
              <a:cs typeface="Times New Roman" pitchFamily="18" charset="0"/>
            </a:endParaRPr>
          </a:p>
          <a:p>
            <a:pPr lvl="1"/>
            <a:r>
              <a:rPr lang="en-IN" sz="1400" dirty="0">
                <a:latin typeface="Times New Roman" pitchFamily="18" charset="0"/>
                <a:cs typeface="Times New Roman" pitchFamily="18" charset="0"/>
              </a:rPr>
              <a:t>In the "Designer" section, you can configure triggers that initiate your Lambda function. Triggers can be services like Amazon S3, API Gateway, </a:t>
            </a:r>
            <a:r>
              <a:rPr lang="en-IN" sz="1400" dirty="0" smtClean="0">
                <a:latin typeface="Times New Roman" pitchFamily="18" charset="0"/>
                <a:cs typeface="Times New Roman" pitchFamily="18" charset="0"/>
              </a:rPr>
              <a:t>Cloud Watch </a:t>
            </a:r>
            <a:r>
              <a:rPr lang="en-IN" sz="1400" dirty="0">
                <a:latin typeface="Times New Roman" pitchFamily="18" charset="0"/>
                <a:cs typeface="Times New Roman" pitchFamily="18" charset="0"/>
              </a:rPr>
              <a:t>Events, etc.</a:t>
            </a:r>
          </a:p>
          <a:p>
            <a:pPr lvl="1"/>
            <a:r>
              <a:rPr lang="en-IN" sz="1400" dirty="0">
                <a:latin typeface="Times New Roman" pitchFamily="18" charset="0"/>
                <a:cs typeface="Times New Roman" pitchFamily="18" charset="0"/>
              </a:rPr>
              <a:t>Click "Add trigger" and configure the trigger settings as needed</a:t>
            </a:r>
            <a:r>
              <a:rPr lang="en-IN" sz="1400" dirty="0" smtClean="0">
                <a:latin typeface="Times New Roman" pitchFamily="18" charset="0"/>
                <a:cs typeface="Times New Roman" pitchFamily="18" charset="0"/>
              </a:rPr>
              <a:t>.</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29303357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5"/>
            <a:ext cx="8229600" cy="5361460"/>
          </a:xfrm>
        </p:spPr>
        <p:txBody>
          <a:bodyPr>
            <a:normAutofit fontScale="62500" lnSpcReduction="20000"/>
          </a:bodyPr>
          <a:lstStyle/>
          <a:p>
            <a:r>
              <a:rPr lang="en-IN" b="1" dirty="0">
                <a:latin typeface="Times New Roman" pitchFamily="18" charset="0"/>
                <a:cs typeface="Times New Roman" pitchFamily="18" charset="0"/>
              </a:rPr>
              <a:t>Set Environment Variables (Optional):</a:t>
            </a:r>
            <a:endParaRPr lang="en-IN" dirty="0">
              <a:latin typeface="Times New Roman" pitchFamily="18" charset="0"/>
              <a:cs typeface="Times New Roman" pitchFamily="18" charset="0"/>
            </a:endParaRPr>
          </a:p>
          <a:p>
            <a:pPr lvl="1"/>
            <a:r>
              <a:rPr lang="en-IN" dirty="0">
                <a:latin typeface="Times New Roman" pitchFamily="18" charset="0"/>
                <a:cs typeface="Times New Roman" pitchFamily="18" charset="0"/>
              </a:rPr>
              <a:t>In the "Function overview" section, you can set environment variables if your Lambda function requires them.</a:t>
            </a:r>
          </a:p>
          <a:p>
            <a:r>
              <a:rPr lang="en-IN" b="1" dirty="0">
                <a:latin typeface="Times New Roman" pitchFamily="18" charset="0"/>
                <a:cs typeface="Times New Roman" pitchFamily="18" charset="0"/>
              </a:rPr>
              <a:t>Configure Basic Settings:</a:t>
            </a:r>
            <a:endParaRPr lang="en-IN" dirty="0">
              <a:latin typeface="Times New Roman" pitchFamily="18" charset="0"/>
              <a:cs typeface="Times New Roman" pitchFamily="18" charset="0"/>
            </a:endParaRPr>
          </a:p>
          <a:p>
            <a:pPr lvl="1"/>
            <a:r>
              <a:rPr lang="en-IN" dirty="0">
                <a:latin typeface="Times New Roman" pitchFamily="18" charset="0"/>
                <a:cs typeface="Times New Roman" pitchFamily="18" charset="0"/>
              </a:rPr>
              <a:t>In the "Basic settings" section, you can configure memory, timeout, and other basic settings for your function.</a:t>
            </a:r>
          </a:p>
          <a:p>
            <a:r>
              <a:rPr lang="en-IN" b="1" dirty="0">
                <a:latin typeface="Times New Roman" pitchFamily="18" charset="0"/>
                <a:cs typeface="Times New Roman" pitchFamily="18" charset="0"/>
              </a:rPr>
              <a:t>Test the Function:</a:t>
            </a:r>
            <a:endParaRPr lang="en-IN" dirty="0">
              <a:latin typeface="Times New Roman" pitchFamily="18" charset="0"/>
              <a:cs typeface="Times New Roman" pitchFamily="18" charset="0"/>
            </a:endParaRPr>
          </a:p>
          <a:p>
            <a:pPr lvl="1"/>
            <a:r>
              <a:rPr lang="en-IN" dirty="0">
                <a:latin typeface="Times New Roman" pitchFamily="18" charset="0"/>
                <a:cs typeface="Times New Roman" pitchFamily="18" charset="0"/>
              </a:rPr>
              <a:t>You can test your Lambda function by using the "Test" button. You can create a test event or use a sample event template.</a:t>
            </a:r>
          </a:p>
          <a:p>
            <a:r>
              <a:rPr lang="en-IN" b="1" dirty="0">
                <a:latin typeface="Times New Roman" pitchFamily="18" charset="0"/>
                <a:cs typeface="Times New Roman" pitchFamily="18" charset="0"/>
              </a:rPr>
              <a:t>Save and Deploy:</a:t>
            </a:r>
            <a:endParaRPr lang="en-IN" dirty="0">
              <a:latin typeface="Times New Roman" pitchFamily="18" charset="0"/>
              <a:cs typeface="Times New Roman" pitchFamily="18" charset="0"/>
            </a:endParaRPr>
          </a:p>
          <a:p>
            <a:pPr lvl="1"/>
            <a:r>
              <a:rPr lang="en-IN" dirty="0">
                <a:latin typeface="Times New Roman" pitchFamily="18" charset="0"/>
                <a:cs typeface="Times New Roman" pitchFamily="18" charset="0"/>
              </a:rPr>
              <a:t>Once you've configured all the settings, click "Save" to save your Lambda function configuration.</a:t>
            </a:r>
          </a:p>
          <a:p>
            <a:r>
              <a:rPr lang="en-IN" b="1" dirty="0">
                <a:latin typeface="Times New Roman" pitchFamily="18" charset="0"/>
                <a:cs typeface="Times New Roman" pitchFamily="18" charset="0"/>
              </a:rPr>
              <a:t>Set Up Permissions:</a:t>
            </a:r>
            <a:endParaRPr lang="en-IN" dirty="0">
              <a:latin typeface="Times New Roman" pitchFamily="18" charset="0"/>
              <a:cs typeface="Times New Roman" pitchFamily="18" charset="0"/>
            </a:endParaRPr>
          </a:p>
          <a:p>
            <a:pPr lvl="1"/>
            <a:r>
              <a:rPr lang="en-IN" dirty="0">
                <a:latin typeface="Times New Roman" pitchFamily="18" charset="0"/>
                <a:cs typeface="Times New Roman" pitchFamily="18" charset="0"/>
              </a:rPr>
              <a:t>You need to set up appropriate permissions for your Lambda function to access other AWS resources.</a:t>
            </a:r>
          </a:p>
          <a:p>
            <a:pPr lvl="1"/>
            <a:r>
              <a:rPr lang="en-IN" dirty="0">
                <a:latin typeface="Times New Roman" pitchFamily="18" charset="0"/>
                <a:cs typeface="Times New Roman" pitchFamily="18" charset="0"/>
              </a:rPr>
              <a:t>You can do this by configuring the function's role to have the necessary permissions.</a:t>
            </a:r>
          </a:p>
          <a:p>
            <a:r>
              <a:rPr lang="en-IN" b="1" dirty="0">
                <a:latin typeface="Times New Roman" pitchFamily="18" charset="0"/>
                <a:cs typeface="Times New Roman" pitchFamily="18" charset="0"/>
              </a:rPr>
              <a:t>Deploy the Function:</a:t>
            </a:r>
            <a:endParaRPr lang="en-IN" dirty="0">
              <a:latin typeface="Times New Roman" pitchFamily="18" charset="0"/>
              <a:cs typeface="Times New Roman" pitchFamily="18" charset="0"/>
            </a:endParaRPr>
          </a:p>
          <a:p>
            <a:pPr lvl="1"/>
            <a:r>
              <a:rPr lang="en-IN" dirty="0">
                <a:latin typeface="Times New Roman" pitchFamily="18" charset="0"/>
                <a:cs typeface="Times New Roman" pitchFamily="18" charset="0"/>
              </a:rPr>
              <a:t>After completing all the necessary configurations, your Lambda function is ready to be deployed and triggered by the configured triggers</a:t>
            </a:r>
          </a:p>
          <a:p>
            <a:endParaRPr lang="en-IN" dirty="0"/>
          </a:p>
        </p:txBody>
      </p:sp>
    </p:spTree>
    <p:extLst>
      <p:ext uri="{BB962C8B-B14F-4D97-AF65-F5344CB8AC3E}">
        <p14:creationId xmlns:p14="http://schemas.microsoft.com/office/powerpoint/2010/main" val="941697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r>
            <a:br>
              <a:rPr lang="en-I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br>
            <a:r>
              <a:rPr lang="en-IN"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Trigger Lambda functions utilizing both the </a:t>
            </a:r>
            <a:r>
              <a:rPr lang="en-IN" sz="2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SDK</a:t>
            </a:r>
            <a:br>
              <a:rPr lang="en-IN" sz="2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br>
            <a:r>
              <a:rPr lang="en-IN" sz="2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IN"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and other AWS Services </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467544" y="908720"/>
            <a:ext cx="8229600" cy="5760640"/>
          </a:xfrm>
        </p:spPr>
        <p:txBody>
          <a:bodyPr>
            <a:normAutofit fontScale="47500" lnSpcReduction="20000"/>
          </a:bodyPr>
          <a:lstStyle/>
          <a:p>
            <a:pPr marL="0" indent="0">
              <a:buNone/>
            </a:pPr>
            <a:r>
              <a:rPr lang="en-IN" sz="3400" dirty="0">
                <a:latin typeface="Times New Roman" pitchFamily="18" charset="0"/>
                <a:cs typeface="Times New Roman" pitchFamily="18" charset="0"/>
              </a:rPr>
              <a:t>U</a:t>
            </a:r>
            <a:r>
              <a:rPr lang="en-IN" sz="3400" dirty="0" smtClean="0">
                <a:latin typeface="Times New Roman" pitchFamily="18" charset="0"/>
                <a:cs typeface="Times New Roman" pitchFamily="18" charset="0"/>
              </a:rPr>
              <a:t>se </a:t>
            </a:r>
            <a:r>
              <a:rPr lang="en-IN" sz="3400" dirty="0">
                <a:latin typeface="Times New Roman" pitchFamily="18" charset="0"/>
                <a:cs typeface="Times New Roman" pitchFamily="18" charset="0"/>
              </a:rPr>
              <a:t>the AWS SDK for Python (Boto3) to trigger a Lambda function:</a:t>
            </a:r>
          </a:p>
          <a:p>
            <a:pPr marL="0" indent="0">
              <a:buNone/>
            </a:pPr>
            <a:r>
              <a:rPr lang="en-IN" sz="3400" b="1" dirty="0" smtClean="0">
                <a:latin typeface="Times New Roman" pitchFamily="18" charset="0"/>
                <a:cs typeface="Times New Roman" pitchFamily="18" charset="0"/>
              </a:rPr>
              <a:t>1.Install </a:t>
            </a:r>
            <a:r>
              <a:rPr lang="en-IN" sz="3400" b="1" dirty="0">
                <a:latin typeface="Times New Roman" pitchFamily="18" charset="0"/>
                <a:cs typeface="Times New Roman" pitchFamily="18" charset="0"/>
              </a:rPr>
              <a:t>Boto3:</a:t>
            </a:r>
            <a:r>
              <a:rPr lang="en-IN" sz="3400" dirty="0">
                <a:latin typeface="Times New Roman" pitchFamily="18" charset="0"/>
                <a:cs typeface="Times New Roman" pitchFamily="18" charset="0"/>
              </a:rPr>
              <a:t> Install the Boto3 SDK using pip if you haven't already:</a:t>
            </a:r>
          </a:p>
          <a:p>
            <a:pPr marL="0" indent="0">
              <a:buNone/>
            </a:pPr>
            <a:r>
              <a:rPr lang="en-IN" sz="3400" dirty="0">
                <a:latin typeface="Times New Roman" pitchFamily="18" charset="0"/>
                <a:cs typeface="Times New Roman" pitchFamily="18" charset="0"/>
              </a:rPr>
              <a:t>pip install </a:t>
            </a:r>
            <a:r>
              <a:rPr lang="en-IN" sz="3400" dirty="0" smtClean="0">
                <a:latin typeface="Times New Roman" pitchFamily="18" charset="0"/>
                <a:cs typeface="Times New Roman" pitchFamily="18" charset="0"/>
              </a:rPr>
              <a:t>boto3</a:t>
            </a:r>
          </a:p>
          <a:p>
            <a:pPr marL="0" indent="0">
              <a:buNone/>
            </a:pPr>
            <a:endParaRPr lang="en-IN" sz="3400" dirty="0">
              <a:latin typeface="Times New Roman" pitchFamily="18" charset="0"/>
              <a:cs typeface="Times New Roman" pitchFamily="18" charset="0"/>
            </a:endParaRPr>
          </a:p>
          <a:p>
            <a:pPr marL="0" indent="0">
              <a:buNone/>
            </a:pPr>
            <a:r>
              <a:rPr lang="en-IN" sz="3400" b="1" dirty="0" smtClean="0">
                <a:latin typeface="Times New Roman" pitchFamily="18" charset="0"/>
                <a:cs typeface="Times New Roman" pitchFamily="18" charset="0"/>
              </a:rPr>
              <a:t>2.Invoke </a:t>
            </a:r>
            <a:r>
              <a:rPr lang="en-IN" sz="3400" b="1" dirty="0">
                <a:latin typeface="Times New Roman" pitchFamily="18" charset="0"/>
                <a:cs typeface="Times New Roman" pitchFamily="18" charset="0"/>
              </a:rPr>
              <a:t>Lambda Function:</a:t>
            </a:r>
            <a:r>
              <a:rPr lang="en-IN" sz="3400" dirty="0">
                <a:latin typeface="Times New Roman" pitchFamily="18" charset="0"/>
                <a:cs typeface="Times New Roman" pitchFamily="18" charset="0"/>
              </a:rPr>
              <a:t> Use the following Python code to invoke a Lambda function</a:t>
            </a:r>
            <a:r>
              <a:rPr lang="en-IN" sz="3400" dirty="0" smtClean="0">
                <a:latin typeface="Times New Roman" pitchFamily="18" charset="0"/>
                <a:cs typeface="Times New Roman" pitchFamily="18" charset="0"/>
              </a:rPr>
              <a:t>:</a:t>
            </a:r>
          </a:p>
          <a:p>
            <a:pPr marL="0" indent="0">
              <a:buNone/>
            </a:pPr>
            <a:endParaRPr lang="en-IN" sz="3400" dirty="0">
              <a:latin typeface="Times New Roman" pitchFamily="18" charset="0"/>
              <a:cs typeface="Times New Roman" pitchFamily="18" charset="0"/>
            </a:endParaRPr>
          </a:p>
          <a:p>
            <a:pPr marL="0" indent="0">
              <a:buNone/>
            </a:pPr>
            <a:r>
              <a:rPr lang="en-IN" sz="3400" dirty="0" smtClean="0">
                <a:latin typeface="Times New Roman" pitchFamily="18" charset="0"/>
                <a:cs typeface="Times New Roman" pitchFamily="18" charset="0"/>
              </a:rPr>
              <a:t> </a:t>
            </a:r>
            <a:r>
              <a:rPr lang="en-IN" sz="3400" dirty="0">
                <a:latin typeface="Times New Roman" pitchFamily="18" charset="0"/>
                <a:cs typeface="Times New Roman" pitchFamily="18" charset="0"/>
              </a:rPr>
              <a:t>import </a:t>
            </a:r>
            <a:r>
              <a:rPr lang="en-IN" sz="3400" dirty="0" smtClean="0">
                <a:latin typeface="Times New Roman" pitchFamily="18" charset="0"/>
                <a:cs typeface="Times New Roman" pitchFamily="18" charset="0"/>
              </a:rPr>
              <a:t>boto3</a:t>
            </a:r>
            <a:endParaRPr lang="en-IN" sz="3400" dirty="0">
              <a:latin typeface="Times New Roman" pitchFamily="18" charset="0"/>
              <a:cs typeface="Times New Roman" pitchFamily="18" charset="0"/>
            </a:endParaRPr>
          </a:p>
          <a:p>
            <a:pPr marL="0" indent="0">
              <a:buNone/>
            </a:pPr>
            <a:r>
              <a:rPr lang="en-IN" sz="3400" dirty="0">
                <a:latin typeface="Times New Roman" pitchFamily="18" charset="0"/>
                <a:cs typeface="Times New Roman" pitchFamily="18" charset="0"/>
              </a:rPr>
              <a:t># Initialize the Boto3 Lambda client</a:t>
            </a:r>
          </a:p>
          <a:p>
            <a:pPr marL="0" indent="0">
              <a:buNone/>
            </a:pPr>
            <a:r>
              <a:rPr lang="en-IN" sz="3400" dirty="0" err="1">
                <a:latin typeface="Times New Roman" pitchFamily="18" charset="0"/>
                <a:cs typeface="Times New Roman" pitchFamily="18" charset="0"/>
              </a:rPr>
              <a:t>lambda_client</a:t>
            </a:r>
            <a:r>
              <a:rPr lang="en-IN" sz="3400" dirty="0">
                <a:latin typeface="Times New Roman" pitchFamily="18" charset="0"/>
                <a:cs typeface="Times New Roman" pitchFamily="18" charset="0"/>
              </a:rPr>
              <a:t> = boto3.client('lambda')</a:t>
            </a:r>
          </a:p>
          <a:p>
            <a:pPr marL="0" indent="0">
              <a:buNone/>
            </a:pPr>
            <a:endParaRPr lang="en-IN" sz="3400" dirty="0">
              <a:latin typeface="Times New Roman" pitchFamily="18" charset="0"/>
              <a:cs typeface="Times New Roman" pitchFamily="18" charset="0"/>
            </a:endParaRPr>
          </a:p>
          <a:p>
            <a:pPr marL="0" indent="0">
              <a:buNone/>
            </a:pPr>
            <a:r>
              <a:rPr lang="en-IN" sz="3400" dirty="0">
                <a:latin typeface="Times New Roman" pitchFamily="18" charset="0"/>
                <a:cs typeface="Times New Roman" pitchFamily="18" charset="0"/>
              </a:rPr>
              <a:t># Specify the function name and payload (input data)</a:t>
            </a:r>
          </a:p>
          <a:p>
            <a:pPr marL="0" indent="0">
              <a:buNone/>
            </a:pPr>
            <a:r>
              <a:rPr lang="en-IN" sz="3400" dirty="0" err="1">
                <a:latin typeface="Times New Roman" pitchFamily="18" charset="0"/>
                <a:cs typeface="Times New Roman" pitchFamily="18" charset="0"/>
              </a:rPr>
              <a:t>function_name</a:t>
            </a:r>
            <a:r>
              <a:rPr lang="en-IN" sz="3400" dirty="0">
                <a:latin typeface="Times New Roman" pitchFamily="18" charset="0"/>
                <a:cs typeface="Times New Roman" pitchFamily="18" charset="0"/>
              </a:rPr>
              <a:t> = 'your-lambda-function-name'</a:t>
            </a:r>
          </a:p>
          <a:p>
            <a:pPr marL="0" indent="0">
              <a:buNone/>
            </a:pPr>
            <a:r>
              <a:rPr lang="en-IN" sz="3400" dirty="0">
                <a:latin typeface="Times New Roman" pitchFamily="18" charset="0"/>
                <a:cs typeface="Times New Roman" pitchFamily="18" charset="0"/>
              </a:rPr>
              <a:t>payload = '{"key": "value"}' </a:t>
            </a:r>
            <a:endParaRPr lang="en-IN" sz="3400" dirty="0" smtClean="0">
              <a:latin typeface="Times New Roman" pitchFamily="18" charset="0"/>
              <a:cs typeface="Times New Roman" pitchFamily="18" charset="0"/>
            </a:endParaRPr>
          </a:p>
          <a:p>
            <a:pPr marL="0" indent="0">
              <a:buNone/>
            </a:pPr>
            <a:r>
              <a:rPr lang="en-IN" sz="3400" dirty="0" smtClean="0">
                <a:latin typeface="Times New Roman" pitchFamily="18" charset="0"/>
                <a:cs typeface="Times New Roman" pitchFamily="18" charset="0"/>
              </a:rPr>
              <a:t> </a:t>
            </a:r>
            <a:r>
              <a:rPr lang="en-IN" sz="3400" dirty="0">
                <a:latin typeface="Times New Roman" pitchFamily="18" charset="0"/>
                <a:cs typeface="Times New Roman" pitchFamily="18" charset="0"/>
              </a:rPr>
              <a:t># Replace with your payload</a:t>
            </a:r>
          </a:p>
          <a:p>
            <a:pPr marL="0" indent="0">
              <a:buNone/>
            </a:pPr>
            <a:endParaRPr lang="en-IN" sz="3400" dirty="0">
              <a:latin typeface="Times New Roman" pitchFamily="18" charset="0"/>
              <a:cs typeface="Times New Roman" pitchFamily="18" charset="0"/>
            </a:endParaRPr>
          </a:p>
          <a:p>
            <a:pPr marL="0" indent="0">
              <a:buNone/>
            </a:pPr>
            <a:r>
              <a:rPr lang="en-IN" sz="3400" dirty="0">
                <a:latin typeface="Times New Roman" pitchFamily="18" charset="0"/>
                <a:cs typeface="Times New Roman" pitchFamily="18" charset="0"/>
              </a:rPr>
              <a:t>response = </a:t>
            </a:r>
            <a:r>
              <a:rPr lang="en-IN" sz="3400" dirty="0" err="1">
                <a:latin typeface="Times New Roman" pitchFamily="18" charset="0"/>
                <a:cs typeface="Times New Roman" pitchFamily="18" charset="0"/>
              </a:rPr>
              <a:t>lambda_client.invoke</a:t>
            </a:r>
            <a:r>
              <a:rPr lang="en-IN" sz="3400" dirty="0">
                <a:latin typeface="Times New Roman" pitchFamily="18" charset="0"/>
                <a:cs typeface="Times New Roman" pitchFamily="18" charset="0"/>
              </a:rPr>
              <a:t>(</a:t>
            </a:r>
          </a:p>
          <a:p>
            <a:pPr marL="0" indent="0">
              <a:buNone/>
            </a:pPr>
            <a:r>
              <a:rPr lang="en-IN" sz="3400" dirty="0">
                <a:latin typeface="Times New Roman" pitchFamily="18" charset="0"/>
                <a:cs typeface="Times New Roman" pitchFamily="18" charset="0"/>
              </a:rPr>
              <a:t>    </a:t>
            </a:r>
            <a:r>
              <a:rPr lang="en-IN" sz="3400" dirty="0" err="1">
                <a:latin typeface="Times New Roman" pitchFamily="18" charset="0"/>
                <a:cs typeface="Times New Roman" pitchFamily="18" charset="0"/>
              </a:rPr>
              <a:t>FunctionName</a:t>
            </a:r>
            <a:r>
              <a:rPr lang="en-IN" sz="3400" dirty="0">
                <a:latin typeface="Times New Roman" pitchFamily="18" charset="0"/>
                <a:cs typeface="Times New Roman" pitchFamily="18" charset="0"/>
              </a:rPr>
              <a:t>=</a:t>
            </a:r>
            <a:r>
              <a:rPr lang="en-IN" sz="3400" dirty="0" err="1">
                <a:latin typeface="Times New Roman" pitchFamily="18" charset="0"/>
                <a:cs typeface="Times New Roman" pitchFamily="18" charset="0"/>
              </a:rPr>
              <a:t>function_name</a:t>
            </a:r>
            <a:r>
              <a:rPr lang="en-IN" sz="3400" dirty="0">
                <a:latin typeface="Times New Roman" pitchFamily="18" charset="0"/>
                <a:cs typeface="Times New Roman" pitchFamily="18" charset="0"/>
              </a:rPr>
              <a:t>,</a:t>
            </a:r>
          </a:p>
          <a:p>
            <a:pPr marL="0" indent="0">
              <a:buNone/>
            </a:pPr>
            <a:r>
              <a:rPr lang="en-IN" sz="3400" dirty="0">
                <a:latin typeface="Times New Roman" pitchFamily="18" charset="0"/>
                <a:cs typeface="Times New Roman" pitchFamily="18" charset="0"/>
              </a:rPr>
              <a:t>    </a:t>
            </a:r>
            <a:r>
              <a:rPr lang="en-IN" sz="3400" dirty="0" err="1">
                <a:latin typeface="Times New Roman" pitchFamily="18" charset="0"/>
                <a:cs typeface="Times New Roman" pitchFamily="18" charset="0"/>
              </a:rPr>
              <a:t>InvocationType</a:t>
            </a:r>
            <a:r>
              <a:rPr lang="en-IN" sz="3400" dirty="0">
                <a:latin typeface="Times New Roman" pitchFamily="18" charset="0"/>
                <a:cs typeface="Times New Roman" pitchFamily="18" charset="0"/>
              </a:rPr>
              <a:t>='</a:t>
            </a:r>
            <a:r>
              <a:rPr lang="en-IN" sz="3400" dirty="0" err="1">
                <a:latin typeface="Times New Roman" pitchFamily="18" charset="0"/>
                <a:cs typeface="Times New Roman" pitchFamily="18" charset="0"/>
              </a:rPr>
              <a:t>RequestResponse</a:t>
            </a:r>
            <a:r>
              <a:rPr lang="en-IN" sz="3400" dirty="0">
                <a:latin typeface="Times New Roman" pitchFamily="18" charset="0"/>
                <a:cs typeface="Times New Roman" pitchFamily="18" charset="0"/>
              </a:rPr>
              <a:t>',  # Use 'Event' for asynchronous invocation</a:t>
            </a:r>
          </a:p>
          <a:p>
            <a:pPr marL="0" indent="0">
              <a:buNone/>
            </a:pPr>
            <a:r>
              <a:rPr lang="en-IN" sz="3400" dirty="0">
                <a:latin typeface="Times New Roman" pitchFamily="18" charset="0"/>
                <a:cs typeface="Times New Roman" pitchFamily="18" charset="0"/>
              </a:rPr>
              <a:t>    Payload=payload</a:t>
            </a:r>
          </a:p>
          <a:p>
            <a:pPr marL="0" indent="0">
              <a:buNone/>
            </a:pPr>
            <a:r>
              <a:rPr lang="en-IN" sz="3400" dirty="0">
                <a:latin typeface="Times New Roman" pitchFamily="18" charset="0"/>
                <a:cs typeface="Times New Roman" pitchFamily="18" charset="0"/>
              </a:rPr>
              <a:t>)</a:t>
            </a:r>
          </a:p>
          <a:p>
            <a:pPr marL="0" indent="0">
              <a:buNone/>
            </a:pPr>
            <a:endParaRPr lang="en-IN" sz="3400" dirty="0">
              <a:latin typeface="Times New Roman" pitchFamily="18" charset="0"/>
              <a:cs typeface="Times New Roman" pitchFamily="18" charset="0"/>
            </a:endParaRPr>
          </a:p>
          <a:p>
            <a:pPr marL="0" indent="0">
              <a:buNone/>
            </a:pPr>
            <a:r>
              <a:rPr lang="en-IN" sz="3400" dirty="0">
                <a:latin typeface="Times New Roman" pitchFamily="18" charset="0"/>
                <a:cs typeface="Times New Roman" pitchFamily="18" charset="0"/>
              </a:rPr>
              <a:t>print(response['</a:t>
            </a:r>
            <a:r>
              <a:rPr lang="en-IN" sz="3400" dirty="0" err="1">
                <a:latin typeface="Times New Roman" pitchFamily="18" charset="0"/>
                <a:cs typeface="Times New Roman" pitchFamily="18" charset="0"/>
              </a:rPr>
              <a:t>StatusCode</a:t>
            </a:r>
            <a:r>
              <a:rPr lang="en-IN" sz="3400" dirty="0">
                <a:latin typeface="Times New Roman" pitchFamily="18" charset="0"/>
                <a:cs typeface="Times New Roman" pitchFamily="18" charset="0"/>
              </a:rPr>
              <a:t>'])</a:t>
            </a:r>
          </a:p>
          <a:p>
            <a:pPr marL="0" indent="0">
              <a:buNone/>
            </a:pPr>
            <a:r>
              <a:rPr lang="en-IN" sz="3400" dirty="0">
                <a:latin typeface="Times New Roman" pitchFamily="18" charset="0"/>
                <a:cs typeface="Times New Roman" pitchFamily="18" charset="0"/>
              </a:rPr>
              <a:t>print(response['Payload'].read().decode('utf-8'))</a:t>
            </a:r>
            <a:endParaRPr lang="en-IN" sz="3400" dirty="0" smtClean="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3686993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5"/>
            <a:ext cx="8229600" cy="5361460"/>
          </a:xfrm>
        </p:spPr>
        <p:txBody>
          <a:bodyPr>
            <a:normAutofit/>
          </a:bodyPr>
          <a:lstStyle/>
          <a:p>
            <a:pPr marL="0" indent="0">
              <a:buNone/>
            </a:pPr>
            <a:r>
              <a:rPr lang="en-IN" sz="1800" b="1" dirty="0">
                <a:latin typeface="Times New Roman" pitchFamily="18" charset="0"/>
                <a:cs typeface="Times New Roman" pitchFamily="18" charset="0"/>
              </a:rPr>
              <a:t>Triggering Lambda Functions Using Other AWS Services</a:t>
            </a:r>
            <a:r>
              <a:rPr lang="en-IN" sz="1800" b="1" dirty="0" smtClean="0">
                <a:latin typeface="Times New Roman" pitchFamily="18" charset="0"/>
                <a:cs typeface="Times New Roman" pitchFamily="18" charset="0"/>
              </a:rPr>
              <a:t>:</a:t>
            </a:r>
          </a:p>
          <a:p>
            <a:pPr marL="0" indent="0">
              <a:buNone/>
            </a:pPr>
            <a:endParaRPr lang="en-IN"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You can also trigger Lambda functions using various AWS services. Some common services that can trigger Lambda functions include:</a:t>
            </a:r>
          </a:p>
          <a:p>
            <a:r>
              <a:rPr lang="en-IN" sz="1800" dirty="0">
                <a:latin typeface="Times New Roman" pitchFamily="18" charset="0"/>
                <a:cs typeface="Times New Roman" pitchFamily="18" charset="0"/>
              </a:rPr>
              <a:t>Amazon S3: Set up an S3 bucket to trigger a Lambda function whenever a new object is uploaded.</a:t>
            </a:r>
          </a:p>
          <a:p>
            <a:r>
              <a:rPr lang="en-IN" sz="1800" dirty="0">
                <a:latin typeface="Times New Roman" pitchFamily="18" charset="0"/>
                <a:cs typeface="Times New Roman" pitchFamily="18" charset="0"/>
              </a:rPr>
              <a:t>Amazon </a:t>
            </a:r>
            <a:r>
              <a:rPr lang="en-IN" sz="1800" dirty="0" err="1">
                <a:latin typeface="Times New Roman" pitchFamily="18" charset="0"/>
                <a:cs typeface="Times New Roman" pitchFamily="18" charset="0"/>
              </a:rPr>
              <a:t>DynamoDB</a:t>
            </a:r>
            <a:r>
              <a:rPr lang="en-IN" sz="1800" dirty="0">
                <a:latin typeface="Times New Roman" pitchFamily="18" charset="0"/>
                <a:cs typeface="Times New Roman" pitchFamily="18" charset="0"/>
              </a:rPr>
              <a:t>: Configure a Lambda function to be triggered when items are inserted, updated, or deleted from a </a:t>
            </a:r>
            <a:r>
              <a:rPr lang="en-IN" sz="1800" dirty="0" err="1">
                <a:latin typeface="Times New Roman" pitchFamily="18" charset="0"/>
                <a:cs typeface="Times New Roman" pitchFamily="18" charset="0"/>
              </a:rPr>
              <a:t>DynamoDB</a:t>
            </a:r>
            <a:r>
              <a:rPr lang="en-IN" sz="1800" dirty="0">
                <a:latin typeface="Times New Roman" pitchFamily="18" charset="0"/>
                <a:cs typeface="Times New Roman" pitchFamily="18" charset="0"/>
              </a:rPr>
              <a:t> table.</a:t>
            </a:r>
          </a:p>
          <a:p>
            <a:r>
              <a:rPr lang="en-IN" sz="1800" dirty="0">
                <a:latin typeface="Times New Roman" pitchFamily="18" charset="0"/>
                <a:cs typeface="Times New Roman" pitchFamily="18" charset="0"/>
              </a:rPr>
              <a:t>Amazon API Gateway: Create an API and link it to a Lambda function, allowing HTTP requests to trigger the function.</a:t>
            </a:r>
          </a:p>
          <a:p>
            <a:r>
              <a:rPr lang="en-IN" sz="1800" dirty="0">
                <a:latin typeface="Times New Roman" pitchFamily="18" charset="0"/>
                <a:cs typeface="Times New Roman" pitchFamily="18" charset="0"/>
              </a:rPr>
              <a:t>Amazon </a:t>
            </a:r>
            <a:r>
              <a:rPr lang="en-IN" sz="1800" dirty="0" err="1" smtClean="0">
                <a:latin typeface="Times New Roman" pitchFamily="18" charset="0"/>
                <a:cs typeface="Times New Roman" pitchFamily="18" charset="0"/>
              </a:rPr>
              <a:t>CloudWatch</a:t>
            </a: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Events: Schedule a Lambda function to run at specific intervals using </a:t>
            </a:r>
            <a:r>
              <a:rPr lang="en-IN" sz="1800" dirty="0" err="1">
                <a:latin typeface="Times New Roman" pitchFamily="18" charset="0"/>
                <a:cs typeface="Times New Roman" pitchFamily="18" charset="0"/>
              </a:rPr>
              <a:t>CloudWatch</a:t>
            </a:r>
            <a:r>
              <a:rPr lang="en-IN" sz="1800" dirty="0">
                <a:latin typeface="Times New Roman" pitchFamily="18" charset="0"/>
                <a:cs typeface="Times New Roman" pitchFamily="18" charset="0"/>
              </a:rPr>
              <a:t> Events.</a:t>
            </a:r>
          </a:p>
          <a:p>
            <a:r>
              <a:rPr lang="en-IN" sz="1800" dirty="0">
                <a:latin typeface="Times New Roman" pitchFamily="18" charset="0"/>
                <a:cs typeface="Times New Roman" pitchFamily="18" charset="0"/>
              </a:rPr>
              <a:t>Amazon SNS: Use SNS topics to publish messages that trigger Lambda functions.</a:t>
            </a:r>
          </a:p>
          <a:p>
            <a:r>
              <a:rPr lang="en-IN" sz="1800" dirty="0">
                <a:latin typeface="Times New Roman" pitchFamily="18" charset="0"/>
                <a:cs typeface="Times New Roman" pitchFamily="18" charset="0"/>
              </a:rPr>
              <a:t>Amazon SQS: Set up an SQS queue as a Lambda trigger to process messages from the queue.</a:t>
            </a:r>
          </a:p>
          <a:p>
            <a:pPr marL="0" indent="0">
              <a:buNone/>
            </a:pPr>
            <a:endParaRPr lang="en-IN" dirty="0"/>
          </a:p>
        </p:txBody>
      </p:sp>
    </p:spTree>
    <p:extLst>
      <p:ext uri="{BB962C8B-B14F-4D97-AF65-F5344CB8AC3E}">
        <p14:creationId xmlns:p14="http://schemas.microsoft.com/office/powerpoint/2010/main" val="696665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sz="27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Design and execute a workflow utilizing </a:t>
            </a:r>
            <a:r>
              <a:rPr lang="en-IN" sz="27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State </a:t>
            </a:r>
            <a:r>
              <a:rPr lang="en-IN" sz="27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Machines</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457200" y="980728"/>
            <a:ext cx="8229600" cy="5760639"/>
          </a:xfrm>
        </p:spPr>
        <p:txBody>
          <a:bodyPr>
            <a:normAutofit fontScale="77500" lnSpcReduction="20000"/>
          </a:bodyPr>
          <a:lstStyle/>
          <a:p>
            <a:pPr marL="0" indent="0">
              <a:buNone/>
            </a:pPr>
            <a:r>
              <a:rPr lang="en-IN" sz="2200" b="1" dirty="0">
                <a:latin typeface="Times New Roman" pitchFamily="18" charset="0"/>
                <a:cs typeface="Times New Roman" pitchFamily="18" charset="0"/>
              </a:rPr>
              <a:t>Step 1: Design the State </a:t>
            </a:r>
            <a:r>
              <a:rPr lang="en-IN" sz="2200" b="1" dirty="0" smtClean="0">
                <a:latin typeface="Times New Roman" pitchFamily="18" charset="0"/>
                <a:cs typeface="Times New Roman" pitchFamily="18" charset="0"/>
              </a:rPr>
              <a:t>Machine</a:t>
            </a:r>
          </a:p>
          <a:p>
            <a:pPr marL="0" indent="0">
              <a:buNone/>
            </a:pPr>
            <a:endParaRPr lang="en-IN" sz="2200" dirty="0">
              <a:latin typeface="Times New Roman" pitchFamily="18" charset="0"/>
              <a:cs typeface="Times New Roman" pitchFamily="18" charset="0"/>
            </a:endParaRPr>
          </a:p>
          <a:p>
            <a:r>
              <a:rPr lang="en-IN" sz="2200" b="1" dirty="0">
                <a:latin typeface="Times New Roman" pitchFamily="18" charset="0"/>
                <a:cs typeface="Times New Roman" pitchFamily="18" charset="0"/>
              </a:rPr>
              <a:t>Identify States:</a:t>
            </a:r>
            <a:r>
              <a:rPr lang="en-IN" sz="2200" dirty="0">
                <a:latin typeface="Times New Roman" pitchFamily="18" charset="0"/>
                <a:cs typeface="Times New Roman" pitchFamily="18" charset="0"/>
              </a:rPr>
              <a:t> Break down your workflow into individual steps or states. Each state represents a specific action or task.</a:t>
            </a:r>
          </a:p>
          <a:p>
            <a:r>
              <a:rPr lang="en-IN" sz="2200" b="1" dirty="0">
                <a:latin typeface="Times New Roman" pitchFamily="18" charset="0"/>
                <a:cs typeface="Times New Roman" pitchFamily="18" charset="0"/>
              </a:rPr>
              <a:t>Define Transitions:</a:t>
            </a:r>
            <a:r>
              <a:rPr lang="en-IN" sz="2200" dirty="0">
                <a:latin typeface="Times New Roman" pitchFamily="18" charset="0"/>
                <a:cs typeface="Times New Roman" pitchFamily="18" charset="0"/>
              </a:rPr>
              <a:t> Define how the states are connected to each other. You'll specify the conditions for transitioning from one state to another.</a:t>
            </a:r>
          </a:p>
          <a:p>
            <a:r>
              <a:rPr lang="en-IN" sz="2200" b="1" dirty="0">
                <a:latin typeface="Times New Roman" pitchFamily="18" charset="0"/>
                <a:cs typeface="Times New Roman" pitchFamily="18" charset="0"/>
              </a:rPr>
              <a:t>Add Error Handling:</a:t>
            </a:r>
            <a:r>
              <a:rPr lang="en-IN" sz="2200" dirty="0">
                <a:latin typeface="Times New Roman" pitchFamily="18" charset="0"/>
                <a:cs typeface="Times New Roman" pitchFamily="18" charset="0"/>
              </a:rPr>
              <a:t> Include error handling states to handle potential failures or exceptions in your workflow.</a:t>
            </a:r>
          </a:p>
          <a:p>
            <a:r>
              <a:rPr lang="en-IN" sz="2200" b="1" dirty="0">
                <a:latin typeface="Times New Roman" pitchFamily="18" charset="0"/>
                <a:cs typeface="Times New Roman" pitchFamily="18" charset="0"/>
              </a:rPr>
              <a:t>Choose </a:t>
            </a:r>
            <a:r>
              <a:rPr lang="en-IN" sz="2200" b="1" dirty="0" err="1">
                <a:latin typeface="Times New Roman" pitchFamily="18" charset="0"/>
                <a:cs typeface="Times New Roman" pitchFamily="18" charset="0"/>
              </a:rPr>
              <a:t>Input/Output</a:t>
            </a:r>
            <a:r>
              <a:rPr lang="en-IN" sz="2200" b="1" dirty="0">
                <a:latin typeface="Times New Roman" pitchFamily="18" charset="0"/>
                <a:cs typeface="Times New Roman" pitchFamily="18" charset="0"/>
              </a:rPr>
              <a:t> Data:</a:t>
            </a:r>
            <a:r>
              <a:rPr lang="en-IN" sz="2200" dirty="0">
                <a:latin typeface="Times New Roman" pitchFamily="18" charset="0"/>
                <a:cs typeface="Times New Roman" pitchFamily="18" charset="0"/>
              </a:rPr>
              <a:t> Determine what data needs to be passed between states and how data transformations </a:t>
            </a:r>
            <a:r>
              <a:rPr lang="en-IN" sz="2200" dirty="0" smtClean="0">
                <a:latin typeface="Times New Roman" pitchFamily="18" charset="0"/>
                <a:cs typeface="Times New Roman" pitchFamily="18" charset="0"/>
              </a:rPr>
              <a:t>occur.</a:t>
            </a:r>
          </a:p>
          <a:p>
            <a:pPr marL="0" indent="0">
              <a:buNone/>
            </a:pPr>
            <a:endParaRPr lang="en-IN" sz="2200" dirty="0" smtClean="0">
              <a:latin typeface="Times New Roman" pitchFamily="18" charset="0"/>
              <a:cs typeface="Times New Roman" pitchFamily="18" charset="0"/>
            </a:endParaRPr>
          </a:p>
          <a:p>
            <a:pPr marL="0" indent="0">
              <a:buNone/>
            </a:pPr>
            <a:r>
              <a:rPr lang="en-IN" sz="2200" dirty="0" smtClean="0">
                <a:latin typeface="Times New Roman" pitchFamily="18" charset="0"/>
                <a:cs typeface="Times New Roman" pitchFamily="18" charset="0"/>
              </a:rPr>
              <a:t>Here's </a:t>
            </a:r>
            <a:r>
              <a:rPr lang="en-IN" sz="2200" dirty="0">
                <a:latin typeface="Times New Roman" pitchFamily="18" charset="0"/>
                <a:cs typeface="Times New Roman" pitchFamily="18" charset="0"/>
              </a:rPr>
              <a:t>an example state machine definition in Amazon States Language (ASL) that demonstrates a simple workflow</a:t>
            </a:r>
            <a:r>
              <a:rPr lang="en-IN" sz="2200" dirty="0" smtClean="0">
                <a:latin typeface="Times New Roman" pitchFamily="18" charset="0"/>
                <a:cs typeface="Times New Roman" pitchFamily="18" charset="0"/>
              </a:rPr>
              <a:t>:</a:t>
            </a:r>
          </a:p>
          <a:p>
            <a:pPr marL="0" indent="0">
              <a:buNone/>
            </a:pPr>
            <a:r>
              <a:rPr lang="en-IN" sz="2200" dirty="0">
                <a:latin typeface="Times New Roman" pitchFamily="18" charset="0"/>
                <a:cs typeface="Times New Roman" pitchFamily="18" charset="0"/>
              </a:rPr>
              <a:t>{</a:t>
            </a:r>
          </a:p>
          <a:p>
            <a:pPr marL="0" indent="0">
              <a:buNone/>
            </a:pP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StartAt</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FetchData</a:t>
            </a:r>
            <a:r>
              <a:rPr lang="en-IN" sz="2200" dirty="0">
                <a:latin typeface="Times New Roman" pitchFamily="18" charset="0"/>
                <a:cs typeface="Times New Roman" pitchFamily="18" charset="0"/>
              </a:rPr>
              <a:t>",</a:t>
            </a:r>
          </a:p>
          <a:p>
            <a:pPr marL="0" indent="0">
              <a:buNone/>
            </a:pPr>
            <a:r>
              <a:rPr lang="en-IN" sz="2200" dirty="0">
                <a:latin typeface="Times New Roman" pitchFamily="18" charset="0"/>
                <a:cs typeface="Times New Roman" pitchFamily="18" charset="0"/>
              </a:rPr>
              <a:t>  "States": {</a:t>
            </a:r>
          </a:p>
          <a:p>
            <a:pPr marL="0" indent="0">
              <a:buNone/>
            </a:pP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FetchData</a:t>
            </a:r>
            <a:r>
              <a:rPr lang="en-IN" sz="2200" dirty="0">
                <a:latin typeface="Times New Roman" pitchFamily="18" charset="0"/>
                <a:cs typeface="Times New Roman" pitchFamily="18" charset="0"/>
              </a:rPr>
              <a:t>": {</a:t>
            </a:r>
          </a:p>
          <a:p>
            <a:pPr marL="0" indent="0">
              <a:buNone/>
            </a:pPr>
            <a:r>
              <a:rPr lang="en-IN" sz="2200" dirty="0">
                <a:latin typeface="Times New Roman" pitchFamily="18" charset="0"/>
                <a:cs typeface="Times New Roman" pitchFamily="18" charset="0"/>
              </a:rPr>
              <a:t>      "Type": "Task",</a:t>
            </a:r>
          </a:p>
          <a:p>
            <a:pPr marL="0" indent="0">
              <a:buNone/>
            </a:pPr>
            <a:r>
              <a:rPr lang="en-IN" sz="2200" dirty="0">
                <a:latin typeface="Times New Roman" pitchFamily="18" charset="0"/>
                <a:cs typeface="Times New Roman" pitchFamily="18" charset="0"/>
              </a:rPr>
              <a:t>      "Resource": "</a:t>
            </a:r>
            <a:r>
              <a:rPr lang="en-IN" sz="2200" dirty="0" err="1">
                <a:latin typeface="Times New Roman" pitchFamily="18" charset="0"/>
                <a:cs typeface="Times New Roman" pitchFamily="18" charset="0"/>
              </a:rPr>
              <a:t>arn:aws:lambda:REGION:ACCOUNT_ID:function:FetchDataFunction</a:t>
            </a:r>
            <a:r>
              <a:rPr lang="en-IN" sz="2200" dirty="0">
                <a:latin typeface="Times New Roman" pitchFamily="18" charset="0"/>
                <a:cs typeface="Times New Roman" pitchFamily="18" charset="0"/>
              </a:rPr>
              <a:t>",</a:t>
            </a:r>
          </a:p>
          <a:p>
            <a:pPr marL="0" indent="0">
              <a:buNone/>
            </a:pPr>
            <a:r>
              <a:rPr lang="en-IN" sz="2200" dirty="0">
                <a:latin typeface="Times New Roman" pitchFamily="18" charset="0"/>
                <a:cs typeface="Times New Roman" pitchFamily="18" charset="0"/>
              </a:rPr>
              <a:t>      "End": true</a:t>
            </a:r>
          </a:p>
          <a:p>
            <a:pPr marL="0" indent="0">
              <a:buNone/>
            </a:pPr>
            <a:r>
              <a:rPr lang="en-IN" sz="2200" dirty="0">
                <a:latin typeface="Times New Roman" pitchFamily="18" charset="0"/>
                <a:cs typeface="Times New Roman" pitchFamily="18" charset="0"/>
              </a:rPr>
              <a:t>    }</a:t>
            </a:r>
          </a:p>
          <a:p>
            <a:pPr marL="0" indent="0">
              <a:buNone/>
            </a:pPr>
            <a:r>
              <a:rPr lang="en-IN" sz="2200" dirty="0">
                <a:latin typeface="Times New Roman" pitchFamily="18" charset="0"/>
                <a:cs typeface="Times New Roman" pitchFamily="18" charset="0"/>
              </a:rPr>
              <a:t>  }</a:t>
            </a:r>
          </a:p>
          <a:p>
            <a:pPr marL="0" indent="0">
              <a:buNone/>
            </a:pPr>
            <a:r>
              <a:rPr lang="en-IN" sz="2200" dirty="0">
                <a:latin typeface="Times New Roman" pitchFamily="18" charset="0"/>
                <a:cs typeface="Times New Roman" pitchFamily="18" charset="0"/>
              </a:rPr>
              <a:t>}</a:t>
            </a:r>
          </a:p>
          <a:p>
            <a:pPr marL="0" indent="0">
              <a:buNone/>
            </a:pPr>
            <a:endParaRPr lang="en-IN" sz="2200" dirty="0"/>
          </a:p>
          <a:p>
            <a:pPr marL="0" indent="0">
              <a:buNone/>
            </a:pPr>
            <a:endParaRPr lang="en-IN" dirty="0"/>
          </a:p>
        </p:txBody>
      </p:sp>
    </p:spTree>
    <p:extLst>
      <p:ext uri="{BB962C8B-B14F-4D97-AF65-F5344CB8AC3E}">
        <p14:creationId xmlns:p14="http://schemas.microsoft.com/office/powerpoint/2010/main" val="38539244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7"/>
          </a:xfrm>
        </p:spPr>
        <p:txBody>
          <a:bodyPr>
            <a:normAutofit fontScale="62500" lnSpcReduction="20000"/>
          </a:bodyPr>
          <a:lstStyle/>
          <a:p>
            <a:pPr marL="0" indent="0">
              <a:buNone/>
            </a:pPr>
            <a:r>
              <a:rPr lang="en-IN" b="1" dirty="0">
                <a:latin typeface="Times New Roman" pitchFamily="18" charset="0"/>
                <a:cs typeface="Times New Roman" pitchFamily="18" charset="0"/>
              </a:rPr>
              <a:t>Step 2: Create and Execute the State </a:t>
            </a:r>
            <a:r>
              <a:rPr lang="en-IN" b="1" dirty="0" smtClean="0">
                <a:latin typeface="Times New Roman" pitchFamily="18" charset="0"/>
                <a:cs typeface="Times New Roman" pitchFamily="18" charset="0"/>
              </a:rPr>
              <a:t>Machine</a:t>
            </a:r>
          </a:p>
          <a:p>
            <a:pPr marL="0" indent="0">
              <a:buNone/>
            </a:pPr>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rPr>
              <a:t>Open AWS Step Functions Console:</a:t>
            </a:r>
            <a:endParaRPr lang="en-IN" dirty="0">
              <a:latin typeface="Times New Roman" pitchFamily="18" charset="0"/>
              <a:cs typeface="Times New Roman" pitchFamily="18" charset="0"/>
            </a:endParaRPr>
          </a:p>
          <a:p>
            <a:pPr lvl="1"/>
            <a:r>
              <a:rPr lang="en-IN" dirty="0">
                <a:latin typeface="Times New Roman" pitchFamily="18" charset="0"/>
                <a:cs typeface="Times New Roman" pitchFamily="18" charset="0"/>
              </a:rPr>
              <a:t>Navigate to the AWS Management Console.</a:t>
            </a:r>
          </a:p>
          <a:p>
            <a:pPr lvl="1"/>
            <a:r>
              <a:rPr lang="en-IN" dirty="0">
                <a:latin typeface="Times New Roman" pitchFamily="18" charset="0"/>
                <a:cs typeface="Times New Roman" pitchFamily="18" charset="0"/>
              </a:rPr>
              <a:t>Under "Services," select "Step Functions."</a:t>
            </a:r>
          </a:p>
          <a:p>
            <a:r>
              <a:rPr lang="en-IN" b="1" dirty="0">
                <a:latin typeface="Times New Roman" pitchFamily="18" charset="0"/>
                <a:cs typeface="Times New Roman" pitchFamily="18" charset="0"/>
              </a:rPr>
              <a:t>Create State Machine:</a:t>
            </a:r>
            <a:endParaRPr lang="en-IN" dirty="0">
              <a:latin typeface="Times New Roman" pitchFamily="18" charset="0"/>
              <a:cs typeface="Times New Roman" pitchFamily="18" charset="0"/>
            </a:endParaRPr>
          </a:p>
          <a:p>
            <a:pPr lvl="1"/>
            <a:r>
              <a:rPr lang="en-IN" dirty="0">
                <a:latin typeface="Times New Roman" pitchFamily="18" charset="0"/>
                <a:cs typeface="Times New Roman" pitchFamily="18" charset="0"/>
              </a:rPr>
              <a:t>Click the "Create state machine" button.</a:t>
            </a:r>
          </a:p>
          <a:p>
            <a:pPr lvl="1"/>
            <a:r>
              <a:rPr lang="en-IN" dirty="0">
                <a:latin typeface="Times New Roman" pitchFamily="18" charset="0"/>
                <a:cs typeface="Times New Roman" pitchFamily="18" charset="0"/>
              </a:rPr>
              <a:t>Enter a name for the state machine.</a:t>
            </a:r>
          </a:p>
          <a:p>
            <a:pPr lvl="1"/>
            <a:r>
              <a:rPr lang="en-IN" dirty="0">
                <a:latin typeface="Times New Roman" pitchFamily="18" charset="0"/>
                <a:cs typeface="Times New Roman" pitchFamily="18" charset="0"/>
              </a:rPr>
              <a:t>In the "Definition" section, enter the ASL definition for your state machine.</a:t>
            </a:r>
          </a:p>
          <a:p>
            <a:r>
              <a:rPr lang="en-IN" b="1" dirty="0">
                <a:latin typeface="Times New Roman" pitchFamily="18" charset="0"/>
                <a:cs typeface="Times New Roman" pitchFamily="18" charset="0"/>
              </a:rPr>
              <a:t>Configure Execution Role:</a:t>
            </a:r>
            <a:endParaRPr lang="en-IN" dirty="0">
              <a:latin typeface="Times New Roman" pitchFamily="18" charset="0"/>
              <a:cs typeface="Times New Roman" pitchFamily="18" charset="0"/>
            </a:endParaRPr>
          </a:p>
          <a:p>
            <a:pPr lvl="1"/>
            <a:r>
              <a:rPr lang="en-IN" dirty="0">
                <a:latin typeface="Times New Roman" pitchFamily="18" charset="0"/>
                <a:cs typeface="Times New Roman" pitchFamily="18" charset="0"/>
              </a:rPr>
              <a:t>You'll need to define or choose an IAM role that Step Functions can assume to execute your workflow.</a:t>
            </a:r>
          </a:p>
          <a:p>
            <a:r>
              <a:rPr lang="en-IN" b="1" dirty="0">
                <a:latin typeface="Times New Roman" pitchFamily="18" charset="0"/>
                <a:cs typeface="Times New Roman" pitchFamily="18" charset="0"/>
              </a:rPr>
              <a:t>Start Execution:</a:t>
            </a:r>
            <a:endParaRPr lang="en-IN" dirty="0">
              <a:latin typeface="Times New Roman" pitchFamily="18" charset="0"/>
              <a:cs typeface="Times New Roman" pitchFamily="18" charset="0"/>
            </a:endParaRPr>
          </a:p>
          <a:p>
            <a:pPr lvl="1"/>
            <a:r>
              <a:rPr lang="en-IN" dirty="0">
                <a:latin typeface="Times New Roman" pitchFamily="18" charset="0"/>
                <a:cs typeface="Times New Roman" pitchFamily="18" charset="0"/>
              </a:rPr>
              <a:t>Click the "Create state machine" button to create the state machine.</a:t>
            </a:r>
          </a:p>
          <a:p>
            <a:pPr lvl="1"/>
            <a:r>
              <a:rPr lang="en-IN" dirty="0">
                <a:latin typeface="Times New Roman" pitchFamily="18" charset="0"/>
                <a:cs typeface="Times New Roman" pitchFamily="18" charset="0"/>
              </a:rPr>
              <a:t>Once created, you can start an execution by clicking the "Start execution" button.</a:t>
            </a:r>
          </a:p>
          <a:p>
            <a:pPr lvl="1"/>
            <a:r>
              <a:rPr lang="en-IN" dirty="0">
                <a:latin typeface="Times New Roman" pitchFamily="18" charset="0"/>
                <a:cs typeface="Times New Roman" pitchFamily="18" charset="0"/>
              </a:rPr>
              <a:t>Provide any input data required for the execution.</a:t>
            </a:r>
          </a:p>
          <a:p>
            <a:r>
              <a:rPr lang="en-IN" b="1" dirty="0">
                <a:latin typeface="Times New Roman" pitchFamily="18" charset="0"/>
                <a:cs typeface="Times New Roman" pitchFamily="18" charset="0"/>
              </a:rPr>
              <a:t>Monitor Execution:</a:t>
            </a:r>
            <a:endParaRPr lang="en-IN" dirty="0">
              <a:latin typeface="Times New Roman" pitchFamily="18" charset="0"/>
              <a:cs typeface="Times New Roman" pitchFamily="18" charset="0"/>
            </a:endParaRPr>
          </a:p>
          <a:p>
            <a:pPr lvl="1"/>
            <a:r>
              <a:rPr lang="en-IN" dirty="0">
                <a:latin typeface="Times New Roman" pitchFamily="18" charset="0"/>
                <a:cs typeface="Times New Roman" pitchFamily="18" charset="0"/>
              </a:rPr>
              <a:t>You can monitor the execution of your state machine in the AWS Step Functions console.</a:t>
            </a:r>
          </a:p>
          <a:p>
            <a:pPr lvl="1"/>
            <a:r>
              <a:rPr lang="en-IN" dirty="0">
                <a:latin typeface="Times New Roman" pitchFamily="18" charset="0"/>
                <a:cs typeface="Times New Roman" pitchFamily="18" charset="0"/>
              </a:rPr>
              <a:t>View details, logs, and state transitions</a:t>
            </a:r>
          </a:p>
          <a:p>
            <a:endParaRPr lang="en-IN" dirty="0"/>
          </a:p>
        </p:txBody>
      </p:sp>
    </p:spTree>
    <p:extLst>
      <p:ext uri="{BB962C8B-B14F-4D97-AF65-F5344CB8AC3E}">
        <p14:creationId xmlns:p14="http://schemas.microsoft.com/office/powerpoint/2010/main" val="28046387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r>
            <a:br>
              <a:rPr lang="en-IN"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br>
            <a:r>
              <a:rPr lang="en-IN"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Use </a:t>
            </a:r>
            <a:r>
              <a:rPr lang="en-IN" sz="2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SageMaker</a:t>
            </a:r>
            <a:r>
              <a:rPr lang="en-IN"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Feature Store to serve and monitor model data</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457200" y="764704"/>
            <a:ext cx="8229600" cy="5832647"/>
          </a:xfrm>
        </p:spPr>
        <p:txBody>
          <a:bodyPr>
            <a:normAutofit fontScale="55000" lnSpcReduction="20000"/>
          </a:bodyPr>
          <a:lstStyle/>
          <a:p>
            <a:r>
              <a:rPr lang="en-IN" b="1" dirty="0">
                <a:latin typeface="Times New Roman" pitchFamily="18" charset="0"/>
                <a:cs typeface="Times New Roman" pitchFamily="18" charset="0"/>
              </a:rPr>
              <a:t>Step 1: Store Features in </a:t>
            </a:r>
            <a:r>
              <a:rPr lang="en-IN" b="1" dirty="0" err="1">
                <a:latin typeface="Times New Roman" pitchFamily="18" charset="0"/>
                <a:cs typeface="Times New Roman" pitchFamily="18" charset="0"/>
              </a:rPr>
              <a:t>SageMaker</a:t>
            </a:r>
            <a:r>
              <a:rPr lang="en-IN" b="1" dirty="0">
                <a:latin typeface="Times New Roman" pitchFamily="18" charset="0"/>
                <a:cs typeface="Times New Roman" pitchFamily="18" charset="0"/>
              </a:rPr>
              <a:t> Feature Store</a:t>
            </a:r>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rPr>
              <a:t>Create a Feature Group:</a:t>
            </a:r>
            <a:endParaRPr lang="en-IN" dirty="0">
              <a:latin typeface="Times New Roman" pitchFamily="18" charset="0"/>
              <a:cs typeface="Times New Roman" pitchFamily="18" charset="0"/>
            </a:endParaRPr>
          </a:p>
          <a:p>
            <a:pPr lvl="1"/>
            <a:r>
              <a:rPr lang="en-IN" dirty="0">
                <a:latin typeface="Times New Roman" pitchFamily="18" charset="0"/>
                <a:cs typeface="Times New Roman" pitchFamily="18" charset="0"/>
              </a:rPr>
              <a:t>In the </a:t>
            </a:r>
            <a:r>
              <a:rPr lang="en-IN" dirty="0" err="1">
                <a:latin typeface="Times New Roman" pitchFamily="18" charset="0"/>
                <a:cs typeface="Times New Roman" pitchFamily="18" charset="0"/>
              </a:rPr>
              <a:t>SageMaker</a:t>
            </a:r>
            <a:r>
              <a:rPr lang="en-IN" dirty="0">
                <a:latin typeface="Times New Roman" pitchFamily="18" charset="0"/>
                <a:cs typeface="Times New Roman" pitchFamily="18" charset="0"/>
              </a:rPr>
              <a:t> console, navigate to the "Feature Store" section and create a new feature group.</a:t>
            </a:r>
          </a:p>
          <a:p>
            <a:pPr lvl="1"/>
            <a:r>
              <a:rPr lang="en-IN" dirty="0">
                <a:latin typeface="Times New Roman" pitchFamily="18" charset="0"/>
                <a:cs typeface="Times New Roman" pitchFamily="18" charset="0"/>
              </a:rPr>
              <a:t>Define the feature group's schema, specifying the feature names, data types, and other metadata.</a:t>
            </a:r>
          </a:p>
          <a:p>
            <a:r>
              <a:rPr lang="en-IN" b="1" dirty="0">
                <a:latin typeface="Times New Roman" pitchFamily="18" charset="0"/>
                <a:cs typeface="Times New Roman" pitchFamily="18" charset="0"/>
              </a:rPr>
              <a:t>Ingest Feature Data:</a:t>
            </a:r>
            <a:endParaRPr lang="en-IN" dirty="0">
              <a:latin typeface="Times New Roman" pitchFamily="18" charset="0"/>
              <a:cs typeface="Times New Roman" pitchFamily="18" charset="0"/>
            </a:endParaRPr>
          </a:p>
          <a:p>
            <a:pPr lvl="1"/>
            <a:r>
              <a:rPr lang="en-IN" dirty="0">
                <a:latin typeface="Times New Roman" pitchFamily="18" charset="0"/>
                <a:cs typeface="Times New Roman" pitchFamily="18" charset="0"/>
              </a:rPr>
              <a:t>Ingest feature data into the feature group from various sources such as Amazon S3, Redshift, and more.</a:t>
            </a:r>
          </a:p>
          <a:p>
            <a:pPr lvl="1"/>
            <a:r>
              <a:rPr lang="en-IN" dirty="0">
                <a:latin typeface="Times New Roman" pitchFamily="18" charset="0"/>
                <a:cs typeface="Times New Roman" pitchFamily="18" charset="0"/>
              </a:rPr>
              <a:t>You can batch ingest data or set up automatic ingestion from your data sources</a:t>
            </a:r>
            <a:r>
              <a:rPr lang="en-IN" dirty="0" smtClean="0">
                <a:latin typeface="Times New Roman" pitchFamily="18" charset="0"/>
                <a:cs typeface="Times New Roman" pitchFamily="18" charset="0"/>
              </a:rPr>
              <a:t>.</a:t>
            </a:r>
          </a:p>
          <a:p>
            <a:pPr lvl="1"/>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rPr>
              <a:t>Step 2: Model Training and Serving</a:t>
            </a:r>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rPr>
              <a:t>Retrieve Features for Model Training:</a:t>
            </a:r>
            <a:endParaRPr lang="en-IN" dirty="0">
              <a:latin typeface="Times New Roman" pitchFamily="18" charset="0"/>
              <a:cs typeface="Times New Roman" pitchFamily="18" charset="0"/>
            </a:endParaRPr>
          </a:p>
          <a:p>
            <a:pPr marL="457200" lvl="1" indent="0">
              <a:buNone/>
            </a:pPr>
            <a:r>
              <a:rPr lang="en-IN" dirty="0">
                <a:latin typeface="Times New Roman" pitchFamily="18" charset="0"/>
                <a:cs typeface="Times New Roman" pitchFamily="18" charset="0"/>
              </a:rPr>
              <a:t>When training your machine learning model, you can retrieve features from the feature group using the </a:t>
            </a:r>
            <a:r>
              <a:rPr lang="en-IN" dirty="0" err="1">
                <a:latin typeface="Times New Roman" pitchFamily="18" charset="0"/>
                <a:cs typeface="Times New Roman" pitchFamily="18" charset="0"/>
              </a:rPr>
              <a:t>SageMaker</a:t>
            </a:r>
            <a:r>
              <a:rPr lang="en-IN" dirty="0">
                <a:latin typeface="Times New Roman" pitchFamily="18" charset="0"/>
                <a:cs typeface="Times New Roman" pitchFamily="18" charset="0"/>
              </a:rPr>
              <a:t> Python </a:t>
            </a:r>
            <a:r>
              <a:rPr lang="en-IN" dirty="0" smtClean="0">
                <a:latin typeface="Times New Roman" pitchFamily="18" charset="0"/>
                <a:cs typeface="Times New Roman" pitchFamily="18" charset="0"/>
              </a:rPr>
              <a:t>SDK</a:t>
            </a:r>
          </a:p>
          <a:p>
            <a:pPr marL="457200" lvl="1" indent="0">
              <a:buNone/>
            </a:pPr>
            <a:endParaRPr lang="en-IN" dirty="0" smtClean="0">
              <a:latin typeface="Times New Roman" pitchFamily="18" charset="0"/>
              <a:cs typeface="Times New Roman" pitchFamily="18" charset="0"/>
            </a:endParaRPr>
          </a:p>
          <a:p>
            <a:pPr marL="457200" lvl="1" indent="0">
              <a:buNone/>
            </a:pPr>
            <a:r>
              <a:rPr lang="en-IN" dirty="0">
                <a:latin typeface="Times New Roman" pitchFamily="18" charset="0"/>
                <a:cs typeface="Times New Roman" pitchFamily="18" charset="0"/>
              </a:rPr>
              <a:t>from </a:t>
            </a:r>
            <a:r>
              <a:rPr lang="en-IN" dirty="0" err="1">
                <a:latin typeface="Times New Roman" pitchFamily="18" charset="0"/>
                <a:cs typeface="Times New Roman" pitchFamily="18" charset="0"/>
              </a:rPr>
              <a:t>sagemaker.feature_store.feature_group</a:t>
            </a:r>
            <a:r>
              <a:rPr lang="en-IN" dirty="0">
                <a:latin typeface="Times New Roman" pitchFamily="18" charset="0"/>
                <a:cs typeface="Times New Roman" pitchFamily="18" charset="0"/>
              </a:rPr>
              <a:t> import </a:t>
            </a:r>
            <a:r>
              <a:rPr lang="en-IN" dirty="0" err="1">
                <a:latin typeface="Times New Roman" pitchFamily="18" charset="0"/>
                <a:cs typeface="Times New Roman" pitchFamily="18" charset="0"/>
              </a:rPr>
              <a:t>FeatureGroup</a:t>
            </a:r>
            <a:endParaRPr lang="en-IN" dirty="0">
              <a:latin typeface="Times New Roman" pitchFamily="18" charset="0"/>
              <a:cs typeface="Times New Roman" pitchFamily="18" charset="0"/>
            </a:endParaRPr>
          </a:p>
          <a:p>
            <a:pPr marL="457200" lvl="1" indent="0">
              <a:buNone/>
            </a:pPr>
            <a:endParaRPr lang="en-IN" dirty="0">
              <a:latin typeface="Times New Roman" pitchFamily="18" charset="0"/>
              <a:cs typeface="Times New Roman" pitchFamily="18" charset="0"/>
            </a:endParaRPr>
          </a:p>
          <a:p>
            <a:pPr marL="457200" lvl="1" indent="0">
              <a:buNone/>
            </a:pPr>
            <a:r>
              <a:rPr lang="en-IN" dirty="0">
                <a:latin typeface="Times New Roman" pitchFamily="18" charset="0"/>
                <a:cs typeface="Times New Roman" pitchFamily="18" charset="0"/>
              </a:rPr>
              <a:t># Create a </a:t>
            </a:r>
            <a:r>
              <a:rPr lang="en-IN" dirty="0" err="1">
                <a:latin typeface="Times New Roman" pitchFamily="18" charset="0"/>
                <a:cs typeface="Times New Roman" pitchFamily="18" charset="0"/>
              </a:rPr>
              <a:t>FeatureGroup</a:t>
            </a:r>
            <a:r>
              <a:rPr lang="en-IN" dirty="0">
                <a:latin typeface="Times New Roman" pitchFamily="18" charset="0"/>
                <a:cs typeface="Times New Roman" pitchFamily="18" charset="0"/>
              </a:rPr>
              <a:t> object</a:t>
            </a:r>
          </a:p>
          <a:p>
            <a:pPr marL="457200" lvl="1" indent="0">
              <a:buNone/>
            </a:pPr>
            <a:r>
              <a:rPr lang="en-IN" dirty="0" err="1">
                <a:latin typeface="Times New Roman" pitchFamily="18" charset="0"/>
                <a:cs typeface="Times New Roman" pitchFamily="18" charset="0"/>
              </a:rPr>
              <a:t>feature_group</a:t>
            </a:r>
            <a:r>
              <a:rPr lang="en-IN" dirty="0">
                <a:latin typeface="Times New Roman" pitchFamily="18" charset="0"/>
                <a:cs typeface="Times New Roman" pitchFamily="18" charset="0"/>
              </a:rPr>
              <a:t> = </a:t>
            </a:r>
            <a:r>
              <a:rPr lang="en-IN" dirty="0" err="1">
                <a:latin typeface="Times New Roman" pitchFamily="18" charset="0"/>
                <a:cs typeface="Times New Roman" pitchFamily="18" charset="0"/>
              </a:rPr>
              <a:t>FeatureGroup</a:t>
            </a:r>
            <a:r>
              <a:rPr lang="en-IN" dirty="0">
                <a:latin typeface="Times New Roman" pitchFamily="18" charset="0"/>
                <a:cs typeface="Times New Roman" pitchFamily="18" charset="0"/>
              </a:rPr>
              <a:t>(name="your-feature-group-name")</a:t>
            </a:r>
          </a:p>
          <a:p>
            <a:pPr marL="457200" lvl="1" indent="0">
              <a:buNone/>
            </a:pPr>
            <a:endParaRPr lang="en-IN" dirty="0">
              <a:latin typeface="Times New Roman" pitchFamily="18" charset="0"/>
              <a:cs typeface="Times New Roman" pitchFamily="18" charset="0"/>
            </a:endParaRPr>
          </a:p>
          <a:p>
            <a:pPr marL="457200" lvl="1" indent="0">
              <a:buNone/>
            </a:pPr>
            <a:r>
              <a:rPr lang="en-IN" dirty="0">
                <a:latin typeface="Times New Roman" pitchFamily="18" charset="0"/>
                <a:cs typeface="Times New Roman" pitchFamily="18" charset="0"/>
              </a:rPr>
              <a:t># Load features into a </a:t>
            </a:r>
            <a:r>
              <a:rPr lang="en-IN" dirty="0" err="1">
                <a:latin typeface="Times New Roman" pitchFamily="18" charset="0"/>
                <a:cs typeface="Times New Roman" pitchFamily="18" charset="0"/>
              </a:rPr>
              <a:t>DataFrame</a:t>
            </a:r>
            <a:endParaRPr lang="en-IN" dirty="0">
              <a:latin typeface="Times New Roman" pitchFamily="18" charset="0"/>
              <a:cs typeface="Times New Roman" pitchFamily="18" charset="0"/>
            </a:endParaRPr>
          </a:p>
          <a:p>
            <a:pPr marL="457200" lvl="1" indent="0">
              <a:buNone/>
            </a:pPr>
            <a:r>
              <a:rPr lang="en-IN" dirty="0" err="1">
                <a:latin typeface="Times New Roman" pitchFamily="18" charset="0"/>
                <a:cs typeface="Times New Roman" pitchFamily="18" charset="0"/>
              </a:rPr>
              <a:t>feature_data</a:t>
            </a:r>
            <a:r>
              <a:rPr lang="en-IN" dirty="0">
                <a:latin typeface="Times New Roman" pitchFamily="18" charset="0"/>
                <a:cs typeface="Times New Roman" pitchFamily="18" charset="0"/>
              </a:rPr>
              <a:t> = </a:t>
            </a:r>
            <a:r>
              <a:rPr lang="en-IN" dirty="0" err="1">
                <a:latin typeface="Times New Roman" pitchFamily="18" charset="0"/>
                <a:cs typeface="Times New Roman" pitchFamily="18" charset="0"/>
              </a:rPr>
              <a:t>feature_group.load_feature_definitions</a:t>
            </a:r>
            <a:r>
              <a:rPr lang="en-IN" dirty="0">
                <a:latin typeface="Times New Roman" pitchFamily="18" charset="0"/>
                <a:cs typeface="Times New Roman" pitchFamily="18" charset="0"/>
              </a:rPr>
              <a:t>()</a:t>
            </a:r>
          </a:p>
          <a:p>
            <a:pPr lvl="1"/>
            <a:endParaRPr lang="en-IN" dirty="0"/>
          </a:p>
          <a:p>
            <a:endParaRPr lang="en-IN" dirty="0"/>
          </a:p>
        </p:txBody>
      </p:sp>
    </p:spTree>
    <p:extLst>
      <p:ext uri="{BB962C8B-B14F-4D97-AF65-F5344CB8AC3E}">
        <p14:creationId xmlns:p14="http://schemas.microsoft.com/office/powerpoint/2010/main" val="1841169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7"/>
            <a:ext cx="8229600" cy="5793508"/>
          </a:xfrm>
        </p:spPr>
        <p:txBody>
          <a:bodyPr>
            <a:normAutofit fontScale="62500" lnSpcReduction="20000"/>
          </a:bodyPr>
          <a:lstStyle/>
          <a:p>
            <a:r>
              <a:rPr lang="en-IN" b="1" dirty="0">
                <a:latin typeface="Times New Roman" pitchFamily="18" charset="0"/>
                <a:cs typeface="Times New Roman" pitchFamily="18" charset="0"/>
              </a:rPr>
              <a:t>Step 3: Monitor and </a:t>
            </a:r>
            <a:r>
              <a:rPr lang="en-IN" b="1" dirty="0" err="1">
                <a:latin typeface="Times New Roman" pitchFamily="18" charset="0"/>
                <a:cs typeface="Times New Roman" pitchFamily="18" charset="0"/>
              </a:rPr>
              <a:t>Analyze</a:t>
            </a:r>
            <a:r>
              <a:rPr lang="en-IN" b="1" dirty="0">
                <a:latin typeface="Times New Roman" pitchFamily="18" charset="0"/>
                <a:cs typeface="Times New Roman" pitchFamily="18" charset="0"/>
              </a:rPr>
              <a:t> Feature Data</a:t>
            </a:r>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rPr>
              <a:t>Enable Data Capture:</a:t>
            </a:r>
            <a:endParaRPr lang="en-IN" dirty="0">
              <a:latin typeface="Times New Roman" pitchFamily="18" charset="0"/>
              <a:cs typeface="Times New Roman" pitchFamily="18" charset="0"/>
            </a:endParaRPr>
          </a:p>
          <a:p>
            <a:pPr marL="457200" lvl="1" indent="0">
              <a:buNone/>
            </a:pPr>
            <a:r>
              <a:rPr lang="en-IN" dirty="0">
                <a:latin typeface="Times New Roman" pitchFamily="18" charset="0"/>
                <a:cs typeface="Times New Roman" pitchFamily="18" charset="0"/>
              </a:rPr>
              <a:t>Enable data capture for the deployed </a:t>
            </a:r>
            <a:r>
              <a:rPr lang="en-IN" dirty="0" err="1">
                <a:latin typeface="Times New Roman" pitchFamily="18" charset="0"/>
                <a:cs typeface="Times New Roman" pitchFamily="18" charset="0"/>
              </a:rPr>
              <a:t>SageMaker</a:t>
            </a:r>
            <a:r>
              <a:rPr lang="en-IN" dirty="0">
                <a:latin typeface="Times New Roman" pitchFamily="18" charset="0"/>
                <a:cs typeface="Times New Roman" pitchFamily="18" charset="0"/>
              </a:rPr>
              <a:t> endpoint. This will capture incoming requests and responses</a:t>
            </a:r>
            <a:r>
              <a:rPr lang="en-IN" dirty="0" smtClean="0">
                <a:latin typeface="Times New Roman" pitchFamily="18" charset="0"/>
                <a:cs typeface="Times New Roman" pitchFamily="18" charset="0"/>
              </a:rPr>
              <a:t>.</a:t>
            </a:r>
          </a:p>
          <a:p>
            <a:pPr marL="457200" lvl="1" indent="0">
              <a:buNone/>
            </a:pPr>
            <a:endParaRPr lang="en-IN" dirty="0" smtClean="0">
              <a:latin typeface="Times New Roman" pitchFamily="18" charset="0"/>
              <a:cs typeface="Times New Roman" pitchFamily="18" charset="0"/>
            </a:endParaRPr>
          </a:p>
          <a:p>
            <a:pPr marL="457200" lvl="1" indent="0">
              <a:buNone/>
            </a:pPr>
            <a:r>
              <a:rPr lang="en-IN" dirty="0" smtClean="0">
                <a:latin typeface="Times New Roman" pitchFamily="18" charset="0"/>
                <a:cs typeface="Times New Roman" pitchFamily="18" charset="0"/>
              </a:rPr>
              <a:t>from </a:t>
            </a:r>
            <a:r>
              <a:rPr lang="en-IN" dirty="0" err="1">
                <a:latin typeface="Times New Roman" pitchFamily="18" charset="0"/>
                <a:cs typeface="Times New Roman" pitchFamily="18" charset="0"/>
              </a:rPr>
              <a:t>sagemaker.model_monitor</a:t>
            </a:r>
            <a:r>
              <a:rPr lang="en-IN" dirty="0">
                <a:latin typeface="Times New Roman" pitchFamily="18" charset="0"/>
                <a:cs typeface="Times New Roman" pitchFamily="18" charset="0"/>
              </a:rPr>
              <a:t> import </a:t>
            </a:r>
            <a:r>
              <a:rPr lang="en-IN" dirty="0" err="1" smtClean="0">
                <a:latin typeface="Times New Roman" pitchFamily="18" charset="0"/>
                <a:cs typeface="Times New Roman" pitchFamily="18" charset="0"/>
              </a:rPr>
              <a:t>DataCaptureConfig</a:t>
            </a:r>
            <a:endParaRPr lang="en-IN" dirty="0">
              <a:latin typeface="Times New Roman" pitchFamily="18" charset="0"/>
              <a:cs typeface="Times New Roman" pitchFamily="18" charset="0"/>
            </a:endParaRPr>
          </a:p>
          <a:p>
            <a:pPr marL="457200" lvl="1" indent="0">
              <a:buNone/>
            </a:pPr>
            <a:r>
              <a:rPr lang="en-IN" dirty="0" err="1">
                <a:latin typeface="Times New Roman" pitchFamily="18" charset="0"/>
                <a:cs typeface="Times New Roman" pitchFamily="18" charset="0"/>
              </a:rPr>
              <a:t>data_capture_config</a:t>
            </a:r>
            <a:r>
              <a:rPr lang="en-IN" dirty="0">
                <a:latin typeface="Times New Roman" pitchFamily="18" charset="0"/>
                <a:cs typeface="Times New Roman" pitchFamily="18" charset="0"/>
              </a:rPr>
              <a:t> = </a:t>
            </a:r>
            <a:r>
              <a:rPr lang="en-IN" dirty="0" err="1">
                <a:latin typeface="Times New Roman" pitchFamily="18" charset="0"/>
                <a:cs typeface="Times New Roman" pitchFamily="18" charset="0"/>
              </a:rPr>
              <a:t>DataCaptureConfig</a:t>
            </a:r>
            <a:r>
              <a:rPr lang="en-IN" dirty="0">
                <a:latin typeface="Times New Roman" pitchFamily="18" charset="0"/>
                <a:cs typeface="Times New Roman" pitchFamily="18" charset="0"/>
              </a:rPr>
              <a:t>(</a:t>
            </a:r>
          </a:p>
          <a:p>
            <a:pPr marL="457200" lvl="1" indent="0">
              <a:buNone/>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enable_capture</a:t>
            </a:r>
            <a:r>
              <a:rPr lang="en-IN" dirty="0">
                <a:latin typeface="Times New Roman" pitchFamily="18" charset="0"/>
                <a:cs typeface="Times New Roman" pitchFamily="18" charset="0"/>
              </a:rPr>
              <a:t>=True,</a:t>
            </a:r>
          </a:p>
          <a:p>
            <a:pPr marL="457200" lvl="1" indent="0">
              <a:buNone/>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sampling_percentage</a:t>
            </a:r>
            <a:r>
              <a:rPr lang="en-IN" dirty="0">
                <a:latin typeface="Times New Roman" pitchFamily="18" charset="0"/>
                <a:cs typeface="Times New Roman" pitchFamily="18" charset="0"/>
              </a:rPr>
              <a:t>=100,</a:t>
            </a:r>
          </a:p>
          <a:p>
            <a:pPr marL="457200" lvl="1" indent="0">
              <a:buNone/>
            </a:pPr>
            <a:r>
              <a:rPr lang="en-IN" dirty="0">
                <a:latin typeface="Times New Roman" pitchFamily="18" charset="0"/>
                <a:cs typeface="Times New Roman" pitchFamily="18" charset="0"/>
              </a:rPr>
              <a:t>    destination_s3_uri="s3://your-bucket/captured-data"</a:t>
            </a:r>
          </a:p>
          <a:p>
            <a:pPr marL="457200" lvl="1" indent="0">
              <a:buNone/>
            </a:pP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pPr marL="457200" lvl="1" indent="0">
              <a:buNone/>
            </a:pPr>
            <a:r>
              <a:rPr lang="en-IN" dirty="0" err="1">
                <a:latin typeface="Times New Roman" pitchFamily="18" charset="0"/>
                <a:cs typeface="Times New Roman" pitchFamily="18" charset="0"/>
              </a:rPr>
              <a:t>predictor.update_data_capture_config</a:t>
            </a:r>
            <a:r>
              <a:rPr lang="en-IN" dirty="0">
                <a:latin typeface="Times New Roman" pitchFamily="18" charset="0"/>
                <a:cs typeface="Times New Roman" pitchFamily="18" charset="0"/>
              </a:rPr>
              <a:t>(</a:t>
            </a:r>
            <a:r>
              <a:rPr lang="en-IN" dirty="0" err="1">
                <a:latin typeface="Times New Roman" pitchFamily="18" charset="0"/>
                <a:cs typeface="Times New Roman" pitchFamily="18" charset="0"/>
              </a:rPr>
              <a:t>data_capture_config</a:t>
            </a:r>
            <a:r>
              <a:rPr lang="en-IN" dirty="0">
                <a:latin typeface="Times New Roman" pitchFamily="18" charset="0"/>
                <a:cs typeface="Times New Roman" pitchFamily="18" charset="0"/>
              </a:rPr>
              <a:t>=</a:t>
            </a:r>
            <a:r>
              <a:rPr lang="en-IN" dirty="0" err="1">
                <a:latin typeface="Times New Roman" pitchFamily="18" charset="0"/>
                <a:cs typeface="Times New Roman" pitchFamily="18" charset="0"/>
              </a:rPr>
              <a:t>data_capture_config</a:t>
            </a:r>
            <a:r>
              <a:rPr lang="en-IN" dirty="0">
                <a:latin typeface="Times New Roman" pitchFamily="18" charset="0"/>
                <a:cs typeface="Times New Roman" pitchFamily="18" charset="0"/>
              </a:rPr>
              <a:t>)</a:t>
            </a:r>
          </a:p>
          <a:p>
            <a:pPr lvl="1"/>
            <a:endParaRPr lang="en-IN" dirty="0">
              <a:latin typeface="Times New Roman" pitchFamily="18" charset="0"/>
              <a:cs typeface="Times New Roman" pitchFamily="18" charset="0"/>
            </a:endParaRPr>
          </a:p>
          <a:p>
            <a:r>
              <a:rPr lang="en-IN" b="1" dirty="0" err="1" smtClean="0">
                <a:latin typeface="Times New Roman" pitchFamily="18" charset="0"/>
                <a:cs typeface="Times New Roman" pitchFamily="18" charset="0"/>
              </a:rPr>
              <a:t>Analyze</a:t>
            </a:r>
            <a:r>
              <a:rPr lang="en-IN" b="1" dirty="0" smtClean="0">
                <a:latin typeface="Times New Roman" pitchFamily="18" charset="0"/>
                <a:cs typeface="Times New Roman" pitchFamily="18" charset="0"/>
              </a:rPr>
              <a:t> </a:t>
            </a:r>
            <a:r>
              <a:rPr lang="en-IN" b="1" dirty="0">
                <a:latin typeface="Times New Roman" pitchFamily="18" charset="0"/>
                <a:cs typeface="Times New Roman" pitchFamily="18" charset="0"/>
              </a:rPr>
              <a:t>Captured Data:</a:t>
            </a:r>
            <a:endParaRPr lang="en-IN" dirty="0">
              <a:latin typeface="Times New Roman" pitchFamily="18" charset="0"/>
              <a:cs typeface="Times New Roman" pitchFamily="18" charset="0"/>
            </a:endParaRPr>
          </a:p>
          <a:p>
            <a:pPr lvl="1"/>
            <a:r>
              <a:rPr lang="en-IN" dirty="0">
                <a:latin typeface="Times New Roman" pitchFamily="18" charset="0"/>
                <a:cs typeface="Times New Roman" pitchFamily="18" charset="0"/>
              </a:rPr>
              <a:t>You can use Amazon S3 and Amazon Athena to </a:t>
            </a:r>
            <a:r>
              <a:rPr lang="en-IN" dirty="0" err="1">
                <a:latin typeface="Times New Roman" pitchFamily="18" charset="0"/>
                <a:cs typeface="Times New Roman" pitchFamily="18" charset="0"/>
              </a:rPr>
              <a:t>analyze</a:t>
            </a:r>
            <a:r>
              <a:rPr lang="en-IN" dirty="0">
                <a:latin typeface="Times New Roman" pitchFamily="18" charset="0"/>
                <a:cs typeface="Times New Roman" pitchFamily="18" charset="0"/>
              </a:rPr>
              <a:t> the captured data and monitor the quality and distribution of your features.</a:t>
            </a:r>
          </a:p>
          <a:p>
            <a:r>
              <a:rPr lang="en-IN" b="1" dirty="0">
                <a:latin typeface="Times New Roman" pitchFamily="18" charset="0"/>
                <a:cs typeface="Times New Roman" pitchFamily="18" charset="0"/>
              </a:rPr>
              <a:t>Set Up Model Monitoring:</a:t>
            </a:r>
            <a:endParaRPr lang="en-IN" dirty="0">
              <a:latin typeface="Times New Roman" pitchFamily="18" charset="0"/>
              <a:cs typeface="Times New Roman" pitchFamily="18" charset="0"/>
            </a:endParaRPr>
          </a:p>
          <a:p>
            <a:pPr lvl="1"/>
            <a:r>
              <a:rPr lang="en-IN" dirty="0">
                <a:latin typeface="Times New Roman" pitchFamily="18" charset="0"/>
                <a:cs typeface="Times New Roman" pitchFamily="18" charset="0"/>
              </a:rPr>
              <a:t>Use </a:t>
            </a:r>
            <a:r>
              <a:rPr lang="en-IN" dirty="0" err="1">
                <a:latin typeface="Times New Roman" pitchFamily="18" charset="0"/>
                <a:cs typeface="Times New Roman" pitchFamily="18" charset="0"/>
              </a:rPr>
              <a:t>SageMaker</a:t>
            </a:r>
            <a:r>
              <a:rPr lang="en-IN" dirty="0">
                <a:latin typeface="Times New Roman" pitchFamily="18" charset="0"/>
                <a:cs typeface="Times New Roman" pitchFamily="18" charset="0"/>
              </a:rPr>
              <a:t> Model Monitor to set up monitoring for your deployed model's endpoints.</a:t>
            </a:r>
          </a:p>
          <a:p>
            <a:pPr lvl="1"/>
            <a:r>
              <a:rPr lang="en-IN" dirty="0">
                <a:latin typeface="Times New Roman" pitchFamily="18" charset="0"/>
                <a:cs typeface="Times New Roman" pitchFamily="18" charset="0"/>
              </a:rPr>
              <a:t>Monitor data quality, data drift, and other metrics over time.</a:t>
            </a:r>
          </a:p>
          <a:p>
            <a:endParaRPr lang="en-IN" dirty="0"/>
          </a:p>
        </p:txBody>
      </p:sp>
    </p:spTree>
    <p:extLst>
      <p:ext uri="{BB962C8B-B14F-4D97-AF65-F5344CB8AC3E}">
        <p14:creationId xmlns:p14="http://schemas.microsoft.com/office/powerpoint/2010/main" val="25752628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7787208" cy="778098"/>
          </a:xfrm>
        </p:spPr>
        <p:txBody>
          <a:bodyPr>
            <a:noAutofit/>
          </a:bodyPr>
          <a:lstStyle/>
          <a:p>
            <a:r>
              <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Deep Learning with Computer Vision and NLP</a:t>
            </a:r>
          </a:p>
        </p:txBody>
      </p:sp>
      <p:sp>
        <p:nvSpPr>
          <p:cNvPr id="3" name="Content Placeholder 2"/>
          <p:cNvSpPr>
            <a:spLocks noGrp="1"/>
          </p:cNvSpPr>
          <p:nvPr>
            <p:ph idx="1"/>
          </p:nvPr>
        </p:nvSpPr>
        <p:spPr>
          <a:xfrm>
            <a:off x="457200" y="764704"/>
            <a:ext cx="8291264" cy="3888433"/>
          </a:xfrm>
        </p:spPr>
        <p:txBody>
          <a:bodyPr>
            <a:normAutofit fontScale="85000" lnSpcReduction="20000"/>
          </a:bodyPr>
          <a:lstStyle/>
          <a:p>
            <a:endParaRPr lang="en-IN" sz="2600" dirty="0">
              <a:latin typeface="Times New Roman" pitchFamily="18" charset="0"/>
              <a:cs typeface="Times New Roman" pitchFamily="18" charset="0"/>
            </a:endParaRPr>
          </a:p>
          <a:p>
            <a:r>
              <a:rPr lang="en-IN" sz="1700" b="1" dirty="0">
                <a:latin typeface="Times New Roman" pitchFamily="18" charset="0"/>
                <a:cs typeface="Times New Roman" pitchFamily="18" charset="0"/>
              </a:rPr>
              <a:t>Fine-Tuning Image Classification Model:</a:t>
            </a:r>
            <a:endParaRPr lang="en-IN" sz="1700" dirty="0">
              <a:latin typeface="Times New Roman" pitchFamily="18" charset="0"/>
              <a:cs typeface="Times New Roman" pitchFamily="18" charset="0"/>
            </a:endParaRPr>
          </a:p>
          <a:p>
            <a:r>
              <a:rPr lang="en-IN" sz="1700" b="1" dirty="0">
                <a:latin typeface="Times New Roman" pitchFamily="18" charset="0"/>
                <a:cs typeface="Times New Roman" pitchFamily="18" charset="0"/>
              </a:rPr>
              <a:t>Data Preparation:</a:t>
            </a:r>
            <a:endParaRPr lang="en-IN" sz="1700" dirty="0">
              <a:latin typeface="Times New Roman" pitchFamily="18" charset="0"/>
              <a:cs typeface="Times New Roman" pitchFamily="18" charset="0"/>
            </a:endParaRPr>
          </a:p>
          <a:p>
            <a:pPr lvl="1"/>
            <a:r>
              <a:rPr lang="en-IN" sz="1700" dirty="0">
                <a:latin typeface="Times New Roman" pitchFamily="18" charset="0"/>
                <a:cs typeface="Times New Roman" pitchFamily="18" charset="0"/>
              </a:rPr>
              <a:t>Organize your image dataset into appropriate directories for different classes.</a:t>
            </a:r>
          </a:p>
          <a:p>
            <a:pPr lvl="1"/>
            <a:r>
              <a:rPr lang="en-IN" sz="1700" dirty="0">
                <a:latin typeface="Times New Roman" pitchFamily="18" charset="0"/>
                <a:cs typeface="Times New Roman" pitchFamily="18" charset="0"/>
              </a:rPr>
              <a:t>Use image augmentation techniques to </a:t>
            </a:r>
            <a:r>
              <a:rPr lang="en-IN" sz="2100" dirty="0">
                <a:latin typeface="Times New Roman" pitchFamily="18" charset="0"/>
                <a:cs typeface="Times New Roman" pitchFamily="18" charset="0"/>
              </a:rPr>
              <a:t>create</a:t>
            </a:r>
            <a:r>
              <a:rPr lang="en-IN" sz="1700" dirty="0">
                <a:latin typeface="Times New Roman" pitchFamily="18" charset="0"/>
                <a:cs typeface="Times New Roman" pitchFamily="18" charset="0"/>
              </a:rPr>
              <a:t> variations of your training data.</a:t>
            </a:r>
          </a:p>
          <a:p>
            <a:r>
              <a:rPr lang="en-IN" sz="1700" b="1" dirty="0">
                <a:latin typeface="Times New Roman" pitchFamily="18" charset="0"/>
                <a:cs typeface="Times New Roman" pitchFamily="18" charset="0"/>
              </a:rPr>
              <a:t>Create an Image Classification Model:</a:t>
            </a:r>
            <a:endParaRPr lang="en-IN" sz="1700" dirty="0">
              <a:latin typeface="Times New Roman" pitchFamily="18" charset="0"/>
              <a:cs typeface="Times New Roman" pitchFamily="18" charset="0"/>
            </a:endParaRPr>
          </a:p>
          <a:p>
            <a:pPr lvl="1"/>
            <a:r>
              <a:rPr lang="en-IN" sz="1700" dirty="0">
                <a:latin typeface="Times New Roman" pitchFamily="18" charset="0"/>
                <a:cs typeface="Times New Roman" pitchFamily="18" charset="0"/>
              </a:rPr>
              <a:t>Use a pre-trained deep learning model (e.g., </a:t>
            </a:r>
            <a:r>
              <a:rPr lang="en-IN" sz="1700" dirty="0" err="1">
                <a:latin typeface="Times New Roman" pitchFamily="18" charset="0"/>
                <a:cs typeface="Times New Roman" pitchFamily="18" charset="0"/>
              </a:rPr>
              <a:t>ResNet</a:t>
            </a:r>
            <a:r>
              <a:rPr lang="en-IN" sz="1700" dirty="0">
                <a:latin typeface="Times New Roman" pitchFamily="18" charset="0"/>
                <a:cs typeface="Times New Roman" pitchFamily="18" charset="0"/>
              </a:rPr>
              <a:t>, </a:t>
            </a:r>
            <a:r>
              <a:rPr lang="en-IN" sz="1700" dirty="0" err="1">
                <a:latin typeface="Times New Roman" pitchFamily="18" charset="0"/>
                <a:cs typeface="Times New Roman" pitchFamily="18" charset="0"/>
              </a:rPr>
              <a:t>MobileNet</a:t>
            </a:r>
            <a:r>
              <a:rPr lang="en-IN" sz="1700" dirty="0">
                <a:latin typeface="Times New Roman" pitchFamily="18" charset="0"/>
                <a:cs typeface="Times New Roman" pitchFamily="18" charset="0"/>
              </a:rPr>
              <a:t>) available in </a:t>
            </a:r>
            <a:r>
              <a:rPr lang="en-IN" sz="1700" dirty="0" err="1">
                <a:latin typeface="Times New Roman" pitchFamily="18" charset="0"/>
                <a:cs typeface="Times New Roman" pitchFamily="18" charset="0"/>
              </a:rPr>
              <a:t>SageMaker's</a:t>
            </a:r>
            <a:r>
              <a:rPr lang="en-IN" sz="1700" dirty="0">
                <a:latin typeface="Times New Roman" pitchFamily="18" charset="0"/>
                <a:cs typeface="Times New Roman" pitchFamily="18" charset="0"/>
              </a:rPr>
              <a:t> built-in algorithms or bring your own model.</a:t>
            </a:r>
          </a:p>
          <a:p>
            <a:r>
              <a:rPr lang="en-IN" sz="1700" b="1" dirty="0">
                <a:latin typeface="Times New Roman" pitchFamily="18" charset="0"/>
                <a:cs typeface="Times New Roman" pitchFamily="18" charset="0"/>
              </a:rPr>
              <a:t>Fine-Tuning:</a:t>
            </a:r>
            <a:endParaRPr lang="en-IN" sz="1700" dirty="0">
              <a:latin typeface="Times New Roman" pitchFamily="18" charset="0"/>
              <a:cs typeface="Times New Roman" pitchFamily="18" charset="0"/>
            </a:endParaRPr>
          </a:p>
          <a:p>
            <a:pPr lvl="1"/>
            <a:r>
              <a:rPr lang="en-IN" sz="1700" dirty="0">
                <a:latin typeface="Times New Roman" pitchFamily="18" charset="0"/>
                <a:cs typeface="Times New Roman" pitchFamily="18" charset="0"/>
              </a:rPr>
              <a:t>Use transfer learning to fine-tune the pre-trained model on your specific image classification task.</a:t>
            </a:r>
          </a:p>
          <a:p>
            <a:pPr lvl="1"/>
            <a:r>
              <a:rPr lang="en-IN" sz="1700" dirty="0">
                <a:latin typeface="Times New Roman" pitchFamily="18" charset="0"/>
                <a:cs typeface="Times New Roman" pitchFamily="18" charset="0"/>
              </a:rPr>
              <a:t>Define your output layer with the appropriate number of classes.</a:t>
            </a:r>
          </a:p>
          <a:p>
            <a:r>
              <a:rPr lang="en-IN" sz="1700" b="1" dirty="0">
                <a:latin typeface="Times New Roman" pitchFamily="18" charset="0"/>
                <a:cs typeface="Times New Roman" pitchFamily="18" charset="0"/>
              </a:rPr>
              <a:t>Training:</a:t>
            </a:r>
            <a:endParaRPr lang="en-IN" sz="1700" dirty="0">
              <a:latin typeface="Times New Roman" pitchFamily="18" charset="0"/>
              <a:cs typeface="Times New Roman" pitchFamily="18" charset="0"/>
            </a:endParaRPr>
          </a:p>
          <a:p>
            <a:pPr lvl="1"/>
            <a:r>
              <a:rPr lang="en-IN" sz="1700" dirty="0">
                <a:latin typeface="Times New Roman" pitchFamily="18" charset="0"/>
                <a:cs typeface="Times New Roman" pitchFamily="18" charset="0"/>
              </a:rPr>
              <a:t>Set up a </a:t>
            </a:r>
            <a:r>
              <a:rPr lang="en-IN" sz="1700" dirty="0" err="1">
                <a:latin typeface="Times New Roman" pitchFamily="18" charset="0"/>
                <a:cs typeface="Times New Roman" pitchFamily="18" charset="0"/>
              </a:rPr>
              <a:t>SageMaker</a:t>
            </a:r>
            <a:r>
              <a:rPr lang="en-IN" sz="1700" dirty="0">
                <a:latin typeface="Times New Roman" pitchFamily="18" charset="0"/>
                <a:cs typeface="Times New Roman" pitchFamily="18" charset="0"/>
              </a:rPr>
              <a:t> training job, specifying the model, hyperparameters, data channels, etc.</a:t>
            </a:r>
          </a:p>
          <a:p>
            <a:r>
              <a:rPr lang="en-IN" sz="1700" b="1" dirty="0">
                <a:latin typeface="Times New Roman" pitchFamily="18" charset="0"/>
                <a:cs typeface="Times New Roman" pitchFamily="18" charset="0"/>
              </a:rPr>
              <a:t>Model Deployment:</a:t>
            </a:r>
            <a:endParaRPr lang="en-IN" sz="1700" dirty="0">
              <a:latin typeface="Times New Roman" pitchFamily="18" charset="0"/>
              <a:cs typeface="Times New Roman" pitchFamily="18" charset="0"/>
            </a:endParaRPr>
          </a:p>
          <a:p>
            <a:pPr lvl="1"/>
            <a:r>
              <a:rPr lang="en-IN" sz="1700" dirty="0">
                <a:latin typeface="Times New Roman" pitchFamily="18" charset="0"/>
                <a:cs typeface="Times New Roman" pitchFamily="18" charset="0"/>
              </a:rPr>
              <a:t>Deploy the trained model using </a:t>
            </a:r>
            <a:r>
              <a:rPr lang="en-IN" sz="1700" dirty="0" err="1">
                <a:latin typeface="Times New Roman" pitchFamily="18" charset="0"/>
                <a:cs typeface="Times New Roman" pitchFamily="18" charset="0"/>
              </a:rPr>
              <a:t>SageMaker</a:t>
            </a:r>
            <a:r>
              <a:rPr lang="en-IN" sz="1700" dirty="0">
                <a:latin typeface="Times New Roman" pitchFamily="18" charset="0"/>
                <a:cs typeface="Times New Roman" pitchFamily="18" charset="0"/>
              </a:rPr>
              <a:t> endpoint.</a:t>
            </a:r>
          </a:p>
          <a:p>
            <a:r>
              <a:rPr lang="en-IN" sz="1700" b="1" dirty="0">
                <a:latin typeface="Times New Roman" pitchFamily="18" charset="0"/>
                <a:cs typeface="Times New Roman" pitchFamily="18" charset="0"/>
              </a:rPr>
              <a:t>Inference:</a:t>
            </a:r>
            <a:endParaRPr lang="en-IN" sz="1700" dirty="0">
              <a:latin typeface="Times New Roman" pitchFamily="18" charset="0"/>
              <a:cs typeface="Times New Roman" pitchFamily="18" charset="0"/>
            </a:endParaRPr>
          </a:p>
          <a:p>
            <a:pPr lvl="1"/>
            <a:r>
              <a:rPr lang="en-IN" sz="1700" dirty="0">
                <a:latin typeface="Times New Roman" pitchFamily="18" charset="0"/>
                <a:cs typeface="Times New Roman" pitchFamily="18" charset="0"/>
              </a:rPr>
              <a:t>Use the deployed endpoint to perform inference on new </a:t>
            </a:r>
            <a:r>
              <a:rPr lang="en-IN" sz="1700" dirty="0" smtClean="0">
                <a:latin typeface="Times New Roman" pitchFamily="18" charset="0"/>
                <a:cs typeface="Times New Roman" pitchFamily="18" charset="0"/>
              </a:rPr>
              <a:t>images</a:t>
            </a:r>
            <a:endParaRPr lang="en-IN" sz="1700" dirty="0">
              <a:latin typeface="Times New Roman" pitchFamily="18" charset="0"/>
              <a:cs typeface="Times New Roman" pitchFamily="18" charset="0"/>
            </a:endParaRPr>
          </a:p>
          <a:p>
            <a:pPr marL="0" indent="0">
              <a:buNone/>
            </a:pPr>
            <a:endParaRPr lang="en-IN"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725144"/>
            <a:ext cx="8064896"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19672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1"/>
            <a:ext cx="8229600" cy="5217444"/>
          </a:xfrm>
        </p:spPr>
        <p:txBody>
          <a:bodyPr>
            <a:normAutofit fontScale="92500" lnSpcReduction="10000"/>
          </a:bodyPr>
          <a:lstStyle/>
          <a:p>
            <a:r>
              <a:rPr lang="en-IN" sz="2100" b="1" dirty="0">
                <a:latin typeface="Times New Roman" pitchFamily="18" charset="0"/>
                <a:cs typeface="Times New Roman" pitchFamily="18" charset="0"/>
              </a:rPr>
              <a:t>Fine-Tuning Text Classification Model:</a:t>
            </a:r>
            <a:endParaRPr lang="en-IN" sz="2100" dirty="0">
              <a:latin typeface="Times New Roman" pitchFamily="18" charset="0"/>
              <a:cs typeface="Times New Roman" pitchFamily="18" charset="0"/>
            </a:endParaRPr>
          </a:p>
          <a:p>
            <a:r>
              <a:rPr lang="en-IN" sz="2100" b="1" dirty="0">
                <a:latin typeface="Times New Roman" pitchFamily="18" charset="0"/>
                <a:cs typeface="Times New Roman" pitchFamily="18" charset="0"/>
              </a:rPr>
              <a:t>Data Preparation:</a:t>
            </a:r>
            <a:endParaRPr lang="en-IN" sz="2100" dirty="0">
              <a:latin typeface="Times New Roman" pitchFamily="18" charset="0"/>
              <a:cs typeface="Times New Roman" pitchFamily="18" charset="0"/>
            </a:endParaRPr>
          </a:p>
          <a:p>
            <a:pPr lvl="1"/>
            <a:r>
              <a:rPr lang="en-IN" sz="2100" dirty="0">
                <a:latin typeface="Times New Roman" pitchFamily="18" charset="0"/>
                <a:cs typeface="Times New Roman" pitchFamily="18" charset="0"/>
              </a:rPr>
              <a:t>Prepare your text data, tokenize it, and create appropriate labels.</a:t>
            </a:r>
          </a:p>
          <a:p>
            <a:r>
              <a:rPr lang="en-IN" sz="2100" b="1" dirty="0">
                <a:latin typeface="Times New Roman" pitchFamily="18" charset="0"/>
                <a:cs typeface="Times New Roman" pitchFamily="18" charset="0"/>
              </a:rPr>
              <a:t>Create a Text Classification Model:</a:t>
            </a:r>
            <a:endParaRPr lang="en-IN" sz="2100" dirty="0">
              <a:latin typeface="Times New Roman" pitchFamily="18" charset="0"/>
              <a:cs typeface="Times New Roman" pitchFamily="18" charset="0"/>
            </a:endParaRPr>
          </a:p>
          <a:p>
            <a:pPr lvl="1"/>
            <a:r>
              <a:rPr lang="en-IN" sz="2100" dirty="0">
                <a:latin typeface="Times New Roman" pitchFamily="18" charset="0"/>
                <a:cs typeface="Times New Roman" pitchFamily="18" charset="0"/>
              </a:rPr>
              <a:t>Use a pre-trained embedding model like Word2Vec, </a:t>
            </a:r>
            <a:r>
              <a:rPr lang="en-IN" sz="2100" dirty="0" err="1">
                <a:latin typeface="Times New Roman" pitchFamily="18" charset="0"/>
                <a:cs typeface="Times New Roman" pitchFamily="18" charset="0"/>
              </a:rPr>
              <a:t>GloVe</a:t>
            </a:r>
            <a:r>
              <a:rPr lang="en-IN" sz="2100" dirty="0">
                <a:latin typeface="Times New Roman" pitchFamily="18" charset="0"/>
                <a:cs typeface="Times New Roman" pitchFamily="18" charset="0"/>
              </a:rPr>
              <a:t>, or use </a:t>
            </a:r>
            <a:r>
              <a:rPr lang="en-IN" sz="2100" dirty="0" err="1">
                <a:latin typeface="Times New Roman" pitchFamily="18" charset="0"/>
                <a:cs typeface="Times New Roman" pitchFamily="18" charset="0"/>
              </a:rPr>
              <a:t>SageMaker's</a:t>
            </a:r>
            <a:r>
              <a:rPr lang="en-IN" sz="2100" dirty="0">
                <a:latin typeface="Times New Roman" pitchFamily="18" charset="0"/>
                <a:cs typeface="Times New Roman" pitchFamily="18" charset="0"/>
              </a:rPr>
              <a:t> built-in text models.</a:t>
            </a:r>
          </a:p>
          <a:p>
            <a:r>
              <a:rPr lang="en-IN" sz="2100" b="1" dirty="0">
                <a:latin typeface="Times New Roman" pitchFamily="18" charset="0"/>
                <a:cs typeface="Times New Roman" pitchFamily="18" charset="0"/>
              </a:rPr>
              <a:t>Fine-Tuning:</a:t>
            </a:r>
            <a:endParaRPr lang="en-IN" sz="2100" dirty="0">
              <a:latin typeface="Times New Roman" pitchFamily="18" charset="0"/>
              <a:cs typeface="Times New Roman" pitchFamily="18" charset="0"/>
            </a:endParaRPr>
          </a:p>
          <a:p>
            <a:pPr lvl="1"/>
            <a:r>
              <a:rPr lang="en-IN" sz="2100" dirty="0">
                <a:latin typeface="Times New Roman" pitchFamily="18" charset="0"/>
                <a:cs typeface="Times New Roman" pitchFamily="18" charset="0"/>
              </a:rPr>
              <a:t>Fine-tune the pre-trained model using your </a:t>
            </a:r>
            <a:r>
              <a:rPr lang="en-IN" sz="2100" dirty="0" err="1">
                <a:latin typeface="Times New Roman" pitchFamily="18" charset="0"/>
                <a:cs typeface="Times New Roman" pitchFamily="18" charset="0"/>
              </a:rPr>
              <a:t>labeled</a:t>
            </a:r>
            <a:r>
              <a:rPr lang="en-IN" sz="2100" dirty="0">
                <a:latin typeface="Times New Roman" pitchFamily="18" charset="0"/>
                <a:cs typeface="Times New Roman" pitchFamily="18" charset="0"/>
              </a:rPr>
              <a:t> text data.</a:t>
            </a:r>
          </a:p>
          <a:p>
            <a:pPr lvl="1"/>
            <a:r>
              <a:rPr lang="en-IN" sz="2100" dirty="0">
                <a:latin typeface="Times New Roman" pitchFamily="18" charset="0"/>
                <a:cs typeface="Times New Roman" pitchFamily="18" charset="0"/>
              </a:rPr>
              <a:t>Adjust the model architecture and hyperparameters as needed.</a:t>
            </a:r>
          </a:p>
          <a:p>
            <a:r>
              <a:rPr lang="en-IN" sz="2100" b="1" dirty="0">
                <a:latin typeface="Times New Roman" pitchFamily="18" charset="0"/>
                <a:cs typeface="Times New Roman" pitchFamily="18" charset="0"/>
              </a:rPr>
              <a:t>Training:</a:t>
            </a:r>
            <a:endParaRPr lang="en-IN" sz="2100" dirty="0">
              <a:latin typeface="Times New Roman" pitchFamily="18" charset="0"/>
              <a:cs typeface="Times New Roman" pitchFamily="18" charset="0"/>
            </a:endParaRPr>
          </a:p>
          <a:p>
            <a:pPr lvl="1"/>
            <a:r>
              <a:rPr lang="en-IN" sz="2100" dirty="0">
                <a:latin typeface="Times New Roman" pitchFamily="18" charset="0"/>
                <a:cs typeface="Times New Roman" pitchFamily="18" charset="0"/>
              </a:rPr>
              <a:t>Set up a </a:t>
            </a:r>
            <a:r>
              <a:rPr lang="en-IN" sz="2100" dirty="0" err="1">
                <a:latin typeface="Times New Roman" pitchFamily="18" charset="0"/>
                <a:cs typeface="Times New Roman" pitchFamily="18" charset="0"/>
              </a:rPr>
              <a:t>SageMaker</a:t>
            </a:r>
            <a:r>
              <a:rPr lang="en-IN" sz="2100" dirty="0">
                <a:latin typeface="Times New Roman" pitchFamily="18" charset="0"/>
                <a:cs typeface="Times New Roman" pitchFamily="18" charset="0"/>
              </a:rPr>
              <a:t> training job, specifying the model, hyperparameters, data channels, etc.</a:t>
            </a:r>
          </a:p>
          <a:p>
            <a:r>
              <a:rPr lang="en-IN" sz="2100" b="1" dirty="0">
                <a:latin typeface="Times New Roman" pitchFamily="18" charset="0"/>
                <a:cs typeface="Times New Roman" pitchFamily="18" charset="0"/>
              </a:rPr>
              <a:t>Model Deployment:</a:t>
            </a:r>
            <a:endParaRPr lang="en-IN" sz="2100" dirty="0">
              <a:latin typeface="Times New Roman" pitchFamily="18" charset="0"/>
              <a:cs typeface="Times New Roman" pitchFamily="18" charset="0"/>
            </a:endParaRPr>
          </a:p>
          <a:p>
            <a:pPr lvl="1"/>
            <a:r>
              <a:rPr lang="en-IN" sz="2100" dirty="0">
                <a:latin typeface="Times New Roman" pitchFamily="18" charset="0"/>
                <a:cs typeface="Times New Roman" pitchFamily="18" charset="0"/>
              </a:rPr>
              <a:t>Deploy the trained model using </a:t>
            </a:r>
            <a:r>
              <a:rPr lang="en-IN" sz="2100" dirty="0" err="1">
                <a:latin typeface="Times New Roman" pitchFamily="18" charset="0"/>
                <a:cs typeface="Times New Roman" pitchFamily="18" charset="0"/>
              </a:rPr>
              <a:t>SageMaker</a:t>
            </a:r>
            <a:r>
              <a:rPr lang="en-IN" sz="2100" dirty="0">
                <a:latin typeface="Times New Roman" pitchFamily="18" charset="0"/>
                <a:cs typeface="Times New Roman" pitchFamily="18" charset="0"/>
              </a:rPr>
              <a:t> endpoint.</a:t>
            </a:r>
          </a:p>
          <a:p>
            <a:r>
              <a:rPr lang="en-IN" sz="2100" b="1" dirty="0">
                <a:latin typeface="Times New Roman" pitchFamily="18" charset="0"/>
                <a:cs typeface="Times New Roman" pitchFamily="18" charset="0"/>
              </a:rPr>
              <a:t>Inference:</a:t>
            </a:r>
            <a:endParaRPr lang="en-IN" sz="2100" dirty="0">
              <a:latin typeface="Times New Roman" pitchFamily="18" charset="0"/>
              <a:cs typeface="Times New Roman" pitchFamily="18" charset="0"/>
            </a:endParaRPr>
          </a:p>
          <a:p>
            <a:pPr lvl="1"/>
            <a:r>
              <a:rPr lang="en-IN" sz="2100" dirty="0">
                <a:latin typeface="Times New Roman" pitchFamily="18" charset="0"/>
                <a:cs typeface="Times New Roman" pitchFamily="18" charset="0"/>
              </a:rPr>
              <a:t>Use the deployed endpoint to perform inference on new text samples.</a:t>
            </a:r>
          </a:p>
          <a:p>
            <a:endParaRPr lang="en-IN" dirty="0"/>
          </a:p>
        </p:txBody>
      </p:sp>
    </p:spTree>
    <p:extLst>
      <p:ext uri="{BB962C8B-B14F-4D97-AF65-F5344CB8AC3E}">
        <p14:creationId xmlns:p14="http://schemas.microsoft.com/office/powerpoint/2010/main" val="2563922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944562"/>
          </a:xfrm>
        </p:spPr>
        <p:txBody>
          <a:bodyPr>
            <a:noAutofit/>
          </a:bodyPr>
          <a:lstStyle/>
          <a:p>
            <a:r>
              <a:rPr lang="en-I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
            </a:r>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ata analysis and feature engineering with Data Wrangler</a:t>
            </a:r>
            <a:endPar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304800" y="1600200"/>
            <a:ext cx="8839200" cy="1752600"/>
          </a:xfrm>
        </p:spPr>
        <p:txBody>
          <a:bodyPr>
            <a:normAutofit/>
          </a:bodyPr>
          <a:lstStyle/>
          <a:p>
            <a:pPr algn="just"/>
            <a:r>
              <a:rPr lang="en-IN" sz="2000" b="1" dirty="0" smtClean="0">
                <a:solidFill>
                  <a:schemeClr val="tx2">
                    <a:lumMod val="60000"/>
                    <a:lumOff val="40000"/>
                  </a:schemeClr>
                </a:solidFill>
                <a:latin typeface="Times New Roman" pitchFamily="18" charset="0"/>
                <a:cs typeface="Times New Roman" pitchFamily="18" charset="0"/>
              </a:rPr>
              <a:t>Data Wrangling </a:t>
            </a:r>
            <a:r>
              <a:rPr lang="en-IN" sz="2000" dirty="0" smtClean="0">
                <a:latin typeface="Times New Roman" pitchFamily="18" charset="0"/>
                <a:cs typeface="Times New Roman" pitchFamily="18" charset="0"/>
              </a:rPr>
              <a:t>is the process of gathering, collecting, and transforming Raw data into another format for better understanding, decision-making, accessing, and analysis in less time.</a:t>
            </a:r>
            <a:endParaRPr lang="en-IN" sz="20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t="20200"/>
          <a:stretch>
            <a:fillRect/>
          </a:stretch>
        </p:blipFill>
        <p:spPr bwMode="auto">
          <a:xfrm>
            <a:off x="0" y="2895600"/>
            <a:ext cx="9144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03905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sz="27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Debug and profile </a:t>
            </a:r>
            <a:r>
              <a:rPr lang="en-IN" sz="27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training  jobs </a:t>
            </a:r>
            <a:r>
              <a:rPr lang="en-IN" sz="27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using </a:t>
            </a:r>
            <a:r>
              <a:rPr lang="en-IN" sz="27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SageMaker</a:t>
            </a:r>
            <a:r>
              <a:rPr lang="en-IN" sz="27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Debugger</a:t>
            </a:r>
            <a:r>
              <a:rPr lang="en-IN"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itchFamily="18" charset="0"/>
                <a:cs typeface="Times New Roman" pitchFamily="18" charset="0"/>
              </a:rPr>
              <a:t/>
            </a:r>
            <a:br>
              <a:rPr lang="en-IN"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itchFamily="18" charset="0"/>
                <a:cs typeface="Times New Roman" pitchFamily="18" charset="0"/>
              </a:rPr>
            </a:br>
            <a:r>
              <a:rPr lang="en-IN"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itchFamily="18" charset="0"/>
                <a:cs typeface="Times New Roman" pitchFamily="18" charset="0"/>
              </a:rPr>
              <a:t/>
            </a:r>
            <a:br>
              <a:rPr lang="en-IN"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7"/>
            <a:ext cx="8229600" cy="5073428"/>
          </a:xfrm>
        </p:spPr>
        <p:txBody>
          <a:bodyPr>
            <a:normAutofit/>
          </a:bodyPr>
          <a:lstStyle/>
          <a:p>
            <a:r>
              <a:rPr lang="en-IN" sz="1800" dirty="0" smtClean="0">
                <a:latin typeface="Times New Roman" pitchFamily="18" charset="0"/>
                <a:cs typeface="Times New Roman" pitchFamily="18" charset="0"/>
              </a:rPr>
              <a:t>Amazon </a:t>
            </a:r>
            <a:r>
              <a:rPr lang="en-IN" sz="1800" dirty="0" err="1">
                <a:latin typeface="Times New Roman" pitchFamily="18" charset="0"/>
                <a:cs typeface="Times New Roman" pitchFamily="18" charset="0"/>
              </a:rPr>
              <a:t>SageMaker</a:t>
            </a:r>
            <a:r>
              <a:rPr lang="en-IN" sz="1800" dirty="0">
                <a:latin typeface="Times New Roman" pitchFamily="18" charset="0"/>
                <a:cs typeface="Times New Roman" pitchFamily="18" charset="0"/>
              </a:rPr>
              <a:t> Debugger is a tool that helps you debug, profile, and monitor machine learning training jobs to identify and diagnose issues that might affect training performance or convergence. </a:t>
            </a:r>
            <a:endParaRPr lang="en-IN"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Here's </a:t>
            </a:r>
            <a:r>
              <a:rPr lang="en-IN" sz="1800" dirty="0">
                <a:latin typeface="Times New Roman" pitchFamily="18" charset="0"/>
                <a:cs typeface="Times New Roman" pitchFamily="18" charset="0"/>
              </a:rPr>
              <a:t>how you can use </a:t>
            </a:r>
            <a:r>
              <a:rPr lang="en-IN" sz="1800" dirty="0" err="1">
                <a:latin typeface="Times New Roman" pitchFamily="18" charset="0"/>
                <a:cs typeface="Times New Roman" pitchFamily="18" charset="0"/>
              </a:rPr>
              <a:t>SageMaker</a:t>
            </a:r>
            <a:r>
              <a:rPr lang="en-IN" sz="1800" dirty="0">
                <a:latin typeface="Times New Roman" pitchFamily="18" charset="0"/>
                <a:cs typeface="Times New Roman" pitchFamily="18" charset="0"/>
              </a:rPr>
              <a:t> Debugger to debug and profile your training jobs</a:t>
            </a:r>
            <a:r>
              <a:rPr lang="en-IN" sz="1800" dirty="0" smtClean="0">
                <a:latin typeface="Times New Roman" pitchFamily="18" charset="0"/>
                <a:cs typeface="Times New Roman" pitchFamily="18" charset="0"/>
              </a:rPr>
              <a:t>:</a:t>
            </a:r>
          </a:p>
          <a:p>
            <a:endParaRPr lang="en-IN" sz="1800" dirty="0">
              <a:latin typeface="Times New Roman" pitchFamily="18" charset="0"/>
              <a:cs typeface="Times New Roman" pitchFamily="18" charset="0"/>
            </a:endParaRPr>
          </a:p>
          <a:p>
            <a:pPr marL="0" indent="0">
              <a:buNone/>
            </a:pPr>
            <a:r>
              <a:rPr lang="en-IN" sz="1800" b="1" dirty="0">
                <a:latin typeface="Times New Roman" pitchFamily="18" charset="0"/>
                <a:cs typeface="Times New Roman" pitchFamily="18" charset="0"/>
              </a:rPr>
              <a:t>Step 1: Import Required </a:t>
            </a:r>
            <a:r>
              <a:rPr lang="en-IN" sz="1800" b="1" dirty="0" smtClean="0">
                <a:latin typeface="Times New Roman" pitchFamily="18" charset="0"/>
                <a:cs typeface="Times New Roman" pitchFamily="18" charset="0"/>
              </a:rPr>
              <a:t>Libraries</a:t>
            </a:r>
            <a:endParaRPr lang="en-IN" sz="1800" b="1" dirty="0">
              <a:latin typeface="Times New Roman" pitchFamily="18" charset="0"/>
              <a:cs typeface="Times New Roman" pitchFamily="18" charset="0"/>
            </a:endParaRPr>
          </a:p>
          <a:p>
            <a:pPr marL="0" indent="0">
              <a:buNone/>
            </a:pPr>
            <a:r>
              <a:rPr lang="en-IN" sz="1800" dirty="0">
                <a:latin typeface="Times New Roman" pitchFamily="18" charset="0"/>
                <a:cs typeface="Times New Roman" pitchFamily="18" charset="0"/>
              </a:rPr>
              <a:t>In your </a:t>
            </a:r>
            <a:r>
              <a:rPr lang="en-IN" sz="1800" dirty="0" err="1">
                <a:latin typeface="Times New Roman" pitchFamily="18" charset="0"/>
                <a:cs typeface="Times New Roman" pitchFamily="18" charset="0"/>
              </a:rPr>
              <a:t>SageMaker</a:t>
            </a:r>
            <a:r>
              <a:rPr lang="en-IN" sz="1800" dirty="0">
                <a:latin typeface="Times New Roman" pitchFamily="18" charset="0"/>
                <a:cs typeface="Times New Roman" pitchFamily="18" charset="0"/>
              </a:rPr>
              <a:t> training script or notebook, import the necessary libraries</a:t>
            </a:r>
            <a:r>
              <a:rPr lang="en-IN" sz="1800" dirty="0" smtClean="0">
                <a:latin typeface="Times New Roman" pitchFamily="18" charset="0"/>
                <a:cs typeface="Times New Roman" pitchFamily="18" charset="0"/>
              </a:rPr>
              <a:t>:</a:t>
            </a:r>
          </a:p>
          <a:p>
            <a:pPr marL="0" indent="0">
              <a:buNone/>
            </a:pPr>
            <a:endParaRPr lang="en-IN" sz="1800" dirty="0">
              <a:latin typeface="Times New Roman" pitchFamily="18" charset="0"/>
              <a:cs typeface="Times New Roman" pitchFamily="18" charset="0"/>
            </a:endParaRPr>
          </a:p>
          <a:p>
            <a:pPr marL="0" indent="0">
              <a:buNone/>
            </a:pPr>
            <a:r>
              <a:rPr lang="en-IN" sz="1800" dirty="0">
                <a:latin typeface="Times New Roman" pitchFamily="18" charset="0"/>
                <a:cs typeface="Times New Roman" pitchFamily="18" charset="0"/>
              </a:rPr>
              <a:t>import </a:t>
            </a:r>
            <a:r>
              <a:rPr lang="en-IN" sz="1800" dirty="0" err="1">
                <a:latin typeface="Times New Roman" pitchFamily="18" charset="0"/>
                <a:cs typeface="Times New Roman" pitchFamily="18" charset="0"/>
              </a:rPr>
              <a:t>sagemaker</a:t>
            </a:r>
            <a:endParaRPr lang="en-IN" sz="1800" dirty="0">
              <a:latin typeface="Times New Roman" pitchFamily="18" charset="0"/>
              <a:cs typeface="Times New Roman" pitchFamily="18" charset="0"/>
            </a:endParaRPr>
          </a:p>
          <a:p>
            <a:pPr marL="0" indent="0">
              <a:buNone/>
            </a:pPr>
            <a:r>
              <a:rPr lang="en-IN" sz="1800" dirty="0">
                <a:latin typeface="Times New Roman" pitchFamily="18" charset="0"/>
                <a:cs typeface="Times New Roman" pitchFamily="18" charset="0"/>
              </a:rPr>
              <a:t>from </a:t>
            </a:r>
            <a:r>
              <a:rPr lang="en-IN" sz="1800" dirty="0" err="1">
                <a:latin typeface="Times New Roman" pitchFamily="18" charset="0"/>
                <a:cs typeface="Times New Roman" pitchFamily="18" charset="0"/>
              </a:rPr>
              <a:t>sagemaker.debugger</a:t>
            </a:r>
            <a:r>
              <a:rPr lang="en-IN" sz="1800" dirty="0">
                <a:latin typeface="Times New Roman" pitchFamily="18" charset="0"/>
                <a:cs typeface="Times New Roman" pitchFamily="18" charset="0"/>
              </a:rPr>
              <a:t> import </a:t>
            </a:r>
            <a:r>
              <a:rPr lang="en-IN" sz="1800" dirty="0" err="1">
                <a:latin typeface="Times New Roman" pitchFamily="18" charset="0"/>
                <a:cs typeface="Times New Roman" pitchFamily="18" charset="0"/>
              </a:rPr>
              <a:t>DebuggerHookConfig</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CollectionConfig</a:t>
            </a:r>
            <a:endParaRPr lang="en-IN" sz="1800" dirty="0">
              <a:latin typeface="Times New Roman" pitchFamily="18" charset="0"/>
              <a:cs typeface="Times New Roman" pitchFamily="18" charset="0"/>
            </a:endParaRPr>
          </a:p>
          <a:p>
            <a:pPr marL="0" indent="0">
              <a:buNone/>
            </a:pPr>
            <a:endParaRPr lang="en-IN" sz="1800" dirty="0"/>
          </a:p>
        </p:txBody>
      </p:sp>
    </p:spTree>
    <p:extLst>
      <p:ext uri="{BB962C8B-B14F-4D97-AF65-F5344CB8AC3E}">
        <p14:creationId xmlns:p14="http://schemas.microsoft.com/office/powerpoint/2010/main" val="34675329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1"/>
            <a:ext cx="4175968" cy="6309319"/>
          </a:xfrm>
        </p:spPr>
        <p:txBody>
          <a:bodyPr>
            <a:noAutofit/>
          </a:bodyPr>
          <a:lstStyle/>
          <a:p>
            <a:pPr marL="0" indent="0">
              <a:buNone/>
            </a:pPr>
            <a:r>
              <a:rPr lang="en-IN" sz="1800" b="1" dirty="0">
                <a:latin typeface="Times New Roman" pitchFamily="18" charset="0"/>
                <a:cs typeface="Times New Roman" pitchFamily="18" charset="0"/>
              </a:rPr>
              <a:t>Step 2: Configure Debugger Hook</a:t>
            </a:r>
            <a:endParaRPr lang="en-IN"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Configure the </a:t>
            </a:r>
            <a:r>
              <a:rPr lang="en-IN" sz="1800" dirty="0" err="1">
                <a:latin typeface="Times New Roman" pitchFamily="18" charset="0"/>
                <a:cs typeface="Times New Roman" pitchFamily="18" charset="0"/>
              </a:rPr>
              <a:t>SageMaker</a:t>
            </a:r>
            <a:r>
              <a:rPr lang="en-IN" sz="1800" dirty="0">
                <a:latin typeface="Times New Roman" pitchFamily="18" charset="0"/>
                <a:cs typeface="Times New Roman" pitchFamily="18" charset="0"/>
              </a:rPr>
              <a:t> Debugger hook with the desired debugging and profiling configurations. You can collect various types of data during training, such as weights, gradients, tensors, and more</a:t>
            </a:r>
            <a:r>
              <a:rPr lang="en-IN" sz="1800" dirty="0" smtClean="0">
                <a:latin typeface="Times New Roman" pitchFamily="18" charset="0"/>
                <a:cs typeface="Times New Roman" pitchFamily="18" charset="0"/>
              </a:rPr>
              <a:t>.</a:t>
            </a:r>
          </a:p>
          <a:p>
            <a:pPr marL="0" indent="0">
              <a:buNone/>
            </a:pPr>
            <a:endParaRPr lang="en-IN" sz="1800" dirty="0" smtClean="0">
              <a:latin typeface="Times New Roman" pitchFamily="18" charset="0"/>
              <a:cs typeface="Times New Roman" pitchFamily="18" charset="0"/>
            </a:endParaRPr>
          </a:p>
          <a:p>
            <a:r>
              <a:rPr lang="en-IN" sz="1800" dirty="0">
                <a:latin typeface="Times New Roman" pitchFamily="18" charset="0"/>
                <a:cs typeface="Times New Roman" pitchFamily="18" charset="0"/>
              </a:rPr>
              <a:t># Create a </a:t>
            </a:r>
            <a:r>
              <a:rPr lang="en-IN" sz="1800" dirty="0" err="1">
                <a:latin typeface="Times New Roman" pitchFamily="18" charset="0"/>
                <a:cs typeface="Times New Roman" pitchFamily="18" charset="0"/>
              </a:rPr>
              <a:t>DebuggerHookConfig</a:t>
            </a:r>
            <a:endParaRPr lang="en-IN" sz="1800" dirty="0">
              <a:latin typeface="Times New Roman" pitchFamily="18" charset="0"/>
              <a:cs typeface="Times New Roman" pitchFamily="18" charset="0"/>
            </a:endParaRPr>
          </a:p>
          <a:p>
            <a:pPr marL="0" indent="0">
              <a:buNone/>
            </a:pPr>
            <a:r>
              <a:rPr lang="en-IN" sz="1800" dirty="0" err="1">
                <a:latin typeface="Times New Roman" pitchFamily="18" charset="0"/>
                <a:cs typeface="Times New Roman" pitchFamily="18" charset="0"/>
              </a:rPr>
              <a:t>debugger_hook_config</a:t>
            </a:r>
            <a:r>
              <a:rPr lang="en-IN" sz="1800" dirty="0">
                <a:latin typeface="Times New Roman" pitchFamily="18" charset="0"/>
                <a:cs typeface="Times New Roman" pitchFamily="18" charset="0"/>
              </a:rPr>
              <a:t> = </a:t>
            </a:r>
            <a:r>
              <a:rPr lang="en-IN" sz="1800" dirty="0" err="1">
                <a:latin typeface="Times New Roman" pitchFamily="18" charset="0"/>
                <a:cs typeface="Times New Roman" pitchFamily="18" charset="0"/>
              </a:rPr>
              <a:t>DebuggerHookConfig</a:t>
            </a:r>
            <a:r>
              <a:rPr lang="en-IN" sz="1800" dirty="0">
                <a:latin typeface="Times New Roman" pitchFamily="18" charset="0"/>
                <a:cs typeface="Times New Roman" pitchFamily="18" charset="0"/>
              </a:rPr>
              <a:t>(</a:t>
            </a:r>
          </a:p>
          <a:p>
            <a:pPr marL="0" indent="0">
              <a:buNone/>
            </a:pP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collection_configs</a:t>
            </a:r>
            <a:r>
              <a:rPr lang="en-IN" sz="1800" dirty="0">
                <a:latin typeface="Times New Roman" pitchFamily="18" charset="0"/>
                <a:cs typeface="Times New Roman" pitchFamily="18" charset="0"/>
              </a:rPr>
              <a:t>=[</a:t>
            </a:r>
          </a:p>
          <a:p>
            <a:pPr marL="0" indent="0">
              <a:buNone/>
            </a:pP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CollectionConfig</a:t>
            </a:r>
            <a:r>
              <a:rPr lang="en-IN" sz="1800" dirty="0">
                <a:latin typeface="Times New Roman" pitchFamily="18" charset="0"/>
                <a:cs typeface="Times New Roman" pitchFamily="18" charset="0"/>
              </a:rPr>
              <a:t>("weights"),</a:t>
            </a:r>
          </a:p>
          <a:p>
            <a:pPr marL="0" indent="0">
              <a:buNone/>
            </a:pP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CollectionConfig</a:t>
            </a:r>
            <a:r>
              <a:rPr lang="en-IN" sz="1800" dirty="0">
                <a:latin typeface="Times New Roman" pitchFamily="18" charset="0"/>
                <a:cs typeface="Times New Roman" pitchFamily="18" charset="0"/>
              </a:rPr>
              <a:t>("gradients"),</a:t>
            </a:r>
          </a:p>
          <a:p>
            <a:pPr marL="0" indent="0">
              <a:buNone/>
            </a:pP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CollectionConfig</a:t>
            </a:r>
            <a:r>
              <a:rPr lang="en-IN" sz="1800" dirty="0">
                <a:latin typeface="Times New Roman" pitchFamily="18" charset="0"/>
                <a:cs typeface="Times New Roman" pitchFamily="18" charset="0"/>
              </a:rPr>
              <a:t>("biases"),</a:t>
            </a:r>
          </a:p>
          <a:p>
            <a:pPr marL="0" indent="0">
              <a:buNone/>
            </a:pPr>
            <a:r>
              <a:rPr lang="en-IN" sz="1800" dirty="0">
                <a:latin typeface="Times New Roman" pitchFamily="18" charset="0"/>
                <a:cs typeface="Times New Roman" pitchFamily="18" charset="0"/>
              </a:rPr>
              <a:t>        # Add more collections as needed</a:t>
            </a:r>
          </a:p>
          <a:p>
            <a:pPr marL="0" indent="0">
              <a:buNone/>
            </a:pPr>
            <a:r>
              <a:rPr lang="en-IN" sz="1800" dirty="0"/>
              <a:t>    ]</a:t>
            </a:r>
          </a:p>
          <a:p>
            <a:pPr marL="0" indent="0">
              <a:buNone/>
            </a:pPr>
            <a:r>
              <a:rPr lang="en-IN" sz="1800" dirty="0"/>
              <a:t>)</a:t>
            </a:r>
          </a:p>
          <a:p>
            <a:endParaRPr lang="en-IN" sz="1800" dirty="0"/>
          </a:p>
          <a:p>
            <a:endParaRPr lang="en-IN" sz="1800" dirty="0"/>
          </a:p>
        </p:txBody>
      </p:sp>
      <p:sp>
        <p:nvSpPr>
          <p:cNvPr id="4" name="TextBox 3"/>
          <p:cNvSpPr txBox="1"/>
          <p:nvPr/>
        </p:nvSpPr>
        <p:spPr>
          <a:xfrm>
            <a:off x="4633168" y="476672"/>
            <a:ext cx="4320480" cy="5355312"/>
          </a:xfrm>
          <a:prstGeom prst="rect">
            <a:avLst/>
          </a:prstGeom>
          <a:noFill/>
        </p:spPr>
        <p:txBody>
          <a:bodyPr wrap="square" rtlCol="0">
            <a:spAutoFit/>
          </a:bodyPr>
          <a:lstStyle/>
          <a:p>
            <a:r>
              <a:rPr lang="en-IN" b="1" dirty="0">
                <a:latin typeface="Times New Roman" pitchFamily="18" charset="0"/>
                <a:cs typeface="Times New Roman" pitchFamily="18" charset="0"/>
              </a:rPr>
              <a:t>Step 3: Create an Estimator with Debugger</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When creating your </a:t>
            </a:r>
            <a:r>
              <a:rPr lang="en-IN" dirty="0" err="1">
                <a:latin typeface="Times New Roman" pitchFamily="18" charset="0"/>
                <a:cs typeface="Times New Roman" pitchFamily="18" charset="0"/>
              </a:rPr>
              <a:t>SageMaker</a:t>
            </a:r>
            <a:r>
              <a:rPr lang="en-IN" dirty="0">
                <a:latin typeface="Times New Roman" pitchFamily="18" charset="0"/>
                <a:cs typeface="Times New Roman" pitchFamily="18" charset="0"/>
              </a:rPr>
              <a:t> Estimator, include the </a:t>
            </a:r>
            <a:r>
              <a:rPr lang="en-IN" dirty="0" err="1">
                <a:latin typeface="Times New Roman" pitchFamily="18" charset="0"/>
                <a:cs typeface="Times New Roman" pitchFamily="18" charset="0"/>
              </a:rPr>
              <a:t>DebuggerHookConfig</a:t>
            </a:r>
            <a:r>
              <a:rPr lang="en-IN" dirty="0">
                <a:latin typeface="Times New Roman" pitchFamily="18" charset="0"/>
                <a:cs typeface="Times New Roman" pitchFamily="18" charset="0"/>
              </a:rPr>
              <a:t> in the estimator's hyperparameters</a:t>
            </a:r>
            <a:r>
              <a:rPr lang="en-IN" dirty="0" smtClean="0">
                <a:latin typeface="Times New Roman" pitchFamily="18" charset="0"/>
                <a:cs typeface="Times New Roman" pitchFamily="18" charset="0"/>
              </a:rPr>
              <a:t>.</a:t>
            </a: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 Create a </a:t>
            </a:r>
            <a:r>
              <a:rPr lang="en-IN" dirty="0" err="1">
                <a:latin typeface="Times New Roman" pitchFamily="18" charset="0"/>
                <a:cs typeface="Times New Roman" pitchFamily="18" charset="0"/>
              </a:rPr>
              <a:t>SageMaker</a:t>
            </a:r>
            <a:r>
              <a:rPr lang="en-IN" dirty="0">
                <a:latin typeface="Times New Roman" pitchFamily="18" charset="0"/>
                <a:cs typeface="Times New Roman" pitchFamily="18" charset="0"/>
              </a:rPr>
              <a:t> Estimator with Debugger</a:t>
            </a:r>
          </a:p>
          <a:p>
            <a:r>
              <a:rPr lang="en-IN" dirty="0">
                <a:latin typeface="Times New Roman" pitchFamily="18" charset="0"/>
                <a:cs typeface="Times New Roman" pitchFamily="18" charset="0"/>
              </a:rPr>
              <a:t>estimator = </a:t>
            </a:r>
            <a:r>
              <a:rPr lang="en-IN" dirty="0" err="1">
                <a:latin typeface="Times New Roman" pitchFamily="18" charset="0"/>
                <a:cs typeface="Times New Roman" pitchFamily="18" charset="0"/>
              </a:rPr>
              <a:t>sagemaker.estimator.Estimator</a:t>
            </a:r>
            <a:r>
              <a:rPr lang="en-IN" dirty="0">
                <a:latin typeface="Times New Roman" pitchFamily="18" charset="0"/>
                <a:cs typeface="Times New Roman" pitchFamily="18" charset="0"/>
              </a:rPr>
              <a:t>(</a:t>
            </a:r>
          </a:p>
          <a:p>
            <a:r>
              <a:rPr lang="en-IN" dirty="0">
                <a:latin typeface="Times New Roman" pitchFamily="18" charset="0"/>
                <a:cs typeface="Times New Roman" pitchFamily="18" charset="0"/>
              </a:rPr>
              <a:t>    role="your-role",</a:t>
            </a:r>
          </a:p>
          <a:p>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instance_count</a:t>
            </a:r>
            <a:r>
              <a:rPr lang="en-IN" dirty="0">
                <a:latin typeface="Times New Roman" pitchFamily="18" charset="0"/>
                <a:cs typeface="Times New Roman" pitchFamily="18" charset="0"/>
              </a:rPr>
              <a:t>=1,</a:t>
            </a:r>
          </a:p>
          <a:p>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instance_type</a:t>
            </a:r>
            <a:r>
              <a:rPr lang="en-IN" dirty="0">
                <a:latin typeface="Times New Roman" pitchFamily="18" charset="0"/>
                <a:cs typeface="Times New Roman" pitchFamily="18" charset="0"/>
              </a:rPr>
              <a:t>="ml.m5.large",</a:t>
            </a:r>
          </a:p>
          <a:p>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image_uri</a:t>
            </a:r>
            <a:r>
              <a:rPr lang="en-IN" dirty="0">
                <a:latin typeface="Times New Roman" pitchFamily="18" charset="0"/>
                <a:cs typeface="Times New Roman" pitchFamily="18" charset="0"/>
              </a:rPr>
              <a:t>="your-training-image-</a:t>
            </a:r>
            <a:r>
              <a:rPr lang="en-IN" dirty="0" err="1">
                <a:latin typeface="Times New Roman" pitchFamily="18" charset="0"/>
                <a:cs typeface="Times New Roman" pitchFamily="18" charset="0"/>
              </a:rPr>
              <a:t>uri</a:t>
            </a:r>
            <a:r>
              <a:rPr lang="en-IN" dirty="0">
                <a:latin typeface="Times New Roman" pitchFamily="18" charset="0"/>
                <a:cs typeface="Times New Roman" pitchFamily="18" charset="0"/>
              </a:rPr>
              <a:t>",</a:t>
            </a:r>
          </a:p>
          <a:p>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debugger_hook_config</a:t>
            </a:r>
            <a:r>
              <a:rPr lang="en-IN" dirty="0">
                <a:latin typeface="Times New Roman" pitchFamily="18" charset="0"/>
                <a:cs typeface="Times New Roman" pitchFamily="18" charset="0"/>
              </a:rPr>
              <a:t>=</a:t>
            </a:r>
            <a:r>
              <a:rPr lang="en-IN" dirty="0" err="1">
                <a:latin typeface="Times New Roman" pitchFamily="18" charset="0"/>
                <a:cs typeface="Times New Roman" pitchFamily="18" charset="0"/>
              </a:rPr>
              <a:t>debugger_hook_config</a:t>
            </a:r>
            <a:r>
              <a:rPr lang="en-IN" dirty="0">
                <a:latin typeface="Times New Roman" pitchFamily="18" charset="0"/>
                <a:cs typeface="Times New Roman" pitchFamily="18" charset="0"/>
              </a:rPr>
              <a:t>,</a:t>
            </a:r>
          </a:p>
          <a:p>
            <a:r>
              <a:rPr lang="en-IN" dirty="0">
                <a:latin typeface="Times New Roman" pitchFamily="18" charset="0"/>
                <a:cs typeface="Times New Roman" pitchFamily="18" charset="0"/>
              </a:rPr>
              <a:t>    # Other hyperparameters</a:t>
            </a:r>
          </a:p>
          <a:p>
            <a:r>
              <a:rPr lang="en-IN" dirty="0">
                <a:latin typeface="Times New Roman" pitchFamily="18" charset="0"/>
                <a:cs typeface="Times New Roman" pitchFamily="18" charset="0"/>
              </a:rPr>
              <a:t>)</a:t>
            </a:r>
          </a:p>
          <a:p>
            <a:endParaRPr lang="en-IN" dirty="0"/>
          </a:p>
        </p:txBody>
      </p:sp>
    </p:spTree>
    <p:extLst>
      <p:ext uri="{BB962C8B-B14F-4D97-AF65-F5344CB8AC3E}">
        <p14:creationId xmlns:p14="http://schemas.microsoft.com/office/powerpoint/2010/main" val="3895796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8229600" cy="5760640"/>
          </a:xfrm>
        </p:spPr>
        <p:txBody>
          <a:bodyPr>
            <a:normAutofit/>
          </a:bodyPr>
          <a:lstStyle/>
          <a:p>
            <a:pPr marL="0" indent="0">
              <a:buNone/>
            </a:pPr>
            <a:r>
              <a:rPr lang="en-IN" sz="1800" b="1" dirty="0">
                <a:latin typeface="Times New Roman" pitchFamily="18" charset="0"/>
                <a:cs typeface="Times New Roman" pitchFamily="18" charset="0"/>
              </a:rPr>
              <a:t>Step 4: Start Training with Debugger</a:t>
            </a:r>
            <a:endParaRPr lang="en-IN" sz="1800" dirty="0">
              <a:latin typeface="Times New Roman" pitchFamily="18" charset="0"/>
              <a:cs typeface="Times New Roman" pitchFamily="18" charset="0"/>
            </a:endParaRPr>
          </a:p>
          <a:p>
            <a:pPr marL="0" indent="0" algn="just">
              <a:buNone/>
            </a:pPr>
            <a:r>
              <a:rPr lang="en-IN" sz="1800" dirty="0" smtClean="0">
                <a:latin typeface="Times New Roman" pitchFamily="18" charset="0"/>
                <a:cs typeface="Times New Roman" pitchFamily="18" charset="0"/>
              </a:rPr>
              <a:t>Start </a:t>
            </a:r>
            <a:r>
              <a:rPr lang="en-IN" sz="1800" dirty="0">
                <a:latin typeface="Times New Roman" pitchFamily="18" charset="0"/>
                <a:cs typeface="Times New Roman" pitchFamily="18" charset="0"/>
              </a:rPr>
              <a:t>the training job as you normally would. The Debugger hook will </a:t>
            </a:r>
            <a:r>
              <a:rPr lang="en-IN" sz="1800" dirty="0" smtClean="0">
                <a:latin typeface="Times New Roman" pitchFamily="18" charset="0"/>
                <a:cs typeface="Times New Roman" pitchFamily="18" charset="0"/>
              </a:rPr>
              <a:t>automatically </a:t>
            </a:r>
            <a:r>
              <a:rPr lang="en-IN" sz="1800" dirty="0">
                <a:latin typeface="Times New Roman" pitchFamily="18" charset="0"/>
                <a:cs typeface="Times New Roman" pitchFamily="18" charset="0"/>
              </a:rPr>
              <a:t>start collecting the specified data during training</a:t>
            </a:r>
            <a:r>
              <a:rPr lang="en-IN" sz="1800" dirty="0" smtClean="0">
                <a:latin typeface="Times New Roman" pitchFamily="18" charset="0"/>
                <a:cs typeface="Times New Roman" pitchFamily="18" charset="0"/>
              </a:rPr>
              <a:t>.  </a:t>
            </a:r>
          </a:p>
          <a:p>
            <a:pPr marL="0" indent="0">
              <a:buNone/>
            </a:pPr>
            <a:endParaRPr lang="en-IN" sz="1800" dirty="0">
              <a:latin typeface="Times New Roman" pitchFamily="18" charset="0"/>
              <a:cs typeface="Times New Roman" pitchFamily="18" charset="0"/>
            </a:endParaRPr>
          </a:p>
          <a:p>
            <a:pPr marL="0" indent="0">
              <a:buNone/>
            </a:pPr>
            <a:r>
              <a:rPr lang="en-IN" sz="1800" dirty="0" smtClean="0">
                <a:latin typeface="Times New Roman" pitchFamily="18" charset="0"/>
                <a:cs typeface="Times New Roman" pitchFamily="18" charset="0"/>
              </a:rPr>
              <a:t>       # </a:t>
            </a:r>
            <a:r>
              <a:rPr lang="en-IN" sz="1800" dirty="0">
                <a:latin typeface="Times New Roman" pitchFamily="18" charset="0"/>
                <a:cs typeface="Times New Roman" pitchFamily="18" charset="0"/>
              </a:rPr>
              <a:t>Start the training job</a:t>
            </a:r>
          </a:p>
          <a:p>
            <a:pPr marL="0" indent="0">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estimator.fit</a:t>
            </a:r>
            <a:r>
              <a:rPr lang="en-IN" sz="1800" dirty="0" smtClean="0">
                <a:latin typeface="Times New Roman" pitchFamily="18" charset="0"/>
                <a:cs typeface="Times New Roman" pitchFamily="18" charset="0"/>
              </a:rPr>
              <a:t>(inputs=</a:t>
            </a:r>
            <a:r>
              <a:rPr lang="en-IN" sz="1800" dirty="0" err="1" smtClean="0">
                <a:latin typeface="Times New Roman" pitchFamily="18" charset="0"/>
                <a:cs typeface="Times New Roman" pitchFamily="18" charset="0"/>
              </a:rPr>
              <a:t>data_channels</a:t>
            </a:r>
            <a:r>
              <a:rPr lang="en-IN" sz="1800" dirty="0" smtClean="0">
                <a:latin typeface="Times New Roman" pitchFamily="18" charset="0"/>
                <a:cs typeface="Times New Roman" pitchFamily="18" charset="0"/>
              </a:rPr>
              <a:t>)</a:t>
            </a:r>
          </a:p>
          <a:p>
            <a:pPr marL="0" indent="0">
              <a:buNone/>
            </a:pPr>
            <a:endParaRPr lang="en-IN" sz="1800" dirty="0">
              <a:latin typeface="Times New Roman" pitchFamily="18" charset="0"/>
              <a:cs typeface="Times New Roman" pitchFamily="18" charset="0"/>
            </a:endParaRPr>
          </a:p>
          <a:p>
            <a:pPr marL="0" indent="0">
              <a:buNone/>
            </a:pPr>
            <a:r>
              <a:rPr lang="en-IN" sz="1800" b="1" dirty="0">
                <a:latin typeface="Times New Roman" pitchFamily="18" charset="0"/>
                <a:cs typeface="Times New Roman" pitchFamily="18" charset="0"/>
              </a:rPr>
              <a:t>Step 5: </a:t>
            </a:r>
            <a:r>
              <a:rPr lang="en-IN" sz="1800" b="1" dirty="0" err="1">
                <a:latin typeface="Times New Roman" pitchFamily="18" charset="0"/>
                <a:cs typeface="Times New Roman" pitchFamily="18" charset="0"/>
              </a:rPr>
              <a:t>Analyze</a:t>
            </a:r>
            <a:r>
              <a:rPr lang="en-IN" sz="1800" b="1" dirty="0">
                <a:latin typeface="Times New Roman" pitchFamily="18" charset="0"/>
                <a:cs typeface="Times New Roman" pitchFamily="18" charset="0"/>
              </a:rPr>
              <a:t> Debugger Outputs</a:t>
            </a:r>
            <a:endParaRPr lang="en-IN" sz="1800" dirty="0">
              <a:latin typeface="Times New Roman" pitchFamily="18" charset="0"/>
              <a:cs typeface="Times New Roman" pitchFamily="18" charset="0"/>
            </a:endParaRPr>
          </a:p>
          <a:p>
            <a:pPr marL="0" indent="0">
              <a:buNone/>
            </a:pPr>
            <a:r>
              <a:rPr lang="en-IN" sz="1800" dirty="0" smtClean="0">
                <a:latin typeface="Times New Roman" pitchFamily="18" charset="0"/>
                <a:cs typeface="Times New Roman" pitchFamily="18" charset="0"/>
              </a:rPr>
              <a:t> After </a:t>
            </a:r>
            <a:r>
              <a:rPr lang="en-IN" sz="1800" dirty="0">
                <a:latin typeface="Times New Roman" pitchFamily="18" charset="0"/>
                <a:cs typeface="Times New Roman" pitchFamily="18" charset="0"/>
              </a:rPr>
              <a:t>the training job is completed, you can </a:t>
            </a:r>
            <a:r>
              <a:rPr lang="en-IN" sz="1800" dirty="0" err="1">
                <a:latin typeface="Times New Roman" pitchFamily="18" charset="0"/>
                <a:cs typeface="Times New Roman" pitchFamily="18" charset="0"/>
              </a:rPr>
              <a:t>analyze</a:t>
            </a:r>
            <a:r>
              <a:rPr lang="en-IN" sz="1800" dirty="0">
                <a:latin typeface="Times New Roman" pitchFamily="18" charset="0"/>
                <a:cs typeface="Times New Roman" pitchFamily="18" charset="0"/>
              </a:rPr>
              <a:t> the collected </a:t>
            </a:r>
            <a:r>
              <a:rPr lang="en-IN" sz="1800" dirty="0" smtClean="0">
                <a:latin typeface="Times New Roman" pitchFamily="18" charset="0"/>
                <a:cs typeface="Times New Roman" pitchFamily="18" charset="0"/>
              </a:rPr>
              <a:t>     data </a:t>
            </a:r>
            <a:r>
              <a:rPr lang="en-IN" sz="1800" dirty="0">
                <a:latin typeface="Times New Roman" pitchFamily="18" charset="0"/>
                <a:cs typeface="Times New Roman" pitchFamily="18" charset="0"/>
              </a:rPr>
              <a:t>using the </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SageMaker</a:t>
            </a: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Debugger analysis tools</a:t>
            </a:r>
            <a:r>
              <a:rPr lang="en-IN" sz="1800" dirty="0" smtClean="0">
                <a:latin typeface="Times New Roman" pitchFamily="18" charset="0"/>
                <a:cs typeface="Times New Roman" pitchFamily="18" charset="0"/>
              </a:rPr>
              <a:t>:</a:t>
            </a:r>
          </a:p>
          <a:p>
            <a:pPr marL="0" indent="0">
              <a:buNone/>
            </a:pPr>
            <a:endParaRPr lang="en-IN" sz="1800" dirty="0">
              <a:latin typeface="Times New Roman" pitchFamily="18" charset="0"/>
              <a:cs typeface="Times New Roman" pitchFamily="18" charset="0"/>
            </a:endParaRPr>
          </a:p>
          <a:p>
            <a:r>
              <a:rPr lang="en-IN" sz="1800" b="1" dirty="0" err="1">
                <a:latin typeface="Times New Roman" pitchFamily="18" charset="0"/>
                <a:cs typeface="Times New Roman" pitchFamily="18" charset="0"/>
              </a:rPr>
              <a:t>SageMaker</a:t>
            </a:r>
            <a:r>
              <a:rPr lang="en-IN" sz="1800" b="1" dirty="0">
                <a:latin typeface="Times New Roman" pitchFamily="18" charset="0"/>
                <a:cs typeface="Times New Roman" pitchFamily="18" charset="0"/>
              </a:rPr>
              <a:t> Debugger Analysis Notebook:</a:t>
            </a:r>
            <a:endParaRPr lang="en-IN" sz="1800" dirty="0">
              <a:latin typeface="Times New Roman" pitchFamily="18" charset="0"/>
              <a:cs typeface="Times New Roman" pitchFamily="18" charset="0"/>
            </a:endParaRPr>
          </a:p>
          <a:p>
            <a:pPr lvl="1"/>
            <a:r>
              <a:rPr lang="en-IN" sz="1800" dirty="0">
                <a:latin typeface="Times New Roman" pitchFamily="18" charset="0"/>
                <a:cs typeface="Times New Roman" pitchFamily="18" charset="0"/>
              </a:rPr>
              <a:t>Open the </a:t>
            </a:r>
            <a:r>
              <a:rPr lang="en-IN" sz="1800" dirty="0" err="1">
                <a:latin typeface="Times New Roman" pitchFamily="18" charset="0"/>
                <a:cs typeface="Times New Roman" pitchFamily="18" charset="0"/>
              </a:rPr>
              <a:t>SageMaker</a:t>
            </a:r>
            <a:r>
              <a:rPr lang="en-IN" sz="1800" dirty="0">
                <a:latin typeface="Times New Roman" pitchFamily="18" charset="0"/>
                <a:cs typeface="Times New Roman" pitchFamily="18" charset="0"/>
              </a:rPr>
              <a:t> Debugger Analysis Notebook in </a:t>
            </a:r>
            <a:r>
              <a:rPr lang="en-IN" sz="1800" dirty="0" err="1">
                <a:latin typeface="Times New Roman" pitchFamily="18" charset="0"/>
                <a:cs typeface="Times New Roman" pitchFamily="18" charset="0"/>
              </a:rPr>
              <a:t>SageMaker</a:t>
            </a:r>
            <a:r>
              <a:rPr lang="en-IN" sz="1800" dirty="0">
                <a:latin typeface="Times New Roman" pitchFamily="18" charset="0"/>
                <a:cs typeface="Times New Roman" pitchFamily="18" charset="0"/>
              </a:rPr>
              <a:t> Studio.</a:t>
            </a:r>
          </a:p>
          <a:p>
            <a:pPr lvl="1"/>
            <a:r>
              <a:rPr lang="en-IN" sz="1800" dirty="0">
                <a:latin typeface="Times New Roman" pitchFamily="18" charset="0"/>
                <a:cs typeface="Times New Roman" pitchFamily="18" charset="0"/>
              </a:rPr>
              <a:t>Select the training job and the desired collections to </a:t>
            </a:r>
            <a:r>
              <a:rPr lang="en-IN" sz="1800" dirty="0" err="1">
                <a:latin typeface="Times New Roman" pitchFamily="18" charset="0"/>
                <a:cs typeface="Times New Roman" pitchFamily="18" charset="0"/>
              </a:rPr>
              <a:t>analyze</a:t>
            </a:r>
            <a:r>
              <a:rPr lang="en-IN" sz="1800" dirty="0">
                <a:latin typeface="Times New Roman" pitchFamily="18" charset="0"/>
                <a:cs typeface="Times New Roman" pitchFamily="18" charset="0"/>
              </a:rPr>
              <a:t>.</a:t>
            </a:r>
          </a:p>
          <a:p>
            <a:r>
              <a:rPr lang="en-IN" sz="1800" b="1" dirty="0" err="1">
                <a:latin typeface="Times New Roman" pitchFamily="18" charset="0"/>
                <a:cs typeface="Times New Roman" pitchFamily="18" charset="0"/>
              </a:rPr>
              <a:t>SageMaker</a:t>
            </a:r>
            <a:r>
              <a:rPr lang="en-IN" sz="1800" b="1" dirty="0">
                <a:latin typeface="Times New Roman" pitchFamily="18" charset="0"/>
                <a:cs typeface="Times New Roman" pitchFamily="18" charset="0"/>
              </a:rPr>
              <a:t> Debugger Analysis SDK:</a:t>
            </a:r>
            <a:endParaRPr lang="en-IN" sz="1800" dirty="0">
              <a:latin typeface="Times New Roman" pitchFamily="18" charset="0"/>
              <a:cs typeface="Times New Roman" pitchFamily="18" charset="0"/>
            </a:endParaRPr>
          </a:p>
          <a:p>
            <a:pPr lvl="1"/>
            <a:r>
              <a:rPr lang="en-IN" sz="1800" dirty="0">
                <a:latin typeface="Times New Roman" pitchFamily="18" charset="0"/>
                <a:cs typeface="Times New Roman" pitchFamily="18" charset="0"/>
              </a:rPr>
              <a:t>Use the </a:t>
            </a:r>
            <a:r>
              <a:rPr lang="en-IN" sz="1800" dirty="0" err="1">
                <a:latin typeface="Times New Roman" pitchFamily="18" charset="0"/>
                <a:cs typeface="Times New Roman" pitchFamily="18" charset="0"/>
              </a:rPr>
              <a:t>SageMaker</a:t>
            </a:r>
            <a:r>
              <a:rPr lang="en-IN" sz="1800" dirty="0">
                <a:latin typeface="Times New Roman" pitchFamily="18" charset="0"/>
                <a:cs typeface="Times New Roman" pitchFamily="18" charset="0"/>
              </a:rPr>
              <a:t> Debugger Analysis SDK to programmatically </a:t>
            </a:r>
            <a:r>
              <a:rPr lang="en-IN" sz="1800" dirty="0" err="1">
                <a:latin typeface="Times New Roman" pitchFamily="18" charset="0"/>
                <a:cs typeface="Times New Roman" pitchFamily="18" charset="0"/>
              </a:rPr>
              <a:t>analyze</a:t>
            </a:r>
            <a:r>
              <a:rPr lang="en-IN" sz="1800" dirty="0">
                <a:latin typeface="Times New Roman" pitchFamily="18" charset="0"/>
                <a:cs typeface="Times New Roman" pitchFamily="18" charset="0"/>
              </a:rPr>
              <a:t> the data collected during training.</a:t>
            </a:r>
          </a:p>
          <a:p>
            <a:pPr marL="0" indent="0">
              <a:buNone/>
            </a:pPr>
            <a:endParaRPr lang="en-IN" dirty="0"/>
          </a:p>
        </p:txBody>
      </p:sp>
    </p:spTree>
    <p:extLst>
      <p:ext uri="{BB962C8B-B14F-4D97-AF65-F5344CB8AC3E}">
        <p14:creationId xmlns:p14="http://schemas.microsoft.com/office/powerpoint/2010/main" val="25825666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sz="3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Package a model in a </a:t>
            </a:r>
            <a:r>
              <a:rPr lang="en-IN" sz="31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Dockerfile</a:t>
            </a:r>
            <a:r>
              <a:rPr lang="en-IN" sz="31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for </a:t>
            </a:r>
            <a:r>
              <a:rPr lang="en-IN" sz="3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deployment</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539552" y="1340769"/>
            <a:ext cx="8064896" cy="4752528"/>
          </a:xfrm>
        </p:spPr>
        <p:txBody>
          <a:bodyPr>
            <a:normAutofit/>
          </a:bodyPr>
          <a:lstStyle/>
          <a:p>
            <a:r>
              <a:rPr lang="en-IN" sz="1800" dirty="0">
                <a:latin typeface="Times New Roman" pitchFamily="18" charset="0"/>
                <a:cs typeface="Times New Roman" pitchFamily="18" charset="0"/>
              </a:rPr>
              <a:t>Packaging a machine learning model in a </a:t>
            </a:r>
            <a:r>
              <a:rPr lang="en-IN" sz="1800" dirty="0" err="1">
                <a:latin typeface="Times New Roman" pitchFamily="18" charset="0"/>
                <a:cs typeface="Times New Roman" pitchFamily="18" charset="0"/>
              </a:rPr>
              <a:t>Docker</a:t>
            </a:r>
            <a:r>
              <a:rPr lang="en-IN" sz="1800" dirty="0">
                <a:latin typeface="Times New Roman" pitchFamily="18" charset="0"/>
                <a:cs typeface="Times New Roman" pitchFamily="18" charset="0"/>
              </a:rPr>
              <a:t> container is a common way to deploy models consistently across different environments. Here's a general guide on how to create a </a:t>
            </a:r>
            <a:r>
              <a:rPr lang="en-IN" sz="1800" dirty="0" err="1">
                <a:latin typeface="Times New Roman" pitchFamily="18" charset="0"/>
                <a:cs typeface="Times New Roman" pitchFamily="18" charset="0"/>
              </a:rPr>
              <a:t>Docker</a:t>
            </a:r>
            <a:r>
              <a:rPr lang="en-IN" sz="1800" dirty="0">
                <a:latin typeface="Times New Roman" pitchFamily="18" charset="0"/>
                <a:cs typeface="Times New Roman" pitchFamily="18" charset="0"/>
              </a:rPr>
              <a:t> container for deploying your machine learning model</a:t>
            </a:r>
            <a:r>
              <a:rPr lang="en-IN" sz="1800" dirty="0" smtClean="0">
                <a:latin typeface="Times New Roman" pitchFamily="18" charset="0"/>
                <a:cs typeface="Times New Roman" pitchFamily="18" charset="0"/>
              </a:rPr>
              <a:t>:</a:t>
            </a:r>
          </a:p>
          <a:p>
            <a:pPr marL="0" indent="0">
              <a:buNone/>
            </a:pPr>
            <a:endParaRPr lang="en-IN" sz="1800" dirty="0">
              <a:latin typeface="Times New Roman" pitchFamily="18" charset="0"/>
              <a:cs typeface="Times New Roman" pitchFamily="18" charset="0"/>
            </a:endParaRPr>
          </a:p>
          <a:p>
            <a:pPr marL="0" indent="0">
              <a:buNone/>
            </a:pPr>
            <a:r>
              <a:rPr lang="en-IN" sz="1800" b="1" dirty="0">
                <a:latin typeface="Times New Roman" pitchFamily="18" charset="0"/>
                <a:cs typeface="Times New Roman" pitchFamily="18" charset="0"/>
              </a:rPr>
              <a:t>Step 1: Prepare Your Model and Dependencies</a:t>
            </a:r>
            <a:endParaRPr lang="en-IN" sz="1800" dirty="0">
              <a:latin typeface="Times New Roman" pitchFamily="18" charset="0"/>
              <a:cs typeface="Times New Roman" pitchFamily="18" charset="0"/>
            </a:endParaRPr>
          </a:p>
          <a:p>
            <a:r>
              <a:rPr lang="en-IN" sz="1800" b="1" dirty="0">
                <a:latin typeface="Times New Roman" pitchFamily="18" charset="0"/>
                <a:cs typeface="Times New Roman" pitchFamily="18" charset="0"/>
              </a:rPr>
              <a:t>Export Your Model:</a:t>
            </a:r>
            <a:endParaRPr lang="en-IN" sz="1800" dirty="0">
              <a:latin typeface="Times New Roman" pitchFamily="18" charset="0"/>
              <a:cs typeface="Times New Roman" pitchFamily="18" charset="0"/>
            </a:endParaRPr>
          </a:p>
          <a:p>
            <a:pPr lvl="1"/>
            <a:r>
              <a:rPr lang="en-IN" sz="1800" dirty="0">
                <a:latin typeface="Times New Roman" pitchFamily="18" charset="0"/>
                <a:cs typeface="Times New Roman" pitchFamily="18" charset="0"/>
              </a:rPr>
              <a:t>Save or export your trained machine learning model in a format that can be loaded by your deployment code. Common formats include </a:t>
            </a:r>
            <a:r>
              <a:rPr lang="en-IN" sz="1800" dirty="0" err="1">
                <a:latin typeface="Times New Roman" pitchFamily="18" charset="0"/>
                <a:cs typeface="Times New Roman" pitchFamily="18" charset="0"/>
              </a:rPr>
              <a:t>TensorFlow</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SavedModel</a:t>
            </a:r>
            <a:r>
              <a:rPr lang="en-IN" sz="1800" dirty="0">
                <a:latin typeface="Times New Roman" pitchFamily="18" charset="0"/>
                <a:cs typeface="Times New Roman" pitchFamily="18" charset="0"/>
              </a:rPr>
              <a:t>, ONNX, or serialized model files.</a:t>
            </a:r>
          </a:p>
          <a:p>
            <a:r>
              <a:rPr lang="en-IN" sz="1800" b="1" dirty="0">
                <a:latin typeface="Times New Roman" pitchFamily="18" charset="0"/>
                <a:cs typeface="Times New Roman" pitchFamily="18" charset="0"/>
              </a:rPr>
              <a:t>Create Deployment Code:</a:t>
            </a:r>
            <a:endParaRPr lang="en-IN" sz="1800" dirty="0">
              <a:latin typeface="Times New Roman" pitchFamily="18" charset="0"/>
              <a:cs typeface="Times New Roman" pitchFamily="18" charset="0"/>
            </a:endParaRPr>
          </a:p>
          <a:p>
            <a:pPr lvl="1"/>
            <a:r>
              <a:rPr lang="en-IN" sz="1800" dirty="0">
                <a:latin typeface="Times New Roman" pitchFamily="18" charset="0"/>
                <a:cs typeface="Times New Roman" pitchFamily="18" charset="0"/>
              </a:rPr>
              <a:t>Write the deployment code that loads the model and exposes an interface for making predictions.</a:t>
            </a:r>
          </a:p>
          <a:p>
            <a:r>
              <a:rPr lang="en-IN" sz="1800" b="1" dirty="0">
                <a:latin typeface="Times New Roman" pitchFamily="18" charset="0"/>
                <a:cs typeface="Times New Roman" pitchFamily="18" charset="0"/>
              </a:rPr>
              <a:t>Create a Requirements File:</a:t>
            </a:r>
            <a:endParaRPr lang="en-IN" sz="1800" dirty="0">
              <a:latin typeface="Times New Roman" pitchFamily="18" charset="0"/>
              <a:cs typeface="Times New Roman" pitchFamily="18" charset="0"/>
            </a:endParaRPr>
          </a:p>
          <a:p>
            <a:pPr lvl="1"/>
            <a:r>
              <a:rPr lang="en-IN" sz="1800" dirty="0">
                <a:latin typeface="Times New Roman" pitchFamily="18" charset="0"/>
                <a:cs typeface="Times New Roman" pitchFamily="18" charset="0"/>
              </a:rPr>
              <a:t>Create a requirements.txt file listing the dependencies required for your deployment code to run.</a:t>
            </a:r>
          </a:p>
          <a:p>
            <a:endParaRPr lang="en-IN" sz="1800" dirty="0"/>
          </a:p>
        </p:txBody>
      </p:sp>
    </p:spTree>
    <p:extLst>
      <p:ext uri="{BB962C8B-B14F-4D97-AF65-F5344CB8AC3E}">
        <p14:creationId xmlns:p14="http://schemas.microsoft.com/office/powerpoint/2010/main" val="7475221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4664"/>
            <a:ext cx="8229600" cy="6120680"/>
          </a:xfrm>
        </p:spPr>
        <p:txBody>
          <a:bodyPr>
            <a:normAutofit fontScale="77500" lnSpcReduction="20000"/>
          </a:bodyPr>
          <a:lstStyle/>
          <a:p>
            <a:r>
              <a:rPr lang="en-IN" sz="2300" b="1" dirty="0">
                <a:latin typeface="Times New Roman" pitchFamily="18" charset="0"/>
                <a:cs typeface="Times New Roman" pitchFamily="18" charset="0"/>
              </a:rPr>
              <a:t>Step 2: Create a </a:t>
            </a:r>
            <a:r>
              <a:rPr lang="en-IN" sz="2300" b="1" dirty="0" err="1" smtClean="0">
                <a:latin typeface="Times New Roman" pitchFamily="18" charset="0"/>
                <a:cs typeface="Times New Roman" pitchFamily="18" charset="0"/>
              </a:rPr>
              <a:t>Dockerfile</a:t>
            </a:r>
            <a:endParaRPr lang="en-IN" sz="2300" b="1" dirty="0" smtClean="0">
              <a:latin typeface="Times New Roman" pitchFamily="18" charset="0"/>
              <a:cs typeface="Times New Roman" pitchFamily="18" charset="0"/>
            </a:endParaRPr>
          </a:p>
          <a:p>
            <a:pPr marL="0" indent="0">
              <a:buNone/>
            </a:pPr>
            <a:endParaRPr lang="en-IN" sz="2300" dirty="0">
              <a:latin typeface="Times New Roman" pitchFamily="18" charset="0"/>
              <a:cs typeface="Times New Roman" pitchFamily="18" charset="0"/>
            </a:endParaRPr>
          </a:p>
          <a:p>
            <a:pPr marL="0" indent="0">
              <a:buNone/>
            </a:pPr>
            <a:r>
              <a:rPr lang="en-IN" sz="2300" dirty="0">
                <a:latin typeface="Times New Roman" pitchFamily="18" charset="0"/>
                <a:cs typeface="Times New Roman" pitchFamily="18" charset="0"/>
              </a:rPr>
              <a:t>Create a </a:t>
            </a:r>
            <a:r>
              <a:rPr lang="en-IN" sz="2300" dirty="0" err="1">
                <a:latin typeface="Times New Roman" pitchFamily="18" charset="0"/>
                <a:cs typeface="Times New Roman" pitchFamily="18" charset="0"/>
              </a:rPr>
              <a:t>Dockerfile</a:t>
            </a:r>
            <a:r>
              <a:rPr lang="en-IN" sz="2300" dirty="0">
                <a:latin typeface="Times New Roman" pitchFamily="18" charset="0"/>
                <a:cs typeface="Times New Roman" pitchFamily="18" charset="0"/>
              </a:rPr>
              <a:t> in your project directory. This file defines the steps to build your </a:t>
            </a:r>
            <a:r>
              <a:rPr lang="en-IN" sz="2300" dirty="0" err="1">
                <a:latin typeface="Times New Roman" pitchFamily="18" charset="0"/>
                <a:cs typeface="Times New Roman" pitchFamily="18" charset="0"/>
              </a:rPr>
              <a:t>Docker</a:t>
            </a:r>
            <a:r>
              <a:rPr lang="en-IN" sz="2300" dirty="0">
                <a:latin typeface="Times New Roman" pitchFamily="18" charset="0"/>
                <a:cs typeface="Times New Roman" pitchFamily="18" charset="0"/>
              </a:rPr>
              <a:t> image</a:t>
            </a:r>
            <a:r>
              <a:rPr lang="en-IN" sz="2300" dirty="0" smtClean="0">
                <a:latin typeface="Times New Roman" pitchFamily="18" charset="0"/>
                <a:cs typeface="Times New Roman" pitchFamily="18" charset="0"/>
              </a:rPr>
              <a:t>.</a:t>
            </a:r>
          </a:p>
          <a:p>
            <a:pPr marL="0" indent="0">
              <a:buNone/>
            </a:pPr>
            <a:r>
              <a:rPr lang="en-IN" sz="2300" dirty="0">
                <a:latin typeface="Times New Roman" pitchFamily="18" charset="0"/>
                <a:cs typeface="Times New Roman" pitchFamily="18" charset="0"/>
              </a:rPr>
              <a:t># Use a base image with the required dependencies</a:t>
            </a:r>
          </a:p>
          <a:p>
            <a:pPr marL="0" indent="0">
              <a:buNone/>
            </a:pPr>
            <a:r>
              <a:rPr lang="en-IN" sz="2300" dirty="0">
                <a:latin typeface="Times New Roman" pitchFamily="18" charset="0"/>
                <a:cs typeface="Times New Roman" pitchFamily="18" charset="0"/>
              </a:rPr>
              <a:t>FROM python:3.8-slim</a:t>
            </a:r>
          </a:p>
          <a:p>
            <a:pPr marL="0" indent="0">
              <a:buNone/>
            </a:pPr>
            <a:endParaRPr lang="en-IN" sz="2300" dirty="0">
              <a:latin typeface="Times New Roman" pitchFamily="18" charset="0"/>
              <a:cs typeface="Times New Roman" pitchFamily="18" charset="0"/>
            </a:endParaRPr>
          </a:p>
          <a:p>
            <a:pPr marL="0" indent="0">
              <a:buNone/>
            </a:pPr>
            <a:r>
              <a:rPr lang="en-IN" sz="2300" dirty="0">
                <a:latin typeface="Times New Roman" pitchFamily="18" charset="0"/>
                <a:cs typeface="Times New Roman" pitchFamily="18" charset="0"/>
              </a:rPr>
              <a:t># Set the working directory inside the container</a:t>
            </a:r>
          </a:p>
          <a:p>
            <a:pPr marL="0" indent="0">
              <a:buNone/>
            </a:pPr>
            <a:r>
              <a:rPr lang="en-IN" sz="2300" dirty="0">
                <a:latin typeface="Times New Roman" pitchFamily="18" charset="0"/>
                <a:cs typeface="Times New Roman" pitchFamily="18" charset="0"/>
              </a:rPr>
              <a:t>WORKDIR /app</a:t>
            </a:r>
          </a:p>
          <a:p>
            <a:pPr marL="0" indent="0">
              <a:buNone/>
            </a:pPr>
            <a:endParaRPr lang="en-IN" sz="2300" dirty="0">
              <a:latin typeface="Times New Roman" pitchFamily="18" charset="0"/>
              <a:cs typeface="Times New Roman" pitchFamily="18" charset="0"/>
            </a:endParaRPr>
          </a:p>
          <a:p>
            <a:pPr marL="0" indent="0">
              <a:buNone/>
            </a:pPr>
            <a:r>
              <a:rPr lang="en-IN" sz="2300" dirty="0">
                <a:latin typeface="Times New Roman" pitchFamily="18" charset="0"/>
                <a:cs typeface="Times New Roman" pitchFamily="18" charset="0"/>
              </a:rPr>
              <a:t># Copy the requirements file into the container</a:t>
            </a:r>
          </a:p>
          <a:p>
            <a:pPr marL="0" indent="0">
              <a:buNone/>
            </a:pPr>
            <a:r>
              <a:rPr lang="en-IN" sz="2300" dirty="0">
                <a:latin typeface="Times New Roman" pitchFamily="18" charset="0"/>
                <a:cs typeface="Times New Roman" pitchFamily="18" charset="0"/>
              </a:rPr>
              <a:t>COPY requirements.txt .</a:t>
            </a:r>
          </a:p>
          <a:p>
            <a:pPr marL="0" indent="0">
              <a:buNone/>
            </a:pPr>
            <a:endParaRPr lang="en-IN" sz="2300" dirty="0">
              <a:latin typeface="Times New Roman" pitchFamily="18" charset="0"/>
              <a:cs typeface="Times New Roman" pitchFamily="18" charset="0"/>
            </a:endParaRPr>
          </a:p>
          <a:p>
            <a:pPr marL="0" indent="0">
              <a:buNone/>
            </a:pPr>
            <a:r>
              <a:rPr lang="en-IN" sz="2300" dirty="0">
                <a:latin typeface="Times New Roman" pitchFamily="18" charset="0"/>
                <a:cs typeface="Times New Roman" pitchFamily="18" charset="0"/>
              </a:rPr>
              <a:t># Install the required dependencies</a:t>
            </a:r>
          </a:p>
          <a:p>
            <a:pPr marL="0" indent="0">
              <a:buNone/>
            </a:pPr>
            <a:r>
              <a:rPr lang="en-IN" sz="2300" dirty="0">
                <a:latin typeface="Times New Roman" pitchFamily="18" charset="0"/>
                <a:cs typeface="Times New Roman" pitchFamily="18" charset="0"/>
              </a:rPr>
              <a:t>RUN pip install --no-cache-</a:t>
            </a:r>
            <a:r>
              <a:rPr lang="en-IN" sz="2300" dirty="0" err="1">
                <a:latin typeface="Times New Roman" pitchFamily="18" charset="0"/>
                <a:cs typeface="Times New Roman" pitchFamily="18" charset="0"/>
              </a:rPr>
              <a:t>dir</a:t>
            </a:r>
            <a:r>
              <a:rPr lang="en-IN" sz="2300" dirty="0">
                <a:latin typeface="Times New Roman" pitchFamily="18" charset="0"/>
                <a:cs typeface="Times New Roman" pitchFamily="18" charset="0"/>
              </a:rPr>
              <a:t> -r requirements.txt</a:t>
            </a:r>
          </a:p>
          <a:p>
            <a:pPr marL="0" indent="0">
              <a:buNone/>
            </a:pPr>
            <a:endParaRPr lang="en-IN" sz="2300" dirty="0">
              <a:latin typeface="Times New Roman" pitchFamily="18" charset="0"/>
              <a:cs typeface="Times New Roman" pitchFamily="18" charset="0"/>
            </a:endParaRPr>
          </a:p>
          <a:p>
            <a:pPr marL="0" indent="0">
              <a:buNone/>
            </a:pPr>
            <a:r>
              <a:rPr lang="en-IN" sz="2300" dirty="0">
                <a:latin typeface="Times New Roman" pitchFamily="18" charset="0"/>
                <a:cs typeface="Times New Roman" pitchFamily="18" charset="0"/>
              </a:rPr>
              <a:t># Copy the deployment code and model files into the container</a:t>
            </a:r>
          </a:p>
          <a:p>
            <a:pPr marL="0" indent="0">
              <a:buNone/>
            </a:pPr>
            <a:r>
              <a:rPr lang="en-IN" sz="2300" dirty="0">
                <a:latin typeface="Times New Roman" pitchFamily="18" charset="0"/>
                <a:cs typeface="Times New Roman" pitchFamily="18" charset="0"/>
              </a:rPr>
              <a:t>COPY . .</a:t>
            </a:r>
          </a:p>
          <a:p>
            <a:pPr marL="0" indent="0">
              <a:buNone/>
            </a:pPr>
            <a:endParaRPr lang="en-IN" sz="2300" dirty="0">
              <a:latin typeface="Times New Roman" pitchFamily="18" charset="0"/>
              <a:cs typeface="Times New Roman" pitchFamily="18" charset="0"/>
            </a:endParaRPr>
          </a:p>
          <a:p>
            <a:pPr marL="0" indent="0">
              <a:buNone/>
            </a:pPr>
            <a:r>
              <a:rPr lang="en-IN" sz="2300" dirty="0">
                <a:latin typeface="Times New Roman" pitchFamily="18" charset="0"/>
                <a:cs typeface="Times New Roman" pitchFamily="18" charset="0"/>
              </a:rPr>
              <a:t># Set the command to run when the container starts</a:t>
            </a:r>
          </a:p>
          <a:p>
            <a:pPr marL="0" indent="0">
              <a:buNone/>
            </a:pPr>
            <a:r>
              <a:rPr lang="en-IN" sz="2300" dirty="0">
                <a:latin typeface="Times New Roman" pitchFamily="18" charset="0"/>
                <a:cs typeface="Times New Roman" pitchFamily="18" charset="0"/>
              </a:rPr>
              <a:t>CMD ["python", "app.py"]</a:t>
            </a:r>
          </a:p>
          <a:p>
            <a:endParaRPr lang="en-IN" dirty="0" smtClean="0"/>
          </a:p>
          <a:p>
            <a:endParaRPr lang="en-IN" dirty="0"/>
          </a:p>
        </p:txBody>
      </p:sp>
    </p:spTree>
    <p:extLst>
      <p:ext uri="{BB962C8B-B14F-4D97-AF65-F5344CB8AC3E}">
        <p14:creationId xmlns:p14="http://schemas.microsoft.com/office/powerpoint/2010/main" val="21500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5"/>
            <a:ext cx="8229600" cy="5361460"/>
          </a:xfrm>
        </p:spPr>
        <p:txBody>
          <a:bodyPr>
            <a:normAutofit/>
          </a:bodyPr>
          <a:lstStyle/>
          <a:p>
            <a:pPr marL="0" indent="0">
              <a:buNone/>
            </a:pPr>
            <a:r>
              <a:rPr lang="en-IN" sz="1800" b="1" dirty="0">
                <a:latin typeface="Times New Roman" pitchFamily="18" charset="0"/>
                <a:cs typeface="Times New Roman" pitchFamily="18" charset="0"/>
              </a:rPr>
              <a:t>Step 3: Build the </a:t>
            </a:r>
            <a:r>
              <a:rPr lang="en-IN" sz="1800" b="1" dirty="0" err="1">
                <a:latin typeface="Times New Roman" pitchFamily="18" charset="0"/>
                <a:cs typeface="Times New Roman" pitchFamily="18" charset="0"/>
              </a:rPr>
              <a:t>Docker</a:t>
            </a:r>
            <a:r>
              <a:rPr lang="en-IN" sz="1800" b="1" dirty="0">
                <a:latin typeface="Times New Roman" pitchFamily="18" charset="0"/>
                <a:cs typeface="Times New Roman" pitchFamily="18" charset="0"/>
              </a:rPr>
              <a:t> </a:t>
            </a:r>
            <a:r>
              <a:rPr lang="en-IN" sz="1800" b="1" dirty="0" smtClean="0">
                <a:latin typeface="Times New Roman" pitchFamily="18" charset="0"/>
                <a:cs typeface="Times New Roman" pitchFamily="18" charset="0"/>
              </a:rPr>
              <a:t>Image</a:t>
            </a:r>
            <a:endParaRPr lang="en-IN"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In the same directory as your </a:t>
            </a:r>
            <a:r>
              <a:rPr lang="en-IN" sz="1800" dirty="0" err="1">
                <a:latin typeface="Times New Roman" pitchFamily="18" charset="0"/>
                <a:cs typeface="Times New Roman" pitchFamily="18" charset="0"/>
              </a:rPr>
              <a:t>Dockerfile</a:t>
            </a:r>
            <a:r>
              <a:rPr lang="en-IN" sz="1800" dirty="0">
                <a:latin typeface="Times New Roman" pitchFamily="18" charset="0"/>
                <a:cs typeface="Times New Roman" pitchFamily="18" charset="0"/>
              </a:rPr>
              <a:t>, open a terminal and run the following command to build your </a:t>
            </a:r>
            <a:r>
              <a:rPr lang="en-IN" sz="1800" dirty="0" err="1">
                <a:latin typeface="Times New Roman" pitchFamily="18" charset="0"/>
                <a:cs typeface="Times New Roman" pitchFamily="18" charset="0"/>
              </a:rPr>
              <a:t>Docker</a:t>
            </a:r>
            <a:r>
              <a:rPr lang="en-IN" sz="1800" dirty="0">
                <a:latin typeface="Times New Roman" pitchFamily="18" charset="0"/>
                <a:cs typeface="Times New Roman" pitchFamily="18" charset="0"/>
              </a:rPr>
              <a:t> image:</a:t>
            </a:r>
          </a:p>
          <a:p>
            <a:pPr marL="0" indent="0">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docker</a:t>
            </a: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build -t your-image-name </a:t>
            </a:r>
            <a:r>
              <a:rPr lang="en-IN" sz="1800" dirty="0" smtClean="0">
                <a:latin typeface="Times New Roman" pitchFamily="18" charset="0"/>
                <a:cs typeface="Times New Roman" pitchFamily="18" charset="0"/>
              </a:rPr>
              <a:t>.</a:t>
            </a:r>
          </a:p>
          <a:p>
            <a:pPr marL="0" indent="0">
              <a:buNone/>
            </a:pPr>
            <a:endParaRPr lang="en-IN" sz="1800" dirty="0" smtClean="0">
              <a:latin typeface="Times New Roman" pitchFamily="18" charset="0"/>
              <a:cs typeface="Times New Roman" pitchFamily="18" charset="0"/>
            </a:endParaRPr>
          </a:p>
          <a:p>
            <a:pPr marL="0" indent="0">
              <a:buNone/>
            </a:pPr>
            <a:r>
              <a:rPr lang="en-IN" sz="1800" b="1" dirty="0">
                <a:latin typeface="Times New Roman" pitchFamily="18" charset="0"/>
                <a:cs typeface="Times New Roman" pitchFamily="18" charset="0"/>
              </a:rPr>
              <a:t>Step 4: Run the </a:t>
            </a:r>
            <a:r>
              <a:rPr lang="en-IN" sz="1800" b="1" dirty="0" err="1">
                <a:latin typeface="Times New Roman" pitchFamily="18" charset="0"/>
                <a:cs typeface="Times New Roman" pitchFamily="18" charset="0"/>
              </a:rPr>
              <a:t>Docker</a:t>
            </a:r>
            <a:r>
              <a:rPr lang="en-IN" sz="1800" b="1" dirty="0">
                <a:latin typeface="Times New Roman" pitchFamily="18" charset="0"/>
                <a:cs typeface="Times New Roman" pitchFamily="18" charset="0"/>
              </a:rPr>
              <a:t> Container</a:t>
            </a:r>
            <a:endParaRPr lang="en-IN"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Once the image is built, you can run the </a:t>
            </a:r>
            <a:r>
              <a:rPr lang="en-IN" sz="1800" dirty="0" err="1">
                <a:latin typeface="Times New Roman" pitchFamily="18" charset="0"/>
                <a:cs typeface="Times New Roman" pitchFamily="18" charset="0"/>
              </a:rPr>
              <a:t>Docker</a:t>
            </a:r>
            <a:r>
              <a:rPr lang="en-IN" sz="1800" dirty="0">
                <a:latin typeface="Times New Roman" pitchFamily="18" charset="0"/>
                <a:cs typeface="Times New Roman" pitchFamily="18" charset="0"/>
              </a:rPr>
              <a:t> container using the following command</a:t>
            </a:r>
            <a:r>
              <a:rPr lang="en-IN" sz="1800" dirty="0" smtClean="0">
                <a:latin typeface="Times New Roman" pitchFamily="18" charset="0"/>
                <a:cs typeface="Times New Roman" pitchFamily="18" charset="0"/>
              </a:rPr>
              <a:t>:</a:t>
            </a:r>
          </a:p>
          <a:p>
            <a:pPr marL="0" indent="0">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docker</a:t>
            </a: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run -p 8080:8080 </a:t>
            </a:r>
            <a:r>
              <a:rPr lang="en-IN" sz="1800" dirty="0" smtClean="0">
                <a:latin typeface="Times New Roman" pitchFamily="18" charset="0"/>
                <a:cs typeface="Times New Roman" pitchFamily="18" charset="0"/>
              </a:rPr>
              <a:t>your-image-name</a:t>
            </a:r>
          </a:p>
          <a:p>
            <a:pPr marL="0" indent="0">
              <a:buNone/>
            </a:pPr>
            <a:endParaRPr lang="en-IN" sz="1800" dirty="0" smtClean="0">
              <a:latin typeface="Times New Roman" pitchFamily="18" charset="0"/>
              <a:cs typeface="Times New Roman" pitchFamily="18" charset="0"/>
            </a:endParaRPr>
          </a:p>
          <a:p>
            <a:pPr marL="0" indent="0">
              <a:buNone/>
            </a:pPr>
            <a:r>
              <a:rPr lang="en-IN" sz="1800" b="1" dirty="0">
                <a:latin typeface="Times New Roman" pitchFamily="18" charset="0"/>
                <a:cs typeface="Times New Roman" pitchFamily="18" charset="0"/>
              </a:rPr>
              <a:t>Step 5: Access the Model Endpoint</a:t>
            </a:r>
            <a:endParaRPr lang="en-IN"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Your deployment code inside the </a:t>
            </a:r>
            <a:r>
              <a:rPr lang="en-IN" sz="1800" dirty="0" err="1">
                <a:latin typeface="Times New Roman" pitchFamily="18" charset="0"/>
                <a:cs typeface="Times New Roman" pitchFamily="18" charset="0"/>
              </a:rPr>
              <a:t>Docker</a:t>
            </a:r>
            <a:r>
              <a:rPr lang="en-IN" sz="1800" dirty="0">
                <a:latin typeface="Times New Roman" pitchFamily="18" charset="0"/>
                <a:cs typeface="Times New Roman" pitchFamily="18" charset="0"/>
              </a:rPr>
              <a:t> container should expose a REST API or some form of interface for making predictions. You can access this API by sending HTTP requests to http://localhost:8080 or the appropriate URL if you're deploying the container to a remote environment</a:t>
            </a:r>
          </a:p>
          <a:p>
            <a:pPr marL="0" indent="0">
              <a:buNone/>
            </a:pPr>
            <a:endParaRPr lang="en-IN" dirty="0"/>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5365966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772816"/>
            <a:ext cx="8229600" cy="4525963"/>
          </a:xfrm>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indent="0" algn="ctr">
              <a:buNone/>
            </a:pPr>
            <a:r>
              <a:rPr lang="en-US" sz="8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astellar" pitchFamily="18" charset="0"/>
              </a:rPr>
              <a:t>Thank</a:t>
            </a:r>
          </a:p>
          <a:p>
            <a:pPr marL="0" indent="0" algn="ctr">
              <a:buNone/>
            </a:pPr>
            <a:r>
              <a:rPr lang="en-US" sz="8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astellar" pitchFamily="18" charset="0"/>
              </a:rPr>
              <a:t> you</a:t>
            </a:r>
            <a:endParaRPr lang="en-IN" sz="8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astellar" pitchFamily="18" charset="0"/>
            </a:endParaRPr>
          </a:p>
        </p:txBody>
      </p:sp>
    </p:spTree>
    <p:extLst>
      <p:ext uri="{BB962C8B-B14F-4D97-AF65-F5344CB8AC3E}">
        <p14:creationId xmlns:p14="http://schemas.microsoft.com/office/powerpoint/2010/main" val="239206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Wrangling in Python</a:t>
            </a:r>
            <a:r>
              <a:rPr lang="en-IN" sz="3200" b="1" dirty="0"/>
              <a:t/>
            </a:r>
            <a:br>
              <a:rPr lang="en-IN" sz="3200" b="1" dirty="0"/>
            </a:br>
            <a:endParaRPr lang="en-IN" sz="3200" dirty="0"/>
          </a:p>
        </p:txBody>
      </p:sp>
      <p:sp>
        <p:nvSpPr>
          <p:cNvPr id="3" name="Content Placeholder 2"/>
          <p:cNvSpPr>
            <a:spLocks noGrp="1"/>
          </p:cNvSpPr>
          <p:nvPr>
            <p:ph idx="1"/>
          </p:nvPr>
        </p:nvSpPr>
        <p:spPr>
          <a:xfrm>
            <a:off x="304800" y="914400"/>
            <a:ext cx="8534400" cy="5638800"/>
          </a:xfrm>
        </p:spPr>
        <p:txBody>
          <a:bodyPr>
            <a:normAutofit fontScale="40000" lnSpcReduction="20000"/>
          </a:bodyPr>
          <a:lstStyle/>
          <a:p>
            <a:pPr algn="just" fontAlgn="base">
              <a:lnSpc>
                <a:spcPct val="170000"/>
              </a:lnSpc>
            </a:pPr>
            <a:r>
              <a:rPr lang="en-IN" sz="4300" dirty="0">
                <a:latin typeface="Times New Roman" pitchFamily="18" charset="0"/>
                <a:cs typeface="Times New Roman" pitchFamily="18" charset="0"/>
              </a:rPr>
              <a:t>Data Wrangling is a crucial topic for Data Science and Data Analysis. Pandas Framework of Python is used for Data Wrangling. </a:t>
            </a:r>
            <a:endParaRPr lang="en-IN" sz="4300" dirty="0" smtClean="0">
              <a:latin typeface="Times New Roman" pitchFamily="18" charset="0"/>
              <a:cs typeface="Times New Roman" pitchFamily="18" charset="0"/>
            </a:endParaRPr>
          </a:p>
          <a:p>
            <a:pPr algn="just" fontAlgn="base">
              <a:lnSpc>
                <a:spcPct val="170000"/>
              </a:lnSpc>
            </a:pPr>
            <a:r>
              <a:rPr lang="en-IN" sz="4300" dirty="0" smtClean="0">
                <a:latin typeface="Times New Roman" pitchFamily="18" charset="0"/>
                <a:cs typeface="Times New Roman" pitchFamily="18" charset="0"/>
              </a:rPr>
              <a:t>Pandas is </a:t>
            </a:r>
            <a:r>
              <a:rPr lang="en-IN" sz="4300" dirty="0">
                <a:latin typeface="Times New Roman" pitchFamily="18" charset="0"/>
                <a:cs typeface="Times New Roman" pitchFamily="18" charset="0"/>
              </a:rPr>
              <a:t>an open-source library in </a:t>
            </a:r>
            <a:r>
              <a:rPr lang="en-IN" sz="4300" dirty="0" smtClean="0">
                <a:latin typeface="Times New Roman" pitchFamily="18" charset="0"/>
                <a:cs typeface="Times New Roman" pitchFamily="18" charset="0"/>
              </a:rPr>
              <a:t>Python specifically </a:t>
            </a:r>
            <a:r>
              <a:rPr lang="en-IN" sz="4300" dirty="0">
                <a:latin typeface="Times New Roman" pitchFamily="18" charset="0"/>
                <a:cs typeface="Times New Roman" pitchFamily="18" charset="0"/>
              </a:rPr>
              <a:t>developed for Data Analysis and Data Science. It is used for processes like data sorting or filtration, Data grouping, etc.</a:t>
            </a:r>
          </a:p>
          <a:p>
            <a:pPr algn="just" fontAlgn="base">
              <a:lnSpc>
                <a:spcPct val="170000"/>
              </a:lnSpc>
              <a:buNone/>
            </a:pPr>
            <a:endParaRPr lang="en-IN" sz="4300" dirty="0" smtClean="0">
              <a:latin typeface="Times New Roman" pitchFamily="18" charset="0"/>
              <a:cs typeface="Times New Roman" pitchFamily="18" charset="0"/>
            </a:endParaRPr>
          </a:p>
          <a:p>
            <a:pPr algn="just" fontAlgn="base">
              <a:lnSpc>
                <a:spcPct val="170000"/>
              </a:lnSpc>
              <a:buNone/>
            </a:pPr>
            <a:r>
              <a:rPr lang="en-IN" sz="4300" dirty="0" smtClean="0">
                <a:latin typeface="Times New Roman" pitchFamily="18" charset="0"/>
                <a:cs typeface="Times New Roman" pitchFamily="18" charset="0"/>
              </a:rPr>
              <a:t>Data </a:t>
            </a:r>
            <a:r>
              <a:rPr lang="en-IN" sz="4300" dirty="0">
                <a:latin typeface="Times New Roman" pitchFamily="18" charset="0"/>
                <a:cs typeface="Times New Roman" pitchFamily="18" charset="0"/>
              </a:rPr>
              <a:t>wrangling in Python deals with the below functionalities:</a:t>
            </a:r>
          </a:p>
          <a:p>
            <a:pPr algn="just" fontAlgn="base">
              <a:lnSpc>
                <a:spcPct val="170000"/>
              </a:lnSpc>
            </a:pPr>
            <a:r>
              <a:rPr lang="en-IN" sz="4300" b="1" dirty="0">
                <a:latin typeface="Times New Roman" pitchFamily="18" charset="0"/>
                <a:cs typeface="Times New Roman" pitchFamily="18" charset="0"/>
              </a:rPr>
              <a:t>Data exploration: </a:t>
            </a:r>
            <a:r>
              <a:rPr lang="en-IN" sz="4300" dirty="0">
                <a:latin typeface="Times New Roman" pitchFamily="18" charset="0"/>
                <a:cs typeface="Times New Roman" pitchFamily="18" charset="0"/>
              </a:rPr>
              <a:t>In this process, the data is studied, </a:t>
            </a:r>
            <a:r>
              <a:rPr lang="en-IN" sz="4300" dirty="0" err="1">
                <a:latin typeface="Times New Roman" pitchFamily="18" charset="0"/>
                <a:cs typeface="Times New Roman" pitchFamily="18" charset="0"/>
              </a:rPr>
              <a:t>analyzed</a:t>
            </a:r>
            <a:r>
              <a:rPr lang="en-IN" sz="4300" dirty="0">
                <a:latin typeface="Times New Roman" pitchFamily="18" charset="0"/>
                <a:cs typeface="Times New Roman" pitchFamily="18" charset="0"/>
              </a:rPr>
              <a:t>, and understood by visualizing representations of data.</a:t>
            </a:r>
          </a:p>
          <a:p>
            <a:pPr algn="just" fontAlgn="base">
              <a:lnSpc>
                <a:spcPct val="170000"/>
              </a:lnSpc>
            </a:pPr>
            <a:r>
              <a:rPr lang="en-IN" sz="4300" b="1" dirty="0">
                <a:latin typeface="Times New Roman" pitchFamily="18" charset="0"/>
                <a:cs typeface="Times New Roman" pitchFamily="18" charset="0"/>
              </a:rPr>
              <a:t>Dealing with missing values: </a:t>
            </a:r>
            <a:r>
              <a:rPr lang="en-IN" sz="4300" dirty="0">
                <a:latin typeface="Times New Roman" pitchFamily="18" charset="0"/>
                <a:cs typeface="Times New Roman" pitchFamily="18" charset="0"/>
              </a:rPr>
              <a:t>Most of the datasets having a vast amount of data contain missing values of </a:t>
            </a:r>
            <a:r>
              <a:rPr lang="en-IN" sz="4300" i="1" dirty="0" err="1">
                <a:latin typeface="Times New Roman" pitchFamily="18" charset="0"/>
                <a:cs typeface="Times New Roman" pitchFamily="18" charset="0"/>
              </a:rPr>
              <a:t>NaN</a:t>
            </a:r>
            <a:r>
              <a:rPr lang="en-IN" sz="4300" i="1" dirty="0">
                <a:latin typeface="Times New Roman" pitchFamily="18" charset="0"/>
                <a:cs typeface="Times New Roman" pitchFamily="18" charset="0"/>
              </a:rPr>
              <a:t>, they are needed to be taken </a:t>
            </a:r>
            <a:r>
              <a:rPr lang="en-IN" sz="4300" dirty="0">
                <a:latin typeface="Times New Roman" pitchFamily="18" charset="0"/>
                <a:cs typeface="Times New Roman" pitchFamily="18" charset="0"/>
              </a:rPr>
              <a:t>care</a:t>
            </a:r>
            <a:r>
              <a:rPr lang="en-IN" sz="4300" i="1" dirty="0">
                <a:latin typeface="Times New Roman" pitchFamily="18" charset="0"/>
                <a:cs typeface="Times New Roman" pitchFamily="18" charset="0"/>
              </a:rPr>
              <a:t> </a:t>
            </a:r>
            <a:r>
              <a:rPr lang="en-IN" sz="4300" dirty="0">
                <a:latin typeface="Times New Roman" pitchFamily="18" charset="0"/>
                <a:cs typeface="Times New Roman" pitchFamily="18" charset="0"/>
              </a:rPr>
              <a:t>of by replacing them with mean, mode, the most frequent value of the column, or simply by dropping the row having a </a:t>
            </a:r>
            <a:r>
              <a:rPr lang="en-IN" sz="4300" i="1" dirty="0" err="1">
                <a:latin typeface="Times New Roman" pitchFamily="18" charset="0"/>
                <a:cs typeface="Times New Roman" pitchFamily="18" charset="0"/>
              </a:rPr>
              <a:t>NaN</a:t>
            </a:r>
            <a:r>
              <a:rPr lang="en-IN" sz="4300" i="1" dirty="0">
                <a:latin typeface="Times New Roman" pitchFamily="18" charset="0"/>
                <a:cs typeface="Times New Roman" pitchFamily="18" charset="0"/>
              </a:rPr>
              <a:t> </a:t>
            </a:r>
            <a:r>
              <a:rPr lang="en-IN" sz="4300" i="1" dirty="0" smtClean="0">
                <a:latin typeface="Times New Roman" pitchFamily="18" charset="0"/>
                <a:cs typeface="Times New Roman" pitchFamily="18" charset="0"/>
              </a:rPr>
              <a:t> </a:t>
            </a:r>
            <a:r>
              <a:rPr lang="en-IN" sz="4300" dirty="0" smtClean="0">
                <a:latin typeface="Times New Roman" pitchFamily="18" charset="0"/>
                <a:cs typeface="Times New Roman" pitchFamily="18" charset="0"/>
              </a:rPr>
              <a:t>value.</a:t>
            </a:r>
            <a:endParaRPr lang="en-IN" dirty="0"/>
          </a:p>
        </p:txBody>
      </p:sp>
    </p:spTree>
    <p:extLst>
      <p:ext uri="{BB962C8B-B14F-4D97-AF65-F5344CB8AC3E}">
        <p14:creationId xmlns:p14="http://schemas.microsoft.com/office/powerpoint/2010/main" val="1819478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Wrangling in Python</a:t>
            </a:r>
            <a:r>
              <a:rPr lang="en-IN" sz="3200" b="1" dirty="0"/>
              <a:t/>
            </a:r>
            <a:br>
              <a:rPr lang="en-IN" sz="3200" b="1" dirty="0"/>
            </a:br>
            <a:endParaRPr lang="en-IN" sz="3200" dirty="0"/>
          </a:p>
        </p:txBody>
      </p:sp>
      <p:sp>
        <p:nvSpPr>
          <p:cNvPr id="3" name="Content Placeholder 2"/>
          <p:cNvSpPr>
            <a:spLocks noGrp="1"/>
          </p:cNvSpPr>
          <p:nvPr>
            <p:ph idx="1"/>
          </p:nvPr>
        </p:nvSpPr>
        <p:spPr>
          <a:xfrm>
            <a:off x="251520" y="1052737"/>
            <a:ext cx="8587680" cy="4967063"/>
          </a:xfrm>
        </p:spPr>
        <p:txBody>
          <a:bodyPr>
            <a:normAutofit/>
          </a:bodyPr>
          <a:lstStyle/>
          <a:p>
            <a:pPr algn="just" fontAlgn="base">
              <a:lnSpc>
                <a:spcPct val="170000"/>
              </a:lnSpc>
            </a:pPr>
            <a:r>
              <a:rPr lang="en-IN" sz="2000" b="1" dirty="0" smtClean="0">
                <a:latin typeface="Times New Roman" pitchFamily="18" charset="0"/>
                <a:cs typeface="Times New Roman" pitchFamily="18" charset="0"/>
              </a:rPr>
              <a:t>Reshaping data: </a:t>
            </a:r>
            <a:r>
              <a:rPr lang="en-IN" sz="2000" dirty="0" smtClean="0">
                <a:latin typeface="Times New Roman" pitchFamily="18" charset="0"/>
                <a:cs typeface="Times New Roman" pitchFamily="18" charset="0"/>
              </a:rPr>
              <a:t>In this process, data is manipulated according to the requirements, where new data can be added or pre-existing data can be modified.</a:t>
            </a:r>
          </a:p>
          <a:p>
            <a:pPr algn="just" fontAlgn="base">
              <a:lnSpc>
                <a:spcPct val="170000"/>
              </a:lnSpc>
            </a:pPr>
            <a:r>
              <a:rPr lang="en-IN" sz="2000" b="1" dirty="0" smtClean="0">
                <a:latin typeface="Times New Roman" pitchFamily="18" charset="0"/>
                <a:cs typeface="Times New Roman" pitchFamily="18" charset="0"/>
              </a:rPr>
              <a:t>Filtering data: </a:t>
            </a:r>
            <a:r>
              <a:rPr lang="en-IN" sz="2000" dirty="0" smtClean="0">
                <a:latin typeface="Times New Roman" pitchFamily="18" charset="0"/>
                <a:cs typeface="Times New Roman" pitchFamily="18" charset="0"/>
              </a:rPr>
              <a:t>Some times datasets are comprised of unwanted rows or columns which are required to be removed or filtered</a:t>
            </a:r>
          </a:p>
          <a:p>
            <a:pPr algn="just" fontAlgn="base">
              <a:lnSpc>
                <a:spcPct val="170000"/>
              </a:lnSpc>
            </a:pPr>
            <a:r>
              <a:rPr lang="en-IN" sz="2000" b="1" dirty="0" smtClean="0">
                <a:latin typeface="Times New Roman" pitchFamily="18" charset="0"/>
                <a:cs typeface="Times New Roman" pitchFamily="18" charset="0"/>
              </a:rPr>
              <a:t>Other:</a:t>
            </a:r>
            <a:r>
              <a:rPr lang="en-IN" sz="2000" dirty="0" smtClean="0">
                <a:latin typeface="Times New Roman" pitchFamily="18" charset="0"/>
                <a:cs typeface="Times New Roman" pitchFamily="18" charset="0"/>
              </a:rPr>
              <a:t> After dealing with the raw dataset with the above functionalities we get an efficient dataset as per our requirements and then it can be used for a required purpose like data analyzing, machine learning, data visualization, model training etc.</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819478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exploration in Python</a:t>
            </a:r>
            <a:r>
              <a:rPr lang="en-IN" b="1" dirty="0"/>
              <a:t/>
            </a:r>
            <a:br>
              <a:rPr lang="en-IN" b="1" dirty="0"/>
            </a:br>
            <a:endParaRPr lang="en-IN" dirty="0"/>
          </a:p>
        </p:txBody>
      </p:sp>
      <p:sp>
        <p:nvSpPr>
          <p:cNvPr id="3" name="Content Placeholder 2"/>
          <p:cNvSpPr>
            <a:spLocks noGrp="1"/>
          </p:cNvSpPr>
          <p:nvPr>
            <p:ph idx="1"/>
          </p:nvPr>
        </p:nvSpPr>
        <p:spPr>
          <a:xfrm>
            <a:off x="395536" y="836713"/>
            <a:ext cx="7848872" cy="5411687"/>
          </a:xfrm>
        </p:spPr>
        <p:txBody>
          <a:bodyPr>
            <a:normAutofit fontScale="70000" lnSpcReduction="20000"/>
          </a:bodyPr>
          <a:lstStyle/>
          <a:p>
            <a:pPr marL="0" indent="0">
              <a:buNone/>
            </a:pPr>
            <a:r>
              <a:rPr lang="en-IN" dirty="0" smtClean="0">
                <a:latin typeface="Times New Roman" pitchFamily="18" charset="0"/>
                <a:cs typeface="Times New Roman" pitchFamily="18" charset="0"/>
              </a:rPr>
              <a:t># Import pandas package</a:t>
            </a:r>
          </a:p>
          <a:p>
            <a:pPr marL="0" indent="0">
              <a:buNone/>
            </a:pPr>
            <a:r>
              <a:rPr lang="en-IN" dirty="0" smtClean="0">
                <a:latin typeface="Times New Roman" pitchFamily="18" charset="0"/>
                <a:cs typeface="Times New Roman" pitchFamily="18" charset="0"/>
              </a:rPr>
              <a:t>import pandas as </a:t>
            </a:r>
            <a:r>
              <a:rPr lang="en-IN" dirty="0" err="1" smtClean="0">
                <a:latin typeface="Times New Roman" pitchFamily="18" charset="0"/>
                <a:cs typeface="Times New Roman" pitchFamily="18" charset="0"/>
              </a:rPr>
              <a:t>pd</a:t>
            </a:r>
            <a:endParaRPr lang="en-IN" dirty="0" smtClean="0">
              <a:latin typeface="Times New Roman" pitchFamily="18" charset="0"/>
              <a:cs typeface="Times New Roman" pitchFamily="18" charset="0"/>
            </a:endParaRPr>
          </a:p>
          <a:p>
            <a:pPr marL="0" indent="0">
              <a:buNone/>
            </a:pP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 Assign data</a:t>
            </a:r>
          </a:p>
          <a:p>
            <a:pPr marL="0" indent="0">
              <a:buNone/>
            </a:pPr>
            <a:r>
              <a:rPr lang="en-IN" dirty="0" smtClean="0">
                <a:latin typeface="Times New Roman" pitchFamily="18" charset="0"/>
                <a:cs typeface="Times New Roman" pitchFamily="18" charset="0"/>
              </a:rPr>
              <a:t>data = {'Name': ['Jai', '</a:t>
            </a:r>
            <a:r>
              <a:rPr lang="en-IN" dirty="0" err="1" smtClean="0">
                <a:latin typeface="Times New Roman" pitchFamily="18" charset="0"/>
                <a:cs typeface="Times New Roman" pitchFamily="18" charset="0"/>
              </a:rPr>
              <a:t>Princi</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Gaurav</a:t>
            </a:r>
            <a:r>
              <a:rPr lang="en-IN" dirty="0" smtClean="0">
                <a:latin typeface="Times New Roman" pitchFamily="18" charset="0"/>
                <a:cs typeface="Times New Roman" pitchFamily="18" charset="0"/>
              </a:rPr>
              <a:t>',</a:t>
            </a:r>
          </a:p>
          <a:p>
            <a:pPr marL="0" indent="0">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Anuj</a:t>
            </a:r>
            <a:r>
              <a:rPr lang="en-IN" dirty="0" smtClean="0">
                <a:latin typeface="Times New Roman" pitchFamily="18" charset="0"/>
                <a:cs typeface="Times New Roman" pitchFamily="18" charset="0"/>
              </a:rPr>
              <a:t>', 'Ravi', 'Natasha', '</a:t>
            </a:r>
            <a:r>
              <a:rPr lang="en-IN" dirty="0" err="1" smtClean="0">
                <a:latin typeface="Times New Roman" pitchFamily="18" charset="0"/>
                <a:cs typeface="Times New Roman" pitchFamily="18" charset="0"/>
              </a:rPr>
              <a:t>Riya</a:t>
            </a:r>
            <a:r>
              <a:rPr lang="en-IN" dirty="0" smtClean="0">
                <a:latin typeface="Times New Roman" pitchFamily="18" charset="0"/>
                <a:cs typeface="Times New Roman" pitchFamily="18" charset="0"/>
              </a:rPr>
              <a:t>'],</a:t>
            </a:r>
          </a:p>
          <a:p>
            <a:pPr marL="0" indent="0">
              <a:buNone/>
            </a:pPr>
            <a:r>
              <a:rPr lang="en-IN" dirty="0" smtClean="0">
                <a:latin typeface="Times New Roman" pitchFamily="18" charset="0"/>
                <a:cs typeface="Times New Roman" pitchFamily="18" charset="0"/>
              </a:rPr>
              <a:t>		'Age': [17, 17, 18, 17, 18, 17, 17],</a:t>
            </a:r>
          </a:p>
          <a:p>
            <a:pPr marL="0" indent="0">
              <a:buNone/>
            </a:pPr>
            <a:r>
              <a:rPr lang="en-IN" dirty="0" smtClean="0">
                <a:latin typeface="Times New Roman" pitchFamily="18" charset="0"/>
                <a:cs typeface="Times New Roman" pitchFamily="18" charset="0"/>
              </a:rPr>
              <a:t>		'Gender': ['M', 'F', 'M', 'M', 'M', 'F', 'F'],</a:t>
            </a:r>
          </a:p>
          <a:p>
            <a:pPr marL="0" indent="0">
              <a:buNone/>
            </a:pPr>
            <a:r>
              <a:rPr lang="en-IN" dirty="0" smtClean="0">
                <a:latin typeface="Times New Roman" pitchFamily="18" charset="0"/>
                <a:cs typeface="Times New Roman" pitchFamily="18" charset="0"/>
              </a:rPr>
              <a:t>		'Marks': [90, 76, '</a:t>
            </a:r>
            <a:r>
              <a:rPr lang="en-IN" dirty="0" err="1" smtClean="0">
                <a:latin typeface="Times New Roman" pitchFamily="18" charset="0"/>
                <a:cs typeface="Times New Roman" pitchFamily="18" charset="0"/>
              </a:rPr>
              <a:t>NaN</a:t>
            </a:r>
            <a:r>
              <a:rPr lang="en-IN" dirty="0" smtClean="0">
                <a:latin typeface="Times New Roman" pitchFamily="18" charset="0"/>
                <a:cs typeface="Times New Roman" pitchFamily="18" charset="0"/>
              </a:rPr>
              <a:t>', 74, 65, '</a:t>
            </a:r>
            <a:r>
              <a:rPr lang="en-IN" dirty="0" err="1" smtClean="0">
                <a:latin typeface="Times New Roman" pitchFamily="18" charset="0"/>
                <a:cs typeface="Times New Roman" pitchFamily="18" charset="0"/>
              </a:rPr>
              <a:t>NaN</a:t>
            </a:r>
            <a:r>
              <a:rPr lang="en-IN" dirty="0" smtClean="0">
                <a:latin typeface="Times New Roman" pitchFamily="18" charset="0"/>
                <a:cs typeface="Times New Roman" pitchFamily="18" charset="0"/>
              </a:rPr>
              <a:t>', 71]}</a:t>
            </a:r>
          </a:p>
          <a:p>
            <a:pPr marL="0" indent="0">
              <a:buNone/>
            </a:pP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 Convert into </a:t>
            </a:r>
            <a:r>
              <a:rPr lang="en-IN" dirty="0" err="1" smtClean="0">
                <a:latin typeface="Times New Roman" pitchFamily="18" charset="0"/>
                <a:cs typeface="Times New Roman" pitchFamily="18" charset="0"/>
              </a:rPr>
              <a:t>DataFrame</a:t>
            </a:r>
            <a:endParaRPr lang="en-IN" dirty="0" smtClean="0">
              <a:latin typeface="Times New Roman" pitchFamily="18" charset="0"/>
              <a:cs typeface="Times New Roman" pitchFamily="18" charset="0"/>
            </a:endParaRPr>
          </a:p>
          <a:p>
            <a:pPr marL="0" indent="0">
              <a:buNone/>
            </a:pPr>
            <a:r>
              <a:rPr lang="en-IN" dirty="0" err="1" smtClean="0">
                <a:latin typeface="Times New Roman" pitchFamily="18" charset="0"/>
                <a:cs typeface="Times New Roman" pitchFamily="18" charset="0"/>
              </a:rPr>
              <a:t>df</a:t>
            </a:r>
            <a:r>
              <a:rPr lang="en-IN" dirty="0" smtClean="0">
                <a:latin typeface="Times New Roman" pitchFamily="18" charset="0"/>
                <a:cs typeface="Times New Roman" pitchFamily="18" charset="0"/>
              </a:rPr>
              <a:t> = </a:t>
            </a:r>
            <a:r>
              <a:rPr lang="en-IN" dirty="0" err="1" smtClean="0">
                <a:latin typeface="Times New Roman" pitchFamily="18" charset="0"/>
                <a:cs typeface="Times New Roman" pitchFamily="18" charset="0"/>
              </a:rPr>
              <a:t>pd.DataFrame</a:t>
            </a:r>
            <a:r>
              <a:rPr lang="en-IN" dirty="0" smtClean="0">
                <a:latin typeface="Times New Roman" pitchFamily="18" charset="0"/>
                <a:cs typeface="Times New Roman" pitchFamily="18" charset="0"/>
              </a:rPr>
              <a:t>(data)</a:t>
            </a:r>
          </a:p>
          <a:p>
            <a:pPr marL="0" indent="0">
              <a:buNone/>
            </a:pP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 Display data</a:t>
            </a:r>
          </a:p>
          <a:p>
            <a:pPr marL="0" indent="0">
              <a:buNone/>
            </a:pPr>
            <a:r>
              <a:rPr lang="en-IN" dirty="0" err="1" smtClean="0">
                <a:latin typeface="Times New Roman" pitchFamily="18" charset="0"/>
                <a:cs typeface="Times New Roman" pitchFamily="18" charset="0"/>
              </a:rPr>
              <a:t>df</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0300" y="3962400"/>
            <a:ext cx="2857500" cy="2809875"/>
          </a:xfrm>
          <a:prstGeom prst="rect">
            <a:avLst/>
          </a:prstGeom>
          <a:ln w="28575">
            <a:solidFill>
              <a:schemeClr val="tx1"/>
            </a:solidFill>
            <a:miter lim="800000"/>
            <a:headEnd/>
            <a:tailEnd/>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52137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Dealing with missing values in Python</a:t>
            </a:r>
            <a:r>
              <a:rPr lang="en-IN" b="1" dirty="0"/>
              <a:t/>
            </a:r>
            <a:br>
              <a:rPr lang="en-IN" b="1" dirty="0"/>
            </a:br>
            <a:endParaRPr lang="en-IN" dirty="0"/>
          </a:p>
        </p:txBody>
      </p:sp>
      <p:sp>
        <p:nvSpPr>
          <p:cNvPr id="3" name="Content Placeholder 2"/>
          <p:cNvSpPr>
            <a:spLocks noGrp="1"/>
          </p:cNvSpPr>
          <p:nvPr>
            <p:ph idx="1"/>
          </p:nvPr>
        </p:nvSpPr>
        <p:spPr>
          <a:xfrm>
            <a:off x="395536" y="980730"/>
            <a:ext cx="8229600" cy="5496270"/>
          </a:xfrm>
        </p:spPr>
        <p:txBody>
          <a:bodyPr>
            <a:normAutofit fontScale="47500" lnSpcReduction="20000"/>
          </a:bodyPr>
          <a:lstStyle/>
          <a:p>
            <a:pPr marL="0" indent="0">
              <a:buNone/>
            </a:pPr>
            <a:r>
              <a:rPr lang="en-IN" sz="5500" dirty="0" smtClean="0">
                <a:latin typeface="Times New Roman" pitchFamily="18" charset="0"/>
                <a:cs typeface="Times New Roman" pitchFamily="18" charset="0"/>
              </a:rPr>
              <a:t># Compute average</a:t>
            </a:r>
          </a:p>
          <a:p>
            <a:pPr marL="0" indent="0">
              <a:buNone/>
            </a:pPr>
            <a:r>
              <a:rPr lang="en-IN" sz="5500" dirty="0" smtClean="0">
                <a:latin typeface="Times New Roman" pitchFamily="18" charset="0"/>
                <a:cs typeface="Times New Roman" pitchFamily="18" charset="0"/>
              </a:rPr>
              <a:t>c = </a:t>
            </a:r>
            <a:r>
              <a:rPr lang="en-IN" sz="5500" dirty="0" err="1" smtClean="0">
                <a:latin typeface="Times New Roman" pitchFamily="18" charset="0"/>
                <a:cs typeface="Times New Roman" pitchFamily="18" charset="0"/>
              </a:rPr>
              <a:t>avg</a:t>
            </a:r>
            <a:r>
              <a:rPr lang="en-IN" sz="5500" dirty="0" smtClean="0">
                <a:latin typeface="Times New Roman" pitchFamily="18" charset="0"/>
                <a:cs typeface="Times New Roman" pitchFamily="18" charset="0"/>
              </a:rPr>
              <a:t> = 0</a:t>
            </a:r>
          </a:p>
          <a:p>
            <a:pPr marL="0" indent="0">
              <a:buNone/>
            </a:pPr>
            <a:r>
              <a:rPr lang="en-IN" sz="5500" dirty="0" smtClean="0">
                <a:latin typeface="Times New Roman" pitchFamily="18" charset="0"/>
                <a:cs typeface="Times New Roman" pitchFamily="18" charset="0"/>
              </a:rPr>
              <a:t>for </a:t>
            </a:r>
            <a:r>
              <a:rPr lang="en-IN" sz="5500" dirty="0" err="1" smtClean="0">
                <a:latin typeface="Times New Roman" pitchFamily="18" charset="0"/>
                <a:cs typeface="Times New Roman" pitchFamily="18" charset="0"/>
              </a:rPr>
              <a:t>ele</a:t>
            </a:r>
            <a:r>
              <a:rPr lang="en-IN" sz="5500" dirty="0" smtClean="0">
                <a:latin typeface="Times New Roman" pitchFamily="18" charset="0"/>
                <a:cs typeface="Times New Roman" pitchFamily="18" charset="0"/>
              </a:rPr>
              <a:t> in </a:t>
            </a:r>
            <a:r>
              <a:rPr lang="en-IN" sz="5500" dirty="0" err="1" smtClean="0">
                <a:latin typeface="Times New Roman" pitchFamily="18" charset="0"/>
                <a:cs typeface="Times New Roman" pitchFamily="18" charset="0"/>
              </a:rPr>
              <a:t>df</a:t>
            </a:r>
            <a:r>
              <a:rPr lang="en-IN" sz="5500" dirty="0" smtClean="0">
                <a:latin typeface="Times New Roman" pitchFamily="18" charset="0"/>
                <a:cs typeface="Times New Roman" pitchFamily="18" charset="0"/>
              </a:rPr>
              <a:t>['Marks']:</a:t>
            </a:r>
          </a:p>
          <a:p>
            <a:pPr marL="0" indent="0">
              <a:buNone/>
            </a:pPr>
            <a:r>
              <a:rPr lang="en-IN" sz="5500" dirty="0" smtClean="0">
                <a:latin typeface="Times New Roman" pitchFamily="18" charset="0"/>
                <a:cs typeface="Times New Roman" pitchFamily="18" charset="0"/>
              </a:rPr>
              <a:t>	if </a:t>
            </a:r>
            <a:r>
              <a:rPr lang="en-IN" sz="5500" dirty="0" err="1" smtClean="0">
                <a:latin typeface="Times New Roman" pitchFamily="18" charset="0"/>
                <a:cs typeface="Times New Roman" pitchFamily="18" charset="0"/>
              </a:rPr>
              <a:t>str</a:t>
            </a:r>
            <a:r>
              <a:rPr lang="en-IN" sz="5500" dirty="0" smtClean="0">
                <a:latin typeface="Times New Roman" pitchFamily="18" charset="0"/>
                <a:cs typeface="Times New Roman" pitchFamily="18" charset="0"/>
              </a:rPr>
              <a:t>(</a:t>
            </a:r>
            <a:r>
              <a:rPr lang="en-IN" sz="5500" dirty="0" err="1" smtClean="0">
                <a:latin typeface="Times New Roman" pitchFamily="18" charset="0"/>
                <a:cs typeface="Times New Roman" pitchFamily="18" charset="0"/>
              </a:rPr>
              <a:t>ele</a:t>
            </a:r>
            <a:r>
              <a:rPr lang="en-IN" sz="5500" dirty="0" smtClean="0">
                <a:latin typeface="Times New Roman" pitchFamily="18" charset="0"/>
                <a:cs typeface="Times New Roman" pitchFamily="18" charset="0"/>
              </a:rPr>
              <a:t>).</a:t>
            </a:r>
            <a:r>
              <a:rPr lang="en-IN" sz="5500" dirty="0" err="1" smtClean="0">
                <a:latin typeface="Times New Roman" pitchFamily="18" charset="0"/>
                <a:cs typeface="Times New Roman" pitchFamily="18" charset="0"/>
              </a:rPr>
              <a:t>isnumeric</a:t>
            </a:r>
            <a:r>
              <a:rPr lang="en-IN" sz="5500" dirty="0" smtClean="0">
                <a:latin typeface="Times New Roman" pitchFamily="18" charset="0"/>
                <a:cs typeface="Times New Roman" pitchFamily="18" charset="0"/>
              </a:rPr>
              <a:t>():</a:t>
            </a:r>
          </a:p>
          <a:p>
            <a:pPr marL="0" indent="0">
              <a:buNone/>
            </a:pPr>
            <a:r>
              <a:rPr lang="en-IN" sz="5500" dirty="0" smtClean="0">
                <a:latin typeface="Times New Roman" pitchFamily="18" charset="0"/>
                <a:cs typeface="Times New Roman" pitchFamily="18" charset="0"/>
              </a:rPr>
              <a:t>		c += 1</a:t>
            </a:r>
          </a:p>
          <a:p>
            <a:pPr marL="0" indent="0">
              <a:buNone/>
            </a:pPr>
            <a:r>
              <a:rPr lang="en-IN" sz="5500" dirty="0" smtClean="0">
                <a:latin typeface="Times New Roman" pitchFamily="18" charset="0"/>
                <a:cs typeface="Times New Roman" pitchFamily="18" charset="0"/>
              </a:rPr>
              <a:t>		</a:t>
            </a:r>
            <a:r>
              <a:rPr lang="en-IN" sz="5500" dirty="0" err="1" smtClean="0">
                <a:latin typeface="Times New Roman" pitchFamily="18" charset="0"/>
                <a:cs typeface="Times New Roman" pitchFamily="18" charset="0"/>
              </a:rPr>
              <a:t>avg</a:t>
            </a:r>
            <a:r>
              <a:rPr lang="en-IN" sz="5500" dirty="0" smtClean="0">
                <a:latin typeface="Times New Roman" pitchFamily="18" charset="0"/>
                <a:cs typeface="Times New Roman" pitchFamily="18" charset="0"/>
              </a:rPr>
              <a:t> += </a:t>
            </a:r>
            <a:r>
              <a:rPr lang="en-IN" sz="5500" dirty="0" err="1" smtClean="0">
                <a:latin typeface="Times New Roman" pitchFamily="18" charset="0"/>
                <a:cs typeface="Times New Roman" pitchFamily="18" charset="0"/>
              </a:rPr>
              <a:t>ele</a:t>
            </a:r>
            <a:endParaRPr lang="en-IN" sz="5500" dirty="0" smtClean="0">
              <a:latin typeface="Times New Roman" pitchFamily="18" charset="0"/>
              <a:cs typeface="Times New Roman" pitchFamily="18" charset="0"/>
            </a:endParaRPr>
          </a:p>
          <a:p>
            <a:pPr marL="0" indent="0">
              <a:buNone/>
            </a:pPr>
            <a:r>
              <a:rPr lang="en-IN" sz="5500" dirty="0" err="1" smtClean="0">
                <a:latin typeface="Times New Roman" pitchFamily="18" charset="0"/>
                <a:cs typeface="Times New Roman" pitchFamily="18" charset="0"/>
              </a:rPr>
              <a:t>avg</a:t>
            </a:r>
            <a:r>
              <a:rPr lang="en-IN" sz="5500" dirty="0" smtClean="0">
                <a:latin typeface="Times New Roman" pitchFamily="18" charset="0"/>
                <a:cs typeface="Times New Roman" pitchFamily="18" charset="0"/>
              </a:rPr>
              <a:t> /= c</a:t>
            </a:r>
          </a:p>
          <a:p>
            <a:pPr marL="0" indent="0">
              <a:buNone/>
            </a:pPr>
            <a:endParaRPr lang="en-IN" sz="5500" dirty="0" smtClean="0">
              <a:latin typeface="Times New Roman" pitchFamily="18" charset="0"/>
              <a:cs typeface="Times New Roman" pitchFamily="18" charset="0"/>
            </a:endParaRPr>
          </a:p>
          <a:p>
            <a:pPr marL="0" indent="0">
              <a:buNone/>
            </a:pPr>
            <a:r>
              <a:rPr lang="en-IN" sz="5500" dirty="0" smtClean="0">
                <a:latin typeface="Times New Roman" pitchFamily="18" charset="0"/>
                <a:cs typeface="Times New Roman" pitchFamily="18" charset="0"/>
              </a:rPr>
              <a:t># Replace missing values</a:t>
            </a:r>
          </a:p>
          <a:p>
            <a:pPr marL="0" indent="0">
              <a:buNone/>
            </a:pPr>
            <a:r>
              <a:rPr lang="en-IN" sz="5500" dirty="0" err="1" smtClean="0">
                <a:latin typeface="Times New Roman" pitchFamily="18" charset="0"/>
                <a:cs typeface="Times New Roman" pitchFamily="18" charset="0"/>
              </a:rPr>
              <a:t>df</a:t>
            </a:r>
            <a:r>
              <a:rPr lang="en-IN" sz="5500" dirty="0" smtClean="0">
                <a:latin typeface="Times New Roman" pitchFamily="18" charset="0"/>
                <a:cs typeface="Times New Roman" pitchFamily="18" charset="0"/>
              </a:rPr>
              <a:t> = </a:t>
            </a:r>
            <a:r>
              <a:rPr lang="en-IN" sz="5500" dirty="0" err="1" smtClean="0">
                <a:latin typeface="Times New Roman" pitchFamily="18" charset="0"/>
                <a:cs typeface="Times New Roman" pitchFamily="18" charset="0"/>
              </a:rPr>
              <a:t>df.replace</a:t>
            </a:r>
            <a:r>
              <a:rPr lang="en-IN" sz="5500" dirty="0" smtClean="0">
                <a:latin typeface="Times New Roman" pitchFamily="18" charset="0"/>
                <a:cs typeface="Times New Roman" pitchFamily="18" charset="0"/>
              </a:rPr>
              <a:t>(</a:t>
            </a:r>
            <a:r>
              <a:rPr lang="en-IN" sz="5500" dirty="0" err="1" smtClean="0">
                <a:latin typeface="Times New Roman" pitchFamily="18" charset="0"/>
                <a:cs typeface="Times New Roman" pitchFamily="18" charset="0"/>
              </a:rPr>
              <a:t>to_replace</a:t>
            </a:r>
            <a:r>
              <a:rPr lang="en-IN" sz="5500" dirty="0" smtClean="0">
                <a:latin typeface="Times New Roman" pitchFamily="18" charset="0"/>
                <a:cs typeface="Times New Roman" pitchFamily="18" charset="0"/>
              </a:rPr>
              <a:t>="</a:t>
            </a:r>
            <a:r>
              <a:rPr lang="en-IN" sz="5500" dirty="0" err="1" smtClean="0">
                <a:latin typeface="Times New Roman" pitchFamily="18" charset="0"/>
                <a:cs typeface="Times New Roman" pitchFamily="18" charset="0"/>
              </a:rPr>
              <a:t>NaN</a:t>
            </a:r>
            <a:r>
              <a:rPr lang="en-IN" sz="5500" dirty="0" smtClean="0">
                <a:latin typeface="Times New Roman" pitchFamily="18" charset="0"/>
                <a:cs typeface="Times New Roman" pitchFamily="18" charset="0"/>
              </a:rPr>
              <a:t>", value=</a:t>
            </a:r>
            <a:r>
              <a:rPr lang="en-IN" sz="5500" dirty="0" err="1" smtClean="0">
                <a:latin typeface="Times New Roman" pitchFamily="18" charset="0"/>
                <a:cs typeface="Times New Roman" pitchFamily="18" charset="0"/>
              </a:rPr>
              <a:t>avg</a:t>
            </a:r>
            <a:r>
              <a:rPr lang="en-IN" sz="5500" dirty="0" smtClean="0">
                <a:latin typeface="Times New Roman" pitchFamily="18" charset="0"/>
                <a:cs typeface="Times New Roman" pitchFamily="18" charset="0"/>
              </a:rPr>
              <a:t>)</a:t>
            </a:r>
          </a:p>
          <a:p>
            <a:pPr marL="0" indent="0">
              <a:buNone/>
            </a:pPr>
            <a:endParaRPr lang="en-IN" sz="5500" dirty="0" smtClean="0">
              <a:latin typeface="Times New Roman" pitchFamily="18" charset="0"/>
              <a:cs typeface="Times New Roman" pitchFamily="18" charset="0"/>
            </a:endParaRPr>
          </a:p>
          <a:p>
            <a:pPr marL="0" indent="0">
              <a:buNone/>
            </a:pPr>
            <a:r>
              <a:rPr lang="en-IN" sz="5500" dirty="0" smtClean="0">
                <a:latin typeface="Times New Roman" pitchFamily="18" charset="0"/>
                <a:cs typeface="Times New Roman" pitchFamily="18" charset="0"/>
              </a:rPr>
              <a:t># Display data</a:t>
            </a:r>
          </a:p>
          <a:p>
            <a:pPr marL="0" indent="0">
              <a:buNone/>
            </a:pPr>
            <a:r>
              <a:rPr lang="en-IN" sz="5500" dirty="0" err="1" smtClean="0">
                <a:latin typeface="Times New Roman" pitchFamily="18" charset="0"/>
                <a:cs typeface="Times New Roman" pitchFamily="18" charset="0"/>
              </a:rPr>
              <a:t>df</a:t>
            </a:r>
            <a:endParaRPr lang="en-IN" sz="5500" dirty="0" smtClean="0">
              <a:latin typeface="Times New Roman" pitchFamily="18" charset="0"/>
              <a:cs typeface="Times New Roman" pitchFamily="18" charset="0"/>
            </a:endParaRPr>
          </a:p>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990600"/>
            <a:ext cx="3672408"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6121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Replacing</a:t>
            </a:r>
            <a:r>
              <a:rPr lang="en-IN" sz="24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2"/>
              </a:rPr>
              <a:t> </a:t>
            </a:r>
            <a:r>
              <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 Data Wrangling</a:t>
            </a:r>
            <a:r>
              <a:rPr lang="en-IN" b="1" dirty="0"/>
              <a:t/>
            </a:r>
            <a:br>
              <a:rPr lang="en-IN" b="1" dirty="0"/>
            </a:br>
            <a:endParaRPr lang="en-IN" dirty="0"/>
          </a:p>
        </p:txBody>
      </p:sp>
      <p:sp>
        <p:nvSpPr>
          <p:cNvPr id="3" name="Content Placeholder 2"/>
          <p:cNvSpPr>
            <a:spLocks noGrp="1"/>
          </p:cNvSpPr>
          <p:nvPr>
            <p:ph idx="1"/>
          </p:nvPr>
        </p:nvSpPr>
        <p:spPr>
          <a:xfrm>
            <a:off x="467544" y="1052736"/>
            <a:ext cx="4680520" cy="1944216"/>
          </a:xfrm>
        </p:spPr>
        <p:txBody>
          <a:bodyPr>
            <a:normAutofit lnSpcReduction="10000"/>
          </a:bodyPr>
          <a:lstStyle/>
          <a:p>
            <a:pPr marL="0" indent="0">
              <a:buNone/>
            </a:pPr>
            <a:r>
              <a:rPr lang="en-IN" sz="1800" dirty="0" smtClean="0"/>
              <a:t># Categorize gender</a:t>
            </a:r>
          </a:p>
          <a:p>
            <a:pPr marL="0" indent="0">
              <a:buNone/>
            </a:pPr>
            <a:r>
              <a:rPr lang="en-IN" sz="1800" dirty="0" err="1" smtClean="0"/>
              <a:t>df</a:t>
            </a:r>
            <a:r>
              <a:rPr lang="en-IN" sz="1800" dirty="0" smtClean="0"/>
              <a:t>['Gender'] = </a:t>
            </a:r>
            <a:r>
              <a:rPr lang="en-IN" sz="1800" dirty="0" err="1" smtClean="0"/>
              <a:t>df</a:t>
            </a:r>
            <a:r>
              <a:rPr lang="en-IN" sz="1800" dirty="0" smtClean="0"/>
              <a:t>['Gender'].map({'M': 0, 'F': 1, }).</a:t>
            </a:r>
            <a:r>
              <a:rPr lang="en-IN" sz="1800" dirty="0" err="1" smtClean="0"/>
              <a:t>astype</a:t>
            </a:r>
            <a:r>
              <a:rPr lang="en-IN" sz="1800" dirty="0" smtClean="0"/>
              <a:t>(float)</a:t>
            </a:r>
          </a:p>
          <a:p>
            <a:pPr marL="0" indent="0">
              <a:buNone/>
            </a:pPr>
            <a:endParaRPr lang="en-IN" sz="1800" dirty="0" smtClean="0"/>
          </a:p>
          <a:p>
            <a:pPr marL="0" indent="0">
              <a:buNone/>
            </a:pPr>
            <a:r>
              <a:rPr lang="en-IN" sz="1800" dirty="0" smtClean="0"/>
              <a:t># Display data</a:t>
            </a:r>
          </a:p>
          <a:p>
            <a:pPr marL="0" indent="0">
              <a:buNone/>
            </a:pPr>
            <a:r>
              <a:rPr lang="en-IN" sz="1800" dirty="0" err="1" smtClean="0"/>
              <a:t>df</a:t>
            </a:r>
            <a:endParaRPr lang="en-IN" sz="1800" dirty="0" smtClean="0"/>
          </a:p>
          <a:p>
            <a:endParaRPr lang="en-IN"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950854"/>
            <a:ext cx="3312368" cy="1686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56078" y="3068961"/>
            <a:ext cx="4591985" cy="461665"/>
          </a:xfrm>
          <a:prstGeom prst="rect">
            <a:avLst/>
          </a:prstGeom>
          <a:noFill/>
        </p:spPr>
        <p:txBody>
          <a:bodyPr wrap="square" rtlCol="0">
            <a:spAutoFit/>
          </a:bodyPr>
          <a:lstStyle/>
          <a:p>
            <a:pPr fontAlgn="base"/>
            <a:r>
              <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Filtering data in Data Wrangling</a:t>
            </a:r>
          </a:p>
        </p:txBody>
      </p:sp>
      <p:sp>
        <p:nvSpPr>
          <p:cNvPr id="5" name="TextBox 4"/>
          <p:cNvSpPr txBox="1"/>
          <p:nvPr/>
        </p:nvSpPr>
        <p:spPr>
          <a:xfrm>
            <a:off x="556079" y="3789041"/>
            <a:ext cx="5040560" cy="2308324"/>
          </a:xfrm>
          <a:prstGeom prst="rect">
            <a:avLst/>
          </a:prstGeom>
          <a:noFill/>
        </p:spPr>
        <p:txBody>
          <a:bodyPr wrap="square" rtlCol="0">
            <a:spAutoFit/>
          </a:bodyPr>
          <a:lstStyle/>
          <a:p>
            <a:r>
              <a:rPr lang="en-IN" dirty="0" smtClean="0"/>
              <a:t># Filter top scoring students</a:t>
            </a:r>
          </a:p>
          <a:p>
            <a:r>
              <a:rPr lang="en-IN" dirty="0" err="1" smtClean="0"/>
              <a:t>df</a:t>
            </a:r>
            <a:r>
              <a:rPr lang="en-IN" dirty="0" smtClean="0"/>
              <a:t> = </a:t>
            </a:r>
            <a:r>
              <a:rPr lang="en-IN" dirty="0" err="1" smtClean="0"/>
              <a:t>df</a:t>
            </a:r>
            <a:r>
              <a:rPr lang="en-IN" dirty="0" smtClean="0"/>
              <a:t>[</a:t>
            </a:r>
            <a:r>
              <a:rPr lang="en-IN" dirty="0" err="1" smtClean="0"/>
              <a:t>df</a:t>
            </a:r>
            <a:r>
              <a:rPr lang="en-IN" dirty="0" smtClean="0"/>
              <a:t>['Marks'] &gt;= 75].copy()</a:t>
            </a:r>
          </a:p>
          <a:p>
            <a:endParaRPr lang="en-IN" dirty="0" smtClean="0"/>
          </a:p>
          <a:p>
            <a:r>
              <a:rPr lang="en-IN" dirty="0" smtClean="0"/>
              <a:t># Remove age column from filtered </a:t>
            </a:r>
            <a:r>
              <a:rPr lang="en-IN" dirty="0" err="1" smtClean="0"/>
              <a:t>DataFrame</a:t>
            </a:r>
            <a:endParaRPr lang="en-IN" dirty="0" smtClean="0"/>
          </a:p>
          <a:p>
            <a:r>
              <a:rPr lang="en-IN" dirty="0" err="1" smtClean="0"/>
              <a:t>df.drop</a:t>
            </a:r>
            <a:r>
              <a:rPr lang="en-IN" dirty="0" smtClean="0"/>
              <a:t>('Age', axis=1, </a:t>
            </a:r>
            <a:r>
              <a:rPr lang="en-IN" dirty="0" err="1" smtClean="0"/>
              <a:t>inplace</a:t>
            </a:r>
            <a:r>
              <a:rPr lang="en-IN" dirty="0" smtClean="0"/>
              <a:t>=True)</a:t>
            </a:r>
          </a:p>
          <a:p>
            <a:endParaRPr lang="en-IN" dirty="0" smtClean="0"/>
          </a:p>
          <a:p>
            <a:r>
              <a:rPr lang="en-IN" dirty="0" smtClean="0"/>
              <a:t># Display data</a:t>
            </a:r>
          </a:p>
          <a:p>
            <a:r>
              <a:rPr lang="en-IN" dirty="0" err="1" smtClean="0"/>
              <a:t>df</a:t>
            </a:r>
            <a:endParaRPr lang="en-IN" dirty="0"/>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805" y="3645025"/>
            <a:ext cx="3733196" cy="2045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7841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864" y="116632"/>
            <a:ext cx="8229600" cy="950168"/>
          </a:xfrm>
        </p:spPr>
        <p:txBody>
          <a:bodyPr>
            <a:noAutofit/>
          </a:bodyPr>
          <a:lstStyle/>
          <a:p>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Perform data analysis and feature engineering</a:t>
            </a:r>
            <a:b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with Pandas in </a:t>
            </a:r>
            <a:r>
              <a:rPr lang="en-IN"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SageMaker</a:t>
            </a:r>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Studio </a:t>
            </a:r>
            <a:endParaRPr lang="en-I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539552" y="1124745"/>
            <a:ext cx="8229600" cy="2016223"/>
          </a:xfrm>
        </p:spPr>
        <p:txBody>
          <a:bodyPr>
            <a:normAutofit/>
          </a:bodyPr>
          <a:lstStyle/>
          <a:p>
            <a:pPr marL="0" indent="0" algn="just" fontAlgn="base">
              <a:buNone/>
            </a:pPr>
            <a:r>
              <a:rPr lang="en-IN" sz="1800" dirty="0" smtClean="0">
                <a:solidFill>
                  <a:schemeClr val="tx2">
                    <a:lumMod val="60000"/>
                    <a:lumOff val="40000"/>
                  </a:schemeClr>
                </a:solidFill>
                <a:latin typeface="Times New Roman" pitchFamily="18" charset="0"/>
                <a:cs typeface="Times New Roman" pitchFamily="18" charset="0"/>
              </a:rPr>
              <a:t>Pandas</a:t>
            </a:r>
            <a:r>
              <a:rPr lang="en-IN" sz="1800" dirty="0">
                <a:latin typeface="Times New Roman" pitchFamily="18" charset="0"/>
                <a:cs typeface="Times New Roman" pitchFamily="18" charset="0"/>
              </a:rPr>
              <a:t> are the most popular python library that is used for data analysis. It provides highly optimized performance with back-end source code purely written in C or Python. </a:t>
            </a:r>
            <a:endParaRPr lang="en-IN" sz="1800" dirty="0" smtClean="0">
              <a:latin typeface="Times New Roman" pitchFamily="18" charset="0"/>
              <a:cs typeface="Times New Roman" pitchFamily="18" charset="0"/>
            </a:endParaRPr>
          </a:p>
          <a:p>
            <a:pPr marL="0" indent="0" algn="just" fontAlgn="base">
              <a:buNone/>
            </a:pPr>
            <a:r>
              <a:rPr lang="en-IN" sz="1800" dirty="0" smtClean="0">
                <a:latin typeface="Times New Roman" pitchFamily="18" charset="0"/>
                <a:cs typeface="Times New Roman" pitchFamily="18" charset="0"/>
              </a:rPr>
              <a:t>We </a:t>
            </a:r>
            <a:r>
              <a:rPr lang="en-IN" sz="1800" dirty="0">
                <a:latin typeface="Times New Roman" pitchFamily="18" charset="0"/>
                <a:cs typeface="Times New Roman" pitchFamily="18" charset="0"/>
              </a:rPr>
              <a:t>can </a:t>
            </a:r>
            <a:r>
              <a:rPr lang="en-IN" sz="1800" dirty="0" err="1">
                <a:latin typeface="Times New Roman" pitchFamily="18" charset="0"/>
                <a:cs typeface="Times New Roman" pitchFamily="18" charset="0"/>
              </a:rPr>
              <a:t>analyze</a:t>
            </a:r>
            <a:r>
              <a:rPr lang="en-IN" sz="1800" dirty="0">
                <a:latin typeface="Times New Roman" pitchFamily="18" charset="0"/>
                <a:cs typeface="Times New Roman" pitchFamily="18" charset="0"/>
              </a:rPr>
              <a:t> data in </a:t>
            </a:r>
            <a:r>
              <a:rPr lang="en-IN" sz="1800" dirty="0" smtClean="0">
                <a:latin typeface="Times New Roman" pitchFamily="18" charset="0"/>
                <a:cs typeface="Times New Roman" pitchFamily="18" charset="0"/>
              </a:rPr>
              <a:t>Pandas with</a:t>
            </a:r>
            <a:r>
              <a:rPr lang="en-IN" sz="1800" dirty="0">
                <a:latin typeface="Times New Roman" pitchFamily="18" charset="0"/>
                <a:cs typeface="Times New Roman" pitchFamily="18" charset="0"/>
              </a:rPr>
              <a:t>:</a:t>
            </a:r>
          </a:p>
          <a:p>
            <a:pPr marL="457200" indent="-457200" algn="just" fontAlgn="base">
              <a:buFont typeface="+mj-lt"/>
              <a:buAutoNum type="arabicPeriod"/>
            </a:pPr>
            <a:r>
              <a:rPr lang="en-IN" sz="1800" dirty="0">
                <a:latin typeface="Times New Roman" pitchFamily="18" charset="0"/>
                <a:cs typeface="Times New Roman" pitchFamily="18" charset="0"/>
              </a:rPr>
              <a:t>Pandas Series</a:t>
            </a:r>
          </a:p>
          <a:p>
            <a:pPr marL="457200" indent="-457200" algn="just" fontAlgn="base">
              <a:buFont typeface="+mj-lt"/>
              <a:buAutoNum type="arabicPeriod"/>
            </a:pPr>
            <a:r>
              <a:rPr lang="en-IN" sz="1800" dirty="0">
                <a:latin typeface="Times New Roman" pitchFamily="18" charset="0"/>
                <a:cs typeface="Times New Roman" pitchFamily="18" charset="0"/>
              </a:rPr>
              <a:t>Pandas </a:t>
            </a:r>
            <a:r>
              <a:rPr lang="en-IN" sz="1800" dirty="0" err="1">
                <a:latin typeface="Times New Roman" pitchFamily="18" charset="0"/>
                <a:cs typeface="Times New Roman" pitchFamily="18" charset="0"/>
              </a:rPr>
              <a:t>DataFrames</a:t>
            </a:r>
            <a:endParaRPr lang="en-IN" sz="1800" dirty="0">
              <a:latin typeface="Times New Roman" pitchFamily="18" charset="0"/>
              <a:cs typeface="Times New Roman" pitchFamily="18" charset="0"/>
            </a:endParaRPr>
          </a:p>
          <a:p>
            <a:pPr marL="0" indent="0" algn="just" fontAlgn="base">
              <a:buNone/>
            </a:pPr>
            <a:endParaRPr lang="en-IN" sz="1800" dirty="0"/>
          </a:p>
        </p:txBody>
      </p:sp>
      <p:sp>
        <p:nvSpPr>
          <p:cNvPr id="7" name="TextBox 6"/>
          <p:cNvSpPr txBox="1"/>
          <p:nvPr/>
        </p:nvSpPr>
        <p:spPr>
          <a:xfrm>
            <a:off x="533400" y="3124200"/>
            <a:ext cx="4248472" cy="3416320"/>
          </a:xfrm>
          <a:prstGeom prst="rect">
            <a:avLst/>
          </a:prstGeom>
          <a:noFill/>
        </p:spPr>
        <p:txBody>
          <a:bodyPr wrap="square" rtlCol="0">
            <a:spAutoFit/>
          </a:bodyPr>
          <a:lstStyle/>
          <a:p>
            <a:r>
              <a:rPr lang="en-IN" b="1" dirty="0"/>
              <a:t>Create Series from List</a:t>
            </a:r>
          </a:p>
          <a:p>
            <a:r>
              <a:rPr lang="en-IN" dirty="0" smtClean="0"/>
              <a:t># Numeric data</a:t>
            </a:r>
          </a:p>
          <a:p>
            <a:r>
              <a:rPr lang="en-IN" dirty="0" smtClean="0"/>
              <a:t>Data = [1, 3, 4, 5, 6, 2, 9]</a:t>
            </a:r>
          </a:p>
          <a:p>
            <a:endParaRPr lang="en-IN" dirty="0" smtClean="0"/>
          </a:p>
          <a:p>
            <a:r>
              <a:rPr lang="en-IN" dirty="0" smtClean="0"/>
              <a:t># Creating series with default index values</a:t>
            </a:r>
          </a:p>
          <a:p>
            <a:r>
              <a:rPr lang="en-IN" dirty="0" smtClean="0"/>
              <a:t>s = </a:t>
            </a:r>
            <a:r>
              <a:rPr lang="en-IN" dirty="0" err="1" smtClean="0"/>
              <a:t>pd.Series</a:t>
            </a:r>
            <a:r>
              <a:rPr lang="en-IN" dirty="0" smtClean="0"/>
              <a:t>(Data)</a:t>
            </a:r>
          </a:p>
          <a:p>
            <a:endParaRPr lang="en-IN" dirty="0" smtClean="0"/>
          </a:p>
          <a:p>
            <a:r>
              <a:rPr lang="en-IN" dirty="0" smtClean="0"/>
              <a:t># predefined index values</a:t>
            </a:r>
          </a:p>
          <a:p>
            <a:r>
              <a:rPr lang="en-IN" dirty="0" smtClean="0"/>
              <a:t>Index = ['a', 'b', 'c', 'd', 'e', 'f', 'g']</a:t>
            </a:r>
          </a:p>
          <a:p>
            <a:endParaRPr lang="en-IN" dirty="0" smtClean="0"/>
          </a:p>
          <a:p>
            <a:r>
              <a:rPr lang="en-IN" dirty="0" err="1" smtClean="0"/>
              <a:t>si</a:t>
            </a:r>
            <a:r>
              <a:rPr lang="en-IN" dirty="0" smtClean="0"/>
              <a:t> = </a:t>
            </a:r>
            <a:r>
              <a:rPr lang="en-IN" dirty="0" err="1" smtClean="0"/>
              <a:t>pd.Series</a:t>
            </a:r>
            <a:r>
              <a:rPr lang="en-IN" dirty="0" smtClean="0"/>
              <a:t>(Data, Index)</a:t>
            </a:r>
          </a:p>
          <a:p>
            <a:endParaRPr lang="en-IN" dirty="0"/>
          </a:p>
        </p:txBody>
      </p:sp>
      <p:sp>
        <p:nvSpPr>
          <p:cNvPr id="8" name="AutoShape 5" descr="Lightb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17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962400"/>
            <a:ext cx="2145321" cy="2540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AutoShape 8" descr="Lightbox"/>
          <p:cNvSpPr>
            <a:spLocks noChangeAspect="1" noChangeArrowheads="1"/>
          </p:cNvSpPr>
          <p:nvPr/>
        </p:nvSpPr>
        <p:spPr bwMode="auto">
          <a:xfrm>
            <a:off x="307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17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6204" y="3886200"/>
            <a:ext cx="1817796" cy="2695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145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600</TotalTime>
  <Words>3201</Words>
  <Application>Microsoft Office PowerPoint</Application>
  <PresentationFormat>On-screen Show (4:3)</PresentationFormat>
  <Paragraphs>504</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Castellar</vt:lpstr>
      <vt:lpstr>Times New Roman</vt:lpstr>
      <vt:lpstr>Office Theme</vt:lpstr>
      <vt:lpstr>Module 9 Elective – 1 ML with AWS</vt:lpstr>
      <vt:lpstr>AWS SageMaker Studio to access datasets from S3 &amp; Perform data analysis functions using AWS tools </vt:lpstr>
      <vt:lpstr>Data analysis and feature engineering with Data Wrangler</vt:lpstr>
      <vt:lpstr>Data Wrangling in Python </vt:lpstr>
      <vt:lpstr>Data Wrangling in Python </vt:lpstr>
      <vt:lpstr>Data exploration in Python </vt:lpstr>
      <vt:lpstr>Dealing with missing values in Python </vt:lpstr>
      <vt:lpstr>Data Replacing in Data Wrangling </vt:lpstr>
      <vt:lpstr>Perform data analysis and feature engineering  with Pandas in SageMaker Studio </vt:lpstr>
      <vt:lpstr>Label new data for a dataset with SageMaker ground truth </vt:lpstr>
      <vt:lpstr>Code: Labelling job looks like which was performed on a bird image</vt:lpstr>
      <vt:lpstr>Load new dataset, create 3 data set types, and identify features/values in SageMaker</vt:lpstr>
      <vt:lpstr>PowerPoint Presentation</vt:lpstr>
      <vt:lpstr>PowerPoint Presentation</vt:lpstr>
      <vt:lpstr>Train (fit) a regression/classification model using scikit-learn</vt:lpstr>
      <vt:lpstr>Example given below uses KNN (K nearest neighbors) classifier.</vt:lpstr>
      <vt:lpstr>Evaluate a trained model using methods like mse, rmse, r2, accuracy, f1, and precision </vt:lpstr>
      <vt:lpstr>PowerPoint Presentation</vt:lpstr>
      <vt:lpstr>Building ML workflows</vt:lpstr>
      <vt:lpstr> Create Lambda functions   </vt:lpstr>
      <vt:lpstr>PowerPoint Presentation</vt:lpstr>
      <vt:lpstr> Trigger Lambda functions utilizing both the SDK  and other AWS Services   </vt:lpstr>
      <vt:lpstr>PowerPoint Presentation</vt:lpstr>
      <vt:lpstr> Design and execute a workflow utilizing  State Machines  </vt:lpstr>
      <vt:lpstr>PowerPoint Presentation</vt:lpstr>
      <vt:lpstr> Use SageMaker Feature Store to serve and monitor model data  </vt:lpstr>
      <vt:lpstr>PowerPoint Presentation</vt:lpstr>
      <vt:lpstr>Deep Learning with Computer Vision and NLP</vt:lpstr>
      <vt:lpstr>PowerPoint Presentation</vt:lpstr>
      <vt:lpstr> Debug and profile training  jobs using SageMaker Debugger  </vt:lpstr>
      <vt:lpstr>PowerPoint Presentation</vt:lpstr>
      <vt:lpstr>PowerPoint Presentation</vt:lpstr>
      <vt:lpstr> Package a model in a Dockerfile for deployment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Module-9 ML with AWS</dc:title>
  <dc:creator>User</dc:creator>
  <cp:lastModifiedBy>Keonics</cp:lastModifiedBy>
  <cp:revision>50</cp:revision>
  <dcterms:created xsi:type="dcterms:W3CDTF">2023-08-12T08:52:59Z</dcterms:created>
  <dcterms:modified xsi:type="dcterms:W3CDTF">2023-09-07T15:04:10Z</dcterms:modified>
</cp:coreProperties>
</file>