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1"/>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32" r:id="rId16"/>
    <p:sldId id="336" r:id="rId17"/>
    <p:sldId id="433" r:id="rId18"/>
    <p:sldId id="435" r:id="rId19"/>
    <p:sldId id="434" r:id="rId20"/>
    <p:sldId id="436" r:id="rId21"/>
    <p:sldId id="437" r:id="rId22"/>
    <p:sldId id="438" r:id="rId23"/>
    <p:sldId id="439" r:id="rId24"/>
    <p:sldId id="440" r:id="rId25"/>
    <p:sldId id="441" r:id="rId26"/>
    <p:sldId id="442" r:id="rId27"/>
    <p:sldId id="443" r:id="rId28"/>
    <p:sldId id="416" r:id="rId29"/>
    <p:sldId id="517" r:id="rId30"/>
    <p:sldId id="518" r:id="rId31"/>
    <p:sldId id="519" r:id="rId32"/>
    <p:sldId id="520"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64" r:id="rId54"/>
    <p:sldId id="521"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492" r:id="rId83"/>
    <p:sldId id="493" r:id="rId84"/>
    <p:sldId id="494" r:id="rId85"/>
    <p:sldId id="495" r:id="rId86"/>
    <p:sldId id="496" r:id="rId87"/>
    <p:sldId id="497" r:id="rId88"/>
    <p:sldId id="498" r:id="rId89"/>
    <p:sldId id="499" r:id="rId90"/>
    <p:sldId id="500" r:id="rId91"/>
    <p:sldId id="501" r:id="rId92"/>
    <p:sldId id="502" r:id="rId93"/>
    <p:sldId id="503" r:id="rId94"/>
    <p:sldId id="504" r:id="rId95"/>
    <p:sldId id="505" r:id="rId96"/>
    <p:sldId id="522" r:id="rId97"/>
    <p:sldId id="506" r:id="rId98"/>
    <p:sldId id="507" r:id="rId99"/>
    <p:sldId id="508" r:id="rId100"/>
    <p:sldId id="509" r:id="rId101"/>
    <p:sldId id="510" r:id="rId102"/>
    <p:sldId id="511" r:id="rId103"/>
    <p:sldId id="512" r:id="rId104"/>
    <p:sldId id="513" r:id="rId105"/>
    <p:sldId id="514" r:id="rId106"/>
    <p:sldId id="515" r:id="rId107"/>
    <p:sldId id="516" r:id="rId108"/>
    <p:sldId id="271" r:id="rId109"/>
    <p:sldId id="308" r:id="rId110"/>
  </p:sldIdLst>
  <p:sldSz cx="9144000" cy="5143500" type="screen16x9"/>
  <p:notesSz cx="6858000" cy="9144000"/>
  <p:embeddedFontLst>
    <p:embeddedFont>
      <p:font typeface="Sarala" charset="0"/>
      <p:regular r:id="rId112"/>
      <p:bold r:id="rId113"/>
    </p:embeddedFont>
    <p:embeddedFont>
      <p:font typeface="Montserrat" charset="0"/>
      <p:regular r:id="rId114"/>
      <p:bold r:id="rId115"/>
      <p:italic r:id="rId116"/>
      <p:boldItalic r:id="rId117"/>
    </p:embeddedFont>
    <p:embeddedFont>
      <p:font typeface="Microsoft Yahei" pitchFamily="34" charset="-122"/>
      <p:regular r:id="rId118"/>
      <p:bold r:id="rId119"/>
    </p:embeddedFont>
    <p:embeddedFont>
      <p:font typeface="Lora" charset="0"/>
      <p:regular r:id="rId120"/>
      <p:bold r:id="rId121"/>
      <p:italic r:id="rId122"/>
      <p:boldItalic r:id="rId123"/>
    </p:embeddedFont>
    <p:embeddedFont>
      <p:font typeface="Roboto" charset="0"/>
      <p:regular r:id="rId124"/>
      <p:bold r:id="rId125"/>
      <p:italic r:id="rId126"/>
      <p:boldItalic r:id="rId127"/>
    </p:embeddedFont>
    <p:embeddedFont>
      <p:font typeface="Merriweather" charset="0"/>
      <p:regular r:id="rId128"/>
      <p:bold r:id="rId129"/>
      <p:italic r:id="rId130"/>
      <p:boldItalic r:id="rId1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434" autoAdjust="0"/>
  </p:normalViewPr>
  <p:slideViewPr>
    <p:cSldViewPr snapToGrid="0">
      <p:cViewPr varScale="1">
        <p:scale>
          <a:sx n="98" d="100"/>
          <a:sy n="98" d="100"/>
        </p:scale>
        <p:origin x="-576" y="-90"/>
      </p:cViewPr>
      <p:guideLst>
        <p:guide orient="horz" pos="1620"/>
        <p:guide pos="288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2.fntdata"/><Relationship Id="rId128" Type="http://schemas.openxmlformats.org/officeDocument/2006/relationships/font" Target="fonts/font1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2.fntdata"/><Relationship Id="rId118" Type="http://schemas.openxmlformats.org/officeDocument/2006/relationships/font" Target="fonts/font7.fntdata"/><Relationship Id="rId126" Type="http://schemas.openxmlformats.org/officeDocument/2006/relationships/font" Target="fonts/font15.fntdata"/><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5.fntdata"/><Relationship Id="rId124" Type="http://schemas.openxmlformats.org/officeDocument/2006/relationships/font" Target="fonts/font13.fntdata"/><Relationship Id="rId12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3.fntdata"/><Relationship Id="rId119" Type="http://schemas.openxmlformats.org/officeDocument/2006/relationships/font" Target="fonts/font8.fntdata"/><Relationship Id="rId12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1.fntdata"/><Relationship Id="rId130" Type="http://schemas.openxmlformats.org/officeDocument/2006/relationships/font" Target="fonts/font19.fntdata"/><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131"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6872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86952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686791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642725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48217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744386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215922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792493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823407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822323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5138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39408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9253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8834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185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816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014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3776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03577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86610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85472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77400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79838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60894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80520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5777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6307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00069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18608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26026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02787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47937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37911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46386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57157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0266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04541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9989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56949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227908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93669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80423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102720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07440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7071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729792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22610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9025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58224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44706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598308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274863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9628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94933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03855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17882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59350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4440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8931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739877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30452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19783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16831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54763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682628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617484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074214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1901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986515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4476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7550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286411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226310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72061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74562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39068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671450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6678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54769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652807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488943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682004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76649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065479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507697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151525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793434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5880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957900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27056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379492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205664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73663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426431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313429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722128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03429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015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4.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5.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 TargetMode="External"/><Relationship Id="rId4" Type="http://schemas.openxmlformats.org/officeDocument/2006/relationships/hyperlink" Target="https://www.analyticsvidhya.com/blog/2021/10/a-comprehensive-guide-to-time-series-analysis/"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hyperlink" Target="https://datahacker.rs/linear-transformation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3.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7.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10738" y="192583"/>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mn-lt"/>
              </a:rPr>
              <a:t>Test of Hypothesis, Decision Errors, One Level of Significance</a:t>
            </a:r>
            <a:endParaRPr sz="1600" dirty="0">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100</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xmlns=""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Regression Models</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101</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xmlns=""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Coefficient of Determination, R-square, Adjusted R-square</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102</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xmlns=""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103</a:t>
            </a:fld>
            <a:endParaRPr lang="en"/>
          </a:p>
        </p:txBody>
      </p:sp>
      <p:sp>
        <p:nvSpPr>
          <p:cNvPr id="576" name="Google Shape;576;p98"/>
          <p:cNvSpPr txBox="1">
            <a:spLocks noGrp="1"/>
          </p:cNvSpPr>
          <p:nvPr>
            <p:ph type="body" idx="4294967295"/>
          </p:nvPr>
        </p:nvSpPr>
        <p:spPr>
          <a:xfrm>
            <a:off x="243840" y="531190"/>
            <a:ext cx="8495854" cy="4303457"/>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latin typeface="+mn-lt"/>
              </a:rPr>
              <a:t>An AI-based forecasting solution </a:t>
            </a:r>
            <a:r>
              <a:rPr lang="en" sz="1200" b="1" dirty="0">
                <a:solidFill>
                  <a:srgbClr val="202124"/>
                </a:solidFill>
                <a:highlight>
                  <a:srgbClr val="FFFFFF"/>
                </a:highlight>
                <a:latin typeface="+mn-lt"/>
              </a:rPr>
              <a:t>uses an ensemble of machine learning algorithms to optimize forecasts</a:t>
            </a:r>
            <a:r>
              <a:rPr lang="en" sz="1200" dirty="0">
                <a:solidFill>
                  <a:srgbClr val="202124"/>
                </a:solidFill>
                <a:highlight>
                  <a:srgbClr val="FFFFFF"/>
                </a:highlight>
                <a:latin typeface="+mn-lt"/>
              </a:rPr>
              <a:t>. The system then selects a model that's uniquely suited for the particular business metric that you're </a:t>
            </a:r>
            <a:r>
              <a:rPr lang="en" sz="1200" dirty="0" smtClean="0">
                <a:solidFill>
                  <a:srgbClr val="202124"/>
                </a:solidFill>
                <a:highlight>
                  <a:srgbClr val="FFFFFF"/>
                </a:highlight>
                <a:latin typeface="+mn-lt"/>
              </a:rPr>
              <a:t>forecasting</a:t>
            </a:r>
            <a:r>
              <a:rPr lang="en" sz="1200" dirty="0" smtClean="0">
                <a:solidFill>
                  <a:srgbClr val="24292F"/>
                </a:solidFill>
                <a:highlight>
                  <a:srgbClr val="FFFFFF"/>
                </a:highlight>
                <a:latin typeface="+mn-lt"/>
              </a:rPr>
              <a:t>. </a:t>
            </a:r>
            <a:r>
              <a:rPr lang="en" sz="1200" dirty="0" smtClean="0">
                <a:solidFill>
                  <a:srgbClr val="24292F"/>
                </a:solidFill>
                <a:highlight>
                  <a:srgbClr val="FFFFFF"/>
                </a:highlight>
                <a:latin typeface="+mn-lt"/>
              </a:rPr>
              <a:t>Time </a:t>
            </a:r>
            <a:r>
              <a:rPr lang="en" sz="1200" dirty="0">
                <a:solidFill>
                  <a:srgbClr val="24292F"/>
                </a:solidFill>
                <a:highlight>
                  <a:srgbClr val="FFFFFF"/>
                </a:highlight>
                <a:latin typeface="+mn-lt"/>
              </a:rPr>
              <a:t>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latin typeface="+mn-l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latin typeface="+mn-l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latin typeface="+mn-l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latin typeface="+mn-lt"/>
              </a:rPr>
              <a:t>The examples and best practices are provided as </a:t>
            </a:r>
            <a:r>
              <a:rPr lang="en" sz="1200" dirty="0">
                <a:solidFill>
                  <a:schemeClr val="hlink"/>
                </a:solidFill>
                <a:highlight>
                  <a:srgbClr val="FFFFFF"/>
                </a:highlight>
                <a:uFill>
                  <a:noFill/>
                </a:uFill>
                <a:latin typeface="+mn-lt"/>
              </a:rPr>
              <a:t>Python Jupyter notebooks and R markdown files</a:t>
            </a:r>
            <a:r>
              <a:rPr lang="en" sz="1200" dirty="0">
                <a:solidFill>
                  <a:srgbClr val="24292F"/>
                </a:solidFill>
                <a:highlight>
                  <a:srgbClr val="FFFFFF"/>
                </a:highlight>
                <a:latin typeface="+mn-lt"/>
              </a:rPr>
              <a:t> and </a:t>
            </a:r>
            <a:r>
              <a:rPr lang="en" sz="1200" dirty="0">
                <a:solidFill>
                  <a:schemeClr val="hlink"/>
                </a:solidFill>
                <a:highlight>
                  <a:srgbClr val="FFFFFF"/>
                </a:highlight>
                <a:uFill>
                  <a:noFill/>
                </a:uFill>
                <a:latin typeface="+mn-lt"/>
              </a:rPr>
              <a:t>a library of utility functions</a:t>
            </a:r>
            <a:r>
              <a:rPr lang="en" sz="1200" dirty="0">
                <a:solidFill>
                  <a:srgbClr val="24292F"/>
                </a:solidFill>
                <a:highlight>
                  <a:srgbClr val="FFFFFF"/>
                </a:highlight>
                <a:latin typeface="+mn-l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r>
              <a:rPr lang="en" sz="1200" dirty="0" smtClean="0">
                <a:solidFill>
                  <a:srgbClr val="24292F"/>
                </a:solidFill>
                <a:highlight>
                  <a:srgbClr val="FFFFFF"/>
                </a:highlight>
                <a:latin typeface="+mn-lt"/>
              </a:rPr>
              <a:t>.</a:t>
            </a:r>
            <a:endParaRPr sz="1200" dirty="0">
              <a:solidFill>
                <a:srgbClr val="24292F"/>
              </a:solidFill>
              <a:highlight>
                <a:srgbClr val="FFFFFF"/>
              </a:highlight>
              <a:latin typeface="+mn-lt"/>
            </a:endParaRPr>
          </a:p>
        </p:txBody>
      </p:sp>
    </p:spTree>
    <p:extLst>
      <p:ext uri="{BB962C8B-B14F-4D97-AF65-F5344CB8AC3E}">
        <p14:creationId xmlns:p14="http://schemas.microsoft.com/office/powerpoint/2010/main" xmlns=""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104</a:t>
            </a:fld>
            <a:endParaRPr lang="en"/>
          </a:p>
        </p:txBody>
      </p:sp>
      <p:sp>
        <p:nvSpPr>
          <p:cNvPr id="581" name="Google Shape;581;p99"/>
          <p:cNvSpPr txBox="1">
            <a:spLocks noGrp="1"/>
          </p:cNvSpPr>
          <p:nvPr>
            <p:ph type="body" idx="4294967295"/>
          </p:nvPr>
        </p:nvSpPr>
        <p:spPr>
          <a:xfrm>
            <a:off x="621717" y="166447"/>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time series </a:t>
            </a:r>
            <a:r>
              <a:rPr lang="en" sz="1732" dirty="0" smtClean="0">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analysis.</a:t>
            </a:r>
            <a:endParaRPr lang="en" sz="1732" dirty="0" smtClean="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smtClean="0">
                <a:solidFill>
                  <a:srgbClr val="333333"/>
                </a:solidFill>
                <a:latin typeface="Merriweather"/>
                <a:ea typeface="Merriweather"/>
                <a:cs typeface="Merriweather"/>
                <a:sym typeface="Merriweather"/>
              </a:rPr>
              <a:t>Time </a:t>
            </a:r>
            <a:r>
              <a:rPr lang="en" sz="1732" dirty="0">
                <a:solidFill>
                  <a:srgbClr val="333333"/>
                </a:solidFill>
                <a:latin typeface="Merriweather"/>
                <a:ea typeface="Merriweather"/>
                <a:cs typeface="Merriweather"/>
                <a:sym typeface="Merriweather"/>
              </a:rPr>
              <a:t>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r>
              <a:rPr lang="en" sz="1732" dirty="0" smtClean="0">
                <a:solidFill>
                  <a:srgbClr val="333333"/>
                </a:solidFill>
                <a:latin typeface="Merriweather"/>
                <a:ea typeface="Merriweather"/>
                <a:cs typeface="Merriweather"/>
                <a:sym typeface="Merriweather"/>
              </a:rPr>
              <a:t>.</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xmlns=""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47099" y="954795"/>
            <a:ext cx="4351344" cy="3058161"/>
          </a:xfrm>
          <a:prstGeom prst="rect">
            <a:avLst/>
          </a:prstGeom>
          <a:noFill/>
          <a:ln>
            <a:noFill/>
          </a:ln>
        </p:spPr>
      </p:pic>
      <p:sp>
        <p:nvSpPr>
          <p:cNvPr id="587" name="Google Shape;587;p100"/>
          <p:cNvSpPr txBox="1">
            <a:spLocks noGrp="1"/>
          </p:cNvSpPr>
          <p:nvPr>
            <p:ph type="title"/>
          </p:nvPr>
        </p:nvSpPr>
        <p:spPr>
          <a:xfrm>
            <a:off x="696306" y="246316"/>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105</a:t>
            </a:fld>
            <a:endParaRPr lang="en"/>
          </a:p>
        </p:txBody>
      </p:sp>
      <p:sp>
        <p:nvSpPr>
          <p:cNvPr id="588" name="Google Shape;588;p100"/>
          <p:cNvSpPr txBox="1">
            <a:spLocks noGrp="1"/>
          </p:cNvSpPr>
          <p:nvPr>
            <p:ph type="body" idx="4294967295"/>
          </p:nvPr>
        </p:nvSpPr>
        <p:spPr>
          <a:xfrm>
            <a:off x="578688" y="745138"/>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t>
            </a:r>
            <a:r>
              <a:rPr lang="en" sz="1200" b="1" dirty="0" smtClean="0">
                <a:solidFill>
                  <a:srgbClr val="202124"/>
                </a:solidFill>
                <a:highlight>
                  <a:srgbClr val="FFFFFF"/>
                </a:highlight>
              </a:rPr>
              <a:t>are:</a:t>
            </a:r>
            <a:endParaRPr lang="en" sz="1200" b="1"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Secular </a:t>
            </a:r>
            <a:r>
              <a:rPr lang="en" sz="1200" dirty="0">
                <a:solidFill>
                  <a:srgbClr val="202124"/>
                </a:solidFill>
                <a:highlight>
                  <a:srgbClr val="FFFFFF"/>
                </a:highlight>
              </a:rPr>
              <a:t>trend, which describe the movement along the </a:t>
            </a:r>
            <a:r>
              <a:rPr lang="en" sz="1200" dirty="0" smtClean="0">
                <a:solidFill>
                  <a:srgbClr val="202124"/>
                </a:solidFill>
                <a:highlight>
                  <a:srgbClr val="FFFFFF"/>
                </a:highlight>
              </a:rPr>
              <a:t>term;</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Seasonal </a:t>
            </a:r>
            <a:r>
              <a:rPr lang="en" sz="1200" dirty="0">
                <a:solidFill>
                  <a:srgbClr val="202124"/>
                </a:solidFill>
                <a:highlight>
                  <a:srgbClr val="FFFFFF"/>
                </a:highlight>
              </a:rPr>
              <a:t>variations, which represent seasonal </a:t>
            </a:r>
            <a:r>
              <a:rPr lang="en" sz="1200" dirty="0" smtClean="0">
                <a:solidFill>
                  <a:srgbClr val="202124"/>
                </a:solidFill>
                <a:highlight>
                  <a:srgbClr val="FFFFFF"/>
                </a:highlight>
              </a:rPr>
              <a:t>changes;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Cyclical </a:t>
            </a:r>
            <a:r>
              <a:rPr lang="en" sz="1200" dirty="0">
                <a:solidFill>
                  <a:srgbClr val="202124"/>
                </a:solidFill>
                <a:highlight>
                  <a:srgbClr val="FFFFFF"/>
                </a:highlight>
              </a:rPr>
              <a:t>fluctuations, which correspond to periodical but not seasonal </a:t>
            </a:r>
            <a:r>
              <a:rPr lang="en" sz="1200" dirty="0" smtClean="0">
                <a:solidFill>
                  <a:srgbClr val="202124"/>
                </a:solidFill>
                <a:highlight>
                  <a:srgbClr val="FFFFFF"/>
                </a:highlight>
              </a:rPr>
              <a:t>variations;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Irregular </a:t>
            </a:r>
            <a:r>
              <a:rPr lang="en" sz="1200" dirty="0">
                <a:solidFill>
                  <a:srgbClr val="202124"/>
                </a:solidFill>
                <a:highlight>
                  <a:srgbClr val="FFFFFF"/>
                </a:highlight>
              </a:rPr>
              <a:t>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xmlns=""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Various Forecasting Techniques</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106</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latin typeface="+mn-lt"/>
              </a:rPr>
              <a:t>What Is Forecasting? </a:t>
            </a:r>
            <a:endParaRPr lang="en" sz="1200" dirty="0" smtClean="0">
              <a:solidFill>
                <a:srgbClr val="202124"/>
              </a:solidFill>
              <a:highlight>
                <a:srgbClr val="FFFFFF"/>
              </a:highlight>
              <a:latin typeface="+mn-lt"/>
            </a:endParaRPr>
          </a:p>
          <a:p>
            <a:pPr marL="171450" indent="-171450" algn="just">
              <a:lnSpc>
                <a:spcPct val="150000"/>
              </a:lnSpc>
              <a:buNone/>
            </a:pPr>
            <a:r>
              <a:rPr lang="en" sz="1200" dirty="0" smtClean="0">
                <a:solidFill>
                  <a:srgbClr val="202124"/>
                </a:solidFill>
                <a:highlight>
                  <a:srgbClr val="FFFFFF"/>
                </a:highlight>
                <a:latin typeface="+mn-lt"/>
              </a:rPr>
              <a:t>Forecasting </a:t>
            </a:r>
            <a:r>
              <a:rPr lang="en" sz="1200" dirty="0">
                <a:solidFill>
                  <a:srgbClr val="202124"/>
                </a:solidFill>
                <a:highlight>
                  <a:srgbClr val="FFFFFF"/>
                </a:highlight>
                <a:latin typeface="+mn-lt"/>
              </a:rPr>
              <a:t>is </a:t>
            </a:r>
            <a:r>
              <a:rPr lang="en" sz="1200" b="1" dirty="0">
                <a:solidFill>
                  <a:srgbClr val="202124"/>
                </a:solidFill>
                <a:highlight>
                  <a:srgbClr val="FFFFFF"/>
                </a:highlight>
                <a:latin typeface="+mn-lt"/>
              </a:rPr>
              <a:t>a technique that uses historical data as inputs to make informed estimates that are </a:t>
            </a:r>
            <a:r>
              <a:rPr lang="en" sz="1200" b="1" dirty="0" smtClean="0">
                <a:solidFill>
                  <a:srgbClr val="202124"/>
                </a:solidFill>
                <a:highlight>
                  <a:srgbClr val="FFFFFF"/>
                </a:highlight>
                <a:latin typeface="+mn-lt"/>
              </a:rPr>
              <a:t>predictive</a:t>
            </a:r>
          </a:p>
          <a:p>
            <a:pPr marL="171450" indent="-171450" algn="just">
              <a:lnSpc>
                <a:spcPct val="150000"/>
              </a:lnSpc>
              <a:buNone/>
            </a:pPr>
            <a:r>
              <a:rPr lang="en" sz="1200" b="1" dirty="0" smtClean="0">
                <a:solidFill>
                  <a:srgbClr val="202124"/>
                </a:solidFill>
                <a:highlight>
                  <a:srgbClr val="FFFFFF"/>
                </a:highlight>
                <a:latin typeface="+mn-lt"/>
              </a:rPr>
              <a:t>in </a:t>
            </a:r>
            <a:r>
              <a:rPr lang="en" sz="1200" b="1" dirty="0">
                <a:solidFill>
                  <a:srgbClr val="202124"/>
                </a:solidFill>
                <a:highlight>
                  <a:srgbClr val="FFFFFF"/>
                </a:highlight>
                <a:latin typeface="+mn-lt"/>
              </a:rPr>
              <a:t>determining the direction of future trends</a:t>
            </a:r>
            <a:r>
              <a:rPr lang="en" sz="1200" dirty="0">
                <a:solidFill>
                  <a:srgbClr val="202124"/>
                </a:solidFill>
                <a:highlight>
                  <a:srgbClr val="FFFFFF"/>
                </a:highlight>
                <a:latin typeface="+mn-lt"/>
              </a:rPr>
              <a:t>. Businesses utilize forecasting to determine how to allocate </a:t>
            </a:r>
            <a:r>
              <a:rPr lang="en" sz="1200" dirty="0" smtClean="0">
                <a:solidFill>
                  <a:srgbClr val="202124"/>
                </a:solidFill>
                <a:highlight>
                  <a:srgbClr val="FFFFFF"/>
                </a:highlight>
                <a:latin typeface="+mn-lt"/>
              </a:rPr>
              <a:t>their</a:t>
            </a:r>
          </a:p>
          <a:p>
            <a:pPr marL="171450" indent="-171450" algn="just">
              <a:lnSpc>
                <a:spcPct val="150000"/>
              </a:lnSpc>
              <a:buNone/>
            </a:pPr>
            <a:r>
              <a:rPr lang="en" sz="1200" dirty="0" smtClean="0">
                <a:solidFill>
                  <a:srgbClr val="202124"/>
                </a:solidFill>
                <a:highlight>
                  <a:srgbClr val="FFFFFF"/>
                </a:highlight>
                <a:latin typeface="+mn-lt"/>
              </a:rPr>
              <a:t>budgets </a:t>
            </a:r>
            <a:r>
              <a:rPr lang="en" sz="1200" dirty="0">
                <a:solidFill>
                  <a:srgbClr val="202124"/>
                </a:solidFill>
                <a:highlight>
                  <a:srgbClr val="FFFFFF"/>
                </a:highlight>
                <a:latin typeface="+mn-lt"/>
              </a:rPr>
              <a:t>or plan for anticipated expenses for an upcoming period of time</a:t>
            </a:r>
            <a:r>
              <a:rPr lang="en" sz="1200" dirty="0" smtClean="0">
                <a:solidFill>
                  <a:srgbClr val="202124"/>
                </a:solidFill>
                <a:highlight>
                  <a:srgbClr val="FFFFFF"/>
                </a:highlight>
                <a:latin typeface="+mn-lt"/>
              </a:rPr>
              <a:t>.</a:t>
            </a:r>
          </a:p>
          <a:p>
            <a:pPr marL="171450" indent="-171450" algn="just">
              <a:lnSpc>
                <a:spcPct val="150000"/>
              </a:lnSpc>
              <a:buNone/>
            </a:pPr>
            <a:endParaRPr sz="1200" dirty="0">
              <a:solidFill>
                <a:srgbClr val="202124"/>
              </a:solidFill>
              <a:highlight>
                <a:srgbClr val="FFFFFF"/>
              </a:highlight>
              <a:latin typeface="+mn-lt"/>
            </a:endParaRPr>
          </a:p>
          <a:p>
            <a:pPr marL="171450" indent="-171450" algn="just">
              <a:lnSpc>
                <a:spcPct val="150000"/>
              </a:lnSpc>
              <a:spcBef>
                <a:spcPts val="1200"/>
              </a:spcBef>
            </a:pPr>
            <a:r>
              <a:rPr lang="en" sz="1200" b="1" dirty="0">
                <a:solidFill>
                  <a:srgbClr val="202124"/>
                </a:solidFill>
                <a:highlight>
                  <a:srgbClr val="FFFFFF"/>
                </a:highlight>
                <a:latin typeface="+mn-lt"/>
              </a:rPr>
              <a:t>A forecast is based on past data, as opposed to a prediction, which is more subjective and based on instinct, gut feel, or guess</a:t>
            </a:r>
            <a:r>
              <a:rPr lang="en" sz="1200" dirty="0">
                <a:solidFill>
                  <a:srgbClr val="202124"/>
                </a:solidFill>
                <a:highlight>
                  <a:srgbClr val="FFFFFF"/>
                </a:highlight>
                <a:latin typeface="+mn-l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latin typeface="+mn-l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xmlns=""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7">
                                            <p:txEl>
                                              <p:pRg st="2" end="2"/>
                                            </p:txEl>
                                          </p:spTgt>
                                        </p:tgtEl>
                                        <p:attrNameLst>
                                          <p:attrName>style.visibility</p:attrName>
                                        </p:attrNameLst>
                                      </p:cBhvr>
                                      <p:to>
                                        <p:strVal val="visible"/>
                                      </p:to>
                                    </p:set>
                                    <p:animEffect transition="in" filter="fade">
                                      <p:cBhvr>
                                        <p:cTn id="22" dur="1000"/>
                                        <p:tgtEl>
                                          <p:spTgt spid="59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7">
                                            <p:txEl>
                                              <p:pRg st="3" end="3"/>
                                            </p:txEl>
                                          </p:spTgt>
                                        </p:tgtEl>
                                        <p:attrNameLst>
                                          <p:attrName>style.visibility</p:attrName>
                                        </p:attrNameLst>
                                      </p:cBhvr>
                                      <p:to>
                                        <p:strVal val="visible"/>
                                      </p:to>
                                    </p:set>
                                    <p:animEffect transition="in" filter="fade">
                                      <p:cBhvr>
                                        <p:cTn id="27" dur="1000"/>
                                        <p:tgtEl>
                                          <p:spTgt spid="59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7">
                                            <p:txEl>
                                              <p:pRg st="5" end="5"/>
                                            </p:txEl>
                                          </p:spTgt>
                                        </p:tgtEl>
                                        <p:attrNameLst>
                                          <p:attrName>style.visibility</p:attrName>
                                        </p:attrNameLst>
                                      </p:cBhvr>
                                      <p:to>
                                        <p:strVal val="visible"/>
                                      </p:to>
                                    </p:set>
                                    <p:animEffect transition="in" filter="fade">
                                      <p:cBhvr>
                                        <p:cTn id="32" dur="1000"/>
                                        <p:tgtEl>
                                          <p:spTgt spid="5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667558" y="381544"/>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The Classification Problem</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107</a:t>
            </a:fld>
            <a:endParaRPr lang="en"/>
          </a:p>
        </p:txBody>
      </p:sp>
      <p:sp>
        <p:nvSpPr>
          <p:cNvPr id="604" name="Google Shape;604;p102"/>
          <p:cNvSpPr txBox="1">
            <a:spLocks noGrp="1"/>
          </p:cNvSpPr>
          <p:nvPr>
            <p:ph type="body" idx="4294967295"/>
          </p:nvPr>
        </p:nvSpPr>
        <p:spPr>
          <a:xfrm>
            <a:off x="548335" y="93354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latin typeface="+mn-lt"/>
              </a:rPr>
              <a:t>A classification problem is </a:t>
            </a:r>
            <a:r>
              <a:rPr lang="en" b="1" dirty="0">
                <a:solidFill>
                  <a:srgbClr val="202124"/>
                </a:solidFill>
                <a:highlight>
                  <a:srgbClr val="FFFFFF"/>
                </a:highlight>
                <a:latin typeface="+mn-lt"/>
              </a:rPr>
              <a:t>when the output variable is a category</a:t>
            </a:r>
            <a:r>
              <a:rPr lang="en" dirty="0">
                <a:solidFill>
                  <a:srgbClr val="202124"/>
                </a:solidFill>
                <a:highlight>
                  <a:srgbClr val="FFFFFF"/>
                </a:highlight>
                <a:latin typeface="+mn-l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latin typeface="+mn-lt"/>
            </a:endParaRPr>
          </a:p>
          <a:p>
            <a:pPr marL="0" lvl="0" indent="0" algn="just" rtl="0">
              <a:lnSpc>
                <a:spcPct val="150000"/>
              </a:lnSpc>
              <a:spcBef>
                <a:spcPts val="1200"/>
              </a:spcBef>
              <a:spcAft>
                <a:spcPts val="0"/>
              </a:spcAft>
              <a:buNone/>
            </a:pPr>
            <a:r>
              <a:rPr lang="en" dirty="0">
                <a:solidFill>
                  <a:srgbClr val="202124"/>
                </a:solidFill>
                <a:highlight>
                  <a:srgbClr val="FFFFFF"/>
                </a:highlight>
                <a:latin typeface="+mn-lt"/>
              </a:rPr>
              <a:t>In machine learning, classification refers to </a:t>
            </a:r>
            <a:r>
              <a:rPr lang="en" b="1" dirty="0">
                <a:solidFill>
                  <a:srgbClr val="202124"/>
                </a:solidFill>
                <a:highlight>
                  <a:srgbClr val="FFFFFF"/>
                </a:highlight>
                <a:latin typeface="+mn-lt"/>
              </a:rPr>
              <a:t>a predictive modeling problem where a class label is predicted for a given example of input data</a:t>
            </a:r>
            <a:r>
              <a:rPr lang="en" dirty="0">
                <a:solidFill>
                  <a:srgbClr val="202124"/>
                </a:solidFill>
                <a:highlight>
                  <a:srgbClr val="FFFFFF"/>
                </a:highlight>
                <a:latin typeface="+mn-lt"/>
              </a:rPr>
              <a:t>. Examples of classification problems include: Given an example, classify if it is spam or not. Given a handwritten character, classify it as one of the known characters</a:t>
            </a:r>
            <a:r>
              <a:rPr lang="en" dirty="0" smtClean="0">
                <a:solidFill>
                  <a:srgbClr val="202124"/>
                </a:solidFill>
                <a:highlight>
                  <a:srgbClr val="FFFFFF"/>
                </a:highlight>
                <a:latin typeface="+mn-lt"/>
              </a:rPr>
              <a:t>.</a:t>
            </a:r>
            <a:endParaRPr dirty="0">
              <a:solidFill>
                <a:srgbClr val="202124"/>
              </a:solidFill>
              <a:highlight>
                <a:srgbClr val="FFFFFF"/>
              </a:highlight>
              <a:latin typeface="+mn-l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xmlns=""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108</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smtClean="0"/>
              <a:t>Design a bot using ANN medical treatment adviser.</a:t>
            </a:r>
            <a:endParaRPr lang="en-US" sz="1800" dirty="0"/>
          </a:p>
        </p:txBody>
      </p:sp>
    </p:spTree>
    <p:extLst>
      <p:ext uri="{BB962C8B-B14F-4D97-AF65-F5344CB8AC3E}">
        <p14:creationId xmlns:p14="http://schemas.microsoft.com/office/powerpoint/2010/main" xmlns="" val="42884574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109</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xmlns="" val="1594356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31605" y="192420"/>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dirty="0"/>
          </a:p>
        </p:txBody>
      </p:sp>
      <p:sp>
        <p:nvSpPr>
          <p:cNvPr id="4" name="Rectangle 3"/>
          <p:cNvSpPr/>
          <p:nvPr/>
        </p:nvSpPr>
        <p:spPr>
          <a:xfrm>
            <a:off x="358386" y="640020"/>
            <a:ext cx="847274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xmlns="" val="1525777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8882" y="202595"/>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dirty="0"/>
          </a:p>
        </p:txBody>
      </p:sp>
      <p:sp>
        <p:nvSpPr>
          <p:cNvPr id="4" name="Rectangle 3"/>
          <p:cNvSpPr/>
          <p:nvPr/>
        </p:nvSpPr>
        <p:spPr>
          <a:xfrm>
            <a:off x="347442" y="650195"/>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xmlns=""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96975" y="332168"/>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dirty="0"/>
          </a:p>
        </p:txBody>
      </p:sp>
      <p:sp>
        <p:nvSpPr>
          <p:cNvPr id="4" name="Rectangle 3"/>
          <p:cNvSpPr/>
          <p:nvPr/>
        </p:nvSpPr>
        <p:spPr>
          <a:xfrm>
            <a:off x="596975" y="1102816"/>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xmlns=""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xmlns=""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xmlns="" val="3314896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xmlns="" val="88039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dirty="0"/>
          </a:p>
        </p:txBody>
      </p:sp>
      <p:sp>
        <p:nvSpPr>
          <p:cNvPr id="2" name="Rectangle 1"/>
          <p:cNvSpPr/>
          <p:nvPr/>
        </p:nvSpPr>
        <p:spPr>
          <a:xfrm>
            <a:off x="387956" y="1102816"/>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69668" y="1154564"/>
            <a:ext cx="3735816" cy="29014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1743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xmlns="" val="58707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5027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38609" y="13965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dirty="0"/>
          </a:p>
        </p:txBody>
      </p:sp>
      <p:sp>
        <p:nvSpPr>
          <p:cNvPr id="2" name="Rectangle 1"/>
          <p:cNvSpPr/>
          <p:nvPr/>
        </p:nvSpPr>
        <p:spPr>
          <a:xfrm>
            <a:off x="815974" y="587250"/>
            <a:ext cx="4699610"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xmlns="" val="1585665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28556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xmlns="" val="2157180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28881" y="11717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26019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193433"/>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13144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52265" y="24665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dirty="0"/>
          </a:p>
        </p:txBody>
      </p:sp>
      <p:sp>
        <p:nvSpPr>
          <p:cNvPr id="3" name="Rectangle 2"/>
          <p:cNvSpPr/>
          <p:nvPr/>
        </p:nvSpPr>
        <p:spPr>
          <a:xfrm>
            <a:off x="552265" y="902766"/>
            <a:ext cx="3854364"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marL="285750" indent="-285750" algn="just">
              <a:lnSpc>
                <a:spcPct val="150000"/>
              </a:lnSpc>
              <a:buFont typeface="Arial" panose="020B0604020202020204" pitchFamily="34" charset="0"/>
              <a:buChar char="•"/>
            </a:pPr>
            <a:r>
              <a:rPr lang="en-US" sz="1600" dirty="0"/>
              <a:t>A pie chart shows a static number and how categories represent part of a whole the composition of </a:t>
            </a:r>
            <a:r>
              <a:rPr lang="en-US" sz="1600" dirty="0" smtClean="0"/>
              <a:t>something.</a:t>
            </a:r>
          </a:p>
          <a:p>
            <a:pPr marL="285750" indent="-285750" algn="just">
              <a:lnSpc>
                <a:spcPct val="150000"/>
              </a:lnSpc>
              <a:buFont typeface="Arial" panose="020B0604020202020204" pitchFamily="34" charset="0"/>
              <a:buChar char="•"/>
            </a:pPr>
            <a:r>
              <a:rPr lang="en-US" sz="1600" dirty="0" smtClean="0"/>
              <a:t>A </a:t>
            </a:r>
            <a:r>
              <a:rPr lang="en-US" sz="1600" dirty="0"/>
              <a:t>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66411"/>
          <a:stretch/>
        </p:blipFill>
        <p:spPr bwMode="auto">
          <a:xfrm>
            <a:off x="4406629" y="902766"/>
            <a:ext cx="4698855" cy="38470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744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9153" y="32523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xmlns="" val="224541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60425" y="187768"/>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4095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60787" y="217472"/>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dirty="0"/>
          </a:p>
        </p:txBody>
      </p:sp>
      <p:sp>
        <p:nvSpPr>
          <p:cNvPr id="3" name="Rectangle 2"/>
          <p:cNvSpPr/>
          <p:nvPr/>
        </p:nvSpPr>
        <p:spPr>
          <a:xfrm>
            <a:off x="1056052" y="9180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xmlns="" val="399747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02650" y="17856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dirty="0"/>
          </a:p>
        </p:txBody>
      </p:sp>
      <p:sp>
        <p:nvSpPr>
          <p:cNvPr id="3" name="Rectangle 2"/>
          <p:cNvSpPr/>
          <p:nvPr/>
        </p:nvSpPr>
        <p:spPr>
          <a:xfrm>
            <a:off x="635428" y="932970"/>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xmlns="" val="2160403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body" idx="4294967295"/>
          </p:nvPr>
        </p:nvSpPr>
        <p:spPr>
          <a:xfrm>
            <a:off x="348250" y="384736"/>
            <a:ext cx="8757234" cy="4486275"/>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b="1" dirty="0">
                <a:latin typeface="+mj-lt"/>
                <a:ea typeface="Sarala"/>
                <a:cs typeface="Sarala"/>
                <a:sym typeface="Sarala"/>
              </a:rPr>
              <a:t>What Is a Normal Distribution</a:t>
            </a:r>
            <a:r>
              <a:rPr lang="en" dirty="0">
                <a:latin typeface="+mj-lt"/>
                <a:ea typeface="Sarala"/>
                <a:cs typeface="Sarala"/>
                <a:sym typeface="Sarala"/>
              </a:rPr>
              <a:t>?</a:t>
            </a:r>
            <a:endParaRPr dirty="0">
              <a:latin typeface="+mj-lt"/>
              <a:ea typeface="Sarala"/>
              <a:cs typeface="Sarala"/>
              <a:sym typeface="Sarala"/>
            </a:endParaRPr>
          </a:p>
          <a:p>
            <a:pPr marL="0" lvl="0" indent="0" algn="l" rtl="0">
              <a:spcBef>
                <a:spcPts val="400"/>
              </a:spcBef>
              <a:spcAft>
                <a:spcPts val="0"/>
              </a:spcAft>
              <a:buNone/>
            </a:pPr>
            <a:r>
              <a:rPr lang="en" dirty="0">
                <a:latin typeface="+mj-lt"/>
                <a:ea typeface="Sarala"/>
                <a:cs typeface="Sarala"/>
                <a:sym typeface="Sarala"/>
              </a:rPr>
              <a:t>Normal distribution, also known as the Gaussian distribution, is a </a:t>
            </a:r>
            <a:r>
              <a:rPr lang="en" dirty="0">
                <a:latin typeface="+mj-lt"/>
                <a:ea typeface="Sarala"/>
                <a:cs typeface="Sarala"/>
                <a:sym typeface="Sarala"/>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probability distribution</a:t>
            </a:r>
            <a:r>
              <a:rPr lang="en" dirty="0">
                <a:latin typeface="+mj-lt"/>
                <a:ea typeface="Sarala"/>
                <a:cs typeface="Sarala"/>
                <a:sym typeface="Sarala"/>
              </a:rPr>
              <a:t> that is symmetric about the mean, showing that data near the mean are more frequent in occurrence than data far from the mean.</a:t>
            </a:r>
            <a:endParaRPr dirty="0">
              <a:latin typeface="+mj-lt"/>
              <a:ea typeface="Sarala"/>
              <a:cs typeface="Sarala"/>
              <a:sym typeface="Sarala"/>
            </a:endParaRPr>
          </a:p>
          <a:p>
            <a:pPr marL="0" lvl="0" indent="0" algn="l" rtl="0">
              <a:spcBef>
                <a:spcPts val="2100"/>
              </a:spcBef>
              <a:spcAft>
                <a:spcPts val="0"/>
              </a:spcAft>
              <a:buNone/>
            </a:pPr>
            <a:r>
              <a:rPr lang="en" dirty="0">
                <a:latin typeface="+mj-lt"/>
                <a:ea typeface="Sarala"/>
                <a:cs typeface="Sarala"/>
                <a:sym typeface="Sarala"/>
              </a:rPr>
              <a:t>In graphical form, the normal distribution appears as a "</a:t>
            </a:r>
            <a:r>
              <a:rPr lang="en" dirty="0">
                <a:latin typeface="+mj-lt"/>
                <a:ea typeface="Sarala"/>
                <a:cs typeface="Sarala"/>
                <a:sym typeface="Sarala"/>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bell curve</a:t>
            </a:r>
            <a:r>
              <a:rPr lang="en" dirty="0">
                <a:latin typeface="+mj-lt"/>
                <a:ea typeface="Sarala"/>
                <a:cs typeface="Sarala"/>
                <a:sym typeface="Sarala"/>
              </a:rPr>
              <a:t>".</a:t>
            </a:r>
            <a:endParaRPr dirty="0">
              <a:latin typeface="+mj-lt"/>
              <a:ea typeface="Sarala"/>
              <a:cs typeface="Sarala"/>
              <a:sym typeface="Sarala"/>
            </a:endParaRPr>
          </a:p>
          <a:p>
            <a:pPr marL="0" lvl="0" indent="0" algn="l" rtl="0">
              <a:lnSpc>
                <a:spcPct val="120000"/>
              </a:lnSpc>
              <a:spcBef>
                <a:spcPts val="2100"/>
              </a:spcBef>
              <a:spcAft>
                <a:spcPts val="0"/>
              </a:spcAft>
              <a:buClr>
                <a:schemeClr val="dk1"/>
              </a:buClr>
              <a:buSzPts val="1100"/>
              <a:buFont typeface="Arial"/>
              <a:buNone/>
            </a:pPr>
            <a:r>
              <a:rPr lang="en" b="1" dirty="0">
                <a:latin typeface="+mj-lt"/>
                <a:ea typeface="Sarala"/>
                <a:cs typeface="Sarala"/>
                <a:sym typeface="Sarala"/>
              </a:rPr>
              <a:t>KEY TAKEAWAYS</a:t>
            </a:r>
            <a:endParaRPr b="1"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The normal distribution is the proper term for a probability bell curve.</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a normal distribution the mean is zero and the standard deviation is 1. It has zero skew and a kurtosis of 3.</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Normal distributions are symmetrical, but not all symmetrical distributions are normal.</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Many naturally-occurring phenomena tend to approximate the normal distribution.</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finance, most pricing distributions are not, however, perfectly normal.</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What is a normal distribution in simple terms?</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A normal distribution is an arrangement of a data set in which most values cluster in the middle of the range and the rest taper off symmetrically toward either extreme.</a:t>
            </a:r>
            <a:endParaRPr dirty="0">
              <a:latin typeface="+mj-lt"/>
              <a:ea typeface="Sarala"/>
              <a:cs typeface="Sarala"/>
              <a:sym typeface="Sarala"/>
            </a:endParaRPr>
          </a:p>
        </p:txBody>
      </p:sp>
      <p:sp>
        <p:nvSpPr>
          <p:cNvPr id="140" name="Google Shape;140;p26"/>
          <p:cNvSpPr txBox="1">
            <a:spLocks noGrp="1"/>
          </p:cNvSpPr>
          <p:nvPr>
            <p:ph type="title"/>
          </p:nvPr>
        </p:nvSpPr>
        <p:spPr>
          <a:xfrm>
            <a:off x="606784" y="112296"/>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Understanding of Normal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extLst>
      <p:ext uri="{BB962C8B-B14F-4D97-AF65-F5344CB8AC3E}">
        <p14:creationId xmlns:p14="http://schemas.microsoft.com/office/powerpoint/2010/main" xmlns=""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
        <p:nvSpPr>
          <p:cNvPr id="2" name="Rectangle 1"/>
          <p:cNvSpPr/>
          <p:nvPr/>
        </p:nvSpPr>
        <p:spPr>
          <a:xfrm>
            <a:off x="328406" y="1076728"/>
            <a:ext cx="8337358" cy="3693319"/>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r>
              <a:rPr lang="en-US" dirty="0" smtClean="0"/>
              <a:t>.</a:t>
            </a:r>
          </a:p>
          <a:p>
            <a:pPr marL="285750" indent="-285750" algn="just">
              <a:lnSpc>
                <a:spcPct val="150000"/>
              </a:lnSpc>
              <a:buFont typeface="Arial" panose="020B0604020202020204" pitchFamily="34" charset="0"/>
              <a:buChar char="•"/>
            </a:pPr>
            <a:r>
              <a:rPr lang="en-US" dirty="0" smtClean="0"/>
              <a:t>It </a:t>
            </a:r>
            <a:r>
              <a:rPr lang="en-US" dirty="0"/>
              <a:t>is actually a form of mathematical analysis that uses different quantitative models to produce a set of experimental data or studies of real </a:t>
            </a:r>
            <a:r>
              <a:rPr lang="en-US" dirty="0" smtClean="0"/>
              <a:t>life.</a:t>
            </a:r>
          </a:p>
          <a:p>
            <a:pPr marL="285750" indent="-285750" algn="just">
              <a:lnSpc>
                <a:spcPct val="150000"/>
              </a:lnSpc>
              <a:buFont typeface="Arial" panose="020B0604020202020204" pitchFamily="34" charset="0"/>
              <a:buChar char="•"/>
            </a:pPr>
            <a:r>
              <a:rPr lang="en-US" dirty="0" smtClean="0"/>
              <a:t>It </a:t>
            </a:r>
            <a:r>
              <a:rPr lang="en-US" dirty="0"/>
              <a:t>is an area of applied mathematics concern with data collection analysis, interpretation, and presentation. Statistics deals with how data can be used to solve complex problems</a:t>
            </a:r>
            <a:r>
              <a:rPr lang="en-US" dirty="0" smtClean="0"/>
              <a:t>.</a:t>
            </a:r>
          </a:p>
          <a:p>
            <a:pPr marL="285750" indent="-285750" algn="just">
              <a:lnSpc>
                <a:spcPct val="150000"/>
              </a:lnSpc>
              <a:buFont typeface="Arial" panose="020B0604020202020204" pitchFamily="34" charset="0"/>
              <a:buChar char="•"/>
            </a:pPr>
            <a:r>
              <a:rPr lang="en-US" dirty="0"/>
              <a:t>Basic terminology of Statistics : </a:t>
            </a:r>
            <a:endParaRPr lang="en-US" dirty="0" smtClean="0"/>
          </a:p>
          <a:p>
            <a:pPr algn="just">
              <a:lnSpc>
                <a:spcPct val="150000"/>
              </a:lnSpc>
            </a:pPr>
            <a:r>
              <a:rPr lang="en-US" b="1" dirty="0" smtClean="0"/>
              <a:t>Population</a:t>
            </a:r>
            <a:r>
              <a:rPr lang="en-US" dirty="0" smtClean="0"/>
              <a:t> –It </a:t>
            </a:r>
            <a:r>
              <a:rPr lang="en-US" dirty="0"/>
              <a:t>is actually a collection of set of individuals or objects or events whose properties are to be </a:t>
            </a:r>
            <a:r>
              <a:rPr lang="en-US" dirty="0" smtClean="0"/>
              <a:t>analyzed.</a:t>
            </a:r>
          </a:p>
          <a:p>
            <a:pPr algn="just">
              <a:lnSpc>
                <a:spcPct val="150000"/>
              </a:lnSpc>
            </a:pPr>
            <a:r>
              <a:rPr lang="en-US" b="1" dirty="0" smtClean="0"/>
              <a:t>Sample</a:t>
            </a:r>
            <a:r>
              <a:rPr lang="en-US" dirty="0" smtClean="0"/>
              <a:t> –It </a:t>
            </a:r>
            <a:r>
              <a:rPr lang="en-US"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13234" y="2355001"/>
            <a:ext cx="3192250" cy="2394850"/>
          </a:xfrm>
          <a:prstGeom prst="rect">
            <a:avLst/>
          </a:prstGeom>
          <a:noFill/>
          <a:ln>
            <a:noFill/>
          </a:ln>
        </p:spPr>
      </p:pic>
      <p:sp>
        <p:nvSpPr>
          <p:cNvPr id="149" name="Google Shape;149;p27"/>
          <p:cNvSpPr txBox="1"/>
          <p:nvPr/>
        </p:nvSpPr>
        <p:spPr>
          <a:xfrm>
            <a:off x="489654" y="211201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
        <p:nvSpPr>
          <p:cNvPr id="4" name="Title 3"/>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xmlns=""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4866433" y="1337227"/>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
        <p:nvSpPr>
          <p:cNvPr id="154" name="Google Shape;154;p28"/>
          <p:cNvSpPr txBox="1">
            <a:spLocks noGrp="1"/>
          </p:cNvSpPr>
          <p:nvPr>
            <p:ph type="body" idx="4294967295"/>
          </p:nvPr>
        </p:nvSpPr>
        <p:spPr>
          <a:xfrm>
            <a:off x="508159" y="355843"/>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4">
            <a:alphaModFix/>
          </a:blip>
          <a:stretch>
            <a:fillRect/>
          </a:stretch>
        </p:blipFill>
        <p:spPr>
          <a:xfrm>
            <a:off x="424969" y="1546468"/>
            <a:ext cx="4358274" cy="3101710"/>
          </a:xfrm>
          <a:prstGeom prst="rect">
            <a:avLst/>
          </a:prstGeom>
          <a:noFill/>
          <a:ln>
            <a:noFill/>
          </a:ln>
        </p:spPr>
      </p:pic>
    </p:spTree>
    <p:extLst>
      <p:ext uri="{BB962C8B-B14F-4D97-AF65-F5344CB8AC3E}">
        <p14:creationId xmlns:p14="http://schemas.microsoft.com/office/powerpoint/2010/main" xmlns=""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69691" y="437744"/>
            <a:ext cx="4329801" cy="4433381"/>
          </a:xfrm>
          <a:prstGeom prst="rect">
            <a:avLst/>
          </a:prstGeom>
          <a:noFill/>
          <a:ln>
            <a:noFill/>
          </a:ln>
        </p:spPr>
      </p:pic>
      <p:pic>
        <p:nvPicPr>
          <p:cNvPr id="162" name="Google Shape;162;p29"/>
          <p:cNvPicPr preferRelativeResize="0"/>
          <p:nvPr/>
        </p:nvPicPr>
        <p:blipFill>
          <a:blip r:embed="rId4">
            <a:alphaModFix/>
          </a:blip>
          <a:stretch>
            <a:fillRect/>
          </a:stretch>
        </p:blipFill>
        <p:spPr>
          <a:xfrm>
            <a:off x="4679300" y="722117"/>
            <a:ext cx="4464700" cy="3864634"/>
          </a:xfrm>
          <a:prstGeom prst="rect">
            <a:avLst/>
          </a:prstGeom>
          <a:noFill/>
          <a:ln>
            <a:noFill/>
          </a:ln>
        </p:spPr>
      </p:pic>
      <p:sp>
        <p:nvSpPr>
          <p:cNvPr id="163" name="Google Shape;163;p29"/>
          <p:cNvSpPr txBox="1"/>
          <p:nvPr/>
        </p:nvSpPr>
        <p:spPr>
          <a:xfrm>
            <a:off x="8157334" y="4468201"/>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extLst>
      <p:ext uri="{BB962C8B-B14F-4D97-AF65-F5344CB8AC3E}">
        <p14:creationId xmlns:p14="http://schemas.microsoft.com/office/powerpoint/2010/main" xmlns=""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0" y="39638"/>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Pre-processing</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
        <p:nvSpPr>
          <p:cNvPr id="170" name="Google Shape;170;p30"/>
          <p:cNvSpPr txBox="1">
            <a:spLocks noGrp="1"/>
          </p:cNvSpPr>
          <p:nvPr>
            <p:ph type="body" idx="4294967295"/>
          </p:nvPr>
        </p:nvSpPr>
        <p:spPr>
          <a:xfrm>
            <a:off x="131378" y="505814"/>
            <a:ext cx="9012622" cy="3302822"/>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sz="1200" b="1" dirty="0">
                <a:solidFill>
                  <a:schemeClr val="tx1"/>
                </a:solidFill>
                <a:highlight>
                  <a:srgbClr val="FFFFFF"/>
                </a:highlight>
              </a:rPr>
              <a:t>What is data preprocessing?</a:t>
            </a:r>
            <a:endParaRPr sz="1200"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sz="1100" dirty="0">
                <a:solidFill>
                  <a:schemeClr val="tx1"/>
                </a:solidFill>
                <a:highlight>
                  <a:srgbClr val="FFFFFF"/>
                </a:highlight>
              </a:rPr>
              <a:t>Data preprocessing, a component of </a:t>
            </a:r>
            <a:r>
              <a:rPr lang="en" sz="1100" u="sng" dirty="0">
                <a:solidFill>
                  <a:schemeClr val="tx1"/>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preparation</a:t>
            </a:r>
            <a:r>
              <a:rPr lang="en" sz="1100" dirty="0">
                <a:solidFill>
                  <a:schemeClr val="tx1"/>
                </a:solidFill>
                <a:highlight>
                  <a:srgbClr val="FFFFFF"/>
                </a:highlight>
              </a:rPr>
              <a:t>, describes any type of processing performed on </a:t>
            </a:r>
            <a:r>
              <a:rPr lang="en" sz="1100" u="sng" dirty="0">
                <a:solidFill>
                  <a:schemeClr val="tx1"/>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raw data</a:t>
            </a:r>
            <a:r>
              <a:rPr lang="en" sz="1100" dirty="0">
                <a:solidFill>
                  <a:schemeClr val="tx1"/>
                </a:solidFill>
                <a:highlight>
                  <a:srgbClr val="FFFFFF"/>
                </a:highlight>
              </a:rPr>
              <a:t> to prepare it for another data processing procedure. It has traditionally been an important preliminary step for the </a:t>
            </a:r>
            <a:r>
              <a:rPr lang="en" sz="1100" u="sng" dirty="0">
                <a:solidFill>
                  <a:schemeClr val="tx1"/>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mining</a:t>
            </a:r>
            <a:r>
              <a:rPr lang="en" sz="1100" dirty="0">
                <a:solidFill>
                  <a:schemeClr val="tx1"/>
                </a:solidFill>
                <a:highlight>
                  <a:srgbClr val="FFFFFF"/>
                </a:highlight>
              </a:rPr>
              <a:t> process. More recently, data preprocessing techniques have been adapted for training machine learning models and AI models and for running inferences against them.</a:t>
            </a:r>
            <a:endParaRPr sz="1100" dirty="0">
              <a:solidFill>
                <a:schemeClr val="tx1"/>
              </a:solidFill>
              <a:highlight>
                <a:srgbClr val="FFFFFF"/>
              </a:highlight>
            </a:endParaRPr>
          </a:p>
          <a:p>
            <a:pPr marL="0" lvl="0" indent="0" algn="just" rtl="0">
              <a:lnSpc>
                <a:spcPct val="167000"/>
              </a:lnSpc>
              <a:spcBef>
                <a:spcPts val="2000"/>
              </a:spcBef>
              <a:spcAft>
                <a:spcPts val="2000"/>
              </a:spcAft>
              <a:buNone/>
            </a:pPr>
            <a:r>
              <a:rPr lang="en" sz="110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100" u="sng" dirty="0">
                <a:solidFill>
                  <a:schemeClr val="tx1"/>
                </a:solidFill>
                <a:highlight>
                  <a:srgbClr val="FFFFFF"/>
                </a:highlight>
              </a:rPr>
              <a:t>machine learning</a:t>
            </a:r>
            <a:r>
              <a:rPr lang="en" sz="1100" dirty="0">
                <a:solidFill>
                  <a:schemeClr val="tx1"/>
                </a:solidFill>
                <a:highlight>
                  <a:srgbClr val="FFFFFF"/>
                </a:highlight>
              </a:rPr>
              <a:t> and </a:t>
            </a:r>
            <a:r>
              <a:rPr lang="en" sz="1200" dirty="0">
                <a:solidFill>
                  <a:schemeClr val="tx1"/>
                </a:solidFill>
                <a:highlight>
                  <a:srgbClr val="FFFFFF"/>
                </a:highlight>
              </a:rPr>
              <a:t>AI development pipeline to ensure accurate results.</a:t>
            </a:r>
            <a:endParaRPr sz="1200" dirty="0">
              <a:solidFill>
                <a:schemeClr val="tx1"/>
              </a:solidFill>
            </a:endParaRPr>
          </a:p>
        </p:txBody>
      </p:sp>
      <p:pic>
        <p:nvPicPr>
          <p:cNvPr id="169" name="Google Shape;169;p30"/>
          <p:cNvPicPr preferRelativeResize="0"/>
          <p:nvPr/>
        </p:nvPicPr>
        <p:blipFill rotWithShape="1">
          <a:blip r:embed="rId6">
            <a:alphaModFix/>
          </a:blip>
          <a:srcRect l="6221" t="14088" r="8253" b="16303"/>
          <a:stretch/>
        </p:blipFill>
        <p:spPr>
          <a:xfrm>
            <a:off x="1575880" y="3190672"/>
            <a:ext cx="5671227" cy="1952828"/>
          </a:xfrm>
          <a:prstGeom prst="rect">
            <a:avLst/>
          </a:prstGeom>
          <a:noFill/>
          <a:ln>
            <a:noFill/>
          </a:ln>
        </p:spPr>
      </p:pic>
    </p:spTree>
    <p:extLst>
      <p:ext uri="{BB962C8B-B14F-4D97-AF65-F5344CB8AC3E}">
        <p14:creationId xmlns:p14="http://schemas.microsoft.com/office/powerpoint/2010/main" xmlns=""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
        <p:nvSpPr>
          <p:cNvPr id="175" name="Google Shape;175;p31"/>
          <p:cNvSpPr txBox="1">
            <a:spLocks noGrp="1"/>
          </p:cNvSpPr>
          <p:nvPr>
            <p:ph type="body" idx="4294967295"/>
          </p:nvPr>
        </p:nvSpPr>
        <p:spPr>
          <a:xfrm>
            <a:off x="136188" y="211138"/>
            <a:ext cx="4394454"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chemeClr val="tx1"/>
                </a:solidFill>
                <a:highlight>
                  <a:srgbClr val="FFFFFF"/>
                </a:highlight>
                <a:latin typeface="+mj-lt"/>
              </a:rPr>
              <a:t>There are several different tools and methods used for </a:t>
            </a:r>
            <a:r>
              <a:rPr lang="en" sz="1350" b="1" dirty="0">
                <a:solidFill>
                  <a:schemeClr val="tx1"/>
                </a:solidFill>
                <a:highlight>
                  <a:srgbClr val="FFFFFF"/>
                </a:highlight>
                <a:latin typeface="+mj-lt"/>
              </a:rPr>
              <a:t>preprocessing data, </a:t>
            </a:r>
            <a:r>
              <a:rPr lang="en" sz="1350" dirty="0">
                <a:solidFill>
                  <a:schemeClr val="tx1"/>
                </a:solidFill>
                <a:highlight>
                  <a:srgbClr val="FFFFFF"/>
                </a:highlight>
                <a:latin typeface="+mj-lt"/>
              </a:rPr>
              <a:t>including the following:</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dirty="0">
                <a:solidFill>
                  <a:schemeClr val="tx1"/>
                </a:solidFill>
                <a:highlight>
                  <a:srgbClr val="FFFFFF"/>
                </a:highlight>
                <a:latin typeface="+mj-lt"/>
              </a:rPr>
              <a:t>sampling, which selects a representative subset from a large population of data;</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dirty="0">
                <a:solidFill>
                  <a:schemeClr val="tx1"/>
                </a:solidFill>
                <a:highlight>
                  <a:srgbClr val="FFFFFF"/>
                </a:highlight>
                <a:latin typeface="+mj-lt"/>
              </a:rPr>
              <a:t>transformation, which manipulates raw data to produce a single input;</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dirty="0">
                <a:solidFill>
                  <a:schemeClr val="tx1"/>
                </a:solidFill>
                <a:highlight>
                  <a:srgbClr val="FFFFFF"/>
                </a:highlight>
                <a:latin typeface="+mj-lt"/>
              </a:rPr>
              <a:t>denoising, which removes </a:t>
            </a:r>
            <a:r>
              <a:rPr lang="en" sz="1350" u="sng" dirty="0">
                <a:solidFill>
                  <a:schemeClr val="tx1"/>
                </a:solidFill>
                <a:highlight>
                  <a:srgbClr val="FFFFFF"/>
                </a:highlight>
                <a:latin typeface="+mj-l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noise</a:t>
            </a:r>
            <a:r>
              <a:rPr lang="en" sz="1350" dirty="0">
                <a:solidFill>
                  <a:schemeClr val="tx1"/>
                </a:solidFill>
                <a:highlight>
                  <a:srgbClr val="FFFFFF"/>
                </a:highlight>
                <a:latin typeface="+mj-lt"/>
              </a:rPr>
              <a:t> from data;</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dirty="0">
                <a:solidFill>
                  <a:schemeClr val="tx1"/>
                </a:solidFill>
                <a:highlight>
                  <a:srgbClr val="FFFFFF"/>
                </a:highlight>
                <a:latin typeface="+mj-lt"/>
              </a:rPr>
              <a:t>imputation, which synthesizes statistically relevant data for missing values;</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u="sng" dirty="0">
                <a:solidFill>
                  <a:schemeClr val="tx1"/>
                </a:solidFill>
                <a:highlight>
                  <a:srgbClr val="FFFFFF"/>
                </a:highlight>
                <a:latin typeface="+mj-l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normalization</a:t>
            </a:r>
            <a:r>
              <a:rPr lang="en" sz="1350" dirty="0">
                <a:solidFill>
                  <a:schemeClr val="tx1"/>
                </a:solidFill>
                <a:highlight>
                  <a:srgbClr val="FFFFFF"/>
                </a:highlight>
                <a:latin typeface="+mj-lt"/>
              </a:rPr>
              <a:t>, which organizes data for more efficient access; and</a:t>
            </a:r>
            <a:endParaRPr sz="1350" dirty="0">
              <a:solidFill>
                <a:schemeClr val="tx1"/>
              </a:solidFill>
              <a:highlight>
                <a:srgbClr val="FFFFFF"/>
              </a:highlight>
              <a:latin typeface="+mj-lt"/>
            </a:endParaRPr>
          </a:p>
          <a:p>
            <a:pPr marL="698500" lvl="0" indent="-314325" algn="just" rtl="0">
              <a:lnSpc>
                <a:spcPct val="110000"/>
              </a:lnSpc>
              <a:spcBef>
                <a:spcPts val="1400"/>
              </a:spcBef>
              <a:spcAft>
                <a:spcPts val="0"/>
              </a:spcAft>
              <a:buClr>
                <a:srgbClr val="666666"/>
              </a:buClr>
              <a:buSzPts val="1350"/>
              <a:buChar char="●"/>
            </a:pPr>
            <a:r>
              <a:rPr lang="en" sz="1350" dirty="0">
                <a:solidFill>
                  <a:schemeClr val="tx1"/>
                </a:solidFill>
                <a:highlight>
                  <a:srgbClr val="FFFFFF"/>
                </a:highlight>
                <a:latin typeface="+mj-lt"/>
              </a:rPr>
              <a:t>feature extraction, which pulls out a relevant feature subset that is significant in a particular context.</a:t>
            </a:r>
            <a:endParaRPr sz="1350" dirty="0">
              <a:solidFill>
                <a:schemeClr val="tx1"/>
              </a:solidFill>
              <a:highlight>
                <a:srgbClr val="FFFFFF"/>
              </a:highlight>
              <a:latin typeface="+mj-lt"/>
            </a:endParaRPr>
          </a:p>
          <a:p>
            <a:pPr marL="0" lvl="0" indent="0" algn="just" rtl="0">
              <a:lnSpc>
                <a:spcPct val="110000"/>
              </a:lnSpc>
              <a:spcBef>
                <a:spcPts val="1400"/>
              </a:spcBef>
              <a:spcAft>
                <a:spcPts val="1400"/>
              </a:spcAft>
              <a:buNone/>
            </a:pPr>
            <a:r>
              <a:rPr lang="en" sz="1350" dirty="0">
                <a:solidFill>
                  <a:schemeClr val="tx1"/>
                </a:solidFill>
                <a:highlight>
                  <a:srgbClr val="FFFFFF"/>
                </a:highlight>
                <a:latin typeface="+mj-lt"/>
              </a:rPr>
              <a:t>These tools and methods can be used on a variety of data sources, including data stored in files or databases and streaming data.</a:t>
            </a:r>
            <a:endParaRPr dirty="0">
              <a:solidFill>
                <a:schemeClr val="tx1"/>
              </a:solidFill>
              <a:latin typeface="+mj-lt"/>
            </a:endParaRPr>
          </a:p>
        </p:txBody>
      </p:sp>
      <p:pic>
        <p:nvPicPr>
          <p:cNvPr id="176" name="Google Shape;176;p31"/>
          <p:cNvPicPr preferRelativeResize="0"/>
          <p:nvPr/>
        </p:nvPicPr>
        <p:blipFill>
          <a:blip r:embed="rId5">
            <a:alphaModFix/>
          </a:blip>
          <a:stretch>
            <a:fillRect/>
          </a:stretch>
        </p:blipFill>
        <p:spPr>
          <a:xfrm>
            <a:off x="4554746" y="19456"/>
            <a:ext cx="4612825" cy="5044200"/>
          </a:xfrm>
          <a:prstGeom prst="rect">
            <a:avLst/>
          </a:prstGeom>
          <a:noFill/>
          <a:ln>
            <a:noFill/>
          </a:ln>
        </p:spPr>
      </p:pic>
    </p:spTree>
    <p:extLst>
      <p:ext uri="{BB962C8B-B14F-4D97-AF65-F5344CB8AC3E}">
        <p14:creationId xmlns:p14="http://schemas.microsoft.com/office/powerpoint/2010/main" xmlns=""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animEffect transition="in" filter="fade">
                                      <p:cBhvr>
                                        <p:cTn id="31" dur="1000"/>
                                        <p:tgtEl>
                                          <p:spTgt spid="18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2345" y="91012"/>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
        <p:nvSpPr>
          <p:cNvPr id="192" name="Google Shape;192;p33"/>
          <p:cNvSpPr txBox="1">
            <a:spLocks noGrp="1"/>
          </p:cNvSpPr>
          <p:nvPr>
            <p:ph type="body" idx="4294967295"/>
          </p:nvPr>
        </p:nvSpPr>
        <p:spPr>
          <a:xfrm>
            <a:off x="335061" y="998588"/>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xmlns="" val="3093558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
        <p:nvSpPr>
          <p:cNvPr id="197" name="Google Shape;197;p34"/>
          <p:cNvSpPr txBox="1">
            <a:spLocks noGrp="1"/>
          </p:cNvSpPr>
          <p:nvPr>
            <p:ph type="body" idx="4294967295"/>
          </p:nvPr>
        </p:nvSpPr>
        <p:spPr>
          <a:xfrm>
            <a:off x="596976" y="252413"/>
            <a:ext cx="7950000"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xmlns="" val="1873916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
        <p:nvSpPr>
          <p:cNvPr id="202" name="Google Shape;202;p35"/>
          <p:cNvSpPr txBox="1">
            <a:spLocks noGrp="1"/>
          </p:cNvSpPr>
          <p:nvPr>
            <p:ph type="body" idx="4294967295"/>
          </p:nvPr>
        </p:nvSpPr>
        <p:spPr>
          <a:xfrm>
            <a:off x="564204" y="621692"/>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xmlns="" val="2343225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
        <p:nvSpPr>
          <p:cNvPr id="207" name="Google Shape;207;p36"/>
          <p:cNvSpPr txBox="1">
            <a:spLocks noGrp="1"/>
          </p:cNvSpPr>
          <p:nvPr>
            <p:ph type="body" idx="4294967295"/>
          </p:nvPr>
        </p:nvSpPr>
        <p:spPr>
          <a:xfrm>
            <a:off x="846306" y="295275"/>
            <a:ext cx="8297694"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Simultaneous </a:t>
            </a:r>
            <a:r>
              <a:rPr lang="en" sz="1200" u="sng" dirty="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Solving </a:t>
            </a:r>
            <a:r>
              <a:rPr lang="en" sz="1200" u="sng" dirty="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Solutions </a:t>
            </a:r>
            <a:r>
              <a:rPr lang="en" sz="1200" u="sng" dirty="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Graphing </a:t>
            </a:r>
            <a:r>
              <a:rPr lang="en" sz="1200" u="sng" dirty="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Applications </a:t>
            </a:r>
            <a:r>
              <a:rPr lang="en" sz="1200" u="sng" dirty="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Linear </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Straight </a:t>
            </a:r>
            <a:r>
              <a:rPr lang="en" sz="1200" u="sng" dirty="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t>
            </a:r>
            <a:endParaRPr dirty="0"/>
          </a:p>
        </p:txBody>
      </p:sp>
    </p:spTree>
    <p:extLst>
      <p:ext uri="{BB962C8B-B14F-4D97-AF65-F5344CB8AC3E}">
        <p14:creationId xmlns:p14="http://schemas.microsoft.com/office/powerpoint/2010/main" xmlns="" val="1024666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
        <p:nvSpPr>
          <p:cNvPr id="212" name="Google Shape;212;p37"/>
          <p:cNvSpPr txBox="1">
            <a:spLocks noGrp="1"/>
          </p:cNvSpPr>
          <p:nvPr>
            <p:ph type="body" idx="4294967295"/>
          </p:nvPr>
        </p:nvSpPr>
        <p:spPr>
          <a:xfrm>
            <a:off x="768485" y="74612"/>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 </a:t>
            </a:r>
            <a:r>
              <a:rPr lang="en" sz="1300" dirty="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Transpose </a:t>
            </a:r>
            <a:r>
              <a:rPr lang="en" sz="1300" dirty="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a:t>
            </a:r>
            <a:r>
              <a:rPr lang="en" sz="1300" dirty="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xmlns="" val="2391089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
        <p:nvSpPr>
          <p:cNvPr id="218" name="Google Shape;218;p38"/>
          <p:cNvSpPr txBox="1">
            <a:spLocks noGrp="1"/>
          </p:cNvSpPr>
          <p:nvPr>
            <p:ph type="body" idx="4294967295"/>
          </p:nvPr>
        </p:nvSpPr>
        <p:spPr>
          <a:xfrm>
            <a:off x="596975" y="377876"/>
            <a:ext cx="8119008" cy="4371975"/>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xmlns="" val="3301414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3196" y="0"/>
            <a:ext cx="7950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
        <p:nvSpPr>
          <p:cNvPr id="224" name="Google Shape;224;p39"/>
          <p:cNvSpPr txBox="1">
            <a:spLocks noGrp="1"/>
          </p:cNvSpPr>
          <p:nvPr>
            <p:ph type="body" idx="4294967295"/>
          </p:nvPr>
        </p:nvSpPr>
        <p:spPr>
          <a:xfrm>
            <a:off x="313196" y="0"/>
            <a:ext cx="8792288"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chemeClr val="tx1"/>
                </a:solidFill>
                <a:highlight>
                  <a:srgbClr val="FFFFFF"/>
                </a:highlight>
                <a:latin typeface="+mj-lt"/>
              </a:rPr>
              <a:t>What is Linear Combination?</a:t>
            </a:r>
            <a:endParaRPr sz="1200" dirty="0">
              <a:solidFill>
                <a:schemeClr val="tx1"/>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chemeClr val="tx1"/>
                </a:solidFill>
                <a:highlight>
                  <a:srgbClr val="FFFFFF"/>
                </a:highlight>
                <a:latin typeface="+mj-lt"/>
              </a:rPr>
              <a:t>A </a:t>
            </a:r>
            <a:r>
              <a:rPr lang="en" sz="1200" b="1" dirty="0">
                <a:solidFill>
                  <a:schemeClr val="tx1"/>
                </a:solidFill>
                <a:highlight>
                  <a:srgbClr val="FFFFFF"/>
                </a:highlight>
                <a:latin typeface="+mj-lt"/>
              </a:rPr>
              <a:t>linear equation</a:t>
            </a:r>
            <a:r>
              <a:rPr lang="en" sz="1200" dirty="0">
                <a:solidFill>
                  <a:schemeClr val="tx1"/>
                </a:solidFill>
                <a:highlight>
                  <a:srgbClr val="FFFFFF"/>
                </a:highlight>
                <a:latin typeface="+mj-lt"/>
              </a:rPr>
              <a:t> is an equation where the highest power of a variable is always 1.</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This means we can use x and y as variables, but not </a:t>
            </a:r>
            <a:r>
              <a:rPr lang="en" sz="1200" dirty="0">
                <a:solidFill>
                  <a:schemeClr val="tx1"/>
                </a:solidFill>
                <a:highlight>
                  <a:srgbClr val="FFFFFF"/>
                </a:highlight>
                <a:latin typeface="+mj-lt"/>
                <a:ea typeface="Times New Roman"/>
                <a:cs typeface="Times New Roman"/>
                <a:sym typeface="Times New Roman"/>
              </a:rPr>
              <a:t>x2</a:t>
            </a:r>
            <a:r>
              <a:rPr lang="en" sz="1200" dirty="0">
                <a:solidFill>
                  <a:schemeClr val="tx1"/>
                </a:solidFill>
                <a:highlight>
                  <a:srgbClr val="FFFFFF"/>
                </a:highlight>
                <a:latin typeface="+mj-lt"/>
              </a:rPr>
              <a:t>ory</a:t>
            </a:r>
            <a:r>
              <a:rPr lang="en" sz="1200" dirty="0">
                <a:solidFill>
                  <a:schemeClr val="tx1"/>
                </a:solidFill>
                <a:highlight>
                  <a:srgbClr val="FFFFFF"/>
                </a:highlight>
                <a:latin typeface="+mj-lt"/>
                <a:ea typeface="Times New Roman"/>
                <a:cs typeface="Times New Roman"/>
                <a:sym typeface="Times New Roman"/>
              </a:rPr>
              <a:t>3</a:t>
            </a:r>
            <a:r>
              <a:rPr lang="en" sz="1200" dirty="0">
                <a:solidFill>
                  <a:schemeClr val="tx1"/>
                </a:solidFill>
                <a:highlight>
                  <a:srgbClr val="FFFFFF"/>
                </a:highlight>
                <a:latin typeface="+mj-lt"/>
              </a:rPr>
              <a:t>x2ory3.</a:t>
            </a:r>
            <a:endParaRPr sz="1200" dirty="0">
              <a:solidFill>
                <a:schemeClr val="tx1"/>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chemeClr val="tx1"/>
                </a:solidFill>
                <a:highlight>
                  <a:srgbClr val="FFFFFF"/>
                </a:highlight>
                <a:latin typeface="+mj-lt"/>
              </a:rPr>
              <a:t> </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A </a:t>
            </a:r>
            <a:r>
              <a:rPr lang="en" sz="1200" b="1" dirty="0">
                <a:solidFill>
                  <a:schemeClr val="tx1"/>
                </a:solidFill>
                <a:highlight>
                  <a:srgbClr val="FFFFFF"/>
                </a:highlight>
                <a:latin typeface="+mj-lt"/>
              </a:rPr>
              <a:t>linear equation with one variable</a:t>
            </a:r>
            <a:r>
              <a:rPr lang="en" sz="1200" dirty="0">
                <a:solidFill>
                  <a:schemeClr val="tx1"/>
                </a:solidFill>
                <a:highlight>
                  <a:srgbClr val="FFFFFF"/>
                </a:highlight>
                <a:latin typeface="+mj-lt"/>
              </a:rPr>
              <a:t> is an equation with only one variable, e.g., x+3=6.</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This is very simple to solve</a:t>
            </a:r>
            <a:r>
              <a:rPr lang="en" sz="1200" dirty="0" smtClean="0">
                <a:solidFill>
                  <a:schemeClr val="tx1"/>
                </a:solidFill>
                <a:highlight>
                  <a:srgbClr val="FFFFFF"/>
                </a:highlight>
                <a:latin typeface="+mj-lt"/>
              </a:rPr>
              <a:t>.</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A </a:t>
            </a:r>
            <a:r>
              <a:rPr lang="en" sz="1200" b="1" dirty="0">
                <a:solidFill>
                  <a:schemeClr val="tx1"/>
                </a:solidFill>
                <a:highlight>
                  <a:srgbClr val="FFFFFF"/>
                </a:highlight>
                <a:latin typeface="+mj-lt"/>
              </a:rPr>
              <a:t>linear equation with two variables</a:t>
            </a:r>
            <a:r>
              <a:rPr lang="en" sz="1200" dirty="0">
                <a:solidFill>
                  <a:schemeClr val="tx1"/>
                </a:solidFill>
                <a:highlight>
                  <a:srgbClr val="FFFFFF"/>
                </a:highlight>
                <a:latin typeface="+mj-lt"/>
              </a:rPr>
              <a:t> is something like x+2y=3, where there are two unknowns (x and y).</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There is often a need to solve two of these equations simultaneously, e.g., 5x+y=17 and 3x+y=15.</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There is more than one way of solving a system with two linear equations.</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Many people know the way where one variable from one equation is expressed in terms of the other one, e.g., y=17-5x, and then substituted into the other equation.</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This is not the linear combination method.</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chemeClr val="tx1"/>
                </a:solidFill>
                <a:highlight>
                  <a:srgbClr val="FFFFFF"/>
                </a:highlight>
                <a:latin typeface="+mj-lt"/>
              </a:rPr>
              <a:t>The </a:t>
            </a:r>
            <a:r>
              <a:rPr lang="en" sz="1200" b="1" dirty="0">
                <a:solidFill>
                  <a:schemeClr val="tx1"/>
                </a:solidFill>
                <a:highlight>
                  <a:srgbClr val="FFFFFF"/>
                </a:highlight>
                <a:latin typeface="+mj-lt"/>
              </a:rPr>
              <a:t>linear combination method</a:t>
            </a:r>
            <a:r>
              <a:rPr lang="en" sz="1200" dirty="0">
                <a:solidFill>
                  <a:schemeClr val="tx1"/>
                </a:solidFill>
                <a:highlight>
                  <a:srgbClr val="FFFFFF"/>
                </a:highlight>
                <a:latin typeface="+mj-lt"/>
              </a:rPr>
              <a:t> is a precise way of solving these kinds of equations.</a:t>
            </a:r>
            <a:endParaRPr sz="1200" dirty="0">
              <a:solidFill>
                <a:schemeClr val="tx1"/>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chemeClr val="tx1"/>
                </a:solidFill>
                <a:highlight>
                  <a:srgbClr val="FFFFFF"/>
                </a:highlight>
                <a:latin typeface="+mj-lt"/>
              </a:rPr>
              <a:t>Linear combination definition:</a:t>
            </a:r>
            <a:endParaRPr sz="1200" b="1" dirty="0">
              <a:solidFill>
                <a:schemeClr val="tx1"/>
              </a:solidFill>
              <a:highlight>
                <a:srgbClr val="FFFFFF"/>
              </a:highlight>
              <a:latin typeface="+mj-lt"/>
            </a:endParaRPr>
          </a:p>
          <a:p>
            <a:pPr marL="0" lvl="0" indent="0" algn="l" rtl="0">
              <a:lnSpc>
                <a:spcPct val="100000"/>
              </a:lnSpc>
              <a:spcBef>
                <a:spcPts val="800"/>
              </a:spcBef>
              <a:spcAft>
                <a:spcPts val="800"/>
              </a:spcAft>
              <a:buNone/>
            </a:pPr>
            <a:r>
              <a:rPr lang="en" sz="1200" dirty="0">
                <a:solidFill>
                  <a:schemeClr val="tx1"/>
                </a:solidFill>
                <a:highlight>
                  <a:srgbClr val="FFFFFF"/>
                </a:highlight>
                <a:latin typeface="+mj-lt"/>
              </a:rPr>
              <a:t>Using the linear combination method, a system of two linear equations is solved by </a:t>
            </a:r>
            <a:r>
              <a:rPr lang="en" sz="1200" i="1" dirty="0">
                <a:solidFill>
                  <a:schemeClr val="tx1"/>
                </a:solidFill>
                <a:highlight>
                  <a:srgbClr val="FFFFFF"/>
                </a:highlight>
                <a:latin typeface="+mj-lt"/>
              </a:rPr>
              <a:t>combining the two equations</a:t>
            </a:r>
            <a:r>
              <a:rPr lang="en" sz="1200" dirty="0">
                <a:solidFill>
                  <a:schemeClr val="tx1"/>
                </a:solidFill>
                <a:highlight>
                  <a:srgbClr val="FFFFFF"/>
                </a:highlight>
                <a:latin typeface="+mj-lt"/>
              </a:rPr>
              <a:t> to eliminate one of the variables.</a:t>
            </a:r>
            <a:endParaRPr sz="1200" b="1" dirty="0">
              <a:solidFill>
                <a:schemeClr val="tx1"/>
              </a:solidFill>
              <a:highlight>
                <a:srgbClr val="FFFFFF"/>
              </a:highlight>
              <a:latin typeface="+mj-lt"/>
            </a:endParaRPr>
          </a:p>
        </p:txBody>
      </p:sp>
    </p:spTree>
    <p:extLst>
      <p:ext uri="{BB962C8B-B14F-4D97-AF65-F5344CB8AC3E}">
        <p14:creationId xmlns:p14="http://schemas.microsoft.com/office/powerpoint/2010/main" xmlns="" val="2235317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
        <p:nvSpPr>
          <p:cNvPr id="229" name="Google Shape;229;p40"/>
          <p:cNvSpPr txBox="1">
            <a:spLocks noGrp="1"/>
          </p:cNvSpPr>
          <p:nvPr>
            <p:ph type="body" idx="4294967295"/>
          </p:nvPr>
        </p:nvSpPr>
        <p:spPr>
          <a:xfrm>
            <a:off x="628988" y="254473"/>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r>
              <a:rPr lang="en" sz="1400" b="1" dirty="0" smtClean="0">
                <a:solidFill>
                  <a:srgbClr val="24505C"/>
                </a:solidFill>
              </a:rPr>
              <a:t>? </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xmlns="" val="818383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
        <p:nvSpPr>
          <p:cNvPr id="234" name="Google Shape;234;p41"/>
          <p:cNvSpPr txBox="1">
            <a:spLocks noGrp="1"/>
          </p:cNvSpPr>
          <p:nvPr>
            <p:ph type="body" idx="4294967295"/>
          </p:nvPr>
        </p:nvSpPr>
        <p:spPr>
          <a:xfrm>
            <a:off x="395254" y="588794"/>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xmlns="" val="4137209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694252" y="23692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
        <p:nvSpPr>
          <p:cNvPr id="240" name="Google Shape;240;p42"/>
          <p:cNvSpPr txBox="1">
            <a:spLocks noGrp="1"/>
          </p:cNvSpPr>
          <p:nvPr>
            <p:ph type="body" idx="4294967295"/>
          </p:nvPr>
        </p:nvSpPr>
        <p:spPr>
          <a:xfrm>
            <a:off x="773653" y="868801"/>
            <a:ext cx="7640773"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xmlns="" val="1872662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xmlns="" val="466444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xmlns="" val="1775154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extLst>
      <p:ext uri="{BB962C8B-B14F-4D97-AF65-F5344CB8AC3E}">
        <p14:creationId xmlns:p14="http://schemas.microsoft.com/office/powerpoint/2010/main" xmlns="" val="2823050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spTree>
    <p:extLst>
      <p:ext uri="{BB962C8B-B14F-4D97-AF65-F5344CB8AC3E}">
        <p14:creationId xmlns:p14="http://schemas.microsoft.com/office/powerpoint/2010/main" xmlns="" val="4131747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xmlns=""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62339" y="1591533"/>
            <a:ext cx="8312011" cy="313929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Font typeface="Arial" pitchFamily="34" charset="0"/>
              <a:buChar char="•"/>
            </a:pPr>
            <a:r>
              <a:rPr lang="en" sz="1600" dirty="0">
                <a:latin typeface="+mj-lt"/>
              </a:rPr>
              <a:t>A 2×2 Matrix as a linear </a:t>
            </a:r>
            <a:r>
              <a:rPr lang="en" sz="1600" dirty="0" smtClean="0">
                <a:latin typeface="+mj-lt"/>
              </a:rPr>
              <a:t>transformation Now</a:t>
            </a:r>
            <a:r>
              <a:rPr lang="en" sz="1600" dirty="0">
                <a:latin typeface="+mj-lt"/>
              </a:rPr>
              <a:t>, it’s interesting that actually the whole transformation is defined with two transformed basis vectors, and then, we can map the whole 2-D plane if we know the transformed basis vectors. </a:t>
            </a:r>
            <a:endParaRPr lang="en" sz="1600" dirty="0" smtClean="0">
              <a:latin typeface="+mj-lt"/>
            </a:endParaRPr>
          </a:p>
          <a:p>
            <a:pPr marL="0" lvl="0" indent="0" algn="just" rtl="0">
              <a:spcBef>
                <a:spcPts val="0"/>
              </a:spcBef>
              <a:spcAft>
                <a:spcPts val="0"/>
              </a:spcAft>
              <a:buFont typeface="Arial" pitchFamily="34" charset="0"/>
              <a:buChar char="•"/>
            </a:pPr>
            <a:endParaRPr lang="en" sz="1600" dirty="0" smtClean="0">
              <a:latin typeface="+mj-lt"/>
            </a:endParaRPr>
          </a:p>
          <a:p>
            <a:pPr marL="0" lvl="0" indent="0" algn="just" rtl="0">
              <a:spcBef>
                <a:spcPts val="0"/>
              </a:spcBef>
              <a:spcAft>
                <a:spcPts val="0"/>
              </a:spcAft>
              <a:buFont typeface="Arial" pitchFamily="34" charset="0"/>
              <a:buChar char="•"/>
            </a:pPr>
            <a:r>
              <a:rPr lang="en" sz="1600" dirty="0" smtClean="0">
                <a:latin typeface="+mj-lt"/>
              </a:rPr>
              <a:t>Each </a:t>
            </a:r>
            <a:r>
              <a:rPr lang="en" sz="1600" dirty="0">
                <a:latin typeface="+mj-lt"/>
              </a:rPr>
              <a:t>of these vectors is specified with just two numbers: in this </a:t>
            </a:r>
            <a:r>
              <a:rPr lang="en" sz="1600" dirty="0" smtClean="0">
                <a:latin typeface="+mj-lt"/>
              </a:rPr>
              <a:t>case. </a:t>
            </a:r>
            <a:r>
              <a:rPr lang="en" sz="1600" dirty="0" smtClean="0">
                <a:latin typeface="+mj-lt"/>
              </a:rPr>
              <a:t>Then</a:t>
            </a:r>
            <a:r>
              <a:rPr lang="en" sz="1600" dirty="0">
                <a:latin typeface="+mj-lt"/>
              </a:rPr>
              <a:t>, using these two vectors we can put them into a 2×2 matrix in a such a way that we stack these vectors along the columns and now this 2×2 matrix actually represent a useful matrix that we can use for further vector processing.</a:t>
            </a:r>
            <a:endParaRPr sz="1600" dirty="0">
              <a:latin typeface="+mj-lt"/>
            </a:endParaRPr>
          </a:p>
          <a:p>
            <a:pPr marL="0" lvl="0" indent="0" algn="just" rtl="0">
              <a:spcBef>
                <a:spcPts val="0"/>
              </a:spcBef>
              <a:spcAft>
                <a:spcPts val="0"/>
              </a:spcAft>
              <a:buFont typeface="Arial" pitchFamily="34" charset="0"/>
              <a:buChar char="•"/>
            </a:pPr>
            <a:endParaRPr sz="1600" dirty="0">
              <a:latin typeface="+mj-lt"/>
            </a:endParaRPr>
          </a:p>
          <a:p>
            <a:pPr marL="0" lvl="0" indent="0" algn="just" rtl="0">
              <a:spcBef>
                <a:spcPts val="0"/>
              </a:spcBef>
              <a:spcAft>
                <a:spcPts val="0"/>
              </a:spcAft>
              <a:buFont typeface="Arial" pitchFamily="34" charset="0"/>
              <a:buChar char="•"/>
            </a:pPr>
            <a:r>
              <a:rPr lang="en" sz="1600" dirty="0">
                <a:latin typeface="+mj-lt"/>
              </a:rPr>
              <a:t>Actually, it’s just the scaling two column vectors and then summing them and this is what we get as the resulting output. This can be more intuitive way to think about the matrix-vector multiplication.</a:t>
            </a:r>
            <a:endParaRPr sz="1600" dirty="0">
              <a:latin typeface="+mj-lt"/>
            </a:endParaRPr>
          </a:p>
        </p:txBody>
      </p:sp>
      <p:pic>
        <p:nvPicPr>
          <p:cNvPr id="273" name="Google Shape;273;p47" descr="Matrix as a linear transformation"/>
          <p:cNvPicPr preferRelativeResize="0"/>
          <p:nvPr/>
        </p:nvPicPr>
        <p:blipFill>
          <a:blip r:embed="rId3">
            <a:alphaModFix/>
          </a:blip>
          <a:stretch>
            <a:fillRect/>
          </a:stretch>
        </p:blipFill>
        <p:spPr>
          <a:xfrm>
            <a:off x="890841" y="527889"/>
            <a:ext cx="6939929" cy="1115394"/>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Tree>
    <p:extLst>
      <p:ext uri="{BB962C8B-B14F-4D97-AF65-F5344CB8AC3E}">
        <p14:creationId xmlns:p14="http://schemas.microsoft.com/office/powerpoint/2010/main" xmlns="" val="21908140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606784" y="188289"/>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sp>
        <p:nvSpPr>
          <p:cNvPr id="280" name="Google Shape;280;p48"/>
          <p:cNvSpPr txBox="1"/>
          <p:nvPr/>
        </p:nvSpPr>
        <p:spPr>
          <a:xfrm>
            <a:off x="337374" y="727144"/>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xmlns="" val="3760696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sp>
        <p:nvSpPr>
          <p:cNvPr id="285" name="Google Shape;285;p49"/>
          <p:cNvSpPr txBox="1">
            <a:spLocks noGrp="1"/>
          </p:cNvSpPr>
          <p:nvPr>
            <p:ph type="body" idx="4294967295"/>
          </p:nvPr>
        </p:nvSpPr>
        <p:spPr>
          <a:xfrm>
            <a:off x="4407473" y="715427"/>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smtClean="0">
                <a:solidFill>
                  <a:srgbClr val="525252"/>
                </a:solidFill>
                <a:highlight>
                  <a:srgbClr val="FFFFFF"/>
                </a:highlight>
              </a:rPr>
              <a:t>Neural </a:t>
            </a:r>
            <a:r>
              <a:rPr lang="en" sz="1500" dirty="0">
                <a:solidFill>
                  <a:srgbClr val="525252"/>
                </a:solidFill>
                <a:highlight>
                  <a:srgbClr val="FFFFFF"/>
                </a:highlight>
              </a:rPr>
              <a:t>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213999" y="357287"/>
            <a:ext cx="4144234" cy="4314751"/>
          </a:xfrm>
          <a:prstGeom prst="rect">
            <a:avLst/>
          </a:prstGeom>
          <a:noFill/>
          <a:ln>
            <a:noFill/>
          </a:ln>
        </p:spPr>
      </p:pic>
    </p:spTree>
    <p:extLst>
      <p:ext uri="{BB962C8B-B14F-4D97-AF65-F5344CB8AC3E}">
        <p14:creationId xmlns:p14="http://schemas.microsoft.com/office/powerpoint/2010/main" xmlns="" val="545074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
        <p:nvSpPr>
          <p:cNvPr id="291" name="Google Shape;291;p50"/>
          <p:cNvSpPr txBox="1">
            <a:spLocks noGrp="1"/>
          </p:cNvSpPr>
          <p:nvPr>
            <p:ph type="body" idx="4294967295"/>
          </p:nvPr>
        </p:nvSpPr>
        <p:spPr>
          <a:xfrm>
            <a:off x="709941" y="0"/>
            <a:ext cx="7685029"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600" b="1" dirty="0" smtClean="0">
                <a:solidFill>
                  <a:srgbClr val="525252"/>
                </a:solidFill>
                <a:highlight>
                  <a:srgbClr val="FFFFFF"/>
                </a:highlight>
              </a:rPr>
              <a:t>Types of neural networks</a:t>
            </a:r>
          </a:p>
          <a:p>
            <a:pPr marL="0" indent="0" algn="just">
              <a:spcBef>
                <a:spcPts val="1800"/>
              </a:spcBef>
              <a:buClr>
                <a:schemeClr val="dk1"/>
              </a:buClr>
              <a:buSzPct val="64705"/>
              <a:buNone/>
            </a:pPr>
            <a:r>
              <a:rPr lang="en-US" dirty="0" smtClean="0">
                <a:solidFill>
                  <a:srgbClr val="525252"/>
                </a:solidFill>
                <a:highlight>
                  <a:srgbClr val="FFFFFF"/>
                </a:highlight>
              </a:rPr>
              <a:t>Neural networks can be classified into different types, which are used for different purposes. While this isn’t a comprehensive list of types, the below would be representative of the most common types of neural networks that you’ll come across for its common use 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932008" y="3635902"/>
            <a:ext cx="3630128" cy="1230685"/>
          </a:xfrm>
          <a:prstGeom prst="rect">
            <a:avLst/>
          </a:prstGeom>
          <a:noFill/>
          <a:ln>
            <a:noFill/>
          </a:ln>
        </p:spPr>
      </p:pic>
    </p:spTree>
    <p:extLst>
      <p:ext uri="{BB962C8B-B14F-4D97-AF65-F5344CB8AC3E}">
        <p14:creationId xmlns:p14="http://schemas.microsoft.com/office/powerpoint/2010/main" xmlns="" val="32213784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
        <p:nvSpPr>
          <p:cNvPr id="291" name="Google Shape;291;p50"/>
          <p:cNvSpPr txBox="1">
            <a:spLocks noGrp="1"/>
          </p:cNvSpPr>
          <p:nvPr>
            <p:ph type="body" idx="4294967295"/>
          </p:nvPr>
        </p:nvSpPr>
        <p:spPr>
          <a:xfrm>
            <a:off x="719846" y="220054"/>
            <a:ext cx="776267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600" b="1" dirty="0">
                <a:solidFill>
                  <a:srgbClr val="525252"/>
                </a:solidFill>
                <a:highlight>
                  <a:srgbClr val="FFFFFF"/>
                </a:highlight>
              </a:rPr>
              <a:t>Types of neural </a:t>
            </a:r>
            <a:r>
              <a:rPr lang="en-US" sz="16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624109" y="2762656"/>
            <a:ext cx="4158448" cy="1955624"/>
          </a:xfrm>
          <a:prstGeom prst="rect">
            <a:avLst/>
          </a:prstGeom>
          <a:noFill/>
          <a:ln>
            <a:noFill/>
          </a:ln>
        </p:spPr>
      </p:pic>
    </p:spTree>
    <p:extLst>
      <p:ext uri="{BB962C8B-B14F-4D97-AF65-F5344CB8AC3E}">
        <p14:creationId xmlns:p14="http://schemas.microsoft.com/office/powerpoint/2010/main" xmlns="" val="2791050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
        <p:nvSpPr>
          <p:cNvPr id="297" name="Google Shape;297;p51"/>
          <p:cNvSpPr txBox="1">
            <a:spLocks noGrp="1"/>
          </p:cNvSpPr>
          <p:nvPr>
            <p:ph type="body" idx="4294967295"/>
          </p:nvPr>
        </p:nvSpPr>
        <p:spPr>
          <a:xfrm>
            <a:off x="846307" y="265214"/>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Tree>
    <p:extLst>
      <p:ext uri="{BB962C8B-B14F-4D97-AF65-F5344CB8AC3E}">
        <p14:creationId xmlns:p14="http://schemas.microsoft.com/office/powerpoint/2010/main" xmlns="" val="3231024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81134" y="9329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Probability</a:t>
            </a:r>
            <a:endParaRPr sz="1800"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sp>
        <p:nvSpPr>
          <p:cNvPr id="303" name="Google Shape;303;p52"/>
          <p:cNvSpPr txBox="1">
            <a:spLocks noGrp="1"/>
          </p:cNvSpPr>
          <p:nvPr>
            <p:ph type="body" idx="4294967295"/>
          </p:nvPr>
        </p:nvSpPr>
        <p:spPr>
          <a:xfrm>
            <a:off x="691080" y="513706"/>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xmlns="" val="4084660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
        <p:nvSpPr>
          <p:cNvPr id="308" name="Google Shape;308;p53"/>
          <p:cNvSpPr txBox="1">
            <a:spLocks noGrp="1"/>
          </p:cNvSpPr>
          <p:nvPr>
            <p:ph type="body" idx="4294967295"/>
          </p:nvPr>
        </p:nvSpPr>
        <p:spPr>
          <a:xfrm>
            <a:off x="744200" y="0"/>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xmlns="" val="13945170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716255" y="214531"/>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Tree>
    <p:extLst>
      <p:ext uri="{BB962C8B-B14F-4D97-AF65-F5344CB8AC3E}">
        <p14:creationId xmlns:p14="http://schemas.microsoft.com/office/powerpoint/2010/main" xmlns="" val="1521419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
        <p:nvSpPr>
          <p:cNvPr id="319" name="Google Shape;319;p55"/>
          <p:cNvSpPr txBox="1">
            <a:spLocks noGrp="1"/>
          </p:cNvSpPr>
          <p:nvPr>
            <p:ph type="body" idx="4294967295"/>
          </p:nvPr>
        </p:nvSpPr>
        <p:spPr>
          <a:xfrm>
            <a:off x="596733" y="656973"/>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Tree>
    <p:extLst>
      <p:ext uri="{BB962C8B-B14F-4D97-AF65-F5344CB8AC3E}">
        <p14:creationId xmlns:p14="http://schemas.microsoft.com/office/powerpoint/2010/main" xmlns="" val="255726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sp>
        <p:nvSpPr>
          <p:cNvPr id="324" name="Google Shape;324;p56"/>
          <p:cNvSpPr txBox="1">
            <a:spLocks noGrp="1"/>
          </p:cNvSpPr>
          <p:nvPr>
            <p:ph type="body" idx="4294967295"/>
          </p:nvPr>
        </p:nvSpPr>
        <p:spPr>
          <a:xfrm>
            <a:off x="294207" y="2074564"/>
            <a:ext cx="8296275" cy="1651658"/>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smtClean="0">
                <a:solidFill>
                  <a:srgbClr val="610B4B"/>
                </a:solidFill>
                <a:highlight>
                  <a:srgbClr val="FFFFFF"/>
                </a:highlight>
              </a:rPr>
              <a:t>Conditional probability:</a:t>
            </a:r>
            <a:endParaRPr sz="1600" smtClean="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smtClean="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smtClean="0">
              <a:solidFill>
                <a:srgbClr val="333333"/>
              </a:solidFill>
              <a:highlight>
                <a:srgbClr val="FFFFFF"/>
              </a:highlight>
              <a:latin typeface="Roboto"/>
              <a:ea typeface="Roboto"/>
              <a:cs typeface="Roboto"/>
              <a:sym typeface="Roboto"/>
            </a:endParaRPr>
          </a:p>
        </p:txBody>
      </p:sp>
      <p:pic>
        <p:nvPicPr>
          <p:cNvPr id="325" name="Google Shape;325;p56" descr="Probabilistic reasoning in Artificial intelligence"/>
          <p:cNvPicPr preferRelativeResize="0"/>
          <p:nvPr/>
        </p:nvPicPr>
        <p:blipFill>
          <a:blip r:embed="rId3">
            <a:alphaModFix/>
          </a:blip>
          <a:stretch>
            <a:fillRect/>
          </a:stretch>
        </p:blipFill>
        <p:spPr>
          <a:xfrm>
            <a:off x="367940" y="3577860"/>
            <a:ext cx="2527900" cy="569125"/>
          </a:xfrm>
          <a:prstGeom prst="rect">
            <a:avLst/>
          </a:prstGeom>
          <a:noFill/>
          <a:ln>
            <a:noFill/>
          </a:ln>
        </p:spPr>
      </p:pic>
      <p:sp>
        <p:nvSpPr>
          <p:cNvPr id="326" name="Google Shape;326;p56"/>
          <p:cNvSpPr txBox="1"/>
          <p:nvPr/>
        </p:nvSpPr>
        <p:spPr>
          <a:xfrm>
            <a:off x="350196" y="145655"/>
            <a:ext cx="7898859"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smtClean="0">
                <a:solidFill>
                  <a:srgbClr val="333333"/>
                </a:solidFill>
                <a:highlight>
                  <a:srgbClr val="FFFFFF"/>
                </a:highlight>
                <a:latin typeface="Roboto"/>
                <a:ea typeface="Roboto"/>
                <a:cs typeface="Roboto"/>
                <a:sym typeface="Roboto"/>
              </a:rPr>
              <a:t>Where </a:t>
            </a:r>
            <a:r>
              <a:rPr lang="en" sz="1200" b="1" dirty="0">
                <a:solidFill>
                  <a:srgbClr val="333333"/>
                </a:solidFill>
                <a:highlight>
                  <a:srgbClr val="FFFFFF"/>
                </a:highlight>
                <a:latin typeface="Roboto"/>
                <a:ea typeface="Roboto"/>
                <a:cs typeface="Roboto"/>
                <a:sym typeface="Roboto"/>
              </a:rPr>
              <a:t>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smtClean="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0" y="888569"/>
            <a:ext cx="2704950" cy="703950"/>
          </a:xfrm>
          <a:prstGeom prst="rect">
            <a:avLst/>
          </a:prstGeom>
          <a:noFill/>
          <a:ln>
            <a:noFill/>
          </a:ln>
        </p:spPr>
      </p:pic>
      <p:sp>
        <p:nvSpPr>
          <p:cNvPr id="329" name="Google Shape;329;p56"/>
          <p:cNvSpPr txBox="1"/>
          <p:nvPr/>
        </p:nvSpPr>
        <p:spPr>
          <a:xfrm>
            <a:off x="168683" y="3970221"/>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206246" y="885217"/>
            <a:ext cx="2655651" cy="1799617"/>
          </a:xfrm>
          <a:prstGeom prst="rect">
            <a:avLst/>
          </a:prstGeom>
          <a:noFill/>
          <a:ln>
            <a:noFill/>
          </a:ln>
        </p:spPr>
      </p:pic>
    </p:spTree>
    <p:extLst>
      <p:ext uri="{BB962C8B-B14F-4D97-AF65-F5344CB8AC3E}">
        <p14:creationId xmlns:p14="http://schemas.microsoft.com/office/powerpoint/2010/main" xmlns="" val="125533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03176" y="237553"/>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spTree>
    <p:extLst>
      <p:ext uri="{BB962C8B-B14F-4D97-AF65-F5344CB8AC3E}">
        <p14:creationId xmlns:p14="http://schemas.microsoft.com/office/powerpoint/2010/main" xmlns="" val="1989944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898532" y="188289"/>
            <a:ext cx="7950000" cy="4476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
        <p:nvSpPr>
          <p:cNvPr id="342" name="Google Shape;342;p58"/>
          <p:cNvSpPr txBox="1">
            <a:spLocks noGrp="1"/>
          </p:cNvSpPr>
          <p:nvPr>
            <p:ph type="body" idx="4294967295"/>
          </p:nvPr>
        </p:nvSpPr>
        <p:spPr>
          <a:xfrm>
            <a:off x="700391" y="685800"/>
            <a:ext cx="790858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xmlns="" val="15742363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605819" y="600603"/>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1717434" y="2639995"/>
            <a:ext cx="5335119"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extLst>
      <p:ext uri="{BB962C8B-B14F-4D97-AF65-F5344CB8AC3E}">
        <p14:creationId xmlns:p14="http://schemas.microsoft.com/office/powerpoint/2010/main" xmlns="" val="41069554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
        <p:nvSpPr>
          <p:cNvPr id="353" name="Google Shape;353;p60"/>
          <p:cNvSpPr txBox="1">
            <a:spLocks noGrp="1"/>
          </p:cNvSpPr>
          <p:nvPr>
            <p:ph type="body" idx="4294967295"/>
          </p:nvPr>
        </p:nvSpPr>
        <p:spPr>
          <a:xfrm>
            <a:off x="593386" y="558800"/>
            <a:ext cx="8317149"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593386" y="3287536"/>
            <a:ext cx="8237748"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xmlns="" val="3188424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679390" y="2861589"/>
            <a:ext cx="4459525" cy="841318"/>
          </a:xfrm>
          <a:prstGeom prst="rect">
            <a:avLst/>
          </a:prstGeom>
          <a:noFill/>
          <a:ln>
            <a:noFill/>
          </a:ln>
        </p:spPr>
      </p:pic>
      <p:sp>
        <p:nvSpPr>
          <p:cNvPr id="361" name="Google Shape;361;p61"/>
          <p:cNvSpPr txBox="1"/>
          <p:nvPr/>
        </p:nvSpPr>
        <p:spPr>
          <a:xfrm>
            <a:off x="757935" y="141288"/>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spTree>
    <p:extLst>
      <p:ext uri="{BB962C8B-B14F-4D97-AF65-F5344CB8AC3E}">
        <p14:creationId xmlns:p14="http://schemas.microsoft.com/office/powerpoint/2010/main" xmlns="" val="38907639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
        <p:nvSpPr>
          <p:cNvPr id="366" name="Google Shape;366;p62"/>
          <p:cNvSpPr txBox="1">
            <a:spLocks noGrp="1"/>
          </p:cNvSpPr>
          <p:nvPr>
            <p:ph type="body" idx="4294967295"/>
          </p:nvPr>
        </p:nvSpPr>
        <p:spPr>
          <a:xfrm>
            <a:off x="573933" y="335469"/>
            <a:ext cx="7982852" cy="4414382"/>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xmlns="" val="3401019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sp>
        <p:nvSpPr>
          <p:cNvPr id="372" name="Google Shape;372;p63"/>
          <p:cNvSpPr txBox="1">
            <a:spLocks noGrp="1"/>
          </p:cNvSpPr>
          <p:nvPr>
            <p:ph type="body" idx="4294967295"/>
          </p:nvPr>
        </p:nvSpPr>
        <p:spPr>
          <a:xfrm>
            <a:off x="719847" y="73025"/>
            <a:ext cx="7762673"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xmlns="" val="22965883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sp>
        <p:nvSpPr>
          <p:cNvPr id="381" name="Google Shape;381;p64"/>
          <p:cNvSpPr txBox="1">
            <a:spLocks noGrp="1"/>
          </p:cNvSpPr>
          <p:nvPr>
            <p:ph type="body" idx="4294967295"/>
          </p:nvPr>
        </p:nvSpPr>
        <p:spPr>
          <a:xfrm>
            <a:off x="754858" y="-48744"/>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721478" y="1906788"/>
            <a:ext cx="8091781"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xmlns="" val="10502141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606784" y="159105"/>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sp>
        <p:nvSpPr>
          <p:cNvPr id="389" name="Google Shape;389;p65"/>
          <p:cNvSpPr txBox="1">
            <a:spLocks noGrp="1"/>
          </p:cNvSpPr>
          <p:nvPr>
            <p:ph type="body" idx="4294967295"/>
          </p:nvPr>
        </p:nvSpPr>
        <p:spPr>
          <a:xfrm>
            <a:off x="535020" y="720455"/>
            <a:ext cx="8385243" cy="4113213"/>
          </a:xfrm>
          <a:prstGeom prst="rect">
            <a:avLst/>
          </a:prstGeom>
        </p:spPr>
        <p:txBody>
          <a:bodyPr spcFirstLastPara="1" wrap="square" lIns="91425" tIns="91425" rIns="91425" bIns="91425" anchor="t" anchorCtr="0">
            <a:normAutofit/>
          </a:bodyPr>
          <a:lstStyle/>
          <a:p>
            <a:pPr marL="0" lvl="0" indent="0" algn="l" rtl="0">
              <a:lnSpc>
                <a:spcPct val="110000"/>
              </a:lnSpc>
              <a:spcBef>
                <a:spcPts val="0"/>
              </a:spcBef>
              <a:spcAft>
                <a:spcPts val="0"/>
              </a:spcAft>
              <a:buClr>
                <a:schemeClr val="dk1"/>
              </a:buClr>
              <a:buSzPts val="1100"/>
              <a:buFont typeface="Arial"/>
              <a:buNone/>
            </a:pPr>
            <a:r>
              <a:rPr lang="en" sz="1200" b="1" dirty="0">
                <a:solidFill>
                  <a:schemeClr val="tx1"/>
                </a:solidFill>
                <a:highlight>
                  <a:srgbClr val="FFFFFF"/>
                </a:highlight>
                <a:latin typeface="+mn-lt"/>
              </a:rPr>
              <a:t>Probability of One Random Variable</a:t>
            </a:r>
            <a:endParaRPr sz="1200" b="1" dirty="0">
              <a:solidFill>
                <a:schemeClr val="tx1"/>
              </a:solidFill>
              <a:highlight>
                <a:srgbClr val="FFFFFF"/>
              </a:highlight>
              <a:latin typeface="+mn-lt"/>
            </a:endParaRPr>
          </a:p>
          <a:p>
            <a:pPr marL="0" lvl="0" indent="0" algn="l" rtl="0">
              <a:lnSpc>
                <a:spcPct val="110000"/>
              </a:lnSpc>
              <a:spcBef>
                <a:spcPts val="900"/>
              </a:spcBef>
              <a:spcAft>
                <a:spcPts val="0"/>
              </a:spcAft>
              <a:buClr>
                <a:schemeClr val="dk1"/>
              </a:buClr>
              <a:buSzPts val="1100"/>
              <a:buFont typeface="Arial"/>
              <a:buNone/>
            </a:pPr>
            <a:r>
              <a:rPr lang="en" sz="1350" dirty="0">
                <a:solidFill>
                  <a:schemeClr val="tx1"/>
                </a:solidFill>
                <a:highlight>
                  <a:srgbClr val="FFFFFF"/>
                </a:highlight>
                <a:latin typeface="+mn-lt"/>
              </a:rPr>
              <a:t>Probability quantifies the likelihood of an event.</a:t>
            </a:r>
            <a:endParaRPr sz="1350" dirty="0">
              <a:solidFill>
                <a:schemeClr val="tx1"/>
              </a:solidFill>
              <a:highlight>
                <a:srgbClr val="FFFFFF"/>
              </a:highlight>
              <a:latin typeface="+mn-lt"/>
            </a:endParaRPr>
          </a:p>
          <a:p>
            <a:pPr marL="0" lvl="0" indent="0" algn="l" rtl="0">
              <a:lnSpc>
                <a:spcPct val="110000"/>
              </a:lnSpc>
              <a:spcBef>
                <a:spcPts val="600"/>
              </a:spcBef>
              <a:spcAft>
                <a:spcPts val="0"/>
              </a:spcAft>
              <a:buClr>
                <a:schemeClr val="dk1"/>
              </a:buClr>
              <a:buSzPts val="1100"/>
              <a:buFont typeface="Arial"/>
              <a:buNone/>
            </a:pPr>
            <a:r>
              <a:rPr lang="en" sz="1350" dirty="0">
                <a:solidFill>
                  <a:schemeClr val="tx1"/>
                </a:solidFill>
                <a:highlight>
                  <a:srgbClr val="FFFFFF"/>
                </a:highlight>
                <a:latin typeface="+mn-lt"/>
              </a:rPr>
              <a:t>Specifically, it quantifies how likely a specific outcome is for a random variable, such as the flip of a coin, the roll of a dice, or drawing a playing card from a deck.</a:t>
            </a:r>
            <a:endParaRPr sz="1350" dirty="0">
              <a:solidFill>
                <a:schemeClr val="tx1"/>
              </a:solidFill>
              <a:highlight>
                <a:srgbClr val="FFFFFF"/>
              </a:highlight>
              <a:latin typeface="+mn-lt"/>
            </a:endParaRPr>
          </a:p>
          <a:p>
            <a:pPr marL="0" lvl="0" indent="0" algn="l" rtl="0">
              <a:lnSpc>
                <a:spcPct val="110000"/>
              </a:lnSpc>
              <a:spcBef>
                <a:spcPts val="600"/>
              </a:spcBef>
              <a:spcAft>
                <a:spcPts val="0"/>
              </a:spcAft>
              <a:buClr>
                <a:schemeClr val="dk1"/>
              </a:buClr>
              <a:buSzPts val="1100"/>
              <a:buFont typeface="Arial"/>
              <a:buNone/>
            </a:pPr>
            <a:r>
              <a:rPr lang="en" sz="1350" dirty="0">
                <a:solidFill>
                  <a:schemeClr val="tx1"/>
                </a:solidFill>
                <a:highlight>
                  <a:srgbClr val="FFFFFF"/>
                </a:highlight>
                <a:latin typeface="+mn-lt"/>
              </a:rPr>
              <a:t>For a random variable </a:t>
            </a:r>
            <a:r>
              <a:rPr lang="en" sz="1350" i="1" dirty="0">
                <a:solidFill>
                  <a:schemeClr val="tx1"/>
                </a:solidFill>
                <a:highlight>
                  <a:srgbClr val="FFFFFF"/>
                </a:highlight>
                <a:latin typeface="+mn-lt"/>
              </a:rPr>
              <a:t>x</a:t>
            </a:r>
            <a:r>
              <a:rPr lang="en" sz="1350" dirty="0">
                <a:solidFill>
                  <a:schemeClr val="tx1"/>
                </a:solidFill>
                <a:highlight>
                  <a:srgbClr val="FFFFFF"/>
                </a:highlight>
                <a:latin typeface="+mn-lt"/>
              </a:rPr>
              <a:t>, </a:t>
            </a:r>
            <a:r>
              <a:rPr lang="en" sz="1350" i="1" dirty="0">
                <a:solidFill>
                  <a:schemeClr val="tx1"/>
                </a:solidFill>
                <a:highlight>
                  <a:srgbClr val="FFFFFF"/>
                </a:highlight>
                <a:latin typeface="+mn-lt"/>
              </a:rPr>
              <a:t>P(x)</a:t>
            </a:r>
            <a:r>
              <a:rPr lang="en" sz="1350" dirty="0">
                <a:solidFill>
                  <a:schemeClr val="tx1"/>
                </a:solidFill>
                <a:highlight>
                  <a:srgbClr val="FFFFFF"/>
                </a:highlight>
                <a:latin typeface="+mn-lt"/>
              </a:rPr>
              <a:t> is a function that assigns a probability to all values of </a:t>
            </a:r>
            <a:r>
              <a:rPr lang="en" sz="1350" i="1" dirty="0">
                <a:solidFill>
                  <a:schemeClr val="tx1"/>
                </a:solidFill>
                <a:highlight>
                  <a:srgbClr val="FFFFFF"/>
                </a:highlight>
                <a:latin typeface="+mn-lt"/>
              </a:rPr>
              <a:t>x</a:t>
            </a:r>
            <a:r>
              <a:rPr lang="en" sz="1350" dirty="0">
                <a:solidFill>
                  <a:schemeClr val="tx1"/>
                </a:solidFill>
                <a:highlight>
                  <a:srgbClr val="FFFFFF"/>
                </a:highlight>
                <a:latin typeface="+mn-lt"/>
              </a:rPr>
              <a:t>.</a:t>
            </a:r>
            <a:endParaRPr sz="1350" dirty="0">
              <a:solidFill>
                <a:schemeClr val="tx1"/>
              </a:solidFill>
              <a:highlight>
                <a:srgbClr val="FFFFFF"/>
              </a:highlight>
              <a:latin typeface="+mn-lt"/>
            </a:endParaRPr>
          </a:p>
          <a:p>
            <a:pPr marL="457200" lvl="0" indent="-314325" algn="l" rtl="0">
              <a:lnSpc>
                <a:spcPct val="110000"/>
              </a:lnSpc>
              <a:spcBef>
                <a:spcPts val="600"/>
              </a:spcBef>
              <a:spcAft>
                <a:spcPts val="0"/>
              </a:spcAft>
              <a:buClr>
                <a:srgbClr val="555555"/>
              </a:buClr>
              <a:buSzPts val="1350"/>
              <a:buChar char="●"/>
            </a:pPr>
            <a:r>
              <a:rPr lang="en" sz="1350" dirty="0">
                <a:solidFill>
                  <a:schemeClr val="tx1"/>
                </a:solidFill>
                <a:highlight>
                  <a:srgbClr val="FFFFFF"/>
                </a:highlight>
                <a:latin typeface="+mn-lt"/>
              </a:rPr>
              <a:t>Probability Density of x = P(x)</a:t>
            </a:r>
            <a:endParaRPr sz="1350" dirty="0">
              <a:solidFill>
                <a:schemeClr val="tx1"/>
              </a:solidFill>
              <a:highlight>
                <a:srgbClr val="FFFFFF"/>
              </a:highlight>
              <a:latin typeface="+mn-lt"/>
            </a:endParaRPr>
          </a:p>
          <a:p>
            <a:pPr marL="0" lvl="0" indent="0" algn="l" rtl="0">
              <a:lnSpc>
                <a:spcPct val="110000"/>
              </a:lnSpc>
              <a:spcBef>
                <a:spcPts val="600"/>
              </a:spcBef>
              <a:spcAft>
                <a:spcPts val="0"/>
              </a:spcAft>
              <a:buClr>
                <a:schemeClr val="dk1"/>
              </a:buClr>
              <a:buSzPts val="1100"/>
              <a:buFont typeface="Arial"/>
              <a:buNone/>
            </a:pPr>
            <a:r>
              <a:rPr lang="en" sz="1350" dirty="0">
                <a:solidFill>
                  <a:schemeClr val="tx1"/>
                </a:solidFill>
                <a:highlight>
                  <a:srgbClr val="FFFFFF"/>
                </a:highlight>
                <a:latin typeface="+mn-lt"/>
              </a:rPr>
              <a:t>The probability of a specific event </a:t>
            </a:r>
            <a:r>
              <a:rPr lang="en" sz="1350" i="1" dirty="0">
                <a:solidFill>
                  <a:schemeClr val="tx1"/>
                </a:solidFill>
                <a:highlight>
                  <a:srgbClr val="FFFFFF"/>
                </a:highlight>
                <a:latin typeface="+mn-lt"/>
              </a:rPr>
              <a:t>A</a:t>
            </a:r>
            <a:r>
              <a:rPr lang="en" sz="1350" dirty="0">
                <a:solidFill>
                  <a:schemeClr val="tx1"/>
                </a:solidFill>
                <a:highlight>
                  <a:srgbClr val="FFFFFF"/>
                </a:highlight>
                <a:latin typeface="+mn-lt"/>
              </a:rPr>
              <a:t> for a random variable x is denoted as </a:t>
            </a:r>
            <a:r>
              <a:rPr lang="en" sz="1350" i="1" dirty="0">
                <a:solidFill>
                  <a:schemeClr val="tx1"/>
                </a:solidFill>
                <a:highlight>
                  <a:srgbClr val="FFFFFF"/>
                </a:highlight>
                <a:latin typeface="+mn-lt"/>
              </a:rPr>
              <a:t>P(x=A)</a:t>
            </a:r>
            <a:r>
              <a:rPr lang="en" sz="1350" dirty="0">
                <a:solidFill>
                  <a:schemeClr val="tx1"/>
                </a:solidFill>
                <a:highlight>
                  <a:srgbClr val="FFFFFF"/>
                </a:highlight>
                <a:latin typeface="+mn-lt"/>
              </a:rPr>
              <a:t>, or simply as </a:t>
            </a:r>
            <a:r>
              <a:rPr lang="en" sz="1350" i="1" dirty="0">
                <a:solidFill>
                  <a:schemeClr val="tx1"/>
                </a:solidFill>
                <a:highlight>
                  <a:srgbClr val="FFFFFF"/>
                </a:highlight>
                <a:latin typeface="+mn-lt"/>
              </a:rPr>
              <a:t>P(A).</a:t>
            </a:r>
            <a:endParaRPr sz="1350" i="1" dirty="0">
              <a:solidFill>
                <a:schemeClr val="tx1"/>
              </a:solidFill>
              <a:highlight>
                <a:srgbClr val="FFFFFF"/>
              </a:highlight>
              <a:latin typeface="+mn-lt"/>
            </a:endParaRPr>
          </a:p>
          <a:p>
            <a:pPr marL="457200" lvl="0" indent="-314325" algn="l" rtl="0">
              <a:lnSpc>
                <a:spcPct val="110000"/>
              </a:lnSpc>
              <a:spcBef>
                <a:spcPts val="600"/>
              </a:spcBef>
              <a:spcAft>
                <a:spcPts val="0"/>
              </a:spcAft>
              <a:buClr>
                <a:srgbClr val="555555"/>
              </a:buClr>
              <a:buSzPts val="1350"/>
              <a:buChar char="●"/>
            </a:pPr>
            <a:r>
              <a:rPr lang="en" sz="1350" dirty="0">
                <a:solidFill>
                  <a:schemeClr val="tx1"/>
                </a:solidFill>
                <a:highlight>
                  <a:srgbClr val="FFFFFF"/>
                </a:highlight>
                <a:latin typeface="+mn-lt"/>
              </a:rPr>
              <a:t>Probability of Event A = P(A)</a:t>
            </a:r>
            <a:endParaRPr sz="1350" dirty="0">
              <a:solidFill>
                <a:schemeClr val="tx1"/>
              </a:solidFill>
              <a:highlight>
                <a:srgbClr val="FFFFFF"/>
              </a:highlight>
              <a:latin typeface="+mn-lt"/>
            </a:endParaRPr>
          </a:p>
          <a:p>
            <a:pPr marL="0" lvl="0" indent="0" algn="l" rtl="0">
              <a:lnSpc>
                <a:spcPct val="110000"/>
              </a:lnSpc>
              <a:spcBef>
                <a:spcPts val="600"/>
              </a:spcBef>
              <a:spcAft>
                <a:spcPts val="0"/>
              </a:spcAft>
              <a:buClr>
                <a:schemeClr val="dk1"/>
              </a:buClr>
              <a:buSzPts val="1100"/>
              <a:buFont typeface="Arial"/>
              <a:buNone/>
            </a:pPr>
            <a:r>
              <a:rPr lang="en" sz="1350" dirty="0">
                <a:solidFill>
                  <a:schemeClr val="tx1"/>
                </a:solidFill>
                <a:highlight>
                  <a:srgbClr val="FFFFFF"/>
                </a:highlight>
                <a:latin typeface="+mn-lt"/>
              </a:rPr>
              <a:t>Probability is calculated as the number of desired outcomes divided by the total possible outcomes, in the case where all outcomes are equally likely.</a:t>
            </a:r>
            <a:endParaRPr sz="1350" dirty="0">
              <a:solidFill>
                <a:schemeClr val="tx1"/>
              </a:solidFill>
              <a:highlight>
                <a:srgbClr val="FFFFFF"/>
              </a:highlight>
              <a:latin typeface="+mn-lt"/>
            </a:endParaRPr>
          </a:p>
          <a:p>
            <a:pPr marL="457200" lvl="0" indent="-314325" algn="l" rtl="0">
              <a:lnSpc>
                <a:spcPct val="110000"/>
              </a:lnSpc>
              <a:spcBef>
                <a:spcPts val="600"/>
              </a:spcBef>
              <a:spcAft>
                <a:spcPts val="0"/>
              </a:spcAft>
              <a:buClr>
                <a:srgbClr val="555555"/>
              </a:buClr>
              <a:buSzPts val="1350"/>
              <a:buChar char="●"/>
            </a:pPr>
            <a:r>
              <a:rPr lang="en" sz="1350" dirty="0">
                <a:solidFill>
                  <a:schemeClr val="tx1"/>
                </a:solidFill>
                <a:highlight>
                  <a:srgbClr val="FFFFFF"/>
                </a:highlight>
                <a:latin typeface="+mn-lt"/>
              </a:rPr>
              <a:t>Probability = (number of desired outcomes) / (total number of possible outcomes)</a:t>
            </a:r>
            <a:endParaRPr sz="1350" dirty="0">
              <a:solidFill>
                <a:schemeClr val="tx1"/>
              </a:solidFill>
              <a:highlight>
                <a:srgbClr val="FFFFFF"/>
              </a:highlight>
              <a:latin typeface="+mn-lt"/>
            </a:endParaRPr>
          </a:p>
          <a:p>
            <a:pPr marL="0" lvl="0" indent="0" algn="l" rtl="0">
              <a:lnSpc>
                <a:spcPct val="110000"/>
              </a:lnSpc>
              <a:spcBef>
                <a:spcPts val="600"/>
              </a:spcBef>
              <a:spcAft>
                <a:spcPts val="0"/>
              </a:spcAft>
              <a:buClr>
                <a:schemeClr val="dk1"/>
              </a:buClr>
              <a:buSzPts val="1100"/>
              <a:buFont typeface="Arial"/>
              <a:buNone/>
            </a:pPr>
            <a:r>
              <a:rPr lang="en" sz="1350" dirty="0">
                <a:solidFill>
                  <a:schemeClr val="tx1"/>
                </a:solidFill>
                <a:highlight>
                  <a:srgbClr val="FFFFFF"/>
                </a:highlight>
                <a:latin typeface="+mn-l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chemeClr val="tx1"/>
                </a:solidFill>
                <a:highlight>
                  <a:srgbClr val="FFFFFF"/>
                </a:highlight>
                <a:latin typeface="+mn-lt"/>
              </a:rPr>
              <a:t>%.</a:t>
            </a:r>
            <a:endParaRPr dirty="0">
              <a:solidFill>
                <a:schemeClr val="tx1"/>
              </a:solidFill>
              <a:latin typeface="+mn-lt"/>
            </a:endParaRPr>
          </a:p>
        </p:txBody>
      </p:sp>
    </p:spTree>
    <p:extLst>
      <p:ext uri="{BB962C8B-B14F-4D97-AF65-F5344CB8AC3E}">
        <p14:creationId xmlns:p14="http://schemas.microsoft.com/office/powerpoint/2010/main" xmlns="" val="1485775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554479" y="1204568"/>
            <a:ext cx="532103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endParaRPr lang="en-US" dirty="0"/>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7332"/>
          <a:stretch/>
        </p:blipFill>
        <p:spPr bwMode="auto">
          <a:xfrm>
            <a:off x="5894962" y="970893"/>
            <a:ext cx="3210522" cy="32658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sp>
        <p:nvSpPr>
          <p:cNvPr id="394" name="Google Shape;394;p66"/>
          <p:cNvSpPr txBox="1">
            <a:spLocks noGrp="1"/>
          </p:cNvSpPr>
          <p:nvPr>
            <p:ph type="body" idx="4294967295"/>
          </p:nvPr>
        </p:nvSpPr>
        <p:spPr>
          <a:xfrm>
            <a:off x="772984" y="489423"/>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chemeClr val="tx1"/>
                </a:solidFill>
                <a:highlight>
                  <a:srgbClr val="FFFFFF"/>
                </a:highlight>
              </a:rPr>
              <a:t>The sum of the probabilities of all outcomes must equal one. If not, we do not have valid probabilities.</a:t>
            </a:r>
            <a:endParaRPr sz="1200" dirty="0">
              <a:solidFill>
                <a:schemeClr val="tx1"/>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chemeClr val="tx1"/>
                </a:solidFill>
                <a:highlight>
                  <a:srgbClr val="FFFFFF"/>
                </a:highlight>
              </a:rPr>
              <a:t>Sum of the Probabilities for All Outcomes = 1.0.</a:t>
            </a:r>
            <a:endParaRPr sz="1200" dirty="0">
              <a:solidFill>
                <a:schemeClr val="tx1"/>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chemeClr val="tx1"/>
                </a:solidFill>
                <a:highlight>
                  <a:srgbClr val="FFFFFF"/>
                </a:highlight>
              </a:rPr>
              <a:t>The probability of an impossible outcome is zero. For example, it is impossible to roll a 7 with a standard six-sided die.</a:t>
            </a:r>
            <a:endParaRPr sz="1200" dirty="0">
              <a:solidFill>
                <a:schemeClr val="tx1"/>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chemeClr val="tx1"/>
                </a:solidFill>
                <a:highlight>
                  <a:srgbClr val="FFFFFF"/>
                </a:highlight>
              </a:rPr>
              <a:t>Probability of Impossible Outcome = 0.0</a:t>
            </a:r>
            <a:endParaRPr sz="1200" dirty="0">
              <a:solidFill>
                <a:schemeClr val="tx1"/>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chemeClr val="tx1"/>
                </a:solidFill>
                <a:highlight>
                  <a:srgbClr val="FFFFFF"/>
                </a:highlight>
              </a:rPr>
              <a:t>The probability of a certain outcome is one. For example, it is certain that a value between 1 and 6 will occur when rolling a six-sided die.</a:t>
            </a:r>
            <a:endParaRPr sz="1200" dirty="0">
              <a:solidFill>
                <a:schemeClr val="tx1"/>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chemeClr val="tx1"/>
                </a:solidFill>
                <a:highlight>
                  <a:srgbClr val="FFFFFF"/>
                </a:highlight>
              </a:rPr>
              <a:t>Probability of Certain Outcome = 1.0</a:t>
            </a:r>
            <a:endParaRPr sz="1200" dirty="0">
              <a:solidFill>
                <a:schemeClr val="tx1"/>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chemeClr val="tx1"/>
                </a:solidFill>
                <a:highlight>
                  <a:srgbClr val="FFFFFF"/>
                </a:highlight>
              </a:rPr>
              <a:t>The probability of an event not occurring, called the complement.</a:t>
            </a:r>
            <a:endParaRPr sz="1200" dirty="0">
              <a:solidFill>
                <a:schemeClr val="tx1"/>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chemeClr val="tx1"/>
                </a:solidFill>
                <a:highlight>
                  <a:srgbClr val="FFFFFF"/>
                </a:highlight>
              </a:rPr>
              <a:t>This can be calculated by one minus the probability of the event, or </a:t>
            </a:r>
            <a:r>
              <a:rPr lang="en" sz="1200" i="1" dirty="0">
                <a:solidFill>
                  <a:schemeClr val="tx1"/>
                </a:solidFill>
                <a:highlight>
                  <a:srgbClr val="FFFFFF"/>
                </a:highlight>
              </a:rPr>
              <a:t>1 – P(A)</a:t>
            </a:r>
            <a:r>
              <a:rPr lang="en" sz="1200" dirty="0">
                <a:solidFill>
                  <a:schemeClr val="tx1"/>
                </a:solidFill>
                <a:highlight>
                  <a:srgbClr val="FFFFFF"/>
                </a:highlight>
              </a:rPr>
              <a:t>. For example, the probability of not rolling a 5 would be 1 – P(5) or 1 – 0.166 or about 0.833 or about 83.333%.</a:t>
            </a:r>
            <a:endParaRPr sz="1200" dirty="0">
              <a:solidFill>
                <a:schemeClr val="tx1"/>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chemeClr val="tx1"/>
                </a:solidFill>
                <a:highlight>
                  <a:srgbClr val="FFFFFF"/>
                </a:highlight>
              </a:rPr>
              <a:t>Probability of Not Event A = 1 – P(A)</a:t>
            </a:r>
            <a:endParaRPr sz="1200" dirty="0">
              <a:solidFill>
                <a:schemeClr val="tx1"/>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chemeClr val="tx1"/>
                </a:solidFill>
                <a:highlight>
                  <a:srgbClr val="FFFFFF"/>
                </a:highlight>
              </a:rPr>
              <a:t>Now that we are familiar with the probability of one random variable, let’s consider probability for multiple random variables.</a:t>
            </a:r>
            <a:endParaRPr sz="1200" dirty="0">
              <a:solidFill>
                <a:schemeClr val="tx1"/>
              </a:solidFill>
              <a:highlight>
                <a:srgbClr val="FFFFFF"/>
              </a:highlight>
            </a:endParaRPr>
          </a:p>
        </p:txBody>
      </p:sp>
    </p:spTree>
    <p:extLst>
      <p:ext uri="{BB962C8B-B14F-4D97-AF65-F5344CB8AC3E}">
        <p14:creationId xmlns:p14="http://schemas.microsoft.com/office/powerpoint/2010/main" xmlns="" val="459573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
        <p:nvSpPr>
          <p:cNvPr id="399" name="Google Shape;399;p67"/>
          <p:cNvSpPr txBox="1">
            <a:spLocks noGrp="1"/>
          </p:cNvSpPr>
          <p:nvPr>
            <p:ph type="body" idx="4294967295"/>
          </p:nvPr>
        </p:nvSpPr>
        <p:spPr>
          <a:xfrm>
            <a:off x="632298" y="116935"/>
            <a:ext cx="8044774"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chemeClr val="tx1"/>
                </a:solidFill>
                <a:highlight>
                  <a:srgbClr val="FFFFFF"/>
                </a:highlight>
              </a:rPr>
              <a:t>Probability of Multiple Random Variables</a:t>
            </a:r>
            <a:endParaRPr b="1" dirty="0">
              <a:solidFill>
                <a:schemeClr val="tx1"/>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chemeClr val="tx1"/>
                </a:solidFill>
                <a:highlight>
                  <a:srgbClr val="FFFFFF"/>
                </a:highlight>
              </a:rPr>
              <a:t>In machine learning, we are likely to work with many random variables.</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For example, given a table of data, such as in excel, each row represents a separate observation or event, and each column represents a separate random variable.</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Variables may be either discrete, meaning that they take on a finite set of values, or continuous, meaning they take on a real or numerical value.</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As such, we are interested in the probability across two or more random variables.</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This is complicated as there are many ways that random variables can interact, which, in turn, impacts their probabilities.</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This can be simplified by reducing the discussion to just two random variables (</a:t>
            </a:r>
            <a:r>
              <a:rPr lang="en" i="1" dirty="0">
                <a:solidFill>
                  <a:schemeClr val="tx1"/>
                </a:solidFill>
                <a:highlight>
                  <a:srgbClr val="FFFFFF"/>
                </a:highlight>
              </a:rPr>
              <a:t>X, Y</a:t>
            </a:r>
            <a:r>
              <a:rPr lang="en" dirty="0">
                <a:solidFill>
                  <a:schemeClr val="tx1"/>
                </a:solidFill>
                <a:highlight>
                  <a:srgbClr val="FFFFFF"/>
                </a:highlight>
              </a:rPr>
              <a:t>), although the principles generalize to multiple variables.</a:t>
            </a:r>
            <a:endParaRPr dirty="0">
              <a:solidFill>
                <a:schemeClr val="tx1"/>
              </a:solidFill>
              <a:highlight>
                <a:srgbClr val="FFFFFF"/>
              </a:highlight>
            </a:endParaRPr>
          </a:p>
          <a:p>
            <a:pPr marL="171450" indent="-171450">
              <a:lnSpc>
                <a:spcPct val="120000"/>
              </a:lnSpc>
              <a:spcBef>
                <a:spcPts val="1400"/>
              </a:spcBef>
              <a:buClr>
                <a:schemeClr val="dk1"/>
              </a:buClr>
              <a:buSzPct val="43586"/>
            </a:pPr>
            <a:r>
              <a:rPr lang="en" dirty="0">
                <a:solidFill>
                  <a:schemeClr val="tx1"/>
                </a:solidFill>
                <a:highlight>
                  <a:srgbClr val="FFFFFF"/>
                </a:highlight>
              </a:rPr>
              <a:t>And further, to discuss the probability of just two events, one for each variable (</a:t>
            </a:r>
            <a:r>
              <a:rPr lang="en" i="1" dirty="0">
                <a:solidFill>
                  <a:schemeClr val="tx1"/>
                </a:solidFill>
                <a:highlight>
                  <a:srgbClr val="FFFFFF"/>
                </a:highlight>
              </a:rPr>
              <a:t>X=A, Y=B</a:t>
            </a:r>
            <a:r>
              <a:rPr lang="en" dirty="0">
                <a:solidFill>
                  <a:schemeClr val="tx1"/>
                </a:solidFill>
                <a:highlight>
                  <a:srgbClr val="FFFFFF"/>
                </a:highlight>
              </a:rPr>
              <a:t>), although we could just as easily be discussing groups of events for each variable</a:t>
            </a:r>
            <a:r>
              <a:rPr lang="en" dirty="0" smtClean="0">
                <a:solidFill>
                  <a:schemeClr val="tx1"/>
                </a:solidFill>
                <a:highlight>
                  <a:srgbClr val="FFFFFF"/>
                </a:highlight>
              </a:rPr>
              <a:t>.</a:t>
            </a:r>
            <a:endParaRPr dirty="0">
              <a:solidFill>
                <a:schemeClr val="tx1"/>
              </a:solidFill>
            </a:endParaRPr>
          </a:p>
        </p:txBody>
      </p:sp>
    </p:spTree>
    <p:extLst>
      <p:ext uri="{BB962C8B-B14F-4D97-AF65-F5344CB8AC3E}">
        <p14:creationId xmlns:p14="http://schemas.microsoft.com/office/powerpoint/2010/main" xmlns="" val="39034503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sp>
        <p:nvSpPr>
          <p:cNvPr id="404" name="Google Shape;404;p68"/>
          <p:cNvSpPr txBox="1">
            <a:spLocks noGrp="1"/>
          </p:cNvSpPr>
          <p:nvPr>
            <p:ph type="body" idx="4294967295"/>
          </p:nvPr>
        </p:nvSpPr>
        <p:spPr>
          <a:xfrm>
            <a:off x="597025" y="476301"/>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smtClean="0">
                <a:solidFill>
                  <a:schemeClr val="tx1"/>
                </a:solidFill>
                <a:highlight>
                  <a:srgbClr val="FFFFFF"/>
                </a:highlight>
              </a:rPr>
              <a:t>           There </a:t>
            </a:r>
            <a:r>
              <a:rPr lang="en" sz="1400" b="1" dirty="0">
                <a:solidFill>
                  <a:schemeClr val="tx1"/>
                </a:solidFill>
                <a:highlight>
                  <a:srgbClr val="FFFFFF"/>
                </a:highlight>
              </a:rPr>
              <a:t>are three main types of probability </a:t>
            </a:r>
            <a:r>
              <a:rPr lang="en" sz="1400" dirty="0">
                <a:solidFill>
                  <a:schemeClr val="tx1"/>
                </a:solidFill>
                <a:highlight>
                  <a:srgbClr val="FFFFFF"/>
                </a:highlight>
              </a:rPr>
              <a:t>we might want to consider; they are:</a:t>
            </a:r>
            <a:endParaRPr sz="1400" dirty="0">
              <a:solidFill>
                <a:schemeClr val="tx1"/>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chemeClr val="tx1"/>
                </a:solidFill>
                <a:highlight>
                  <a:srgbClr val="FFFFFF"/>
                </a:highlight>
              </a:rPr>
              <a:t>Joint Probability</a:t>
            </a:r>
            <a:r>
              <a:rPr lang="en" sz="1400" dirty="0">
                <a:solidFill>
                  <a:schemeClr val="tx1"/>
                </a:solidFill>
                <a:highlight>
                  <a:srgbClr val="FFFFFF"/>
                </a:highlight>
              </a:rPr>
              <a:t>: Probability of events </a:t>
            </a:r>
            <a:r>
              <a:rPr lang="en" sz="1400" i="1" dirty="0">
                <a:solidFill>
                  <a:schemeClr val="tx1"/>
                </a:solidFill>
                <a:highlight>
                  <a:srgbClr val="FFFFFF"/>
                </a:highlight>
              </a:rPr>
              <a:t>A</a:t>
            </a:r>
            <a:r>
              <a:rPr lang="en" sz="1400" dirty="0">
                <a:solidFill>
                  <a:schemeClr val="tx1"/>
                </a:solidFill>
                <a:highlight>
                  <a:srgbClr val="FFFFFF"/>
                </a:highlight>
              </a:rPr>
              <a:t> and </a:t>
            </a:r>
            <a:r>
              <a:rPr lang="en" sz="1400" i="1" dirty="0">
                <a:solidFill>
                  <a:schemeClr val="tx1"/>
                </a:solidFill>
                <a:highlight>
                  <a:srgbClr val="FFFFFF"/>
                </a:highlight>
              </a:rPr>
              <a:t>B</a:t>
            </a:r>
            <a:r>
              <a:rPr lang="en" sz="1400" dirty="0">
                <a:solidFill>
                  <a:schemeClr val="tx1"/>
                </a:solidFill>
                <a:highlight>
                  <a:srgbClr val="FFFFFF"/>
                </a:highlight>
              </a:rPr>
              <a:t>.</a:t>
            </a:r>
            <a:endParaRPr sz="1400" dirty="0">
              <a:solidFill>
                <a:schemeClr val="tx1"/>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chemeClr val="tx1"/>
                </a:solidFill>
                <a:highlight>
                  <a:srgbClr val="FFFFFF"/>
                </a:highlight>
              </a:rPr>
              <a:t>Marginal Probability</a:t>
            </a:r>
            <a:r>
              <a:rPr lang="en" sz="1400" dirty="0">
                <a:solidFill>
                  <a:schemeClr val="tx1"/>
                </a:solidFill>
                <a:highlight>
                  <a:srgbClr val="FFFFFF"/>
                </a:highlight>
              </a:rPr>
              <a:t>: Probability of event X=</a:t>
            </a:r>
            <a:r>
              <a:rPr lang="en" sz="1400" i="1" dirty="0">
                <a:solidFill>
                  <a:schemeClr val="tx1"/>
                </a:solidFill>
                <a:highlight>
                  <a:srgbClr val="FFFFFF"/>
                </a:highlight>
              </a:rPr>
              <a:t>A</a:t>
            </a:r>
            <a:r>
              <a:rPr lang="en" sz="1400" dirty="0">
                <a:solidFill>
                  <a:schemeClr val="tx1"/>
                </a:solidFill>
                <a:highlight>
                  <a:srgbClr val="FFFFFF"/>
                </a:highlight>
              </a:rPr>
              <a:t> given variable </a:t>
            </a:r>
            <a:r>
              <a:rPr lang="en" sz="1400" i="1" dirty="0">
                <a:solidFill>
                  <a:schemeClr val="tx1"/>
                </a:solidFill>
                <a:highlight>
                  <a:srgbClr val="FFFFFF"/>
                </a:highlight>
              </a:rPr>
              <a:t>Y</a:t>
            </a:r>
            <a:r>
              <a:rPr lang="en" sz="1400" dirty="0">
                <a:solidFill>
                  <a:schemeClr val="tx1"/>
                </a:solidFill>
                <a:highlight>
                  <a:srgbClr val="FFFFFF"/>
                </a:highlight>
              </a:rPr>
              <a:t>.</a:t>
            </a:r>
            <a:endParaRPr sz="1400" dirty="0">
              <a:solidFill>
                <a:schemeClr val="tx1"/>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chemeClr val="tx1"/>
                </a:solidFill>
                <a:highlight>
                  <a:srgbClr val="FFFFFF"/>
                </a:highlight>
              </a:rPr>
              <a:t>Conditional Probability</a:t>
            </a:r>
            <a:r>
              <a:rPr lang="en" sz="1400" dirty="0">
                <a:solidFill>
                  <a:schemeClr val="tx1"/>
                </a:solidFill>
                <a:highlight>
                  <a:srgbClr val="FFFFFF"/>
                </a:highlight>
              </a:rPr>
              <a:t>: Probability of event </a:t>
            </a:r>
            <a:r>
              <a:rPr lang="en" sz="1400" i="1" dirty="0">
                <a:solidFill>
                  <a:schemeClr val="tx1"/>
                </a:solidFill>
                <a:highlight>
                  <a:srgbClr val="FFFFFF"/>
                </a:highlight>
              </a:rPr>
              <a:t>A</a:t>
            </a:r>
            <a:r>
              <a:rPr lang="en" sz="1400" dirty="0">
                <a:solidFill>
                  <a:schemeClr val="tx1"/>
                </a:solidFill>
                <a:highlight>
                  <a:srgbClr val="FFFFFF"/>
                </a:highlight>
              </a:rPr>
              <a:t> given event </a:t>
            </a:r>
            <a:r>
              <a:rPr lang="en" sz="1400" i="1" dirty="0">
                <a:solidFill>
                  <a:schemeClr val="tx1"/>
                </a:solidFill>
                <a:highlight>
                  <a:srgbClr val="FFFFFF"/>
                </a:highlight>
              </a:rPr>
              <a:t>B</a:t>
            </a:r>
            <a:r>
              <a:rPr lang="en" sz="1400" dirty="0">
                <a:solidFill>
                  <a:schemeClr val="tx1"/>
                </a:solidFill>
                <a:highlight>
                  <a:srgbClr val="FFFFFF"/>
                </a:highlight>
              </a:rPr>
              <a:t>.</a:t>
            </a:r>
            <a:endParaRPr sz="1400" dirty="0">
              <a:solidFill>
                <a:schemeClr val="tx1"/>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chemeClr val="tx1"/>
                </a:solidFill>
                <a:highlight>
                  <a:srgbClr val="FFFFFF"/>
                </a:highlight>
              </a:rPr>
              <a:t>These types of probability form the basis of much of predictive modeling with problems such as classification and regression. For example:</a:t>
            </a:r>
            <a:endParaRPr sz="1400" dirty="0">
              <a:solidFill>
                <a:schemeClr val="tx1"/>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chemeClr val="tx1"/>
                </a:solidFill>
                <a:highlight>
                  <a:srgbClr val="FFFFFF"/>
                </a:highlight>
              </a:rPr>
              <a:t>The probability of a row of data is the joint probability across each input variable.</a:t>
            </a:r>
            <a:endParaRPr sz="1400" dirty="0">
              <a:solidFill>
                <a:schemeClr val="tx1"/>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chemeClr val="tx1"/>
                </a:solidFill>
                <a:highlight>
                  <a:srgbClr val="FFFFFF"/>
                </a:highlight>
              </a:rPr>
              <a:t>The probability of a specific value of one input variable is the marginal probability across the values of the other input variables.</a:t>
            </a:r>
            <a:endParaRPr sz="1400" dirty="0">
              <a:solidFill>
                <a:schemeClr val="tx1"/>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chemeClr val="tx1"/>
                </a:solidFill>
                <a:highlight>
                  <a:srgbClr val="FFFFFF"/>
                </a:highlight>
              </a:rPr>
              <a:t>The predictive model itself is an estimate of the conditional probability of an output given an input example.</a:t>
            </a:r>
            <a:endParaRPr sz="1400" dirty="0">
              <a:solidFill>
                <a:schemeClr val="tx1"/>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chemeClr val="tx1"/>
                </a:solidFill>
                <a:highlight>
                  <a:srgbClr val="FFFFFF"/>
                </a:highlight>
              </a:rPr>
              <a:t>Joint, marginal, and conditional probability are foundational in machine learning</a:t>
            </a:r>
            <a:r>
              <a:rPr lang="en" sz="1400" dirty="0" smtClean="0">
                <a:solidFill>
                  <a:schemeClr val="tx1"/>
                </a:solidFill>
                <a:highlight>
                  <a:srgbClr val="FFFFFF"/>
                </a:highlight>
              </a:rPr>
              <a:t>.</a:t>
            </a:r>
            <a:endParaRPr sz="1400" dirty="0">
              <a:solidFill>
                <a:schemeClr val="tx1"/>
              </a:solidFill>
              <a:highlight>
                <a:srgbClr val="FFFFFF"/>
              </a:highlight>
            </a:endParaRPr>
          </a:p>
        </p:txBody>
      </p:sp>
    </p:spTree>
    <p:extLst>
      <p:ext uri="{BB962C8B-B14F-4D97-AF65-F5344CB8AC3E}">
        <p14:creationId xmlns:p14="http://schemas.microsoft.com/office/powerpoint/2010/main" xmlns="" val="38233554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73</a:t>
            </a:fld>
            <a:endParaRPr lang="en"/>
          </a:p>
        </p:txBody>
      </p:sp>
      <p:sp>
        <p:nvSpPr>
          <p:cNvPr id="409" name="Google Shape;409;p69"/>
          <p:cNvSpPr txBox="1">
            <a:spLocks noGrp="1"/>
          </p:cNvSpPr>
          <p:nvPr>
            <p:ph type="body" idx="4294967295"/>
          </p:nvPr>
        </p:nvSpPr>
        <p:spPr>
          <a:xfrm>
            <a:off x="735960" y="0"/>
            <a:ext cx="7892474"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xmlns="" val="260386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74</a:t>
            </a:fld>
            <a:endParaRPr lang="en"/>
          </a:p>
        </p:txBody>
      </p:sp>
      <p:sp>
        <p:nvSpPr>
          <p:cNvPr id="414" name="Google Shape;414;p70"/>
          <p:cNvSpPr txBox="1">
            <a:spLocks noGrp="1"/>
          </p:cNvSpPr>
          <p:nvPr>
            <p:ph type="body" idx="4294967295"/>
          </p:nvPr>
        </p:nvSpPr>
        <p:spPr>
          <a:xfrm>
            <a:off x="651754" y="288876"/>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xmlns="" val="17181314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75</a:t>
            </a:fld>
            <a:endParaRPr lang="en"/>
          </a:p>
        </p:txBody>
      </p:sp>
      <p:sp>
        <p:nvSpPr>
          <p:cNvPr id="419" name="Google Shape;419;p71"/>
          <p:cNvSpPr txBox="1">
            <a:spLocks noGrp="1"/>
          </p:cNvSpPr>
          <p:nvPr>
            <p:ph type="body" idx="4294967295"/>
          </p:nvPr>
        </p:nvSpPr>
        <p:spPr>
          <a:xfrm>
            <a:off x="603115" y="230187"/>
            <a:ext cx="8356059"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solidFill>
                  <a:srgbClr val="222222"/>
                </a:solidFill>
                <a:highlight>
                  <a:srgbClr val="FFFFFF"/>
                </a:highlight>
                <a:latin typeface="+mj-lt"/>
              </a:rPr>
              <a:t>Conditional Probability</a:t>
            </a:r>
            <a:endParaRPr b="1" dirty="0">
              <a:solidFill>
                <a:srgbClr val="222222"/>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We may be interested in the probability of an event given the occurrence of another event.</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The probability of one event given the occurrence of another event is called the </a:t>
            </a:r>
            <a:r>
              <a:rPr lang="en" dirty="0">
                <a:solidFill>
                  <a:srgbClr val="428BCA"/>
                </a:solidFill>
                <a:highlight>
                  <a:srgbClr val="FFFFFF"/>
                </a:highlight>
                <a:uFill>
                  <a:noFill/>
                </a:uFill>
                <a:latin typeface="+mj-l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conditional probability</a:t>
            </a:r>
            <a:r>
              <a:rPr lang="en" dirty="0">
                <a:solidFill>
                  <a:srgbClr val="555555"/>
                </a:solidFill>
                <a:highlight>
                  <a:srgbClr val="FFFFFF"/>
                </a:highlight>
                <a:latin typeface="+mj-lt"/>
              </a:rPr>
              <a:t>. The conditional probability of one to one or more random variables is referred to as the conditional probability distribution.</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For example, the conditional probability of event </a:t>
            </a:r>
            <a:r>
              <a:rPr lang="en" i="1" dirty="0">
                <a:solidFill>
                  <a:srgbClr val="555555"/>
                </a:solidFill>
                <a:highlight>
                  <a:srgbClr val="FFFFFF"/>
                </a:highlight>
                <a:latin typeface="+mj-lt"/>
              </a:rPr>
              <a:t>A</a:t>
            </a:r>
            <a:r>
              <a:rPr lang="en" dirty="0">
                <a:solidFill>
                  <a:srgbClr val="555555"/>
                </a:solidFill>
                <a:highlight>
                  <a:srgbClr val="FFFFFF"/>
                </a:highlight>
                <a:latin typeface="+mj-lt"/>
              </a:rPr>
              <a:t> given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is written formally as:</a:t>
            </a:r>
            <a:endParaRPr dirty="0">
              <a:solidFill>
                <a:srgbClr val="555555"/>
              </a:solidFill>
              <a:highlight>
                <a:srgbClr val="FFFFFF"/>
              </a:highlight>
              <a:latin typeface="+mj-lt"/>
            </a:endParaRPr>
          </a:p>
          <a:p>
            <a:pPr marL="457200" lvl="0" indent="-333375" algn="l" rtl="0">
              <a:lnSpc>
                <a:spcPct val="100000"/>
              </a:lnSpc>
              <a:spcBef>
                <a:spcPts val="500"/>
              </a:spcBef>
              <a:spcAft>
                <a:spcPts val="0"/>
              </a:spcAft>
              <a:buClr>
                <a:srgbClr val="555555"/>
              </a:buClr>
              <a:buSzPts val="1650"/>
              <a:buChar char="●"/>
            </a:pPr>
            <a:r>
              <a:rPr lang="en" dirty="0">
                <a:solidFill>
                  <a:srgbClr val="555555"/>
                </a:solidFill>
                <a:highlight>
                  <a:srgbClr val="FFFFFF"/>
                </a:highlight>
                <a:latin typeface="+mj-lt"/>
              </a:rPr>
              <a:t>P(A given B)</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The “</a:t>
            </a:r>
            <a:r>
              <a:rPr lang="en" i="1" dirty="0">
                <a:solidFill>
                  <a:srgbClr val="555555"/>
                </a:solidFill>
                <a:highlight>
                  <a:srgbClr val="FFFFFF"/>
                </a:highlight>
                <a:latin typeface="+mj-lt"/>
              </a:rPr>
              <a:t>given</a:t>
            </a:r>
            <a:r>
              <a:rPr lang="en" dirty="0">
                <a:solidFill>
                  <a:srgbClr val="555555"/>
                </a:solidFill>
                <a:highlight>
                  <a:srgbClr val="FFFFFF"/>
                </a:highlight>
                <a:latin typeface="+mj-lt"/>
              </a:rPr>
              <a:t>” is denoted using the pipe “|” operator; for example:</a:t>
            </a:r>
            <a:endParaRPr dirty="0">
              <a:solidFill>
                <a:srgbClr val="555555"/>
              </a:solidFill>
              <a:highlight>
                <a:srgbClr val="FFFFFF"/>
              </a:highlight>
              <a:latin typeface="+mj-lt"/>
            </a:endParaRPr>
          </a:p>
          <a:p>
            <a:pPr marL="457200" lvl="0" indent="-333375" algn="l" rtl="0">
              <a:lnSpc>
                <a:spcPct val="100000"/>
              </a:lnSpc>
              <a:spcBef>
                <a:spcPts val="500"/>
              </a:spcBef>
              <a:spcAft>
                <a:spcPts val="0"/>
              </a:spcAft>
              <a:buClr>
                <a:srgbClr val="555555"/>
              </a:buClr>
              <a:buSzPts val="1650"/>
              <a:buChar char="●"/>
            </a:pPr>
            <a:r>
              <a:rPr lang="en" dirty="0">
                <a:solidFill>
                  <a:srgbClr val="555555"/>
                </a:solidFill>
                <a:highlight>
                  <a:srgbClr val="FFFFFF"/>
                </a:highlight>
                <a:latin typeface="+mj-lt"/>
              </a:rPr>
              <a:t>P(A | B)</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The conditional probability for events </a:t>
            </a:r>
            <a:r>
              <a:rPr lang="en" i="1" dirty="0">
                <a:solidFill>
                  <a:srgbClr val="555555"/>
                </a:solidFill>
                <a:highlight>
                  <a:srgbClr val="FFFFFF"/>
                </a:highlight>
                <a:latin typeface="+mj-lt"/>
              </a:rPr>
              <a:t>A</a:t>
            </a:r>
            <a:r>
              <a:rPr lang="en" dirty="0">
                <a:solidFill>
                  <a:srgbClr val="555555"/>
                </a:solidFill>
                <a:highlight>
                  <a:srgbClr val="FFFFFF"/>
                </a:highlight>
                <a:latin typeface="+mj-lt"/>
              </a:rPr>
              <a:t> given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is calculated as follows:</a:t>
            </a:r>
            <a:endParaRPr dirty="0">
              <a:solidFill>
                <a:srgbClr val="555555"/>
              </a:solidFill>
              <a:highlight>
                <a:srgbClr val="FFFFFF"/>
              </a:highlight>
              <a:latin typeface="+mj-lt"/>
            </a:endParaRPr>
          </a:p>
          <a:p>
            <a:pPr marL="457200" lvl="0" indent="-333375" algn="l" rtl="0">
              <a:lnSpc>
                <a:spcPct val="100000"/>
              </a:lnSpc>
              <a:spcBef>
                <a:spcPts val="500"/>
              </a:spcBef>
              <a:spcAft>
                <a:spcPts val="0"/>
              </a:spcAft>
              <a:buClr>
                <a:srgbClr val="555555"/>
              </a:buClr>
              <a:buSzPts val="1650"/>
              <a:buChar char="●"/>
            </a:pPr>
            <a:r>
              <a:rPr lang="en" dirty="0">
                <a:solidFill>
                  <a:srgbClr val="555555"/>
                </a:solidFill>
                <a:highlight>
                  <a:srgbClr val="FFFFFF"/>
                </a:highlight>
                <a:latin typeface="+mj-lt"/>
              </a:rPr>
              <a:t>P(A given B) = P(A and B) / P(B)</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This calculation assumes that the probability of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is not zero, e.g. is not impossible.</a:t>
            </a:r>
            <a:endParaRPr dirty="0">
              <a:solidFill>
                <a:srgbClr val="555555"/>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rgbClr val="555555"/>
                </a:solidFill>
                <a:highlight>
                  <a:srgbClr val="FFFFFF"/>
                </a:highlight>
                <a:latin typeface="+mj-lt"/>
              </a:rPr>
              <a:t>The notion of event </a:t>
            </a:r>
            <a:r>
              <a:rPr lang="en" i="1" dirty="0">
                <a:solidFill>
                  <a:srgbClr val="555555"/>
                </a:solidFill>
                <a:highlight>
                  <a:srgbClr val="FFFFFF"/>
                </a:highlight>
                <a:latin typeface="+mj-lt"/>
              </a:rPr>
              <a:t>A</a:t>
            </a:r>
            <a:r>
              <a:rPr lang="en" dirty="0">
                <a:solidFill>
                  <a:srgbClr val="555555"/>
                </a:solidFill>
                <a:highlight>
                  <a:srgbClr val="FFFFFF"/>
                </a:highlight>
                <a:latin typeface="+mj-lt"/>
              </a:rPr>
              <a:t> given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does not mean that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has occurred (e.g. is certain); instead, it is the probability of event </a:t>
            </a:r>
            <a:r>
              <a:rPr lang="en" i="1" dirty="0">
                <a:solidFill>
                  <a:srgbClr val="555555"/>
                </a:solidFill>
                <a:highlight>
                  <a:srgbClr val="FFFFFF"/>
                </a:highlight>
                <a:latin typeface="+mj-lt"/>
              </a:rPr>
              <a:t>A</a:t>
            </a:r>
            <a:r>
              <a:rPr lang="en" dirty="0">
                <a:solidFill>
                  <a:srgbClr val="555555"/>
                </a:solidFill>
                <a:highlight>
                  <a:srgbClr val="FFFFFF"/>
                </a:highlight>
                <a:latin typeface="+mj-lt"/>
              </a:rPr>
              <a:t> occurring after or in the presence of event </a:t>
            </a:r>
            <a:r>
              <a:rPr lang="en" i="1" dirty="0">
                <a:solidFill>
                  <a:srgbClr val="555555"/>
                </a:solidFill>
                <a:highlight>
                  <a:srgbClr val="FFFFFF"/>
                </a:highlight>
                <a:latin typeface="+mj-lt"/>
              </a:rPr>
              <a:t>B</a:t>
            </a:r>
            <a:r>
              <a:rPr lang="en" dirty="0">
                <a:solidFill>
                  <a:srgbClr val="555555"/>
                </a:solidFill>
                <a:highlight>
                  <a:srgbClr val="FFFFFF"/>
                </a:highlight>
                <a:latin typeface="+mj-lt"/>
              </a:rPr>
              <a:t> for a given trial</a:t>
            </a:r>
            <a:r>
              <a:rPr lang="en" dirty="0" smtClean="0">
                <a:solidFill>
                  <a:srgbClr val="555555"/>
                </a:solidFill>
                <a:highlight>
                  <a:srgbClr val="FFFFFF"/>
                </a:highlight>
                <a:latin typeface="+mj-lt"/>
              </a:rPr>
              <a:t>.</a:t>
            </a:r>
            <a:endParaRPr dirty="0">
              <a:latin typeface="+mj-lt"/>
            </a:endParaRPr>
          </a:p>
        </p:txBody>
      </p:sp>
    </p:spTree>
    <p:extLst>
      <p:ext uri="{BB962C8B-B14F-4D97-AF65-F5344CB8AC3E}">
        <p14:creationId xmlns:p14="http://schemas.microsoft.com/office/powerpoint/2010/main" xmlns="" val="5794396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76</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xmlns="" val="36044646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77</a:t>
            </a:fld>
            <a:endParaRPr lang="en"/>
          </a:p>
        </p:txBody>
      </p:sp>
      <p:sp>
        <p:nvSpPr>
          <p:cNvPr id="429" name="Google Shape;429;p73"/>
          <p:cNvSpPr txBox="1">
            <a:spLocks noGrp="1"/>
          </p:cNvSpPr>
          <p:nvPr>
            <p:ph type="body" idx="4294967295"/>
          </p:nvPr>
        </p:nvSpPr>
        <p:spPr>
          <a:xfrm>
            <a:off x="593398" y="114909"/>
            <a:ext cx="8638162"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chemeClr val="tx1"/>
                </a:solidFill>
                <a:highlight>
                  <a:srgbClr val="FFFFFF"/>
                </a:highlight>
                <a:latin typeface="+mj-lt"/>
              </a:rPr>
              <a:t>Independence</a:t>
            </a:r>
            <a:endParaRPr sz="1600" b="1" dirty="0">
              <a:solidFill>
                <a:schemeClr val="tx1"/>
              </a:solidFill>
              <a:highlight>
                <a:srgbClr val="FFFFFF"/>
              </a:highlight>
              <a:latin typeface="+mj-lt"/>
            </a:endParaRPr>
          </a:p>
          <a:p>
            <a:pPr marL="0" lvl="0" indent="0" algn="just"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If one variable is not dependent on a second variable, this is called </a:t>
            </a:r>
            <a:r>
              <a:rPr lang="en" sz="1250" dirty="0">
                <a:solidFill>
                  <a:schemeClr val="tx1"/>
                </a:solidFill>
                <a:highlight>
                  <a:srgbClr val="FFFFFF"/>
                </a:highlight>
                <a:uFill>
                  <a:noFill/>
                </a:uFill>
                <a:latin typeface="+mj-l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independence</a:t>
            </a:r>
            <a:r>
              <a:rPr lang="en" sz="1250" dirty="0">
                <a:solidFill>
                  <a:schemeClr val="tx1"/>
                </a:solidFill>
                <a:highlight>
                  <a:srgbClr val="FFFFFF"/>
                </a:highlight>
                <a:latin typeface="+mj-lt"/>
              </a:rPr>
              <a:t> or statistical independence.</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This has an impact on calculating the probabilities of the two variables.</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For example, we may be interested in the joint probability of independent events </a:t>
            </a:r>
            <a:r>
              <a:rPr lang="en" sz="1250" i="1" dirty="0">
                <a:solidFill>
                  <a:schemeClr val="tx1"/>
                </a:solidFill>
                <a:highlight>
                  <a:srgbClr val="FFFFFF"/>
                </a:highlight>
                <a:latin typeface="+mj-lt"/>
              </a:rPr>
              <a:t>A</a:t>
            </a:r>
            <a:r>
              <a:rPr lang="en" sz="1250" dirty="0">
                <a:solidFill>
                  <a:schemeClr val="tx1"/>
                </a:solidFill>
                <a:highlight>
                  <a:srgbClr val="FFFFFF"/>
                </a:highlight>
                <a:latin typeface="+mj-lt"/>
              </a:rPr>
              <a:t> and </a:t>
            </a:r>
            <a:r>
              <a:rPr lang="en" sz="1250" i="1" dirty="0">
                <a:solidFill>
                  <a:schemeClr val="tx1"/>
                </a:solidFill>
                <a:highlight>
                  <a:srgbClr val="FFFFFF"/>
                </a:highlight>
                <a:latin typeface="+mj-lt"/>
              </a:rPr>
              <a:t>B</a:t>
            </a:r>
            <a:r>
              <a:rPr lang="en" sz="1250" dirty="0">
                <a:solidFill>
                  <a:schemeClr val="tx1"/>
                </a:solidFill>
                <a:highlight>
                  <a:srgbClr val="FFFFFF"/>
                </a:highlight>
                <a:latin typeface="+mj-lt"/>
              </a:rPr>
              <a:t>, which is the same as the probability of </a:t>
            </a:r>
            <a:r>
              <a:rPr lang="en" sz="1250" i="1" dirty="0">
                <a:solidFill>
                  <a:schemeClr val="tx1"/>
                </a:solidFill>
                <a:highlight>
                  <a:srgbClr val="FFFFFF"/>
                </a:highlight>
                <a:latin typeface="+mj-lt"/>
              </a:rPr>
              <a:t>A</a:t>
            </a:r>
            <a:r>
              <a:rPr lang="en" sz="1250" dirty="0">
                <a:solidFill>
                  <a:schemeClr val="tx1"/>
                </a:solidFill>
                <a:highlight>
                  <a:srgbClr val="FFFFFF"/>
                </a:highlight>
                <a:latin typeface="+mj-lt"/>
              </a:rPr>
              <a:t> and the probability of </a:t>
            </a:r>
            <a:r>
              <a:rPr lang="en" sz="1250" i="1" dirty="0">
                <a:solidFill>
                  <a:schemeClr val="tx1"/>
                </a:solidFill>
                <a:highlight>
                  <a:srgbClr val="FFFFFF"/>
                </a:highlight>
                <a:latin typeface="+mj-lt"/>
              </a:rPr>
              <a:t>B.</a:t>
            </a:r>
            <a:endParaRPr sz="1250" i="1"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Probabilities are combined using multiplication, therefore the joint probability of independent events is calculated as the probability of event </a:t>
            </a:r>
            <a:r>
              <a:rPr lang="en" sz="1250" i="1" dirty="0">
                <a:solidFill>
                  <a:schemeClr val="tx1"/>
                </a:solidFill>
                <a:highlight>
                  <a:srgbClr val="FFFFFF"/>
                </a:highlight>
                <a:latin typeface="+mj-lt"/>
              </a:rPr>
              <a:t>A</a:t>
            </a:r>
            <a:r>
              <a:rPr lang="en" sz="1250" dirty="0">
                <a:solidFill>
                  <a:schemeClr val="tx1"/>
                </a:solidFill>
                <a:highlight>
                  <a:srgbClr val="FFFFFF"/>
                </a:highlight>
                <a:latin typeface="+mj-lt"/>
              </a:rPr>
              <a:t> multiplied by the probability of event </a:t>
            </a:r>
            <a:r>
              <a:rPr lang="en" sz="1250" i="1" dirty="0">
                <a:solidFill>
                  <a:schemeClr val="tx1"/>
                </a:solidFill>
                <a:highlight>
                  <a:srgbClr val="FFFFFF"/>
                </a:highlight>
                <a:latin typeface="+mj-lt"/>
              </a:rPr>
              <a:t>B</a:t>
            </a:r>
            <a:r>
              <a:rPr lang="en" sz="1250" dirty="0">
                <a:solidFill>
                  <a:schemeClr val="tx1"/>
                </a:solidFill>
                <a:highlight>
                  <a:srgbClr val="FFFFFF"/>
                </a:highlight>
                <a:latin typeface="+mj-lt"/>
              </a:rPr>
              <a:t>.</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This can be stated formally as follows:</a:t>
            </a:r>
            <a:endParaRPr sz="1250" dirty="0">
              <a:solidFill>
                <a:schemeClr val="tx1"/>
              </a:solidFill>
              <a:highlight>
                <a:srgbClr val="FFFFFF"/>
              </a:highlight>
              <a:latin typeface="+mj-lt"/>
            </a:endParaRPr>
          </a:p>
          <a:p>
            <a:pPr marL="457200" lvl="0" indent="-307975" algn="l" rtl="0">
              <a:lnSpc>
                <a:spcPct val="90000"/>
              </a:lnSpc>
              <a:spcBef>
                <a:spcPts val="500"/>
              </a:spcBef>
              <a:spcAft>
                <a:spcPts val="0"/>
              </a:spcAft>
              <a:buClr>
                <a:srgbClr val="555555"/>
              </a:buClr>
              <a:buSzPts val="1250"/>
              <a:buChar char="●"/>
            </a:pPr>
            <a:r>
              <a:rPr lang="en" sz="1250" b="1" dirty="0">
                <a:solidFill>
                  <a:schemeClr val="tx1"/>
                </a:solidFill>
                <a:highlight>
                  <a:srgbClr val="FFFFFF"/>
                </a:highlight>
                <a:latin typeface="+mj-lt"/>
              </a:rPr>
              <a:t>Joint Probability</a:t>
            </a:r>
            <a:r>
              <a:rPr lang="en" sz="1250" dirty="0">
                <a:solidFill>
                  <a:schemeClr val="tx1"/>
                </a:solidFill>
                <a:highlight>
                  <a:srgbClr val="FFFFFF"/>
                </a:highlight>
                <a:latin typeface="+mj-lt"/>
              </a:rPr>
              <a:t>: P(A and B) = P(A) * P(B)</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As we might intuit, the marginal probability for an event for an independent random variable is simply the probability of the event.</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It is the idea of probability of a single random variable that are familiar with:</a:t>
            </a:r>
            <a:endParaRPr sz="1250" dirty="0">
              <a:solidFill>
                <a:schemeClr val="tx1"/>
              </a:solidFill>
              <a:highlight>
                <a:srgbClr val="FFFFFF"/>
              </a:highlight>
              <a:latin typeface="+mj-lt"/>
            </a:endParaRPr>
          </a:p>
          <a:p>
            <a:pPr marL="457200" lvl="0" indent="-307975" algn="l" rtl="0">
              <a:lnSpc>
                <a:spcPct val="90000"/>
              </a:lnSpc>
              <a:spcBef>
                <a:spcPts val="500"/>
              </a:spcBef>
              <a:spcAft>
                <a:spcPts val="0"/>
              </a:spcAft>
              <a:buClr>
                <a:srgbClr val="555555"/>
              </a:buClr>
              <a:buSzPts val="1250"/>
              <a:buChar char="●"/>
            </a:pPr>
            <a:r>
              <a:rPr lang="en" sz="1250" b="1" dirty="0">
                <a:solidFill>
                  <a:schemeClr val="tx1"/>
                </a:solidFill>
                <a:highlight>
                  <a:srgbClr val="FFFFFF"/>
                </a:highlight>
                <a:latin typeface="+mj-lt"/>
              </a:rPr>
              <a:t>Marginal Probability</a:t>
            </a:r>
            <a:r>
              <a:rPr lang="en" sz="1250" dirty="0">
                <a:solidFill>
                  <a:schemeClr val="tx1"/>
                </a:solidFill>
                <a:highlight>
                  <a:srgbClr val="FFFFFF"/>
                </a:highlight>
                <a:latin typeface="+mj-lt"/>
              </a:rPr>
              <a:t>: P(A)</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We refer to the marginal probability of an independent probability as simply the probability.</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Similarly, the conditional probability of </a:t>
            </a:r>
            <a:r>
              <a:rPr lang="en" sz="1250" i="1" dirty="0">
                <a:solidFill>
                  <a:schemeClr val="tx1"/>
                </a:solidFill>
                <a:highlight>
                  <a:srgbClr val="FFFFFF"/>
                </a:highlight>
                <a:latin typeface="+mj-lt"/>
              </a:rPr>
              <a:t>A</a:t>
            </a:r>
            <a:r>
              <a:rPr lang="en" sz="1250" dirty="0">
                <a:solidFill>
                  <a:schemeClr val="tx1"/>
                </a:solidFill>
                <a:highlight>
                  <a:srgbClr val="FFFFFF"/>
                </a:highlight>
                <a:latin typeface="+mj-lt"/>
              </a:rPr>
              <a:t> given </a:t>
            </a:r>
            <a:r>
              <a:rPr lang="en" sz="1250" i="1" dirty="0">
                <a:solidFill>
                  <a:schemeClr val="tx1"/>
                </a:solidFill>
                <a:highlight>
                  <a:srgbClr val="FFFFFF"/>
                </a:highlight>
                <a:latin typeface="+mj-lt"/>
              </a:rPr>
              <a:t>B</a:t>
            </a:r>
            <a:r>
              <a:rPr lang="en" sz="1250" dirty="0">
                <a:solidFill>
                  <a:schemeClr val="tx1"/>
                </a:solidFill>
                <a:highlight>
                  <a:srgbClr val="FFFFFF"/>
                </a:highlight>
                <a:latin typeface="+mj-lt"/>
              </a:rPr>
              <a:t> when the variables are independent is simply the probability of </a:t>
            </a:r>
            <a:r>
              <a:rPr lang="en" sz="1250" i="1" dirty="0">
                <a:solidFill>
                  <a:schemeClr val="tx1"/>
                </a:solidFill>
                <a:highlight>
                  <a:srgbClr val="FFFFFF"/>
                </a:highlight>
                <a:latin typeface="+mj-lt"/>
              </a:rPr>
              <a:t>A</a:t>
            </a:r>
            <a:r>
              <a:rPr lang="en" sz="1250" dirty="0">
                <a:solidFill>
                  <a:schemeClr val="tx1"/>
                </a:solidFill>
                <a:highlight>
                  <a:srgbClr val="FFFFFF"/>
                </a:highlight>
                <a:latin typeface="+mj-lt"/>
              </a:rPr>
              <a:t> as the probability of </a:t>
            </a:r>
            <a:r>
              <a:rPr lang="en" sz="1250" i="1" dirty="0">
                <a:solidFill>
                  <a:schemeClr val="tx1"/>
                </a:solidFill>
                <a:highlight>
                  <a:srgbClr val="FFFFFF"/>
                </a:highlight>
                <a:latin typeface="+mj-lt"/>
              </a:rPr>
              <a:t>B</a:t>
            </a:r>
            <a:r>
              <a:rPr lang="en" sz="1250" dirty="0">
                <a:solidFill>
                  <a:schemeClr val="tx1"/>
                </a:solidFill>
                <a:highlight>
                  <a:srgbClr val="FFFFFF"/>
                </a:highlight>
                <a:latin typeface="+mj-lt"/>
              </a:rPr>
              <a:t> has no effect. For example:</a:t>
            </a:r>
            <a:endParaRPr sz="1250" dirty="0">
              <a:solidFill>
                <a:schemeClr val="tx1"/>
              </a:solidFill>
              <a:highlight>
                <a:srgbClr val="FFFFFF"/>
              </a:highlight>
              <a:latin typeface="+mj-lt"/>
            </a:endParaRPr>
          </a:p>
          <a:p>
            <a:pPr marL="457200" lvl="0" indent="-307975" algn="l" rtl="0">
              <a:lnSpc>
                <a:spcPct val="90000"/>
              </a:lnSpc>
              <a:spcBef>
                <a:spcPts val="500"/>
              </a:spcBef>
              <a:spcAft>
                <a:spcPts val="0"/>
              </a:spcAft>
              <a:buClr>
                <a:srgbClr val="555555"/>
              </a:buClr>
              <a:buSzPts val="1250"/>
              <a:buChar char="●"/>
            </a:pPr>
            <a:r>
              <a:rPr lang="en" sz="1250" b="1" dirty="0">
                <a:solidFill>
                  <a:schemeClr val="tx1"/>
                </a:solidFill>
                <a:highlight>
                  <a:srgbClr val="FFFFFF"/>
                </a:highlight>
                <a:latin typeface="+mj-lt"/>
              </a:rPr>
              <a:t>Conditional Probability</a:t>
            </a:r>
            <a:r>
              <a:rPr lang="en" sz="1250" dirty="0">
                <a:solidFill>
                  <a:schemeClr val="tx1"/>
                </a:solidFill>
                <a:highlight>
                  <a:srgbClr val="FFFFFF"/>
                </a:highlight>
                <a:latin typeface="+mj-lt"/>
              </a:rPr>
              <a:t>: P(A given B) = P(A)</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We may be familiar with the notion of statistical independence from sampling. This assumes that one sample is unaffected by prior samples and does not affect future samples.</a:t>
            </a:r>
            <a:endParaRPr sz="1250" dirty="0">
              <a:solidFill>
                <a:schemeClr val="tx1"/>
              </a:solidFill>
              <a:highlight>
                <a:srgbClr val="FFFFFF"/>
              </a:highlight>
              <a:latin typeface="+mj-lt"/>
            </a:endParaRPr>
          </a:p>
          <a:p>
            <a:pPr marL="0" lvl="0" indent="0" algn="l" rtl="0">
              <a:lnSpc>
                <a:spcPct val="90000"/>
              </a:lnSpc>
              <a:spcBef>
                <a:spcPts val="500"/>
              </a:spcBef>
              <a:spcAft>
                <a:spcPts val="0"/>
              </a:spcAft>
              <a:buClr>
                <a:schemeClr val="dk1"/>
              </a:buClr>
              <a:buSzPts val="1100"/>
              <a:buFont typeface="Arial"/>
              <a:buNone/>
            </a:pPr>
            <a:r>
              <a:rPr lang="en" sz="1250" dirty="0">
                <a:solidFill>
                  <a:schemeClr val="tx1"/>
                </a:solidFill>
                <a:highlight>
                  <a:srgbClr val="FFFFFF"/>
                </a:highlight>
                <a:latin typeface="+mj-lt"/>
              </a:rPr>
              <a:t>Many machine learning algorithms assume that samples from a domain are independent to each other and come from the same probability distribution, referred to as </a:t>
            </a:r>
            <a:r>
              <a:rPr lang="en" sz="1250" dirty="0">
                <a:solidFill>
                  <a:schemeClr val="tx1"/>
                </a:solidFill>
                <a:highlight>
                  <a:srgbClr val="FFFFFF"/>
                </a:highlight>
                <a:uFill>
                  <a:noFill/>
                </a:uFill>
                <a:latin typeface="+mj-l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independent and identically distributed</a:t>
            </a:r>
            <a:r>
              <a:rPr lang="en" sz="1250" dirty="0">
                <a:solidFill>
                  <a:schemeClr val="tx1"/>
                </a:solidFill>
                <a:highlight>
                  <a:srgbClr val="FFFFFF"/>
                </a:highlight>
                <a:latin typeface="+mj-lt"/>
              </a:rPr>
              <a:t>, or i.i.d. for short.</a:t>
            </a:r>
            <a:endParaRPr sz="1250" dirty="0">
              <a:solidFill>
                <a:schemeClr val="tx1"/>
              </a:solidFill>
              <a:highlight>
                <a:srgbClr val="FFFFFF"/>
              </a:highlight>
              <a:latin typeface="+mj-lt"/>
            </a:endParaRPr>
          </a:p>
          <a:p>
            <a:pPr marL="0" lvl="0" indent="0" algn="l" rtl="0">
              <a:lnSpc>
                <a:spcPct val="105000"/>
              </a:lnSpc>
              <a:spcBef>
                <a:spcPts val="500"/>
              </a:spcBef>
              <a:spcAft>
                <a:spcPts val="1200"/>
              </a:spcAft>
              <a:buNone/>
            </a:pPr>
            <a:endParaRPr dirty="0">
              <a:solidFill>
                <a:schemeClr val="tx1"/>
              </a:solidFill>
              <a:latin typeface="+mj-lt"/>
            </a:endParaRPr>
          </a:p>
        </p:txBody>
      </p:sp>
    </p:spTree>
    <p:extLst>
      <p:ext uri="{BB962C8B-B14F-4D97-AF65-F5344CB8AC3E}">
        <p14:creationId xmlns:p14="http://schemas.microsoft.com/office/powerpoint/2010/main" xmlns="" val="31322619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78</a:t>
            </a:fld>
            <a:endParaRPr lang="en"/>
          </a:p>
        </p:txBody>
      </p:sp>
      <p:sp>
        <p:nvSpPr>
          <p:cNvPr id="434" name="Google Shape;434;p74"/>
          <p:cNvSpPr txBox="1">
            <a:spLocks noGrp="1"/>
          </p:cNvSpPr>
          <p:nvPr>
            <p:ph type="body" idx="4294967295"/>
          </p:nvPr>
        </p:nvSpPr>
        <p:spPr>
          <a:xfrm>
            <a:off x="719847" y="88900"/>
            <a:ext cx="7801583" cy="483076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solidFill>
                  <a:schemeClr val="tx1"/>
                </a:solidFill>
                <a:highlight>
                  <a:srgbClr val="FFFFFF"/>
                </a:highlight>
                <a:latin typeface="+mj-lt"/>
              </a:rPr>
              <a:t>Exclusivity</a:t>
            </a:r>
            <a:endParaRPr b="1"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If the occurrence of one event excludes the occurrence of other events, then the events are said to be </a:t>
            </a:r>
            <a:r>
              <a:rPr lang="en" dirty="0">
                <a:solidFill>
                  <a:schemeClr val="tx1"/>
                </a:solidFill>
                <a:highlight>
                  <a:srgbClr val="FFFFFF"/>
                </a:highlight>
                <a:uFill>
                  <a:noFill/>
                </a:uFill>
                <a:latin typeface="+mj-l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mutually exclusive</a:t>
            </a:r>
            <a:r>
              <a:rPr lang="en" dirty="0">
                <a:solidFill>
                  <a:schemeClr val="tx1"/>
                </a:solidFill>
                <a:highlight>
                  <a:srgbClr val="FFFFFF"/>
                </a:highlight>
                <a:latin typeface="+mj-lt"/>
              </a:rPr>
              <a:t>.</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The probability of the events are said to be disjoint, meaning that they cannot interact, are strictly independent.</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If the probability of event </a:t>
            </a:r>
            <a:r>
              <a:rPr lang="en" i="1" dirty="0">
                <a:solidFill>
                  <a:schemeClr val="tx1"/>
                </a:solidFill>
                <a:highlight>
                  <a:srgbClr val="FFFFFF"/>
                </a:highlight>
                <a:latin typeface="+mj-lt"/>
              </a:rPr>
              <a:t>A</a:t>
            </a:r>
            <a:r>
              <a:rPr lang="en" dirty="0">
                <a:solidFill>
                  <a:schemeClr val="tx1"/>
                </a:solidFill>
                <a:highlight>
                  <a:srgbClr val="FFFFFF"/>
                </a:highlight>
                <a:latin typeface="+mj-lt"/>
              </a:rPr>
              <a:t> is mutually exclusive with event </a:t>
            </a:r>
            <a:r>
              <a:rPr lang="en" i="1" dirty="0">
                <a:solidFill>
                  <a:schemeClr val="tx1"/>
                </a:solidFill>
                <a:highlight>
                  <a:srgbClr val="FFFFFF"/>
                </a:highlight>
                <a:latin typeface="+mj-lt"/>
              </a:rPr>
              <a:t>B</a:t>
            </a:r>
            <a:r>
              <a:rPr lang="en" dirty="0">
                <a:solidFill>
                  <a:schemeClr val="tx1"/>
                </a:solidFill>
                <a:highlight>
                  <a:srgbClr val="FFFFFF"/>
                </a:highlight>
                <a:latin typeface="+mj-lt"/>
              </a:rPr>
              <a:t>, then the joint probability of event </a:t>
            </a:r>
            <a:r>
              <a:rPr lang="en" i="1" dirty="0">
                <a:solidFill>
                  <a:schemeClr val="tx1"/>
                </a:solidFill>
                <a:highlight>
                  <a:srgbClr val="FFFFFF"/>
                </a:highlight>
                <a:latin typeface="+mj-lt"/>
              </a:rPr>
              <a:t>A</a:t>
            </a:r>
            <a:r>
              <a:rPr lang="en" dirty="0">
                <a:solidFill>
                  <a:schemeClr val="tx1"/>
                </a:solidFill>
                <a:highlight>
                  <a:srgbClr val="FFFFFF"/>
                </a:highlight>
                <a:latin typeface="+mj-lt"/>
              </a:rPr>
              <a:t> and event </a:t>
            </a:r>
            <a:r>
              <a:rPr lang="en" i="1" dirty="0">
                <a:solidFill>
                  <a:schemeClr val="tx1"/>
                </a:solidFill>
                <a:highlight>
                  <a:srgbClr val="FFFFFF"/>
                </a:highlight>
                <a:latin typeface="+mj-lt"/>
              </a:rPr>
              <a:t>B</a:t>
            </a:r>
            <a:r>
              <a:rPr lang="en" dirty="0">
                <a:solidFill>
                  <a:schemeClr val="tx1"/>
                </a:solidFill>
                <a:highlight>
                  <a:srgbClr val="FFFFFF"/>
                </a:highlight>
                <a:latin typeface="+mj-lt"/>
              </a:rPr>
              <a:t> is zero.</a:t>
            </a:r>
            <a:endParaRPr dirty="0">
              <a:solidFill>
                <a:schemeClr val="tx1"/>
              </a:solidFill>
              <a:highlight>
                <a:srgbClr val="FFFFFF"/>
              </a:highlight>
              <a:latin typeface="+mj-lt"/>
            </a:endParaRPr>
          </a:p>
          <a:p>
            <a:pPr marL="457200" lvl="0" indent="-314325" algn="l" rtl="0">
              <a:lnSpc>
                <a:spcPct val="100000"/>
              </a:lnSpc>
              <a:spcBef>
                <a:spcPts val="500"/>
              </a:spcBef>
              <a:spcAft>
                <a:spcPts val="0"/>
              </a:spcAft>
              <a:buClr>
                <a:srgbClr val="555555"/>
              </a:buClr>
              <a:buSzPts val="1350"/>
              <a:buChar char="●"/>
            </a:pPr>
            <a:r>
              <a:rPr lang="en" dirty="0">
                <a:solidFill>
                  <a:schemeClr val="tx1"/>
                </a:solidFill>
                <a:highlight>
                  <a:srgbClr val="FFFFFF"/>
                </a:highlight>
                <a:latin typeface="+mj-lt"/>
              </a:rPr>
              <a:t>P(A and B) = 0.0</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Instead, the probability of an outcome can be described as event </a:t>
            </a:r>
            <a:r>
              <a:rPr lang="en" i="1" dirty="0">
                <a:solidFill>
                  <a:schemeClr val="tx1"/>
                </a:solidFill>
                <a:highlight>
                  <a:srgbClr val="FFFFFF"/>
                </a:highlight>
                <a:latin typeface="+mj-lt"/>
              </a:rPr>
              <a:t>A</a:t>
            </a:r>
            <a:r>
              <a:rPr lang="en" dirty="0">
                <a:solidFill>
                  <a:schemeClr val="tx1"/>
                </a:solidFill>
                <a:highlight>
                  <a:srgbClr val="FFFFFF"/>
                </a:highlight>
                <a:latin typeface="+mj-lt"/>
              </a:rPr>
              <a:t> or event </a:t>
            </a:r>
            <a:r>
              <a:rPr lang="en" i="1" dirty="0">
                <a:solidFill>
                  <a:schemeClr val="tx1"/>
                </a:solidFill>
                <a:highlight>
                  <a:srgbClr val="FFFFFF"/>
                </a:highlight>
                <a:latin typeface="+mj-lt"/>
              </a:rPr>
              <a:t>B</a:t>
            </a:r>
            <a:r>
              <a:rPr lang="en" dirty="0">
                <a:solidFill>
                  <a:schemeClr val="tx1"/>
                </a:solidFill>
                <a:highlight>
                  <a:srgbClr val="FFFFFF"/>
                </a:highlight>
                <a:latin typeface="+mj-lt"/>
              </a:rPr>
              <a:t>, stated formally as follows:</a:t>
            </a:r>
            <a:endParaRPr dirty="0">
              <a:solidFill>
                <a:schemeClr val="tx1"/>
              </a:solidFill>
              <a:highlight>
                <a:srgbClr val="FFFFFF"/>
              </a:highlight>
              <a:latin typeface="+mj-lt"/>
            </a:endParaRPr>
          </a:p>
          <a:p>
            <a:pPr marL="457200" lvl="0" indent="-314325" algn="l" rtl="0">
              <a:lnSpc>
                <a:spcPct val="100000"/>
              </a:lnSpc>
              <a:spcBef>
                <a:spcPts val="500"/>
              </a:spcBef>
              <a:spcAft>
                <a:spcPts val="0"/>
              </a:spcAft>
              <a:buClr>
                <a:srgbClr val="555555"/>
              </a:buClr>
              <a:buSzPts val="1350"/>
              <a:buChar char="●"/>
            </a:pPr>
            <a:r>
              <a:rPr lang="en" dirty="0">
                <a:solidFill>
                  <a:schemeClr val="tx1"/>
                </a:solidFill>
                <a:highlight>
                  <a:srgbClr val="FFFFFF"/>
                </a:highlight>
                <a:latin typeface="+mj-lt"/>
              </a:rPr>
              <a:t>P(A or B) = P(A) + P(B)</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The “or” is also called a union and is denoted as a capital “</a:t>
            </a:r>
            <a:r>
              <a:rPr lang="en" i="1" dirty="0">
                <a:solidFill>
                  <a:schemeClr val="tx1"/>
                </a:solidFill>
                <a:highlight>
                  <a:srgbClr val="FFFFFF"/>
                </a:highlight>
                <a:latin typeface="+mj-lt"/>
              </a:rPr>
              <a:t>U</a:t>
            </a:r>
            <a:r>
              <a:rPr lang="en" dirty="0">
                <a:solidFill>
                  <a:schemeClr val="tx1"/>
                </a:solidFill>
                <a:highlight>
                  <a:srgbClr val="FFFFFF"/>
                </a:highlight>
                <a:latin typeface="+mj-lt"/>
              </a:rPr>
              <a:t>” letter; for example:</a:t>
            </a:r>
            <a:endParaRPr dirty="0">
              <a:solidFill>
                <a:schemeClr val="tx1"/>
              </a:solidFill>
              <a:highlight>
                <a:srgbClr val="FFFFFF"/>
              </a:highlight>
              <a:latin typeface="+mj-lt"/>
            </a:endParaRPr>
          </a:p>
          <a:p>
            <a:pPr marL="457200" lvl="0" indent="-314325" algn="l" rtl="0">
              <a:lnSpc>
                <a:spcPct val="100000"/>
              </a:lnSpc>
              <a:spcBef>
                <a:spcPts val="500"/>
              </a:spcBef>
              <a:spcAft>
                <a:spcPts val="0"/>
              </a:spcAft>
              <a:buClr>
                <a:srgbClr val="555555"/>
              </a:buClr>
              <a:buSzPts val="1350"/>
              <a:buChar char="●"/>
            </a:pPr>
            <a:r>
              <a:rPr lang="en" dirty="0">
                <a:solidFill>
                  <a:schemeClr val="tx1"/>
                </a:solidFill>
                <a:highlight>
                  <a:srgbClr val="FFFFFF"/>
                </a:highlight>
                <a:latin typeface="+mj-lt"/>
              </a:rPr>
              <a:t>P(A or B) = P(A U B)</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If the events are not mutually exclusive, we may be interested in the outcome of either event.</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The probability of non-mutually exclusive events is calculated as the probability of event </a:t>
            </a:r>
            <a:r>
              <a:rPr lang="en" i="1" dirty="0">
                <a:solidFill>
                  <a:schemeClr val="tx1"/>
                </a:solidFill>
                <a:highlight>
                  <a:srgbClr val="FFFFFF"/>
                </a:highlight>
                <a:latin typeface="+mj-lt"/>
              </a:rPr>
              <a:t>A</a:t>
            </a:r>
            <a:r>
              <a:rPr lang="en" dirty="0">
                <a:solidFill>
                  <a:schemeClr val="tx1"/>
                </a:solidFill>
                <a:highlight>
                  <a:srgbClr val="FFFFFF"/>
                </a:highlight>
                <a:latin typeface="+mj-lt"/>
              </a:rPr>
              <a:t> and the probability of event </a:t>
            </a:r>
            <a:r>
              <a:rPr lang="en" i="1" dirty="0">
                <a:solidFill>
                  <a:schemeClr val="tx1"/>
                </a:solidFill>
                <a:highlight>
                  <a:srgbClr val="FFFFFF"/>
                </a:highlight>
                <a:latin typeface="+mj-lt"/>
              </a:rPr>
              <a:t>B</a:t>
            </a:r>
            <a:r>
              <a:rPr lang="en" dirty="0">
                <a:solidFill>
                  <a:schemeClr val="tx1"/>
                </a:solidFill>
                <a:highlight>
                  <a:srgbClr val="FFFFFF"/>
                </a:highlight>
                <a:latin typeface="+mj-lt"/>
              </a:rPr>
              <a:t> minus the probability of both events occurring simultaneously.</a:t>
            </a:r>
            <a:endParaRPr dirty="0">
              <a:solidFill>
                <a:schemeClr val="tx1"/>
              </a:solidFill>
              <a:highlight>
                <a:srgbClr val="FFFFFF"/>
              </a:highlight>
              <a:latin typeface="+mj-lt"/>
            </a:endParaRPr>
          </a:p>
          <a:p>
            <a:pPr marL="0" lvl="0" indent="0" algn="l" rtl="0">
              <a:lnSpc>
                <a:spcPct val="100000"/>
              </a:lnSpc>
              <a:spcBef>
                <a:spcPts val="500"/>
              </a:spcBef>
              <a:spcAft>
                <a:spcPts val="0"/>
              </a:spcAft>
              <a:buClr>
                <a:schemeClr val="dk1"/>
              </a:buClr>
              <a:buSzPts val="1100"/>
              <a:buFont typeface="Arial"/>
              <a:buNone/>
            </a:pPr>
            <a:r>
              <a:rPr lang="en" dirty="0">
                <a:solidFill>
                  <a:schemeClr val="tx1"/>
                </a:solidFill>
                <a:highlight>
                  <a:srgbClr val="FFFFFF"/>
                </a:highlight>
                <a:latin typeface="+mj-lt"/>
              </a:rPr>
              <a:t>This can be stated formally as follows:</a:t>
            </a:r>
            <a:endParaRPr dirty="0">
              <a:solidFill>
                <a:schemeClr val="tx1"/>
              </a:solidFill>
              <a:highlight>
                <a:srgbClr val="FFFFFF"/>
              </a:highlight>
              <a:latin typeface="+mj-lt"/>
            </a:endParaRPr>
          </a:p>
          <a:p>
            <a:pPr marL="457200" lvl="0" indent="-314325" algn="l" rtl="0">
              <a:lnSpc>
                <a:spcPct val="100000"/>
              </a:lnSpc>
              <a:spcBef>
                <a:spcPts val="500"/>
              </a:spcBef>
              <a:spcAft>
                <a:spcPts val="500"/>
              </a:spcAft>
              <a:buClr>
                <a:srgbClr val="555555"/>
              </a:buClr>
              <a:buSzPts val="1350"/>
              <a:buChar char="●"/>
            </a:pPr>
            <a:r>
              <a:rPr lang="en" dirty="0">
                <a:solidFill>
                  <a:schemeClr val="tx1"/>
                </a:solidFill>
                <a:highlight>
                  <a:srgbClr val="FFFFFF"/>
                </a:highlight>
                <a:latin typeface="+mj-lt"/>
              </a:rPr>
              <a:t>P(A or B) = P(A) + P(B) – P(A and B)</a:t>
            </a:r>
            <a:endParaRPr dirty="0">
              <a:solidFill>
                <a:schemeClr val="tx1"/>
              </a:solidFill>
              <a:latin typeface="+mj-lt"/>
            </a:endParaRPr>
          </a:p>
        </p:txBody>
      </p:sp>
    </p:spTree>
    <p:extLst>
      <p:ext uri="{BB962C8B-B14F-4D97-AF65-F5344CB8AC3E}">
        <p14:creationId xmlns:p14="http://schemas.microsoft.com/office/powerpoint/2010/main" xmlns="" val="34015063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733162" y="247725"/>
            <a:ext cx="7950000" cy="4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mj-lt"/>
              </a:rPr>
              <a:t>Probability Distribution</a:t>
            </a:r>
            <a:endParaRPr sz="1600" dirty="0">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79</a:t>
            </a:fld>
            <a:endParaRPr lang="en"/>
          </a:p>
        </p:txBody>
      </p:sp>
      <p:sp>
        <p:nvSpPr>
          <p:cNvPr id="440" name="Google Shape;440;p75"/>
          <p:cNvSpPr txBox="1">
            <a:spLocks noGrp="1"/>
          </p:cNvSpPr>
          <p:nvPr>
            <p:ph type="body" idx="4294967295"/>
          </p:nvPr>
        </p:nvSpPr>
        <p:spPr>
          <a:xfrm>
            <a:off x="805201"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smtClean="0">
                <a:solidFill>
                  <a:schemeClr val="dk1"/>
                </a:solidFill>
                <a:highlight>
                  <a:srgbClr val="FFFFFF"/>
                </a:highlight>
              </a:rPr>
              <a:t>in </a:t>
            </a:r>
            <a:r>
              <a:rPr lang="en" sz="1250" dirty="0">
                <a:solidFill>
                  <a:schemeClr val="dk1"/>
                </a:solidFill>
                <a:highlight>
                  <a:srgbClr val="FFFFFF"/>
                </a:highlight>
              </a:rPr>
              <a:t>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xmlns="" val="2422503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xmlns=""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80</a:t>
            </a:fld>
            <a:endParaRPr lang="en"/>
          </a:p>
        </p:txBody>
      </p:sp>
      <p:sp>
        <p:nvSpPr>
          <p:cNvPr id="445" name="Google Shape;445;p76"/>
          <p:cNvSpPr txBox="1">
            <a:spLocks noGrp="1"/>
          </p:cNvSpPr>
          <p:nvPr>
            <p:ph type="body" idx="4294967295"/>
          </p:nvPr>
        </p:nvSpPr>
        <p:spPr>
          <a:xfrm>
            <a:off x="830601" y="461017"/>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1900" b="1" dirty="0">
                <a:solidFill>
                  <a:srgbClr val="303133"/>
                </a:solidFill>
                <a:highlight>
                  <a:srgbClr val="FFFFFF"/>
                </a:highlight>
                <a:latin typeface="Roboto"/>
                <a:ea typeface="Roboto"/>
                <a:cs typeface="Roboto"/>
                <a:sym typeface="Roboto"/>
              </a:rPr>
              <a:t>Continuous and Discrete Distributions</a:t>
            </a:r>
            <a:endParaRPr sz="19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xmlns="" val="20044764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81</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Types of Distributions – Discrete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xmlns="" val="2775221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82</a:t>
            </a:fld>
            <a:endParaRPr lang="en"/>
          </a:p>
        </p:txBody>
      </p:sp>
      <p:sp>
        <p:nvSpPr>
          <p:cNvPr id="455" name="Google Shape;455;p78"/>
          <p:cNvSpPr txBox="1">
            <a:spLocks noGrp="1"/>
          </p:cNvSpPr>
          <p:nvPr>
            <p:ph type="body" idx="4294967295"/>
          </p:nvPr>
        </p:nvSpPr>
        <p:spPr>
          <a:xfrm>
            <a:off x="622571" y="165270"/>
            <a:ext cx="8032920"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xmlns="" val="6069952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83</a:t>
            </a:fld>
            <a:endParaRPr lang="en"/>
          </a:p>
        </p:txBody>
      </p:sp>
      <p:sp>
        <p:nvSpPr>
          <p:cNvPr id="460" name="Google Shape;460;p79"/>
          <p:cNvSpPr txBox="1">
            <a:spLocks noGrp="1"/>
          </p:cNvSpPr>
          <p:nvPr>
            <p:ph type="body" idx="4294967295"/>
          </p:nvPr>
        </p:nvSpPr>
        <p:spPr>
          <a:xfrm>
            <a:off x="801577" y="538484"/>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19234062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84</a:t>
            </a:fld>
            <a:endParaRPr lang="en"/>
          </a:p>
        </p:txBody>
      </p:sp>
      <p:sp>
        <p:nvSpPr>
          <p:cNvPr id="465" name="Google Shape;465;p80"/>
          <p:cNvSpPr txBox="1">
            <a:spLocks noGrp="1"/>
          </p:cNvSpPr>
          <p:nvPr>
            <p:ph type="body" idx="4294967295"/>
          </p:nvPr>
        </p:nvSpPr>
        <p:spPr>
          <a:xfrm>
            <a:off x="814547" y="92650"/>
            <a:ext cx="8183538" cy="4575175"/>
          </a:xfrm>
          <a:prstGeom prst="rect">
            <a:avLst/>
          </a:prstGeom>
        </p:spPr>
        <p:txBody>
          <a:bodyPr spcFirstLastPara="1" wrap="square" lIns="91425" tIns="91425" rIns="91425" bIns="91425" anchor="t" anchorCtr="0">
            <a:normAutofit fontScale="925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17149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85</a:t>
            </a:fld>
            <a:endParaRPr lang="en"/>
          </a:p>
        </p:txBody>
      </p:sp>
      <p:sp>
        <p:nvSpPr>
          <p:cNvPr id="470" name="Google Shape;470;p81"/>
          <p:cNvSpPr txBox="1">
            <a:spLocks noGrp="1"/>
          </p:cNvSpPr>
          <p:nvPr>
            <p:ph type="body" idx="4294967295"/>
          </p:nvPr>
        </p:nvSpPr>
        <p:spPr>
          <a:xfrm>
            <a:off x="854234" y="66676"/>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22146559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86</a:t>
            </a:fld>
            <a:endParaRPr lang="en"/>
          </a:p>
        </p:txBody>
      </p:sp>
      <p:sp>
        <p:nvSpPr>
          <p:cNvPr id="475" name="Google Shape;475;p82"/>
          <p:cNvSpPr txBox="1">
            <a:spLocks noGrp="1"/>
          </p:cNvSpPr>
          <p:nvPr>
            <p:ph type="body" idx="4294967295"/>
          </p:nvPr>
        </p:nvSpPr>
        <p:spPr>
          <a:xfrm>
            <a:off x="875287" y="112714"/>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a:t>
            </a: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r>
              <a:rPr lang="en" sz="1600" dirty="0" smtClean="0">
                <a:solidFill>
                  <a:srgbClr val="202124"/>
                </a:solidFill>
                <a:highlight>
                  <a:srgbClr val="FFFFFF"/>
                </a:highlight>
                <a:latin typeface="Arial" panose="020B0604020202020204" pitchFamily="34" charset="0"/>
                <a:cs typeface="Arial" panose="020B0604020202020204" pitchFamily="34" charset="0"/>
              </a:rPr>
              <a:t>.</a:t>
            </a:r>
          </a:p>
          <a:p>
            <a:pPr marL="0" lvl="0" indent="0" algn="l" rtl="0">
              <a:lnSpc>
                <a:spcPct val="150000"/>
              </a:lnSpc>
              <a:spcBef>
                <a:spcPts val="2300"/>
              </a:spcBef>
              <a:spcAft>
                <a:spcPts val="1200"/>
              </a:spcAft>
              <a:buNone/>
            </a:pP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xmlns="" val="3698028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87</a:t>
            </a:fld>
            <a:endParaRPr lang="en"/>
          </a:p>
        </p:txBody>
      </p:sp>
      <p:sp>
        <p:nvSpPr>
          <p:cNvPr id="480" name="Google Shape;480;p83"/>
          <p:cNvSpPr txBox="1">
            <a:spLocks noGrp="1"/>
          </p:cNvSpPr>
          <p:nvPr>
            <p:ph type="body" idx="4294967295"/>
          </p:nvPr>
        </p:nvSpPr>
        <p:spPr>
          <a:xfrm>
            <a:off x="146950" y="195414"/>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1026" name="Picture 2" descr="https://analystprep.com/cfa-level-1-exam/wp-content/uploads/2021/09/cfa-level-1-continuous-uniform-random-variable-1.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0431" t="23247" r="14320" b="9327"/>
          <a:stretch/>
        </p:blipFill>
        <p:spPr bwMode="auto">
          <a:xfrm>
            <a:off x="2422186" y="2561126"/>
            <a:ext cx="3195996" cy="2101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032121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88</a:t>
            </a:fld>
            <a:endParaRPr lang="en"/>
          </a:p>
        </p:txBody>
      </p:sp>
      <p:sp>
        <p:nvSpPr>
          <p:cNvPr id="486" name="Google Shape;486;p84"/>
          <p:cNvSpPr txBox="1">
            <a:spLocks noGrp="1"/>
          </p:cNvSpPr>
          <p:nvPr>
            <p:ph type="body" idx="4294967295"/>
          </p:nvPr>
        </p:nvSpPr>
        <p:spPr>
          <a:xfrm>
            <a:off x="776159" y="0"/>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smtClean="0">
                <a:solidFill>
                  <a:srgbClr val="303133"/>
                </a:solidFill>
                <a:highlight>
                  <a:srgbClr val="FFFFFF"/>
                </a:highlight>
                <a:latin typeface="Roboto"/>
                <a:ea typeface="Roboto"/>
                <a:cs typeface="Roboto"/>
                <a:sym typeface="Roboto"/>
              </a:rPr>
              <a:t>	Normal </a:t>
            </a:r>
            <a:r>
              <a:rPr lang="en" sz="1800" b="1" dirty="0">
                <a:solidFill>
                  <a:srgbClr val="303133"/>
                </a:solidFill>
                <a:highlight>
                  <a:srgbClr val="FFFFFF"/>
                </a:highlight>
                <a:latin typeface="Roboto"/>
                <a:ea typeface="Roboto"/>
                <a:cs typeface="Roboto"/>
                <a:sym typeface="Roboto"/>
              </a:rPr>
              <a:t>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xmlns="" val="757116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89</a:t>
            </a:fld>
            <a:endParaRPr lang="en"/>
          </a:p>
        </p:txBody>
      </p:sp>
      <p:sp>
        <p:nvSpPr>
          <p:cNvPr id="491" name="Google Shape;491;p85"/>
          <p:cNvSpPr txBox="1">
            <a:spLocks noGrp="1"/>
          </p:cNvSpPr>
          <p:nvPr>
            <p:ph type="body" idx="4294967295"/>
          </p:nvPr>
        </p:nvSpPr>
        <p:spPr>
          <a:xfrm>
            <a:off x="844709" y="91708"/>
            <a:ext cx="7988006" cy="447833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10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10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2769454" y="3344887"/>
            <a:ext cx="3222784" cy="1314662"/>
          </a:xfrm>
          <a:prstGeom prst="rect">
            <a:avLst/>
          </a:prstGeom>
          <a:noFill/>
          <a:ln>
            <a:noFill/>
          </a:ln>
        </p:spPr>
      </p:pic>
    </p:spTree>
    <p:extLst>
      <p:ext uri="{BB962C8B-B14F-4D97-AF65-F5344CB8AC3E}">
        <p14:creationId xmlns:p14="http://schemas.microsoft.com/office/powerpoint/2010/main" xmlns="" val="477698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81475" y="1235125"/>
            <a:ext cx="4962525" cy="35147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90</a:t>
            </a:fld>
            <a:endParaRPr lang="en"/>
          </a:p>
        </p:txBody>
      </p:sp>
      <p:sp>
        <p:nvSpPr>
          <p:cNvPr id="497" name="Google Shape;497;p86"/>
          <p:cNvSpPr txBox="1">
            <a:spLocks noGrp="1"/>
          </p:cNvSpPr>
          <p:nvPr>
            <p:ph type="body" idx="4294967295"/>
          </p:nvPr>
        </p:nvSpPr>
        <p:spPr>
          <a:xfrm>
            <a:off x="710119" y="291829"/>
            <a:ext cx="8073958" cy="4197301"/>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60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lnSpc>
                <a:spcPct val="160000"/>
              </a:lnSpc>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xmlns="" val="38918704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656487" y="353466"/>
            <a:ext cx="7950000" cy="4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Degree of Freedom</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91</a:t>
            </a:fld>
            <a:endParaRPr lang="en"/>
          </a:p>
        </p:txBody>
      </p:sp>
      <p:sp>
        <p:nvSpPr>
          <p:cNvPr id="504" name="Google Shape;504;p87"/>
          <p:cNvSpPr txBox="1">
            <a:spLocks noGrp="1"/>
          </p:cNvSpPr>
          <p:nvPr>
            <p:ph type="body" idx="4294967295"/>
          </p:nvPr>
        </p:nvSpPr>
        <p:spPr>
          <a:xfrm>
            <a:off x="545734" y="819226"/>
            <a:ext cx="8345347"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latin typeface="+mj-lt"/>
              </a:rPr>
              <a:t>Degrees of freedom refers to </a:t>
            </a:r>
            <a:r>
              <a:rPr lang="en" sz="1600" b="1" dirty="0">
                <a:solidFill>
                  <a:srgbClr val="202124"/>
                </a:solidFill>
                <a:highlight>
                  <a:srgbClr val="FFFFFF"/>
                </a:highlight>
                <a:latin typeface="+mj-lt"/>
              </a:rPr>
              <a:t>the maximum number of logically independent values, which are values that have the freedom to vary, in the data sample</a:t>
            </a:r>
            <a:r>
              <a:rPr lang="en" sz="1600" dirty="0">
                <a:solidFill>
                  <a:srgbClr val="202124"/>
                </a:solidFill>
                <a:highlight>
                  <a:srgbClr val="FFFFFF"/>
                </a:highlight>
                <a:latin typeface="+mj-lt"/>
              </a:rPr>
              <a:t>. Degrees of freedom are commonly discussed in relation to various forms of hypothesis testing in statistics, such as a chi-square.</a:t>
            </a:r>
            <a:endParaRPr sz="1600" dirty="0">
              <a:solidFill>
                <a:srgbClr val="202124"/>
              </a:solidFill>
              <a:highlight>
                <a:srgbClr val="FFFFFF"/>
              </a:highlight>
              <a:latin typeface="+mj-lt"/>
            </a:endParaRPr>
          </a:p>
          <a:p>
            <a:pPr marL="0" lvl="0" indent="0" algn="l" rtl="0">
              <a:spcBef>
                <a:spcPts val="1200"/>
              </a:spcBef>
              <a:spcAft>
                <a:spcPts val="0"/>
              </a:spcAft>
              <a:buNone/>
            </a:pPr>
            <a:r>
              <a:rPr lang="en" sz="1600" dirty="0">
                <a:solidFill>
                  <a:srgbClr val="202124"/>
                </a:solidFill>
                <a:highlight>
                  <a:srgbClr val="FFFFFF"/>
                </a:highlight>
                <a:latin typeface="+mj-lt"/>
              </a:rPr>
              <a:t>To calculate degrees of freedom, </a:t>
            </a:r>
            <a:r>
              <a:rPr lang="en" sz="1600" b="1" dirty="0">
                <a:solidFill>
                  <a:srgbClr val="202124"/>
                </a:solidFill>
                <a:highlight>
                  <a:srgbClr val="FFFFFF"/>
                </a:highlight>
                <a:latin typeface="+mj-lt"/>
              </a:rPr>
              <a:t>subtract the number of relations from the number of observations</a:t>
            </a:r>
            <a:r>
              <a:rPr lang="en" sz="1600" dirty="0">
                <a:solidFill>
                  <a:srgbClr val="202124"/>
                </a:solidFill>
                <a:highlight>
                  <a:srgbClr val="FFFFFF"/>
                </a:highlight>
                <a:latin typeface="+mj-lt"/>
              </a:rPr>
              <a:t>. For determining the degrees of freedom for a sample mean or average, you need to subtract one (1) from the number of observations, n.</a:t>
            </a:r>
            <a:endParaRPr sz="1600" dirty="0">
              <a:solidFill>
                <a:srgbClr val="202124"/>
              </a:solidFill>
              <a:highlight>
                <a:srgbClr val="FFFFFF"/>
              </a:highlight>
              <a:latin typeface="+mj-lt"/>
            </a:endParaRPr>
          </a:p>
          <a:p>
            <a:pPr marL="0" lvl="0" indent="0" algn="l" rtl="0">
              <a:spcBef>
                <a:spcPts val="1200"/>
              </a:spcBef>
              <a:spcAft>
                <a:spcPts val="0"/>
              </a:spcAft>
              <a:buNone/>
            </a:pPr>
            <a:r>
              <a:rPr lang="en" sz="1600" dirty="0">
                <a:solidFill>
                  <a:srgbClr val="202124"/>
                </a:solidFill>
                <a:highlight>
                  <a:srgbClr val="FFFFFF"/>
                </a:highlight>
                <a:latin typeface="+mj-lt"/>
              </a:rPr>
              <a:t>Degrees of freedom are important </a:t>
            </a:r>
            <a:r>
              <a:rPr lang="en" sz="1600" b="1" dirty="0">
                <a:solidFill>
                  <a:srgbClr val="202124"/>
                </a:solidFill>
                <a:highlight>
                  <a:srgbClr val="FFFFFF"/>
                </a:highlight>
                <a:latin typeface="+mj-lt"/>
              </a:rPr>
              <a:t>for finding critical cutoff values for inferential statistical tests</a:t>
            </a:r>
            <a:r>
              <a:rPr lang="en" sz="1600" dirty="0">
                <a:solidFill>
                  <a:srgbClr val="202124"/>
                </a:solidFill>
                <a:highlight>
                  <a:srgbClr val="FFFFFF"/>
                </a:highlight>
                <a:latin typeface="+mj-lt"/>
              </a:rPr>
              <a:t>. Depending on the type of the analysis you run, degrees of freedom typically (but not always) relate the size of the sample.</a:t>
            </a:r>
            <a:endParaRPr sz="1600" dirty="0">
              <a:solidFill>
                <a:srgbClr val="202124"/>
              </a:solidFill>
              <a:highlight>
                <a:srgbClr val="FFFFFF"/>
              </a:highlight>
              <a:latin typeface="+mj-lt"/>
            </a:endParaRPr>
          </a:p>
          <a:p>
            <a:pPr marL="0" lvl="0" indent="0" algn="l" rtl="0">
              <a:spcBef>
                <a:spcPts val="1200"/>
              </a:spcBef>
              <a:spcAft>
                <a:spcPts val="1200"/>
              </a:spcAft>
              <a:buNone/>
            </a:pPr>
            <a:endParaRPr sz="1600" dirty="0">
              <a:solidFill>
                <a:srgbClr val="202124"/>
              </a:solidFill>
              <a:highlight>
                <a:srgbClr val="FFFFFF"/>
              </a:highlight>
              <a:latin typeface="+mj-l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xmlns="" val="11116429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349519" y="287819"/>
            <a:ext cx="7950000" cy="4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Random Variables</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92</a:t>
            </a:fld>
            <a:endParaRPr lang="en"/>
          </a:p>
        </p:txBody>
      </p:sp>
      <p:sp>
        <p:nvSpPr>
          <p:cNvPr id="511" name="Google Shape;511;p88"/>
          <p:cNvSpPr txBox="1">
            <a:spLocks noGrp="1"/>
          </p:cNvSpPr>
          <p:nvPr>
            <p:ph type="body" idx="4294967295"/>
          </p:nvPr>
        </p:nvSpPr>
        <p:spPr>
          <a:xfrm>
            <a:off x="350196" y="472772"/>
            <a:ext cx="8599251"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600" b="1" dirty="0">
                <a:solidFill>
                  <a:srgbClr val="1D2129"/>
                </a:solidFill>
                <a:highlight>
                  <a:srgbClr val="FFFFFF"/>
                </a:highlight>
                <a:latin typeface="Roboto"/>
                <a:ea typeface="Roboto"/>
                <a:cs typeface="Roboto"/>
                <a:sym typeface="Roboto"/>
              </a:rPr>
              <a:t>What is a Random Variable?</a:t>
            </a:r>
            <a:endParaRPr sz="16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xmlns=""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93</a:t>
            </a:fld>
            <a:endParaRPr lang="en"/>
          </a:p>
        </p:txBody>
      </p:sp>
      <p:sp>
        <p:nvSpPr>
          <p:cNvPr id="516" name="Google Shape;516;p89"/>
          <p:cNvSpPr txBox="1">
            <a:spLocks noGrp="1"/>
          </p:cNvSpPr>
          <p:nvPr>
            <p:ph type="body" idx="4294967295"/>
          </p:nvPr>
        </p:nvSpPr>
        <p:spPr>
          <a:xfrm>
            <a:off x="757473" y="148449"/>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xmlns=""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762345" y="10074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00" dirty="0"/>
              <a:t>Theory of Estimation, Estimation Process, Statistical Inference</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94</a:t>
            </a:fld>
            <a:endParaRPr lang="en"/>
          </a:p>
        </p:txBody>
      </p:sp>
      <p:sp>
        <p:nvSpPr>
          <p:cNvPr id="522" name="Google Shape;522;p90"/>
          <p:cNvSpPr txBox="1">
            <a:spLocks noGrp="1"/>
          </p:cNvSpPr>
          <p:nvPr>
            <p:ph type="body" idx="4294967295"/>
          </p:nvPr>
        </p:nvSpPr>
        <p:spPr>
          <a:xfrm>
            <a:off x="632297" y="381202"/>
            <a:ext cx="7889133" cy="45677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dirty="0">
                <a:solidFill>
                  <a:schemeClr val="dk1"/>
                </a:solidFill>
                <a:highlight>
                  <a:srgbClr val="FFFFFF"/>
                </a:highlight>
                <a:latin typeface="+mj-l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dirty="0">
              <a:solidFill>
                <a:schemeClr val="dk1"/>
              </a:solidFill>
              <a:highlight>
                <a:srgbClr val="FFFFFF"/>
              </a:highlight>
              <a:latin typeface="+mj-lt"/>
            </a:endParaRPr>
          </a:p>
          <a:p>
            <a:pPr marL="0" lvl="0" indent="0" algn="just" rtl="0">
              <a:spcBef>
                <a:spcPts val="800"/>
              </a:spcBef>
              <a:spcAft>
                <a:spcPts val="0"/>
              </a:spcAft>
              <a:buClr>
                <a:schemeClr val="dk1"/>
              </a:buClr>
              <a:buSzPts val="1100"/>
              <a:buFont typeface="Arial"/>
              <a:buNone/>
            </a:pPr>
            <a:r>
              <a:rPr lang="en" dirty="0">
                <a:solidFill>
                  <a:schemeClr val="dk1"/>
                </a:solidFill>
                <a:highlight>
                  <a:srgbClr val="FFFFFF"/>
                </a:highlight>
                <a:latin typeface="+mj-lt"/>
              </a:rPr>
              <a:t>The characteristics of estimators are – </a:t>
            </a:r>
            <a:endParaRPr lang="en" dirty="0" smtClean="0">
              <a:solidFill>
                <a:schemeClr val="dk1"/>
              </a:solidFill>
              <a:highlight>
                <a:srgbClr val="FFFFFF"/>
              </a:highlight>
              <a:latin typeface="+mj-lt"/>
            </a:endParaRPr>
          </a:p>
          <a:p>
            <a:pPr marL="400050" lvl="0" indent="-400050" algn="just" rtl="0">
              <a:spcBef>
                <a:spcPts val="800"/>
              </a:spcBef>
              <a:spcAft>
                <a:spcPts val="0"/>
              </a:spcAft>
              <a:buClr>
                <a:schemeClr val="dk1"/>
              </a:buClr>
              <a:buSzPts val="1100"/>
              <a:buFont typeface="Arial"/>
              <a:buAutoNum type="romanLcParenBoth"/>
            </a:pPr>
            <a:r>
              <a:rPr lang="en" b="1" dirty="0" smtClean="0">
                <a:solidFill>
                  <a:schemeClr val="dk1"/>
                </a:solidFill>
                <a:highlight>
                  <a:srgbClr val="FFFFFF"/>
                </a:highlight>
                <a:latin typeface="+mj-lt"/>
              </a:rPr>
              <a:t>Unbiasedness</a:t>
            </a:r>
            <a:r>
              <a:rPr lang="en" dirty="0" smtClean="0">
                <a:solidFill>
                  <a:schemeClr val="dk1"/>
                </a:solidFill>
                <a:highlight>
                  <a:srgbClr val="FFFFFF"/>
                </a:highlight>
                <a:latin typeface="+mj-lt"/>
              </a:rPr>
              <a:t> </a:t>
            </a:r>
            <a:r>
              <a:rPr lang="en" dirty="0">
                <a:solidFill>
                  <a:schemeClr val="dk1"/>
                </a:solidFill>
                <a:highlight>
                  <a:srgbClr val="FFFFFF"/>
                </a:highlight>
                <a:latin typeface="+mj-lt"/>
              </a:rPr>
              <a:t>– This is desirable property of a good estimator. </a:t>
            </a:r>
            <a:endParaRPr lang="en" dirty="0" smtClean="0">
              <a:solidFill>
                <a:schemeClr val="dk1"/>
              </a:solidFill>
              <a:highlight>
                <a:srgbClr val="FFFFFF"/>
              </a:highlight>
              <a:latin typeface="+mj-lt"/>
            </a:endParaRPr>
          </a:p>
          <a:p>
            <a:pPr marL="0" lvl="0" indent="0" algn="just" rtl="0">
              <a:spcBef>
                <a:spcPts val="800"/>
              </a:spcBef>
              <a:spcAft>
                <a:spcPts val="0"/>
              </a:spcAft>
              <a:buClr>
                <a:schemeClr val="dk1"/>
              </a:buClr>
              <a:buSzPts val="1100"/>
              <a:buNone/>
            </a:pPr>
            <a:r>
              <a:rPr lang="en" dirty="0" smtClean="0">
                <a:solidFill>
                  <a:schemeClr val="dk1"/>
                </a:solidFill>
                <a:highlight>
                  <a:srgbClr val="FFFFFF"/>
                </a:highlight>
                <a:latin typeface="+mj-lt"/>
              </a:rPr>
              <a:t>(</a:t>
            </a:r>
            <a:r>
              <a:rPr lang="en" dirty="0">
                <a:solidFill>
                  <a:schemeClr val="dk1"/>
                </a:solidFill>
                <a:highlight>
                  <a:srgbClr val="FFFFFF"/>
                </a:highlight>
                <a:latin typeface="+mj-lt"/>
              </a:rPr>
              <a:t>ii) </a:t>
            </a:r>
            <a:r>
              <a:rPr lang="en" b="1" dirty="0">
                <a:solidFill>
                  <a:schemeClr val="dk1"/>
                </a:solidFill>
                <a:highlight>
                  <a:srgbClr val="FFFFFF"/>
                </a:highlight>
                <a:latin typeface="+mj-lt"/>
              </a:rPr>
              <a:t>Consistency</a:t>
            </a:r>
            <a:r>
              <a:rPr lang="en" dirty="0">
                <a:solidFill>
                  <a:schemeClr val="dk1"/>
                </a:solidFill>
                <a:highlight>
                  <a:srgbClr val="FFFFFF"/>
                </a:highlight>
                <a:latin typeface="+mj-lt"/>
              </a:rPr>
              <a:t> – An estimator is said to be consistent if increasing the sample size produces an estimate with smaller standard error. </a:t>
            </a:r>
            <a:endParaRPr lang="en" dirty="0" smtClean="0">
              <a:solidFill>
                <a:schemeClr val="dk1"/>
              </a:solidFill>
              <a:highlight>
                <a:srgbClr val="FFFFFF"/>
              </a:highlight>
              <a:latin typeface="+mj-lt"/>
            </a:endParaRPr>
          </a:p>
          <a:p>
            <a:pPr marL="0" lvl="0" indent="0" algn="just" rtl="0">
              <a:spcBef>
                <a:spcPts val="800"/>
              </a:spcBef>
              <a:spcAft>
                <a:spcPts val="0"/>
              </a:spcAft>
              <a:buClr>
                <a:schemeClr val="dk1"/>
              </a:buClr>
              <a:buSzPts val="1100"/>
              <a:buNone/>
            </a:pPr>
            <a:r>
              <a:rPr lang="en" dirty="0" smtClean="0">
                <a:solidFill>
                  <a:schemeClr val="dk1"/>
                </a:solidFill>
                <a:highlight>
                  <a:srgbClr val="FFFFFF"/>
                </a:highlight>
                <a:latin typeface="+mj-lt"/>
              </a:rPr>
              <a:t>(</a:t>
            </a:r>
            <a:r>
              <a:rPr lang="en" dirty="0">
                <a:solidFill>
                  <a:schemeClr val="dk1"/>
                </a:solidFill>
                <a:highlight>
                  <a:srgbClr val="FFFFFF"/>
                </a:highlight>
                <a:latin typeface="+mj-lt"/>
              </a:rPr>
              <a:t>iii) </a:t>
            </a:r>
            <a:r>
              <a:rPr lang="en" b="1" dirty="0">
                <a:solidFill>
                  <a:schemeClr val="dk1"/>
                </a:solidFill>
                <a:highlight>
                  <a:srgbClr val="FFFFFF"/>
                </a:highlight>
                <a:latin typeface="+mj-lt"/>
              </a:rPr>
              <a:t>Efficiency</a:t>
            </a:r>
            <a:r>
              <a:rPr lang="en" dirty="0">
                <a:solidFill>
                  <a:schemeClr val="dk1"/>
                </a:solidFill>
                <a:highlight>
                  <a:srgbClr val="FFFFFF"/>
                </a:highlight>
                <a:latin typeface="+mj-lt"/>
              </a:rPr>
              <a:t> – An estimator should be an efficient estimator. </a:t>
            </a:r>
            <a:endParaRPr lang="en" dirty="0" smtClean="0">
              <a:solidFill>
                <a:schemeClr val="dk1"/>
              </a:solidFill>
              <a:highlight>
                <a:srgbClr val="FFFFFF"/>
              </a:highlight>
              <a:latin typeface="+mj-lt"/>
            </a:endParaRPr>
          </a:p>
          <a:p>
            <a:pPr marL="0" lvl="0" indent="0" algn="just" rtl="0">
              <a:spcBef>
                <a:spcPts val="800"/>
              </a:spcBef>
              <a:spcAft>
                <a:spcPts val="0"/>
              </a:spcAft>
              <a:buClr>
                <a:schemeClr val="dk1"/>
              </a:buClr>
              <a:buSzPts val="1100"/>
              <a:buNone/>
            </a:pPr>
            <a:r>
              <a:rPr lang="en" dirty="0" smtClean="0">
                <a:solidFill>
                  <a:schemeClr val="dk1"/>
                </a:solidFill>
                <a:highlight>
                  <a:srgbClr val="FFFFFF"/>
                </a:highlight>
                <a:latin typeface="+mj-lt"/>
              </a:rPr>
              <a:t>(</a:t>
            </a:r>
            <a:r>
              <a:rPr lang="en" dirty="0">
                <a:solidFill>
                  <a:schemeClr val="dk1"/>
                </a:solidFill>
                <a:highlight>
                  <a:srgbClr val="FFFFFF"/>
                </a:highlight>
                <a:latin typeface="+mj-lt"/>
              </a:rPr>
              <a:t>iv) </a:t>
            </a:r>
            <a:r>
              <a:rPr lang="en" b="1" dirty="0">
                <a:solidFill>
                  <a:schemeClr val="dk1"/>
                </a:solidFill>
                <a:highlight>
                  <a:srgbClr val="FFFFFF"/>
                </a:highlight>
                <a:latin typeface="+mj-lt"/>
              </a:rPr>
              <a:t>Sufficiency</a:t>
            </a:r>
            <a:r>
              <a:rPr lang="en" dirty="0">
                <a:solidFill>
                  <a:schemeClr val="dk1"/>
                </a:solidFill>
                <a:highlight>
                  <a:srgbClr val="FFFFFF"/>
                </a:highlight>
                <a:latin typeface="+mj-lt"/>
              </a:rPr>
              <a:t> – An estimator is said to be sufficient for a parameter, if it contains all the information in the sample regarding the parameter.</a:t>
            </a:r>
            <a:endParaRPr dirty="0">
              <a:solidFill>
                <a:schemeClr val="dk1"/>
              </a:solidFill>
              <a:highlight>
                <a:srgbClr val="FFFFFF"/>
              </a:highlight>
              <a:latin typeface="+mj-lt"/>
            </a:endParaRPr>
          </a:p>
          <a:p>
            <a:pPr marL="0" lvl="0" indent="0" algn="just" rtl="0">
              <a:spcBef>
                <a:spcPts val="800"/>
              </a:spcBef>
              <a:spcAft>
                <a:spcPts val="0"/>
              </a:spcAft>
              <a:buClr>
                <a:schemeClr val="dk1"/>
              </a:buClr>
              <a:buSzPts val="1100"/>
              <a:buFont typeface="Arial"/>
              <a:buNone/>
            </a:pPr>
            <a:r>
              <a:rPr lang="en" dirty="0">
                <a:solidFill>
                  <a:schemeClr val="dk1"/>
                </a:solidFill>
                <a:highlight>
                  <a:srgbClr val="FFFFFF"/>
                </a:highlight>
                <a:latin typeface="+mj-lt"/>
              </a:rPr>
              <a:t>The methods of estimation are– </a:t>
            </a:r>
            <a:endParaRPr lang="en" dirty="0" smtClean="0">
              <a:solidFill>
                <a:schemeClr val="dk1"/>
              </a:solidFill>
              <a:highlight>
                <a:srgbClr val="FFFFFF"/>
              </a:highlight>
              <a:latin typeface="+mj-lt"/>
            </a:endParaRPr>
          </a:p>
          <a:p>
            <a:pPr marL="400050" lvl="0" indent="-400050" algn="just" rtl="0">
              <a:spcBef>
                <a:spcPts val="800"/>
              </a:spcBef>
              <a:spcAft>
                <a:spcPts val="0"/>
              </a:spcAft>
              <a:buClr>
                <a:schemeClr val="dk1"/>
              </a:buClr>
              <a:buSzPts val="1100"/>
              <a:buFont typeface="Arial"/>
              <a:buAutoNum type="romanLcParenBoth"/>
            </a:pPr>
            <a:r>
              <a:rPr lang="en" sz="1200" b="1" dirty="0" smtClean="0">
                <a:solidFill>
                  <a:schemeClr val="dk1"/>
                </a:solidFill>
                <a:highlight>
                  <a:srgbClr val="FFFFFF"/>
                </a:highlight>
                <a:latin typeface="+mj-lt"/>
              </a:rPr>
              <a:t>Method </a:t>
            </a:r>
            <a:r>
              <a:rPr lang="en" sz="1200" b="1" dirty="0">
                <a:solidFill>
                  <a:schemeClr val="dk1"/>
                </a:solidFill>
                <a:highlight>
                  <a:srgbClr val="FFFFFF"/>
                </a:highlight>
                <a:latin typeface="+mj-lt"/>
              </a:rPr>
              <a:t>of maximum likelihood</a:t>
            </a:r>
            <a:r>
              <a:rPr lang="en" sz="1200" dirty="0">
                <a:solidFill>
                  <a:schemeClr val="dk1"/>
                </a:solidFill>
                <a:highlight>
                  <a:srgbClr val="FFFFFF"/>
                </a:highlight>
                <a:latin typeface="+mj-lt"/>
              </a:rPr>
              <a:t>, </a:t>
            </a:r>
            <a:endParaRPr lang="en" sz="1200" dirty="0" smtClean="0">
              <a:solidFill>
                <a:schemeClr val="dk1"/>
              </a:solidFill>
              <a:highlight>
                <a:srgbClr val="FFFFFF"/>
              </a:highlight>
              <a:latin typeface="+mj-lt"/>
            </a:endParaRPr>
          </a:p>
          <a:p>
            <a:pPr marL="400050" lvl="0" indent="-400050" algn="just" rtl="0">
              <a:spcBef>
                <a:spcPts val="800"/>
              </a:spcBef>
              <a:spcAft>
                <a:spcPts val="0"/>
              </a:spcAft>
              <a:buClr>
                <a:schemeClr val="dk1"/>
              </a:buClr>
              <a:buSzPts val="1100"/>
              <a:buFont typeface="Arial"/>
              <a:buAutoNum type="romanLcParenBoth"/>
            </a:pPr>
            <a:r>
              <a:rPr lang="en" sz="1200" b="1" dirty="0" smtClean="0">
                <a:solidFill>
                  <a:schemeClr val="dk1"/>
                </a:solidFill>
                <a:highlight>
                  <a:srgbClr val="FFFFFF"/>
                </a:highlight>
                <a:latin typeface="+mj-lt"/>
              </a:rPr>
              <a:t>Method </a:t>
            </a:r>
            <a:r>
              <a:rPr lang="en" sz="1200" b="1" dirty="0">
                <a:solidFill>
                  <a:schemeClr val="dk1"/>
                </a:solidFill>
                <a:highlight>
                  <a:srgbClr val="FFFFFF"/>
                </a:highlight>
                <a:latin typeface="+mj-lt"/>
              </a:rPr>
              <a:t>of least square</a:t>
            </a:r>
            <a:r>
              <a:rPr lang="en" sz="1200" dirty="0" smtClean="0">
                <a:solidFill>
                  <a:schemeClr val="dk1"/>
                </a:solidFill>
                <a:highlight>
                  <a:srgbClr val="FFFFFF"/>
                </a:highlight>
                <a:latin typeface="+mj-lt"/>
              </a:rPr>
              <a:t>,</a:t>
            </a:r>
          </a:p>
          <a:p>
            <a:pPr marL="400050" lvl="0" indent="-400050" algn="just" rtl="0">
              <a:spcBef>
                <a:spcPts val="800"/>
              </a:spcBef>
              <a:spcAft>
                <a:spcPts val="0"/>
              </a:spcAft>
              <a:buClr>
                <a:schemeClr val="dk1"/>
              </a:buClr>
              <a:buSzPts val="1100"/>
              <a:buFont typeface="Arial"/>
              <a:buAutoNum type="romanLcParenBoth"/>
            </a:pPr>
            <a:r>
              <a:rPr lang="en" sz="1200" b="1" dirty="0" smtClean="0">
                <a:solidFill>
                  <a:schemeClr val="dk1"/>
                </a:solidFill>
                <a:highlight>
                  <a:srgbClr val="FFFFFF"/>
                </a:highlight>
                <a:latin typeface="+mj-lt"/>
              </a:rPr>
              <a:t>Method </a:t>
            </a:r>
            <a:r>
              <a:rPr lang="en" sz="1200" b="1" dirty="0">
                <a:solidFill>
                  <a:schemeClr val="dk1"/>
                </a:solidFill>
                <a:highlight>
                  <a:srgbClr val="FFFFFF"/>
                </a:highlight>
                <a:latin typeface="+mj-lt"/>
              </a:rPr>
              <a:t>of minimum variance</a:t>
            </a:r>
            <a:r>
              <a:rPr lang="en" sz="1200" dirty="0" smtClean="0">
                <a:solidFill>
                  <a:schemeClr val="dk1"/>
                </a:solidFill>
                <a:highlight>
                  <a:srgbClr val="FFFFFF"/>
                </a:highlight>
                <a:latin typeface="+mj-lt"/>
              </a:rPr>
              <a:t>,</a:t>
            </a:r>
          </a:p>
          <a:p>
            <a:pPr marL="400050" lvl="0" indent="-400050" algn="just" rtl="0">
              <a:spcBef>
                <a:spcPts val="800"/>
              </a:spcBef>
              <a:spcAft>
                <a:spcPts val="0"/>
              </a:spcAft>
              <a:buClr>
                <a:schemeClr val="dk1"/>
              </a:buClr>
              <a:buSzPts val="1100"/>
              <a:buFont typeface="Arial"/>
              <a:buAutoNum type="romanLcParenBoth"/>
            </a:pPr>
            <a:r>
              <a:rPr lang="en" sz="1200" b="1" dirty="0" smtClean="0">
                <a:solidFill>
                  <a:schemeClr val="dk1"/>
                </a:solidFill>
                <a:highlight>
                  <a:srgbClr val="FFFFFF"/>
                </a:highlight>
                <a:latin typeface="+mj-lt"/>
              </a:rPr>
              <a:t>Method </a:t>
            </a:r>
            <a:r>
              <a:rPr lang="en" sz="1200" b="1" dirty="0">
                <a:solidFill>
                  <a:schemeClr val="dk1"/>
                </a:solidFill>
                <a:highlight>
                  <a:srgbClr val="FFFFFF"/>
                </a:highlight>
                <a:latin typeface="+mj-lt"/>
              </a:rPr>
              <a:t>of moments</a:t>
            </a:r>
            <a:r>
              <a:rPr lang="en" sz="1200" dirty="0" smtClean="0">
                <a:solidFill>
                  <a:schemeClr val="dk1"/>
                </a:solidFill>
                <a:highlight>
                  <a:srgbClr val="FFFFFF"/>
                </a:highlight>
                <a:latin typeface="+mj-lt"/>
              </a:rPr>
              <a:t>.</a:t>
            </a:r>
            <a:endParaRPr sz="1200" dirty="0">
              <a:solidFill>
                <a:schemeClr val="dk1"/>
              </a:solidFill>
              <a:highlight>
                <a:srgbClr val="FFFFFF"/>
              </a:highlight>
              <a:latin typeface="+mj-lt"/>
            </a:endParaRPr>
          </a:p>
        </p:txBody>
      </p:sp>
    </p:spTree>
    <p:extLst>
      <p:ext uri="{BB962C8B-B14F-4D97-AF65-F5344CB8AC3E}">
        <p14:creationId xmlns:p14="http://schemas.microsoft.com/office/powerpoint/2010/main" xmlns=""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3" end="3"/>
                                            </p:txEl>
                                          </p:spTgt>
                                        </p:tgtEl>
                                        <p:attrNameLst>
                                          <p:attrName>style.visibility</p:attrName>
                                        </p:attrNameLst>
                                      </p:cBhvr>
                                      <p:to>
                                        <p:strVal val="visible"/>
                                      </p:to>
                                    </p:set>
                                    <p:animEffect transition="in" filter="fade">
                                      <p:cBhvr>
                                        <p:cTn id="27" dur="1000"/>
                                        <p:tgtEl>
                                          <p:spTgt spid="5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xEl>
                                              <p:pRg st="4" end="4"/>
                                            </p:txEl>
                                          </p:spTgt>
                                        </p:tgtEl>
                                        <p:attrNameLst>
                                          <p:attrName>style.visibility</p:attrName>
                                        </p:attrNameLst>
                                      </p:cBhvr>
                                      <p:to>
                                        <p:strVal val="visible"/>
                                      </p:to>
                                    </p:set>
                                    <p:animEffect transition="in" filter="fade">
                                      <p:cBhvr>
                                        <p:cTn id="32" dur="1000"/>
                                        <p:tgtEl>
                                          <p:spTgt spid="52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2">
                                            <p:txEl>
                                              <p:pRg st="5" end="5"/>
                                            </p:txEl>
                                          </p:spTgt>
                                        </p:tgtEl>
                                        <p:attrNameLst>
                                          <p:attrName>style.visibility</p:attrName>
                                        </p:attrNameLst>
                                      </p:cBhvr>
                                      <p:to>
                                        <p:strVal val="visible"/>
                                      </p:to>
                                    </p:set>
                                    <p:animEffect transition="in" filter="fade">
                                      <p:cBhvr>
                                        <p:cTn id="37" dur="1000"/>
                                        <p:tgtEl>
                                          <p:spTgt spid="52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2">
                                            <p:txEl>
                                              <p:pRg st="6" end="6"/>
                                            </p:txEl>
                                          </p:spTgt>
                                        </p:tgtEl>
                                        <p:attrNameLst>
                                          <p:attrName>style.visibility</p:attrName>
                                        </p:attrNameLst>
                                      </p:cBhvr>
                                      <p:to>
                                        <p:strVal val="visible"/>
                                      </p:to>
                                    </p:set>
                                    <p:animEffect transition="in" filter="fade">
                                      <p:cBhvr>
                                        <p:cTn id="42" dur="1000"/>
                                        <p:tgtEl>
                                          <p:spTgt spid="52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2">
                                            <p:txEl>
                                              <p:pRg st="7" end="7"/>
                                            </p:txEl>
                                          </p:spTgt>
                                        </p:tgtEl>
                                        <p:attrNameLst>
                                          <p:attrName>style.visibility</p:attrName>
                                        </p:attrNameLst>
                                      </p:cBhvr>
                                      <p:to>
                                        <p:strVal val="visible"/>
                                      </p:to>
                                    </p:set>
                                    <p:animEffect transition="in" filter="fade">
                                      <p:cBhvr>
                                        <p:cTn id="47" dur="1000"/>
                                        <p:tgtEl>
                                          <p:spTgt spid="52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2">
                                            <p:txEl>
                                              <p:pRg st="8" end="8"/>
                                            </p:txEl>
                                          </p:spTgt>
                                        </p:tgtEl>
                                        <p:attrNameLst>
                                          <p:attrName>style.visibility</p:attrName>
                                        </p:attrNameLst>
                                      </p:cBhvr>
                                      <p:to>
                                        <p:strVal val="visible"/>
                                      </p:to>
                                    </p:set>
                                    <p:animEffect transition="in" filter="fade">
                                      <p:cBhvr>
                                        <p:cTn id="52" dur="1000"/>
                                        <p:tgtEl>
                                          <p:spTgt spid="52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2">
                                            <p:txEl>
                                              <p:pRg st="9" end="9"/>
                                            </p:txEl>
                                          </p:spTgt>
                                        </p:tgtEl>
                                        <p:attrNameLst>
                                          <p:attrName>style.visibility</p:attrName>
                                        </p:attrNameLst>
                                      </p:cBhvr>
                                      <p:to>
                                        <p:strVal val="visible"/>
                                      </p:to>
                                    </p:set>
                                    <p:animEffect transition="in" filter="fade">
                                      <p:cBhvr>
                                        <p:cTn id="57" dur="1000"/>
                                        <p:tgtEl>
                                          <p:spTgt spid="52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22">
                                            <p:txEl>
                                              <p:pRg st="10" end="10"/>
                                            </p:txEl>
                                          </p:spTgt>
                                        </p:tgtEl>
                                        <p:attrNameLst>
                                          <p:attrName>style.visibility</p:attrName>
                                        </p:attrNameLst>
                                      </p:cBhvr>
                                      <p:to>
                                        <p:strVal val="visible"/>
                                      </p:to>
                                    </p:set>
                                    <p:animEffect transition="in" filter="fade">
                                      <p:cBhvr>
                                        <p:cTn id="62" dur="1000"/>
                                        <p:tgtEl>
                                          <p:spTgt spid="5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95</a:t>
            </a:fld>
            <a:endParaRPr lang="en"/>
          </a:p>
        </p:txBody>
      </p:sp>
      <p:sp>
        <p:nvSpPr>
          <p:cNvPr id="527" name="Google Shape;527;p91"/>
          <p:cNvSpPr txBox="1">
            <a:spLocks noGrp="1"/>
          </p:cNvSpPr>
          <p:nvPr>
            <p:ph type="body" idx="4294967295"/>
          </p:nvPr>
        </p:nvSpPr>
        <p:spPr>
          <a:xfrm>
            <a:off x="793622" y="535038"/>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dirty="0">
                <a:solidFill>
                  <a:srgbClr val="000080"/>
                </a:solidFill>
                <a:highlight>
                  <a:srgbClr val="FFFFFF"/>
                </a:highlight>
              </a:rPr>
              <a:t>Element For Estimation</a:t>
            </a:r>
            <a:endParaRPr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b="1" dirty="0">
                <a:solidFill>
                  <a:schemeClr val="dk1"/>
                </a:solidFill>
                <a:highlight>
                  <a:srgbClr val="FFFFFF"/>
                </a:highlight>
              </a:rPr>
              <a:t>Parameter</a:t>
            </a:r>
            <a:endParaRPr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b="1" dirty="0">
                <a:solidFill>
                  <a:schemeClr val="dk1"/>
                </a:solidFill>
                <a:highlight>
                  <a:srgbClr val="FFFFFF"/>
                </a:highlight>
              </a:rPr>
              <a:t>Statistic</a:t>
            </a:r>
            <a:endParaRPr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xmlns=""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96</a:t>
            </a:fld>
            <a:endParaRPr lang="en"/>
          </a:p>
        </p:txBody>
      </p:sp>
      <p:sp>
        <p:nvSpPr>
          <p:cNvPr id="527" name="Google Shape;527;p91"/>
          <p:cNvSpPr txBox="1">
            <a:spLocks noGrp="1"/>
          </p:cNvSpPr>
          <p:nvPr>
            <p:ph type="body" idx="4294967295"/>
          </p:nvPr>
        </p:nvSpPr>
        <p:spPr>
          <a:xfrm>
            <a:off x="194554" y="134620"/>
            <a:ext cx="8745165"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200" b="1" dirty="0">
                <a:highlight>
                  <a:srgbClr val="FFFFFF"/>
                </a:highlight>
                <a:latin typeface="+mj-lt"/>
              </a:rPr>
              <a:t>Estimator</a:t>
            </a:r>
            <a:r>
              <a:rPr lang="en-US" sz="1200" dirty="0">
                <a:solidFill>
                  <a:srgbClr val="333333"/>
                </a:solidFill>
                <a:highlight>
                  <a:srgbClr val="FFFFFF"/>
                </a:highlight>
                <a:latin typeface="+mj-lt"/>
              </a:rPr>
              <a:t> </a:t>
            </a:r>
            <a:r>
              <a:rPr lang="en-US" sz="1200" dirty="0">
                <a:highlight>
                  <a:srgbClr val="FFFFFF"/>
                </a:highlight>
                <a:latin typeface="+mj-lt"/>
              </a:rPr>
              <a:t>An estimator is a measure computed on the basis of sample values. It is a functional from of all sample observe prorating a representative value of the collected sample.</a:t>
            </a:r>
            <a:r>
              <a:rPr lang="en-US" sz="1200" dirty="0">
                <a:solidFill>
                  <a:srgbClr val="333333"/>
                </a:solidFill>
                <a:highlight>
                  <a:srgbClr val="FFFFFF"/>
                </a:highlight>
                <a:latin typeface="+mj-lt"/>
              </a:rPr>
              <a:t> </a:t>
            </a:r>
            <a:endParaRPr lang="en-US" sz="1200" dirty="0" smtClean="0">
              <a:solidFill>
                <a:srgbClr val="333333"/>
              </a:solidFill>
              <a:highlight>
                <a:srgbClr val="FFFFFF"/>
              </a:highlight>
              <a:latin typeface="+mj-lt"/>
            </a:endParaRPr>
          </a:p>
          <a:p>
            <a:pPr marL="0" lvl="0" indent="0" algn="just">
              <a:lnSpc>
                <a:spcPct val="150000"/>
              </a:lnSpc>
              <a:spcBef>
                <a:spcPts val="800"/>
              </a:spcBef>
              <a:buClr>
                <a:schemeClr val="dk1"/>
              </a:buClr>
              <a:buSzPts val="1100"/>
              <a:buNone/>
            </a:pPr>
            <a:r>
              <a:rPr lang="en-US" sz="1200" b="1" dirty="0" smtClean="0">
                <a:highlight>
                  <a:srgbClr val="FFFFFF"/>
                </a:highlight>
                <a:latin typeface="+mj-lt"/>
              </a:rPr>
              <a:t>Relation </a:t>
            </a:r>
            <a:r>
              <a:rPr lang="en-US" sz="1200" b="1" dirty="0">
                <a:highlight>
                  <a:srgbClr val="FFFFFF"/>
                </a:highlight>
                <a:latin typeface="+mj-lt"/>
              </a:rPr>
              <a:t>Between Parameter And Statistic</a:t>
            </a:r>
          </a:p>
          <a:p>
            <a:pPr marL="0" lvl="0" indent="0" algn="just">
              <a:lnSpc>
                <a:spcPct val="150000"/>
              </a:lnSpc>
              <a:spcBef>
                <a:spcPts val="800"/>
              </a:spcBef>
              <a:buClr>
                <a:schemeClr val="dk1"/>
              </a:buClr>
              <a:buSzPts val="1100"/>
              <a:buNone/>
            </a:pPr>
            <a:r>
              <a:rPr lang="en-US" sz="1200" dirty="0">
                <a:highlight>
                  <a:srgbClr val="FFFFFF"/>
                </a:highlight>
                <a:latin typeface="+mj-l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200" dirty="0" err="1">
                <a:highlight>
                  <a:srgbClr val="FFFFFF"/>
                </a:highlight>
                <a:latin typeface="+mj-lt"/>
              </a:rPr>
              <a:t>σx</a:t>
            </a:r>
            <a:r>
              <a:rPr lang="en-US" sz="1200" dirty="0">
                <a:highlight>
                  <a:srgbClr val="FFFFFF"/>
                </a:highlight>
                <a:latin typeface="+mj-lt"/>
              </a:rPr>
              <a:t>̄ represents Standard error of mean, σ/µ represents Coefficient of variation, (X-µ)/σ represents standardized variate (z), and </a:t>
            </a:r>
            <a:r>
              <a:rPr lang="en-US" sz="1200" dirty="0" err="1">
                <a:highlight>
                  <a:srgbClr val="FFFFFF"/>
                </a:highlight>
                <a:latin typeface="+mj-lt"/>
              </a:rPr>
              <a:t>σp</a:t>
            </a:r>
            <a:r>
              <a:rPr lang="en-US" sz="1200" dirty="0">
                <a:highlight>
                  <a:srgbClr val="FFFFFF"/>
                </a:highlight>
                <a:latin typeface="+mj-lt"/>
              </a:rPr>
              <a:t> represents standard error of proportion.</a:t>
            </a:r>
          </a:p>
          <a:p>
            <a:pPr marL="0" lvl="0" indent="0" algn="just">
              <a:lnSpc>
                <a:spcPct val="150000"/>
              </a:lnSpc>
              <a:spcBef>
                <a:spcPts val="800"/>
              </a:spcBef>
              <a:buClr>
                <a:schemeClr val="dk1"/>
              </a:buClr>
              <a:buSzPts val="1100"/>
              <a:buNone/>
            </a:pPr>
            <a:r>
              <a:rPr lang="en-US" sz="1200" dirty="0">
                <a:highlight>
                  <a:srgbClr val="FFFFFF"/>
                </a:highlight>
                <a:latin typeface="+mj-lt"/>
              </a:rPr>
              <a:t>In sample statistics, mean is represented by x̄(x-bar), sample proportion is represented by p̂(p-hat), s represents standard deviation, s2 represents variance, sample size is represented by n, </a:t>
            </a:r>
            <a:r>
              <a:rPr lang="en-US" sz="1200" dirty="0" err="1">
                <a:highlight>
                  <a:srgbClr val="FFFFFF"/>
                </a:highlight>
                <a:latin typeface="+mj-lt"/>
              </a:rPr>
              <a:t>sx</a:t>
            </a:r>
            <a:r>
              <a:rPr lang="en-US" sz="1200" dirty="0">
                <a:highlight>
                  <a:srgbClr val="FFFFFF"/>
                </a:highlight>
                <a:latin typeface="+mj-lt"/>
              </a:rPr>
              <a:t>̄ represents Standard error of mean, </a:t>
            </a:r>
            <a:r>
              <a:rPr lang="en-US" sz="1200" dirty="0" err="1">
                <a:highlight>
                  <a:srgbClr val="FFFFFF"/>
                </a:highlight>
                <a:latin typeface="+mj-lt"/>
              </a:rPr>
              <a:t>sp</a:t>
            </a:r>
            <a:r>
              <a:rPr lang="en-US" sz="1200" dirty="0">
                <a:highlight>
                  <a:srgbClr val="FFFFFF"/>
                </a:highlight>
                <a:latin typeface="+mj-l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xmlns=""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97</a:t>
            </a:fld>
            <a:endParaRPr lang="en"/>
          </a:p>
        </p:txBody>
      </p:sp>
      <p:sp>
        <p:nvSpPr>
          <p:cNvPr id="532" name="Google Shape;532;p92"/>
          <p:cNvSpPr txBox="1">
            <a:spLocks noGrp="1"/>
          </p:cNvSpPr>
          <p:nvPr>
            <p:ph type="body" idx="4294967295"/>
          </p:nvPr>
        </p:nvSpPr>
        <p:spPr>
          <a:xfrm>
            <a:off x="766255" y="163512"/>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r>
              <a:rPr lang="en" sz="1150" b="1" dirty="0" smtClean="0">
                <a:solidFill>
                  <a:srgbClr val="000080"/>
                </a:solidFill>
                <a:highlight>
                  <a:srgbClr val="FFFFFF"/>
                </a:highlight>
              </a:rPr>
              <a:t>Point </a:t>
            </a:r>
            <a:r>
              <a:rPr lang="en" sz="1150" b="1" dirty="0">
                <a:solidFill>
                  <a:srgbClr val="000080"/>
                </a:solidFill>
                <a:highlight>
                  <a:srgbClr val="FFFFFF"/>
                </a:highlight>
              </a:rPr>
              <a:t>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10353" y="4052064"/>
            <a:ext cx="3092100" cy="609600"/>
          </a:xfrm>
          <a:prstGeom prst="rect">
            <a:avLst/>
          </a:prstGeom>
          <a:noFill/>
          <a:ln>
            <a:noFill/>
          </a:ln>
        </p:spPr>
      </p:pic>
    </p:spTree>
    <p:extLst>
      <p:ext uri="{BB962C8B-B14F-4D97-AF65-F5344CB8AC3E}">
        <p14:creationId xmlns:p14="http://schemas.microsoft.com/office/powerpoint/2010/main" xmlns=""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3"/>
                                        </p:tgtEl>
                                        <p:attrNameLst>
                                          <p:attrName>style.visibility</p:attrName>
                                        </p:attrNameLst>
                                      </p:cBhvr>
                                      <p:to>
                                        <p:strVal val="visible"/>
                                      </p:to>
                                    </p:set>
                                    <p:animEffect transition="in" filter="fade">
                                      <p:cBhvr>
                                        <p:cTn id="42"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98</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xmlns=""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99</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xmlns=""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9679</TotalTime>
  <Words>13822</Words>
  <Application>Microsoft Office PowerPoint</Application>
  <PresentationFormat>On-screen Show (16:9)</PresentationFormat>
  <Paragraphs>900</Paragraphs>
  <Slides>109</Slides>
  <Notes>108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109</vt:i4>
      </vt:variant>
    </vt:vector>
  </HeadingPairs>
  <TitlesOfParts>
    <vt:vector size="122" baseType="lpstr">
      <vt:lpstr>Arial</vt:lpstr>
      <vt:lpstr>Sarala</vt:lpstr>
      <vt:lpstr>Montserrat</vt:lpstr>
      <vt:lpstr>Microsoft Yahei</vt:lpstr>
      <vt:lpstr>Lora</vt:lpstr>
      <vt:lpstr>Times New Roman</vt:lpstr>
      <vt:lpstr>Wingdings</vt:lpstr>
      <vt:lpstr>Courier New</vt:lpstr>
      <vt:lpstr>Roboto</vt:lpstr>
      <vt:lpstr>Merriweather</vt:lpstr>
      <vt:lpstr>Lato</vt:lpstr>
      <vt:lpstr>Work Sans ExtraBold</vt:lpstr>
      <vt:lpstr>Final Project Proposal by Slidesgo</vt:lpstr>
      <vt:lpstr>Business Statistics Introduction to Statistics</vt:lpstr>
      <vt:lpstr>Slide 2</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 </vt:lpstr>
      <vt:lpstr>Slide 31</vt:lpstr>
      <vt:lpstr>Slide 32</vt:lpstr>
      <vt:lpstr>Data Pre-processing</vt:lpstr>
      <vt:lpstr>Slide 34</vt:lpstr>
      <vt:lpstr>Feature Engineering (Feature Extraction and Normalization)</vt:lpstr>
      <vt:lpstr>Linear Algebra essentials</vt:lpstr>
      <vt:lpstr> </vt:lpstr>
      <vt:lpstr> </vt:lpstr>
      <vt:lpstr> </vt:lpstr>
      <vt:lpstr> </vt:lpstr>
      <vt:lpstr> </vt:lpstr>
      <vt:lpstr>Linear Combination</vt:lpstr>
      <vt:lpstr>Slide 43</vt:lpstr>
      <vt:lpstr>Slide 44</vt:lpstr>
      <vt:lpstr>Linear transformation and Matrices</vt:lpstr>
      <vt:lpstr>Example</vt:lpstr>
      <vt:lpstr>Slide 47</vt:lpstr>
      <vt:lpstr> </vt:lpstr>
      <vt:lpstr> </vt:lpstr>
      <vt:lpstr> </vt:lpstr>
      <vt:lpstr>Linear algebra in Neural Networks</vt:lpstr>
      <vt:lpstr>Slide 52</vt:lpstr>
      <vt:lpstr> </vt:lpstr>
      <vt:lpstr>Slide 54</vt:lpstr>
      <vt:lpstr>Slide 55</vt:lpstr>
      <vt:lpstr>Probability</vt:lpstr>
      <vt:lpstr>Slide 57</vt:lpstr>
      <vt:lpstr> </vt:lpstr>
      <vt:lpstr>Slide 59</vt:lpstr>
      <vt:lpstr>Slide 60</vt:lpstr>
      <vt:lpstr>Slide 61</vt:lpstr>
      <vt:lpstr>Bayes' theorem in Artificial intelligence</vt:lpstr>
      <vt:lpstr>Slide 63</vt:lpstr>
      <vt:lpstr>Slide 64</vt:lpstr>
      <vt:lpstr>Slide 65</vt:lpstr>
      <vt:lpstr>Slide 66</vt:lpstr>
      <vt:lpstr>Slide 67</vt:lpstr>
      <vt:lpstr>Slide 68</vt:lpstr>
      <vt:lpstr>Joint and Marginal Probabilities</vt:lpstr>
      <vt:lpstr>Slide 70</vt:lpstr>
      <vt:lpstr>Slide 71</vt:lpstr>
      <vt:lpstr>Slide 72</vt:lpstr>
      <vt:lpstr>Slide 73</vt:lpstr>
      <vt:lpstr>Slide 74</vt:lpstr>
      <vt:lpstr>Slide 75</vt:lpstr>
      <vt:lpstr>Slide 76</vt:lpstr>
      <vt:lpstr>Slide 77</vt:lpstr>
      <vt:lpstr>Slide 78</vt:lpstr>
      <vt:lpstr>Probability Distribution</vt:lpstr>
      <vt:lpstr>Slide 80</vt:lpstr>
      <vt:lpstr>Slide 81</vt:lpstr>
      <vt:lpstr>Slide 82</vt:lpstr>
      <vt:lpstr>Slide 83</vt:lpstr>
      <vt:lpstr>Slide 84</vt:lpstr>
      <vt:lpstr>Slide 85</vt:lpstr>
      <vt:lpstr>Slide 86</vt:lpstr>
      <vt:lpstr>Slide 87</vt:lpstr>
      <vt:lpstr>Slide 88</vt:lpstr>
      <vt:lpstr>Slide 89</vt:lpstr>
      <vt:lpstr>Slide 90</vt:lpstr>
      <vt:lpstr>Degree of Freedom</vt:lpstr>
      <vt:lpstr>Random Variables</vt:lpstr>
      <vt:lpstr>Slide 93</vt:lpstr>
      <vt:lpstr>Theory of Estimation, Estimation Process, Statistical Inference</vt:lpstr>
      <vt:lpstr>Slide 95</vt:lpstr>
      <vt:lpstr>Slide 96</vt:lpstr>
      <vt:lpstr>Slide 97</vt:lpstr>
      <vt:lpstr>Slide 98</vt:lpstr>
      <vt:lpstr>Statistical Inference</vt:lpstr>
      <vt:lpstr>Test of Hypothesis, Decision Errors, One Level of Significance</vt:lpstr>
      <vt:lpstr>Regression Models</vt:lpstr>
      <vt:lpstr>Coefficient of Determination, R-square, Adjusted R-square</vt:lpstr>
      <vt:lpstr>Forecasting &amp; Time Series Analysis</vt:lpstr>
      <vt:lpstr>Slide 104</vt:lpstr>
      <vt:lpstr>Time series components</vt:lpstr>
      <vt:lpstr>Various Forecasting Techniques</vt:lpstr>
      <vt:lpstr>The Classification Problem</vt:lpstr>
      <vt:lpstr>Assignments</vt:lpstr>
      <vt:lpstr>Slide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Nextingo</cp:lastModifiedBy>
  <cp:revision>454</cp:revision>
  <dcterms:modified xsi:type="dcterms:W3CDTF">2023-07-10T10:27:53Z</dcterms:modified>
</cp:coreProperties>
</file>