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9"/>
  </p:notesMasterIdLst>
  <p:sldIdLst>
    <p:sldId id="256" r:id="rId2"/>
    <p:sldId id="257" r:id="rId3"/>
    <p:sldId id="258" r:id="rId4"/>
    <p:sldId id="259" r:id="rId5"/>
    <p:sldId id="260" r:id="rId6"/>
    <p:sldId id="265" r:id="rId7"/>
    <p:sldId id="261" r:id="rId8"/>
    <p:sldId id="262" r:id="rId9"/>
    <p:sldId id="264" r:id="rId10"/>
    <p:sldId id="263"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2" r:id="rId66"/>
    <p:sldId id="324" r:id="rId67"/>
    <p:sldId id="323"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89305" autoAdjust="0"/>
  </p:normalViewPr>
  <p:slideViewPr>
    <p:cSldViewPr>
      <p:cViewPr varScale="1">
        <p:scale>
          <a:sx n="66" d="100"/>
          <a:sy n="66" d="100"/>
        </p:scale>
        <p:origin x="130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684183-F63B-429B-A8D4-73DE6625D228}" type="datetimeFigureOut">
              <a:rPr lang="en-US" smtClean="0"/>
              <a:pPr/>
              <a:t>6/20/2023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D28606-79B6-4E32-87DA-AA86559E65E2}" type="slidenum">
              <a:rPr lang="en-US" smtClean="0"/>
              <a:pPr/>
              <a:t>‹#›</a:t>
            </a:fld>
            <a:endParaRPr lang="en-US"/>
          </a:p>
        </p:txBody>
      </p:sp>
    </p:spTree>
    <p:extLst>
      <p:ext uri="{BB962C8B-B14F-4D97-AF65-F5344CB8AC3E}">
        <p14:creationId xmlns:p14="http://schemas.microsoft.com/office/powerpoint/2010/main" val="3595112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err="1">
                <a:solidFill>
                  <a:schemeClr val="tx1"/>
                </a:solidFill>
                <a:latin typeface="+mn-lt"/>
                <a:ea typeface="+mn-ea"/>
                <a:cs typeface="+mn-cs"/>
              </a:rPr>
              <a:t>Sr.No.Parameter</a:t>
            </a:r>
            <a:r>
              <a:rPr lang="en-US" sz="1200" kern="1200" dirty="0">
                <a:solidFill>
                  <a:schemeClr val="tx1"/>
                </a:solidFill>
                <a:latin typeface="+mn-lt"/>
                <a:ea typeface="+mn-ea"/>
                <a:cs typeface="+mn-cs"/>
              </a:rPr>
              <a:t> &amp; Description1 </a:t>
            </a:r>
            <a:r>
              <a:rPr lang="en-US" sz="1200" b="1" kern="1200" dirty="0">
                <a:solidFill>
                  <a:schemeClr val="tx1"/>
                </a:solidFill>
                <a:latin typeface="+mn-lt"/>
                <a:ea typeface="+mn-ea"/>
                <a:cs typeface="+mn-cs"/>
              </a:rPr>
              <a:t>object</a:t>
            </a:r>
            <a:r>
              <a:rPr lang="en-US" sz="1200" kern="1200" dirty="0">
                <a:solidFill>
                  <a:schemeClr val="tx1"/>
                </a:solidFill>
                <a:latin typeface="+mn-lt"/>
                <a:ea typeface="+mn-ea"/>
                <a:cs typeface="+mn-cs"/>
              </a:rPr>
              <a:t> Any object exposing the array interface method returns an array or any (nested) sequence.</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2</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3</a:t>
            </a:r>
            <a:br>
              <a:rPr lang="en-US" sz="1200" kern="1200" dirty="0">
                <a:solidFill>
                  <a:schemeClr val="tx1"/>
                </a:solidFill>
                <a:latin typeface="+mn-lt"/>
                <a:ea typeface="+mn-ea"/>
                <a:cs typeface="+mn-cs"/>
              </a:rPr>
            </a:br>
            <a:r>
              <a:rPr lang="en-US" sz="1200" b="1" kern="1200" dirty="0" err="1">
                <a:solidFill>
                  <a:schemeClr val="tx1"/>
                </a:solidFill>
                <a:latin typeface="+mn-lt"/>
                <a:ea typeface="+mn-ea"/>
                <a:cs typeface="+mn-cs"/>
              </a:rPr>
              <a:t>dtype</a:t>
            </a:r>
            <a:r>
              <a:rPr lang="en-US" sz="1200" kern="1200" dirty="0">
                <a:solidFill>
                  <a:schemeClr val="tx1"/>
                </a:solidFill>
                <a:latin typeface="+mn-lt"/>
                <a:ea typeface="+mn-ea"/>
                <a:cs typeface="+mn-cs"/>
              </a:rPr>
              <a:t> The desired data type of array, </a:t>
            </a:r>
            <a:r>
              <a:rPr lang="en-US" sz="1200" kern="1200" dirty="0" err="1">
                <a:solidFill>
                  <a:schemeClr val="tx1"/>
                </a:solidFill>
                <a:latin typeface="+mn-lt"/>
                <a:ea typeface="+mn-ea"/>
                <a:cs typeface="+mn-cs"/>
              </a:rPr>
              <a:t>optional</a:t>
            </a:r>
            <a:r>
              <a:rPr lang="en-US" sz="1200" b="1" kern="1200" dirty="0" err="1">
                <a:solidFill>
                  <a:schemeClr val="tx1"/>
                </a:solidFill>
                <a:latin typeface="+mn-lt"/>
                <a:ea typeface="+mn-ea"/>
                <a:cs typeface="+mn-cs"/>
              </a:rPr>
              <a:t>copy</a:t>
            </a:r>
            <a:r>
              <a:rPr lang="en-US" sz="1200" kern="1200" dirty="0" err="1">
                <a:solidFill>
                  <a:schemeClr val="tx1"/>
                </a:solidFill>
                <a:latin typeface="+mn-lt"/>
                <a:ea typeface="+mn-ea"/>
                <a:cs typeface="+mn-cs"/>
              </a:rPr>
              <a:t>Optional</a:t>
            </a:r>
            <a:r>
              <a:rPr lang="en-US" sz="1200" kern="1200" dirty="0">
                <a:solidFill>
                  <a:schemeClr val="tx1"/>
                </a:solidFill>
                <a:latin typeface="+mn-lt"/>
                <a:ea typeface="+mn-ea"/>
                <a:cs typeface="+mn-cs"/>
              </a:rPr>
              <a:t>. By default (true), the object is copied</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4</a:t>
            </a:r>
            <a:r>
              <a:rPr lang="en-US" sz="1200" b="1" kern="1200" dirty="0">
                <a:solidFill>
                  <a:schemeClr val="tx1"/>
                </a:solidFill>
                <a:latin typeface="+mn-lt"/>
                <a:ea typeface="+mn-ea"/>
                <a:cs typeface="+mn-cs"/>
              </a:rPr>
              <a:t>order</a:t>
            </a:r>
            <a:r>
              <a:rPr lang="en-US" sz="1200" kern="1200" dirty="0">
                <a:solidFill>
                  <a:schemeClr val="tx1"/>
                </a:solidFill>
                <a:latin typeface="+mn-lt"/>
                <a:ea typeface="+mn-ea"/>
                <a:cs typeface="+mn-cs"/>
              </a:rPr>
              <a:t>C (row-major) or F (column-major) or A (any) (default)</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5</a:t>
            </a:r>
            <a:r>
              <a:rPr lang="en-US" sz="1200" b="1" kern="1200" dirty="0">
                <a:solidFill>
                  <a:schemeClr val="tx1"/>
                </a:solidFill>
                <a:latin typeface="+mn-lt"/>
                <a:ea typeface="+mn-ea"/>
                <a:cs typeface="+mn-cs"/>
              </a:rPr>
              <a:t>subok</a:t>
            </a:r>
            <a:r>
              <a:rPr lang="en-US" sz="1200" kern="1200" dirty="0">
                <a:solidFill>
                  <a:schemeClr val="tx1"/>
                </a:solidFill>
                <a:latin typeface="+mn-lt"/>
                <a:ea typeface="+mn-ea"/>
                <a:cs typeface="+mn-cs"/>
              </a:rPr>
              <a:t> By default, returned array forced to be a base class array. If true, sub-classes passed through</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6</a:t>
            </a:r>
            <a:r>
              <a:rPr lang="en-US" sz="1200" b="1" kern="1200" dirty="0">
                <a:solidFill>
                  <a:schemeClr val="tx1"/>
                </a:solidFill>
                <a:latin typeface="+mn-lt"/>
                <a:ea typeface="+mn-ea"/>
                <a:cs typeface="+mn-cs"/>
              </a:rPr>
              <a:t>ndmin</a:t>
            </a:r>
            <a:r>
              <a:rPr lang="en-US" sz="1200" kern="1200" dirty="0">
                <a:solidFill>
                  <a:schemeClr val="tx1"/>
                </a:solidFill>
                <a:latin typeface="+mn-lt"/>
                <a:ea typeface="+mn-ea"/>
                <a:cs typeface="+mn-cs"/>
              </a:rPr>
              <a:t> Specifies minimum dimensions of the resultant array</a:t>
            </a:r>
            <a:endParaRPr lang="en-US" dirty="0"/>
          </a:p>
        </p:txBody>
      </p:sp>
      <p:sp>
        <p:nvSpPr>
          <p:cNvPr id="4" name="Slide Number Placeholder 3"/>
          <p:cNvSpPr>
            <a:spLocks noGrp="1"/>
          </p:cNvSpPr>
          <p:nvPr>
            <p:ph type="sldNum" sz="quarter" idx="10"/>
          </p:nvPr>
        </p:nvSpPr>
        <p:spPr/>
        <p:txBody>
          <a:bodyPr/>
          <a:lstStyle/>
          <a:p>
            <a:fld id="{08D28606-79B6-4E32-87DA-AA86559E65E2}" type="slidenum">
              <a:rPr lang="en-US" smtClean="0"/>
              <a:pPr/>
              <a:t>4</a:t>
            </a:fld>
            <a:endParaRPr lang="en-US"/>
          </a:p>
        </p:txBody>
      </p:sp>
    </p:spTree>
    <p:extLst>
      <p:ext uri="{BB962C8B-B14F-4D97-AF65-F5344CB8AC3E}">
        <p14:creationId xmlns:p14="http://schemas.microsoft.com/office/powerpoint/2010/main" val="1397272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8D28606-79B6-4E32-87DA-AA86559E65E2}" type="slidenum">
              <a:rPr lang="en-US" smtClean="0"/>
              <a:pPr/>
              <a:t>25</a:t>
            </a:fld>
            <a:endParaRPr lang="en-US"/>
          </a:p>
        </p:txBody>
      </p:sp>
    </p:spTree>
    <p:extLst>
      <p:ext uri="{BB962C8B-B14F-4D97-AF65-F5344CB8AC3E}">
        <p14:creationId xmlns:p14="http://schemas.microsoft.com/office/powerpoint/2010/main" val="3507484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17757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2009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2B638D4C-5CA7-43AB-9935-9FA57582368D}" type="datetime1">
              <a:rPr lang="en-US" smtClean="0"/>
              <a:pPr/>
              <a:t>6/20/2023</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0F5D03FE-C334-457E-BDA6-EF5BC71515B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86222AF-38C2-43AB-A7CB-2FCC33FA986D}" type="datetime1">
              <a:rPr lang="en-US" smtClean="0"/>
              <a:pPr/>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5D03FE-C334-457E-BDA6-EF5BC71515B8}" type="slidenum">
              <a:rPr lang="en-US" smtClean="0"/>
              <a:pPr/>
              <a:t>‹#›</a:t>
            </a:fld>
            <a:endParaRPr lang="en-US"/>
          </a:p>
        </p:txBody>
      </p:sp>
    </p:spTree>
  </p:cSld>
  <p:clrMapOvr>
    <a:masterClrMapping/>
  </p:clrMapOvr>
  <p:transition>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FD75FB9-98E3-480F-9F66-43BD788B7ED1}" type="datetime1">
              <a:rPr lang="en-US" smtClean="0"/>
              <a:pPr/>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5D03FE-C334-457E-BDA6-EF5BC71515B8}" type="slidenum">
              <a:rPr lang="en-US" smtClean="0"/>
              <a:pPr/>
              <a:t>‹#›</a:t>
            </a:fld>
            <a:endParaRPr lang="en-US"/>
          </a:p>
        </p:txBody>
      </p:sp>
    </p:spTree>
  </p:cSld>
  <p:clrMapOvr>
    <a:masterClrMapping/>
  </p:clrMapOvr>
  <p:transition>
    <p:wipe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4"/>
        <p:cNvGrpSpPr/>
        <p:nvPr/>
      </p:nvGrpSpPr>
      <p:grpSpPr>
        <a:xfrm>
          <a:off x="0" y="0"/>
          <a:ext cx="0" cy="0"/>
          <a:chOff x="0" y="0"/>
          <a:chExt cx="0" cy="0"/>
        </a:xfrm>
      </p:grpSpPr>
      <p:sp>
        <p:nvSpPr>
          <p:cNvPr id="35" name="Google Shape;35;p5"/>
          <p:cNvSpPr txBox="1">
            <a:spLocks noGrp="1"/>
          </p:cNvSpPr>
          <p:nvPr>
            <p:ph type="body" idx="1"/>
          </p:nvPr>
        </p:nvSpPr>
        <p:spPr>
          <a:xfrm>
            <a:off x="606475" y="3057859"/>
            <a:ext cx="3365400" cy="3074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2"/>
              </a:buClr>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36" name="Google Shape;36;p5"/>
          <p:cNvSpPr txBox="1">
            <a:spLocks noGrp="1"/>
          </p:cNvSpPr>
          <p:nvPr>
            <p:ph type="body" idx="2"/>
          </p:nvPr>
        </p:nvSpPr>
        <p:spPr>
          <a:xfrm>
            <a:off x="5172150" y="2676611"/>
            <a:ext cx="3365400" cy="3374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2"/>
              </a:buClr>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37" name="Google Shape;37;p5"/>
          <p:cNvSpPr txBox="1">
            <a:spLocks noGrp="1"/>
          </p:cNvSpPr>
          <p:nvPr>
            <p:ph type="title"/>
          </p:nvPr>
        </p:nvSpPr>
        <p:spPr>
          <a:xfrm>
            <a:off x="596975" y="873621"/>
            <a:ext cx="7950000" cy="59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38" name="Google Shape;38;p5"/>
          <p:cNvSpPr/>
          <p:nvPr/>
        </p:nvSpPr>
        <p:spPr>
          <a:xfrm>
            <a:off x="0" y="0"/>
            <a:ext cx="713100" cy="475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9" name="Google Shape;39;p5"/>
          <p:cNvSpPr/>
          <p:nvPr/>
        </p:nvSpPr>
        <p:spPr>
          <a:xfrm>
            <a:off x="8430750" y="5893200"/>
            <a:ext cx="713100" cy="964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0" name="Google Shape;40;p5"/>
          <p:cNvSpPr txBox="1">
            <a:spLocks noGrp="1"/>
          </p:cNvSpPr>
          <p:nvPr>
            <p:ph type="sldNum" idx="12"/>
          </p:nvPr>
        </p:nvSpPr>
        <p:spPr>
          <a:xfrm>
            <a:off x="8556784" y="6333135"/>
            <a:ext cx="548700" cy="5248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1314520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575F3701-36F3-4A68-B5C1-240C4EB6EC88}" type="datetime1">
              <a:rPr lang="en-US" smtClean="0"/>
              <a:pPr/>
              <a:t>6/20/2023</a:t>
            </a:fld>
            <a:endParaRPr lang="en-US"/>
          </a:p>
        </p:txBody>
      </p:sp>
      <p:sp>
        <p:nvSpPr>
          <p:cNvPr id="9" name="Slide Number Placeholder 8"/>
          <p:cNvSpPr>
            <a:spLocks noGrp="1"/>
          </p:cNvSpPr>
          <p:nvPr>
            <p:ph type="sldNum" sz="quarter" idx="15"/>
          </p:nvPr>
        </p:nvSpPr>
        <p:spPr/>
        <p:txBody>
          <a:bodyPr rtlCol="0"/>
          <a:lstStyle/>
          <a:p>
            <a:fld id="{0F5D03FE-C334-457E-BDA6-EF5BC71515B8}"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transition>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5532E152-E3E8-4CDD-885B-73F5AAEA2CF9}" type="datetime1">
              <a:rPr lang="en-US" smtClean="0"/>
              <a:pPr/>
              <a:t>6/20/2023</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0F5D03FE-C334-457E-BDA6-EF5BC71515B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B5CEDF4A-AE48-4140-98D2-AB131868351C}" type="datetime1">
              <a:rPr lang="en-US" smtClean="0"/>
              <a:pPr/>
              <a:t>6/20/2023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5D03FE-C334-457E-BDA6-EF5BC71515B8}"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9396337B-237F-4817-AF59-0B39841E12F0}" type="datetime1">
              <a:rPr lang="en-US" smtClean="0"/>
              <a:pPr/>
              <a:t>6/20/2023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5D03FE-C334-457E-BDA6-EF5BC71515B8}"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transition>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9BC4F7E1-528E-4F8D-8379-57FE65B2A64C}" type="datetime1">
              <a:rPr lang="en-US" smtClean="0"/>
              <a:pPr/>
              <a:t>6/20/2023</a:t>
            </a:fld>
            <a:endParaRPr lang="en-US"/>
          </a:p>
        </p:txBody>
      </p:sp>
      <p:sp>
        <p:nvSpPr>
          <p:cNvPr id="7" name="Slide Number Placeholder 6"/>
          <p:cNvSpPr>
            <a:spLocks noGrp="1"/>
          </p:cNvSpPr>
          <p:nvPr>
            <p:ph type="sldNum" sz="quarter" idx="11"/>
          </p:nvPr>
        </p:nvSpPr>
        <p:spPr/>
        <p:txBody>
          <a:bodyPr rtlCol="0"/>
          <a:lstStyle/>
          <a:p>
            <a:fld id="{0F5D03FE-C334-457E-BDA6-EF5BC71515B8}"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transition>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1EF07C-2FA2-4B29-8D32-45F9180B8CB4}" type="datetime1">
              <a:rPr lang="en-US" smtClean="0"/>
              <a:pPr/>
              <a:t>6/20/2023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5D03FE-C334-457E-BDA6-EF5BC71515B8}" type="slidenum">
              <a:rPr lang="en-US" smtClean="0"/>
              <a:pPr/>
              <a:t>‹#›</a:t>
            </a:fld>
            <a:endParaRPr lang="en-US"/>
          </a:p>
        </p:txBody>
      </p:sp>
    </p:spTree>
  </p:cSld>
  <p:clrMapOvr>
    <a:masterClrMapping/>
  </p:clrMapOvr>
  <p:transition>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DEA2A67F-461C-4388-9024-6299C395E0BE}" type="datetime1">
              <a:rPr lang="en-US" smtClean="0"/>
              <a:pPr/>
              <a:t>6/20/2023</a:t>
            </a:fld>
            <a:endParaRPr lang="en-US"/>
          </a:p>
        </p:txBody>
      </p:sp>
      <p:sp>
        <p:nvSpPr>
          <p:cNvPr id="22" name="Slide Number Placeholder 21"/>
          <p:cNvSpPr>
            <a:spLocks noGrp="1"/>
          </p:cNvSpPr>
          <p:nvPr>
            <p:ph type="sldNum" sz="quarter" idx="15"/>
          </p:nvPr>
        </p:nvSpPr>
        <p:spPr/>
        <p:txBody>
          <a:bodyPr rtlCol="0"/>
          <a:lstStyle/>
          <a:p>
            <a:fld id="{0F5D03FE-C334-457E-BDA6-EF5BC71515B8}"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transition>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28B7D37-2026-44A7-B82B-C97ACB3C7E83}" type="datetime1">
              <a:rPr lang="en-US" smtClean="0"/>
              <a:pPr/>
              <a:t>6/20/2023</a:t>
            </a:fld>
            <a:endParaRPr lang="en-US"/>
          </a:p>
        </p:txBody>
      </p:sp>
      <p:sp>
        <p:nvSpPr>
          <p:cNvPr id="18" name="Slide Number Placeholder 17"/>
          <p:cNvSpPr>
            <a:spLocks noGrp="1"/>
          </p:cNvSpPr>
          <p:nvPr>
            <p:ph type="sldNum" sz="quarter" idx="11"/>
          </p:nvPr>
        </p:nvSpPr>
        <p:spPr/>
        <p:txBody>
          <a:bodyPr rtlCol="0"/>
          <a:lstStyle/>
          <a:p>
            <a:fld id="{0F5D03FE-C334-457E-BDA6-EF5BC71515B8}"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transition>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24A19150-C038-42D8-871B-2242FF05250E}" type="datetime1">
              <a:rPr lang="en-US" smtClean="0"/>
              <a:pPr/>
              <a:t>6/20/2023</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F5D03FE-C334-457E-BDA6-EF5BC71515B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ransition>
    <p:wipe dir="d"/>
  </p:transition>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Why Do We Use Python for Machine Learning &amp; AI? | by Ajay Kapoor | Python  in Plain Englis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1219200" y="76200"/>
            <a:ext cx="6172200" cy="1230632"/>
          </a:xfrm>
        </p:spPr>
        <p:txBody>
          <a:bodyPr>
            <a:normAutofit fontScale="90000"/>
          </a:bodyPr>
          <a:lstStyle/>
          <a:p>
            <a:pPr algn="ctr"/>
            <a:r>
              <a:rPr lang="en-US" dirty="0">
                <a:solidFill>
                  <a:schemeClr val="bg1"/>
                </a:solidFill>
              </a:rPr>
              <a:t>CHAPTER </a:t>
            </a:r>
            <a:r>
              <a:rPr lang="en-US" dirty="0" smtClean="0">
                <a:solidFill>
                  <a:schemeClr val="bg1"/>
                </a:solidFill>
              </a:rPr>
              <a:t>4</a:t>
            </a:r>
            <a:br>
              <a:rPr lang="en-US" dirty="0" smtClean="0">
                <a:solidFill>
                  <a:schemeClr val="bg1"/>
                </a:solidFill>
              </a:rPr>
            </a:br>
            <a:r>
              <a:rPr lang="en-US" dirty="0" smtClean="0">
                <a:solidFill>
                  <a:schemeClr val="bg1"/>
                </a:solidFill>
              </a:rPr>
              <a:t>Python For AI/ML</a:t>
            </a:r>
            <a:r>
              <a:rPr lang="en-US" dirty="0">
                <a:solidFill>
                  <a:schemeClr val="bg1"/>
                </a:solidFill>
              </a:rPr>
              <a:t/>
            </a:r>
            <a:br>
              <a:rPr lang="en-US" dirty="0">
                <a:solidFill>
                  <a:schemeClr val="bg1"/>
                </a:solidFill>
              </a:rPr>
            </a:br>
            <a:endParaRPr lang="en-US" dirty="0">
              <a:solidFill>
                <a:schemeClr val="bg1"/>
              </a:solidFill>
            </a:endParaRPr>
          </a:p>
        </p:txBody>
      </p:sp>
      <p:sp>
        <p:nvSpPr>
          <p:cNvPr id="3" name="Subtitle 2"/>
          <p:cNvSpPr>
            <a:spLocks noGrp="1"/>
          </p:cNvSpPr>
          <p:nvPr>
            <p:ph type="subTitle" idx="1"/>
          </p:nvPr>
        </p:nvSpPr>
        <p:spPr>
          <a:xfrm>
            <a:off x="2743200" y="4760426"/>
            <a:ext cx="6172200" cy="1371600"/>
          </a:xfrm>
        </p:spPr>
        <p:txBody>
          <a:bodyPr/>
          <a:lstStyle/>
          <a:p>
            <a:pPr algn="r"/>
            <a:r>
              <a:rPr lang="en-US" dirty="0">
                <a:solidFill>
                  <a:schemeClr val="bg1"/>
                </a:solidFill>
              </a:rPr>
              <a:t>Presented by</a:t>
            </a:r>
          </a:p>
          <a:p>
            <a:pPr algn="r"/>
            <a:r>
              <a:rPr lang="en-US" dirty="0" smtClean="0">
                <a:solidFill>
                  <a:schemeClr val="bg1"/>
                </a:solidFill>
              </a:rPr>
              <a:t>Mohammad Tahir Mirji</a:t>
            </a:r>
            <a:endParaRPr lang="en-US" dirty="0">
              <a:solidFill>
                <a:schemeClr val="bg1"/>
              </a:solidFill>
            </a:endParaRPr>
          </a:p>
        </p:txBody>
      </p:sp>
      <p:sp>
        <p:nvSpPr>
          <p:cNvPr id="4" name="Slide Number Placeholder 3"/>
          <p:cNvSpPr>
            <a:spLocks noGrp="1"/>
          </p:cNvSpPr>
          <p:nvPr>
            <p:ph type="sldNum" sz="quarter" idx="12"/>
          </p:nvPr>
        </p:nvSpPr>
        <p:spPr/>
        <p:txBody>
          <a:bodyPr/>
          <a:lstStyle/>
          <a:p>
            <a:fld id="{0F5D03FE-C334-457E-BDA6-EF5BC71515B8}" type="slidenum">
              <a:rPr lang="en-US" smtClean="0"/>
              <a:pPr/>
              <a:t>1</a:t>
            </a:fld>
            <a:endParaRPr lang="en-US"/>
          </a:p>
        </p:txBody>
      </p:sp>
    </p:spTree>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check Dimensions</a:t>
            </a:r>
          </a:p>
        </p:txBody>
      </p:sp>
      <p:sp>
        <p:nvSpPr>
          <p:cNvPr id="3" name="Content Placeholder 2"/>
          <p:cNvSpPr>
            <a:spLocks noGrp="1"/>
          </p:cNvSpPr>
          <p:nvPr>
            <p:ph sz="quarter" idx="1"/>
          </p:nvPr>
        </p:nvSpPr>
        <p:spPr/>
        <p:txBody>
          <a:bodyPr>
            <a:normAutofit/>
          </a:bodyPr>
          <a:lstStyle/>
          <a:p>
            <a:r>
              <a:rPr lang="en-US" dirty="0"/>
              <a:t>Using </a:t>
            </a:r>
            <a:r>
              <a:rPr lang="en-US" b="1" u="sng" dirty="0" err="1"/>
              <a:t>ndim</a:t>
            </a:r>
            <a:r>
              <a:rPr lang="en-US" b="1" u="sng" dirty="0"/>
              <a:t> </a:t>
            </a:r>
            <a:r>
              <a:rPr lang="en-US" dirty="0"/>
              <a:t>keyword</a:t>
            </a:r>
          </a:p>
          <a:p>
            <a:pPr>
              <a:buNone/>
            </a:pPr>
            <a:r>
              <a:rPr lang="en-US" dirty="0"/>
              <a:t>Ex 5:</a:t>
            </a:r>
          </a:p>
          <a:p>
            <a:pPr>
              <a:buNone/>
            </a:pPr>
            <a:r>
              <a:rPr lang="en-US" dirty="0">
                <a:solidFill>
                  <a:srgbClr val="FFC000"/>
                </a:solidFill>
              </a:rPr>
              <a:t>a = </a:t>
            </a:r>
            <a:r>
              <a:rPr lang="en-US" dirty="0" err="1">
                <a:solidFill>
                  <a:srgbClr val="FFC000"/>
                </a:solidFill>
              </a:rPr>
              <a:t>np.array</a:t>
            </a:r>
            <a:r>
              <a:rPr lang="en-US" dirty="0">
                <a:solidFill>
                  <a:srgbClr val="FFC000"/>
                </a:solidFill>
              </a:rPr>
              <a:t>(42)</a:t>
            </a:r>
          </a:p>
          <a:p>
            <a:pPr>
              <a:buNone/>
            </a:pPr>
            <a:r>
              <a:rPr lang="en-US" dirty="0">
                <a:solidFill>
                  <a:srgbClr val="FFC000"/>
                </a:solidFill>
              </a:rPr>
              <a:t>b = </a:t>
            </a:r>
            <a:r>
              <a:rPr lang="en-US" dirty="0" err="1">
                <a:solidFill>
                  <a:srgbClr val="FFC000"/>
                </a:solidFill>
              </a:rPr>
              <a:t>np.array</a:t>
            </a:r>
            <a:r>
              <a:rPr lang="en-US" dirty="0">
                <a:solidFill>
                  <a:srgbClr val="FFC000"/>
                </a:solidFill>
              </a:rPr>
              <a:t>([1, 2, 3, 4, 5])</a:t>
            </a:r>
          </a:p>
          <a:p>
            <a:pPr>
              <a:buNone/>
            </a:pPr>
            <a:r>
              <a:rPr lang="en-US" dirty="0">
                <a:solidFill>
                  <a:srgbClr val="FFC000"/>
                </a:solidFill>
              </a:rPr>
              <a:t>print(</a:t>
            </a:r>
            <a:r>
              <a:rPr lang="en-US" dirty="0" err="1">
                <a:solidFill>
                  <a:srgbClr val="FFC000"/>
                </a:solidFill>
              </a:rPr>
              <a:t>a.ndim</a:t>
            </a:r>
            <a:r>
              <a:rPr lang="en-US" dirty="0">
                <a:solidFill>
                  <a:srgbClr val="FFC000"/>
                </a:solidFill>
              </a:rPr>
              <a:t>)</a:t>
            </a:r>
          </a:p>
          <a:p>
            <a:pPr>
              <a:buNone/>
            </a:pPr>
            <a:r>
              <a:rPr lang="en-US" dirty="0">
                <a:solidFill>
                  <a:srgbClr val="FFC000"/>
                </a:solidFill>
              </a:rPr>
              <a:t>print(</a:t>
            </a:r>
            <a:r>
              <a:rPr lang="en-US" dirty="0" err="1">
                <a:solidFill>
                  <a:srgbClr val="FFC000"/>
                </a:solidFill>
              </a:rPr>
              <a:t>b.ndim</a:t>
            </a:r>
            <a:r>
              <a:rPr lang="en-US" dirty="0">
                <a:solidFill>
                  <a:srgbClr val="FFC000"/>
                </a:solidFill>
              </a:rPr>
              <a:t>)</a:t>
            </a:r>
          </a:p>
          <a:p>
            <a:pPr>
              <a:buNone/>
            </a:pPr>
            <a:r>
              <a:rPr lang="en-US" dirty="0"/>
              <a:t>Output:</a:t>
            </a:r>
          </a:p>
          <a:p>
            <a:pPr>
              <a:buNone/>
            </a:pPr>
            <a:r>
              <a:rPr lang="en-US" dirty="0">
                <a:solidFill>
                  <a:srgbClr val="FFC000"/>
                </a:solidFill>
              </a:rPr>
              <a:t>0</a:t>
            </a:r>
          </a:p>
          <a:p>
            <a:pPr>
              <a:buNone/>
            </a:pPr>
            <a:r>
              <a:rPr lang="en-US" dirty="0">
                <a:solidFill>
                  <a:srgbClr val="FFC000"/>
                </a:solidFill>
              </a:rPr>
              <a:t>1</a:t>
            </a:r>
          </a:p>
        </p:txBody>
      </p:sp>
      <p:sp>
        <p:nvSpPr>
          <p:cNvPr id="4" name="Slide Number Placeholder 3"/>
          <p:cNvSpPr>
            <a:spLocks noGrp="1"/>
          </p:cNvSpPr>
          <p:nvPr>
            <p:ph type="sldNum" sz="quarter" idx="15"/>
          </p:nvPr>
        </p:nvSpPr>
        <p:spPr/>
        <p:txBody>
          <a:bodyPr/>
          <a:lstStyle/>
          <a:p>
            <a:fld id="{0F5D03FE-C334-457E-BDA6-EF5BC71515B8}" type="slidenum">
              <a:rPr lang="en-US" smtClean="0"/>
              <a:pPr/>
              <a:t>10</a:t>
            </a:fld>
            <a:endParaRPr lang="en-US"/>
          </a:p>
        </p:txBody>
      </p:sp>
    </p:spTree>
  </p:cSld>
  <p:clrMapOvr>
    <a:masterClrMapping/>
  </p:clrMapOvr>
  <p:transition>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US" dirty="0"/>
              <a:t>Checking Shape of the array</a:t>
            </a:r>
          </a:p>
        </p:txBody>
      </p:sp>
      <p:sp>
        <p:nvSpPr>
          <p:cNvPr id="3" name="Content Placeholder 2"/>
          <p:cNvSpPr>
            <a:spLocks noGrp="1"/>
          </p:cNvSpPr>
          <p:nvPr>
            <p:ph sz="quarter" idx="1"/>
          </p:nvPr>
        </p:nvSpPr>
        <p:spPr>
          <a:xfrm>
            <a:off x="457200" y="914400"/>
            <a:ext cx="8229600" cy="5562600"/>
          </a:xfrm>
        </p:spPr>
        <p:txBody>
          <a:bodyPr>
            <a:normAutofit/>
          </a:bodyPr>
          <a:lstStyle/>
          <a:p>
            <a:r>
              <a:rPr lang="en-US" dirty="0"/>
              <a:t>Shape is the number of elements in the array</a:t>
            </a:r>
          </a:p>
          <a:p>
            <a:r>
              <a:rPr lang="en-US" b="1" dirty="0">
                <a:latin typeface="Times New Roman" pitchFamily="18" charset="0"/>
                <a:cs typeface="Times New Roman" pitchFamily="18" charset="0"/>
              </a:rPr>
              <a:t>syntax:</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numpy.shape</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array_name</a:t>
            </a:r>
            <a:r>
              <a:rPr lang="en-US" dirty="0">
                <a:latin typeface="Times New Roman" pitchFamily="18" charset="0"/>
                <a:cs typeface="Times New Roman" pitchFamily="18" charset="0"/>
              </a:rPr>
              <a:t>) </a:t>
            </a:r>
            <a:br>
              <a:rPr lang="en-US" dirty="0">
                <a:latin typeface="Times New Roman" pitchFamily="18" charset="0"/>
                <a:cs typeface="Times New Roman" pitchFamily="18" charset="0"/>
              </a:rPr>
            </a:br>
            <a:r>
              <a:rPr lang="en-US" b="1" dirty="0">
                <a:latin typeface="Times New Roman" pitchFamily="18" charset="0"/>
                <a:cs typeface="Times New Roman" pitchFamily="18" charset="0"/>
              </a:rPr>
              <a:t>Parameters: </a:t>
            </a:r>
            <a:r>
              <a:rPr lang="en-US" dirty="0">
                <a:latin typeface="Times New Roman" pitchFamily="18" charset="0"/>
                <a:cs typeface="Times New Roman" pitchFamily="18" charset="0"/>
              </a:rPr>
              <a:t>Array is passed as a Parameter. </a:t>
            </a:r>
            <a:br>
              <a:rPr lang="en-US" dirty="0">
                <a:latin typeface="Times New Roman" pitchFamily="18" charset="0"/>
                <a:cs typeface="Times New Roman" pitchFamily="18" charset="0"/>
              </a:rPr>
            </a:br>
            <a:r>
              <a:rPr lang="en-US" b="1" dirty="0">
                <a:latin typeface="Times New Roman" pitchFamily="18" charset="0"/>
                <a:cs typeface="Times New Roman" pitchFamily="18" charset="0"/>
              </a:rPr>
              <a:t>Return: </a:t>
            </a:r>
            <a:r>
              <a:rPr lang="en-US" dirty="0">
                <a:latin typeface="Times New Roman" pitchFamily="18" charset="0"/>
                <a:cs typeface="Times New Roman" pitchFamily="18" charset="0"/>
              </a:rPr>
              <a:t>A </a:t>
            </a:r>
            <a:r>
              <a:rPr lang="en-US" dirty="0" err="1">
                <a:latin typeface="Times New Roman" pitchFamily="18" charset="0"/>
                <a:cs typeface="Times New Roman" pitchFamily="18" charset="0"/>
              </a:rPr>
              <a:t>tuple</a:t>
            </a:r>
            <a:r>
              <a:rPr lang="en-US" dirty="0">
                <a:latin typeface="Times New Roman" pitchFamily="18" charset="0"/>
                <a:cs typeface="Times New Roman" pitchFamily="18" charset="0"/>
              </a:rPr>
              <a:t> whose elements give the lengths of the corresponding array dimensions. </a:t>
            </a:r>
          </a:p>
          <a:p>
            <a:pPr>
              <a:buNone/>
            </a:pPr>
            <a:r>
              <a:rPr lang="en-US" dirty="0"/>
              <a:t>Ex6:</a:t>
            </a:r>
          </a:p>
          <a:p>
            <a:pPr>
              <a:buNone/>
            </a:pPr>
            <a:r>
              <a:rPr lang="en-US" dirty="0"/>
              <a:t>#find the shape of array</a:t>
            </a:r>
          </a:p>
          <a:p>
            <a:pPr>
              <a:buNone/>
            </a:pPr>
            <a:r>
              <a:rPr lang="en-US" dirty="0">
                <a:solidFill>
                  <a:srgbClr val="FFC000"/>
                </a:solidFill>
              </a:rPr>
              <a:t>arr1 = </a:t>
            </a:r>
            <a:r>
              <a:rPr lang="en-US" dirty="0" err="1">
                <a:solidFill>
                  <a:srgbClr val="FFC000"/>
                </a:solidFill>
              </a:rPr>
              <a:t>npy.array</a:t>
            </a:r>
            <a:r>
              <a:rPr lang="en-US" dirty="0">
                <a:solidFill>
                  <a:srgbClr val="FFC000"/>
                </a:solidFill>
              </a:rPr>
              <a:t>([1, 3, 5, 7])</a:t>
            </a:r>
          </a:p>
          <a:p>
            <a:pPr>
              <a:buNone/>
            </a:pPr>
            <a:r>
              <a:rPr lang="en-US" dirty="0">
                <a:solidFill>
                  <a:srgbClr val="FFC000"/>
                </a:solidFill>
              </a:rPr>
              <a:t>print(arr1.shape</a:t>
            </a:r>
            <a:r>
              <a:rPr lang="en-US" dirty="0"/>
              <a:t>)</a:t>
            </a:r>
          </a:p>
          <a:p>
            <a:pPr>
              <a:buNone/>
            </a:pPr>
            <a:r>
              <a:rPr lang="en-US" dirty="0"/>
              <a:t>Output:</a:t>
            </a:r>
          </a:p>
          <a:p>
            <a:pPr>
              <a:buNone/>
            </a:pPr>
            <a:r>
              <a:rPr lang="en-US" dirty="0">
                <a:solidFill>
                  <a:srgbClr val="FFC000"/>
                </a:solidFill>
              </a:rPr>
              <a:t>(1,4)</a:t>
            </a:r>
          </a:p>
          <a:p>
            <a:pPr>
              <a:buNone/>
            </a:pPr>
            <a:endParaRPr lang="en-US" dirty="0"/>
          </a:p>
          <a:p>
            <a:pPr>
              <a:buNone/>
            </a:pPr>
            <a:endParaRPr lang="en-US" dirty="0"/>
          </a:p>
          <a:p>
            <a:pPr>
              <a:buNone/>
            </a:pPr>
            <a:endParaRPr lang="en-US" dirty="0"/>
          </a:p>
          <a:p>
            <a:pPr>
              <a:buNone/>
            </a:pPr>
            <a:endParaRPr lang="en-US" dirty="0"/>
          </a:p>
          <a:p>
            <a:pPr>
              <a:buNone/>
            </a:pPr>
            <a:endParaRPr lang="en-US" b="1" u="sng"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11</a:t>
            </a:fld>
            <a:endParaRPr lang="en-US"/>
          </a:p>
        </p:txBody>
      </p:sp>
    </p:spTree>
  </p:cSld>
  <p:clrMapOvr>
    <a:masterClrMapping/>
  </p:clrMapOvr>
  <p:transition>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09600"/>
            <a:ext cx="8229600" cy="5699760"/>
          </a:xfrm>
        </p:spPr>
        <p:txBody>
          <a:bodyPr>
            <a:normAutofit fontScale="40000" lnSpcReduction="20000"/>
          </a:bodyPr>
          <a:lstStyle/>
          <a:p>
            <a:r>
              <a:rPr lang="en-US" sz="3600" dirty="0"/>
              <a:t>Besides creating an array from a sequence of elements, you can easily create an array filled with 0’s:</a:t>
            </a:r>
          </a:p>
          <a:p>
            <a:pPr>
              <a:buNone/>
            </a:pPr>
            <a:r>
              <a:rPr lang="en-US" sz="3600" dirty="0"/>
              <a:t>&gt;&gt;&gt; </a:t>
            </a:r>
            <a:r>
              <a:rPr lang="en-US" sz="3600" dirty="0" err="1"/>
              <a:t>np</a:t>
            </a:r>
            <a:r>
              <a:rPr lang="en-US" sz="3600" b="1" dirty="0" err="1"/>
              <a:t>.</a:t>
            </a:r>
            <a:r>
              <a:rPr lang="en-US" sz="3600" dirty="0" err="1"/>
              <a:t>zeros</a:t>
            </a:r>
            <a:r>
              <a:rPr lang="en-US" sz="3600" b="1" dirty="0"/>
              <a:t>(2)</a:t>
            </a:r>
            <a:r>
              <a:rPr lang="en-US" sz="3600" dirty="0"/>
              <a:t> </a:t>
            </a:r>
          </a:p>
          <a:p>
            <a:pPr>
              <a:buNone/>
            </a:pPr>
            <a:r>
              <a:rPr lang="en-US" sz="3600" dirty="0"/>
              <a:t>Output:</a:t>
            </a:r>
          </a:p>
          <a:p>
            <a:pPr>
              <a:buNone/>
            </a:pPr>
            <a:r>
              <a:rPr lang="en-US" sz="3600" i="1" dirty="0"/>
              <a:t>array([0., 0.])</a:t>
            </a:r>
            <a:r>
              <a:rPr lang="en-US" sz="3600" dirty="0"/>
              <a:t> </a:t>
            </a:r>
          </a:p>
          <a:p>
            <a:r>
              <a:rPr lang="en-US" sz="3600" dirty="0"/>
              <a:t>Or an array filled with 1’s:</a:t>
            </a:r>
          </a:p>
          <a:p>
            <a:pPr>
              <a:buNone/>
            </a:pPr>
            <a:r>
              <a:rPr lang="en-US" sz="3600" dirty="0"/>
              <a:t>&gt;&gt;&gt; </a:t>
            </a:r>
            <a:r>
              <a:rPr lang="en-US" sz="3600" dirty="0" err="1"/>
              <a:t>np</a:t>
            </a:r>
            <a:r>
              <a:rPr lang="en-US" sz="3600" b="1" dirty="0" err="1"/>
              <a:t>.</a:t>
            </a:r>
            <a:r>
              <a:rPr lang="en-US" sz="3600" dirty="0" err="1"/>
              <a:t>ones</a:t>
            </a:r>
            <a:r>
              <a:rPr lang="en-US" sz="3600" b="1" dirty="0"/>
              <a:t>(2)</a:t>
            </a:r>
            <a:r>
              <a:rPr lang="en-US" sz="3600" dirty="0"/>
              <a:t> </a:t>
            </a:r>
          </a:p>
          <a:p>
            <a:pPr>
              <a:buNone/>
            </a:pPr>
            <a:r>
              <a:rPr lang="en-US" sz="3600" dirty="0"/>
              <a:t>Output:</a:t>
            </a:r>
          </a:p>
          <a:p>
            <a:pPr>
              <a:buNone/>
            </a:pPr>
            <a:r>
              <a:rPr lang="en-US" sz="3600" i="1" dirty="0"/>
              <a:t>array([1., 1.])</a:t>
            </a:r>
            <a:r>
              <a:rPr lang="en-US" sz="3600" dirty="0"/>
              <a:t> </a:t>
            </a:r>
          </a:p>
          <a:p>
            <a:r>
              <a:rPr lang="en-US" sz="3600" dirty="0"/>
              <a:t>You can create an array with a range of elements:</a:t>
            </a:r>
          </a:p>
          <a:p>
            <a:pPr>
              <a:buNone/>
            </a:pPr>
            <a:r>
              <a:rPr lang="en-US" sz="3600" dirty="0"/>
              <a:t>&gt;&gt;&gt; </a:t>
            </a:r>
            <a:r>
              <a:rPr lang="en-US" sz="3600" dirty="0" err="1"/>
              <a:t>np</a:t>
            </a:r>
            <a:r>
              <a:rPr lang="en-US" sz="3600" b="1" dirty="0" err="1"/>
              <a:t>.</a:t>
            </a:r>
            <a:r>
              <a:rPr lang="en-US" sz="3600" dirty="0" err="1"/>
              <a:t>arange</a:t>
            </a:r>
            <a:r>
              <a:rPr lang="en-US" sz="3600" b="1" dirty="0"/>
              <a:t>(4)</a:t>
            </a:r>
            <a:r>
              <a:rPr lang="en-US" sz="3600" dirty="0"/>
              <a:t> </a:t>
            </a:r>
          </a:p>
          <a:p>
            <a:pPr>
              <a:buNone/>
            </a:pPr>
            <a:r>
              <a:rPr lang="en-US" sz="3600" i="1" dirty="0"/>
              <a:t>Output:</a:t>
            </a:r>
          </a:p>
          <a:p>
            <a:pPr>
              <a:buNone/>
            </a:pPr>
            <a:r>
              <a:rPr lang="en-US" sz="3600" i="1" dirty="0"/>
              <a:t>array([0, 1, 2, 3])</a:t>
            </a:r>
          </a:p>
          <a:p>
            <a:r>
              <a:rPr lang="en-US" sz="3600" dirty="0"/>
              <a:t>And even an array that contains a range of evenly spaced intervals. To do this, you will specify the </a:t>
            </a:r>
            <a:r>
              <a:rPr lang="en-US" sz="3600" b="1" dirty="0"/>
              <a:t>first number</a:t>
            </a:r>
            <a:r>
              <a:rPr lang="en-US" sz="3600" dirty="0"/>
              <a:t>, </a:t>
            </a:r>
            <a:r>
              <a:rPr lang="en-US" sz="3600" b="1" dirty="0"/>
              <a:t>last number</a:t>
            </a:r>
            <a:r>
              <a:rPr lang="en-US" sz="3600" dirty="0"/>
              <a:t>, and the </a:t>
            </a:r>
            <a:r>
              <a:rPr lang="en-US" sz="3600" b="1" dirty="0"/>
              <a:t>step size</a:t>
            </a:r>
            <a:r>
              <a:rPr lang="en-US" sz="3600" dirty="0"/>
              <a:t>.</a:t>
            </a:r>
          </a:p>
          <a:p>
            <a:pPr>
              <a:buNone/>
            </a:pPr>
            <a:r>
              <a:rPr lang="en-US" sz="3600" dirty="0"/>
              <a:t>&gt;&gt;&gt; </a:t>
            </a:r>
            <a:r>
              <a:rPr lang="en-US" sz="3600" dirty="0" err="1"/>
              <a:t>np</a:t>
            </a:r>
            <a:r>
              <a:rPr lang="en-US" sz="3600" b="1" dirty="0" err="1"/>
              <a:t>.</a:t>
            </a:r>
            <a:r>
              <a:rPr lang="en-US" sz="3600" dirty="0" err="1"/>
              <a:t>arange</a:t>
            </a:r>
            <a:r>
              <a:rPr lang="en-US" sz="3600" b="1" dirty="0"/>
              <a:t>(2,</a:t>
            </a:r>
            <a:r>
              <a:rPr lang="en-US" sz="3600" dirty="0"/>
              <a:t> </a:t>
            </a:r>
            <a:r>
              <a:rPr lang="en-US" sz="3600" b="1" dirty="0"/>
              <a:t>9,</a:t>
            </a:r>
            <a:r>
              <a:rPr lang="en-US" sz="3600" dirty="0"/>
              <a:t> </a:t>
            </a:r>
            <a:r>
              <a:rPr lang="en-US" sz="3600" b="1" dirty="0"/>
              <a:t>2)</a:t>
            </a:r>
            <a:r>
              <a:rPr lang="en-US" sz="3600" dirty="0"/>
              <a:t> </a:t>
            </a:r>
          </a:p>
          <a:p>
            <a:pPr>
              <a:buNone/>
            </a:pPr>
            <a:r>
              <a:rPr lang="en-US" sz="3600" i="1" dirty="0"/>
              <a:t>Output:</a:t>
            </a:r>
          </a:p>
          <a:p>
            <a:pPr>
              <a:buNone/>
            </a:pPr>
            <a:r>
              <a:rPr lang="en-US" sz="3600" i="1" dirty="0"/>
              <a:t>array([2, 4, 6, 8])</a:t>
            </a:r>
            <a:endParaRPr lang="en-US" sz="3600" dirty="0"/>
          </a:p>
          <a:p>
            <a:pPr>
              <a:buNone/>
            </a:pPr>
            <a:endParaRPr lang="en-US" sz="3600" dirty="0"/>
          </a:p>
          <a:p>
            <a:endParaRPr lang="en-US" dirty="0"/>
          </a:p>
          <a:p>
            <a:pPr>
              <a:buNone/>
            </a:pPr>
            <a:r>
              <a:rPr lang="en-US" dirty="0"/>
              <a:t/>
            </a:r>
            <a:br>
              <a:rPr lang="en-US" dirty="0"/>
            </a:br>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12</a:t>
            </a:fld>
            <a:endParaRPr lang="en-US"/>
          </a:p>
        </p:txBody>
      </p:sp>
    </p:spTree>
  </p:cSld>
  <p:clrMapOvr>
    <a:masterClrMapping/>
  </p:clrMapOvr>
  <p:transition>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dirty="0"/>
              <a:t>Sorting arrays</a:t>
            </a:r>
          </a:p>
        </p:txBody>
      </p:sp>
      <p:sp>
        <p:nvSpPr>
          <p:cNvPr id="3" name="Content Placeholder 2"/>
          <p:cNvSpPr>
            <a:spLocks noGrp="1"/>
          </p:cNvSpPr>
          <p:nvPr>
            <p:ph sz="quarter" idx="1"/>
          </p:nvPr>
        </p:nvSpPr>
        <p:spPr>
          <a:xfrm>
            <a:off x="457200" y="838200"/>
            <a:ext cx="8229600" cy="5867400"/>
          </a:xfrm>
        </p:spPr>
        <p:txBody>
          <a:bodyPr>
            <a:normAutofit/>
          </a:bodyPr>
          <a:lstStyle/>
          <a:p>
            <a:r>
              <a:rPr lang="en-US" dirty="0"/>
              <a:t>Sorting an element is simple with </a:t>
            </a:r>
            <a:r>
              <a:rPr lang="en-US" dirty="0" err="1"/>
              <a:t>np.sort</a:t>
            </a:r>
            <a:r>
              <a:rPr lang="en-US" dirty="0"/>
              <a:t>()</a:t>
            </a:r>
          </a:p>
          <a:p>
            <a:pPr>
              <a:buNone/>
            </a:pPr>
            <a:r>
              <a:rPr lang="en-US" dirty="0" err="1"/>
              <a:t>arr</a:t>
            </a:r>
            <a:r>
              <a:rPr lang="en-US" dirty="0"/>
              <a:t> </a:t>
            </a:r>
            <a:r>
              <a:rPr lang="en-US" b="1" dirty="0"/>
              <a:t>=</a:t>
            </a:r>
            <a:r>
              <a:rPr lang="en-US" dirty="0"/>
              <a:t> </a:t>
            </a:r>
            <a:r>
              <a:rPr lang="en-US" dirty="0" err="1"/>
              <a:t>np</a:t>
            </a:r>
            <a:r>
              <a:rPr lang="en-US" b="1" dirty="0" err="1"/>
              <a:t>.</a:t>
            </a:r>
            <a:r>
              <a:rPr lang="en-US" dirty="0" err="1"/>
              <a:t>array</a:t>
            </a:r>
            <a:r>
              <a:rPr lang="en-US" b="1" dirty="0"/>
              <a:t>([2,</a:t>
            </a:r>
            <a:r>
              <a:rPr lang="en-US" dirty="0"/>
              <a:t> </a:t>
            </a:r>
            <a:r>
              <a:rPr lang="en-US" b="1" dirty="0"/>
              <a:t>1,</a:t>
            </a:r>
            <a:r>
              <a:rPr lang="en-US" dirty="0"/>
              <a:t> </a:t>
            </a:r>
            <a:r>
              <a:rPr lang="en-US" b="1" dirty="0"/>
              <a:t>5,</a:t>
            </a:r>
            <a:r>
              <a:rPr lang="en-US" dirty="0"/>
              <a:t> </a:t>
            </a:r>
            <a:r>
              <a:rPr lang="en-US" b="1" dirty="0"/>
              <a:t>3,</a:t>
            </a:r>
            <a:r>
              <a:rPr lang="en-US" dirty="0"/>
              <a:t> </a:t>
            </a:r>
            <a:r>
              <a:rPr lang="en-US" b="1" dirty="0"/>
              <a:t>7,</a:t>
            </a:r>
            <a:r>
              <a:rPr lang="en-US" dirty="0"/>
              <a:t> </a:t>
            </a:r>
            <a:r>
              <a:rPr lang="en-US" b="1" dirty="0"/>
              <a:t>4,</a:t>
            </a:r>
            <a:r>
              <a:rPr lang="en-US" dirty="0"/>
              <a:t> </a:t>
            </a:r>
            <a:r>
              <a:rPr lang="en-US" b="1" dirty="0"/>
              <a:t>6,</a:t>
            </a:r>
            <a:r>
              <a:rPr lang="en-US" dirty="0"/>
              <a:t> </a:t>
            </a:r>
            <a:r>
              <a:rPr lang="en-US" b="1" dirty="0"/>
              <a:t>8])</a:t>
            </a:r>
            <a:r>
              <a:rPr lang="en-US" dirty="0"/>
              <a:t> </a:t>
            </a:r>
          </a:p>
          <a:p>
            <a:pPr>
              <a:buNone/>
            </a:pPr>
            <a:r>
              <a:rPr lang="en-US" dirty="0"/>
              <a:t>&gt;&gt;&gt; </a:t>
            </a:r>
            <a:r>
              <a:rPr lang="en-US" dirty="0" err="1"/>
              <a:t>np</a:t>
            </a:r>
            <a:r>
              <a:rPr lang="en-US" b="1" dirty="0" err="1"/>
              <a:t>.</a:t>
            </a:r>
            <a:r>
              <a:rPr lang="en-US" dirty="0" err="1"/>
              <a:t>sort</a:t>
            </a:r>
            <a:r>
              <a:rPr lang="en-US" b="1" dirty="0"/>
              <a:t>(</a:t>
            </a:r>
            <a:r>
              <a:rPr lang="en-US" dirty="0" err="1"/>
              <a:t>arr</a:t>
            </a:r>
            <a:r>
              <a:rPr lang="en-US" b="1" dirty="0"/>
              <a:t>)</a:t>
            </a:r>
          </a:p>
          <a:p>
            <a:pPr>
              <a:buNone/>
            </a:pPr>
            <a:r>
              <a:rPr lang="en-US" b="1" dirty="0"/>
              <a:t>Output:</a:t>
            </a:r>
          </a:p>
          <a:p>
            <a:pPr>
              <a:buNone/>
            </a:pPr>
            <a:r>
              <a:rPr lang="en-US" dirty="0"/>
              <a:t> </a:t>
            </a:r>
            <a:r>
              <a:rPr lang="en-US" i="1" dirty="0"/>
              <a:t>array([1, 2, 3, 4, 5, 6, 7, 8])</a:t>
            </a:r>
          </a:p>
          <a:p>
            <a:r>
              <a:rPr lang="en-US" i="1" dirty="0"/>
              <a:t>Sorting alphabetical data</a:t>
            </a:r>
          </a:p>
          <a:p>
            <a:pPr>
              <a:buNone/>
            </a:pPr>
            <a:r>
              <a:rPr lang="en-US" dirty="0"/>
              <a:t>import </a:t>
            </a:r>
            <a:r>
              <a:rPr lang="en-US" dirty="0" err="1"/>
              <a:t>numpy</a:t>
            </a:r>
            <a:r>
              <a:rPr lang="en-US" dirty="0"/>
              <a:t> as </a:t>
            </a:r>
            <a:r>
              <a:rPr lang="en-US" dirty="0" err="1"/>
              <a:t>np</a:t>
            </a:r>
            <a:r>
              <a:rPr lang="en-US" dirty="0"/>
              <a:t/>
            </a:r>
            <a:br>
              <a:rPr lang="en-US" dirty="0"/>
            </a:br>
            <a:r>
              <a:rPr lang="en-US" dirty="0"/>
              <a:t/>
            </a:r>
            <a:br>
              <a:rPr lang="en-US" dirty="0"/>
            </a:br>
            <a:r>
              <a:rPr lang="en-US" dirty="0" err="1"/>
              <a:t>arr</a:t>
            </a:r>
            <a:r>
              <a:rPr lang="en-US" dirty="0"/>
              <a:t> = </a:t>
            </a:r>
            <a:r>
              <a:rPr lang="en-US" dirty="0" err="1"/>
              <a:t>np.array</a:t>
            </a:r>
            <a:r>
              <a:rPr lang="en-US" dirty="0"/>
              <a:t>(['banana', 'cherry', 'apple'])</a:t>
            </a:r>
            <a:br>
              <a:rPr lang="en-US" dirty="0"/>
            </a:br>
            <a:r>
              <a:rPr lang="en-US" dirty="0"/>
              <a:t/>
            </a:r>
            <a:br>
              <a:rPr lang="en-US" dirty="0"/>
            </a:br>
            <a:r>
              <a:rPr lang="en-US" dirty="0"/>
              <a:t>print(</a:t>
            </a:r>
            <a:r>
              <a:rPr lang="en-US" dirty="0" err="1"/>
              <a:t>np.sort</a:t>
            </a:r>
            <a:r>
              <a:rPr lang="en-US" dirty="0"/>
              <a:t>(</a:t>
            </a:r>
            <a:r>
              <a:rPr lang="en-US" dirty="0" err="1"/>
              <a:t>arr</a:t>
            </a:r>
            <a:r>
              <a:rPr lang="en-US" dirty="0"/>
              <a:t>))</a:t>
            </a:r>
          </a:p>
          <a:p>
            <a:pPr>
              <a:buNone/>
            </a:pPr>
            <a:r>
              <a:rPr lang="en-US" dirty="0"/>
              <a:t>Output:</a:t>
            </a:r>
          </a:p>
          <a:p>
            <a:pPr>
              <a:buNone/>
            </a:pPr>
            <a:r>
              <a:rPr lang="en-US" dirty="0"/>
              <a:t>['apple' 'banana' 'cherry']</a:t>
            </a:r>
          </a:p>
          <a:p>
            <a:pPr>
              <a:buNone/>
            </a:pPr>
            <a:endParaRPr lang="en-US" dirty="0"/>
          </a:p>
          <a:p>
            <a:pPr>
              <a:buNone/>
            </a:pPr>
            <a:endParaRPr lang="en-US" dirty="0"/>
          </a:p>
          <a:p>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13</a:t>
            </a:fld>
            <a:endParaRPr lang="en-US"/>
          </a:p>
        </p:txBody>
      </p:sp>
    </p:spTree>
  </p:cSld>
  <p:clrMapOvr>
    <a:masterClrMapping/>
  </p:clrMapOvr>
  <p:transition>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a:t>Sorting 2D array</a:t>
            </a:r>
          </a:p>
        </p:txBody>
      </p:sp>
      <p:sp>
        <p:nvSpPr>
          <p:cNvPr id="3" name="Content Placeholder 2"/>
          <p:cNvSpPr>
            <a:spLocks noGrp="1"/>
          </p:cNvSpPr>
          <p:nvPr>
            <p:ph sz="quarter" idx="1"/>
          </p:nvPr>
        </p:nvSpPr>
        <p:spPr>
          <a:xfrm>
            <a:off x="457200" y="1066800"/>
            <a:ext cx="8229600" cy="5242560"/>
          </a:xfrm>
        </p:spPr>
        <p:txBody>
          <a:bodyPr/>
          <a:lstStyle/>
          <a:p>
            <a:r>
              <a:rPr lang="en-US" dirty="0"/>
              <a:t>import </a:t>
            </a:r>
            <a:r>
              <a:rPr lang="en-US" dirty="0" err="1"/>
              <a:t>numpy</a:t>
            </a:r>
            <a:r>
              <a:rPr lang="en-US" dirty="0"/>
              <a:t> as </a:t>
            </a:r>
            <a:r>
              <a:rPr lang="en-US" dirty="0" err="1"/>
              <a:t>np</a:t>
            </a:r>
            <a:r>
              <a:rPr lang="en-US" dirty="0"/>
              <a:t/>
            </a:r>
            <a:br>
              <a:rPr lang="en-US" dirty="0"/>
            </a:br>
            <a:r>
              <a:rPr lang="en-US" dirty="0"/>
              <a:t/>
            </a:r>
            <a:br>
              <a:rPr lang="en-US" dirty="0"/>
            </a:br>
            <a:r>
              <a:rPr lang="en-US" dirty="0" err="1"/>
              <a:t>arr</a:t>
            </a:r>
            <a:r>
              <a:rPr lang="en-US" dirty="0"/>
              <a:t> = </a:t>
            </a:r>
            <a:r>
              <a:rPr lang="en-US" dirty="0" err="1"/>
              <a:t>np.array</a:t>
            </a:r>
            <a:r>
              <a:rPr lang="en-US" dirty="0"/>
              <a:t>([[3, 2, 4], [5, 0, 1]])</a:t>
            </a:r>
            <a:br>
              <a:rPr lang="en-US" dirty="0"/>
            </a:br>
            <a:r>
              <a:rPr lang="en-US" dirty="0"/>
              <a:t/>
            </a:r>
            <a:br>
              <a:rPr lang="en-US" dirty="0"/>
            </a:br>
            <a:r>
              <a:rPr lang="en-US" dirty="0"/>
              <a:t>print(</a:t>
            </a:r>
            <a:r>
              <a:rPr lang="en-US" dirty="0" err="1"/>
              <a:t>np.sort</a:t>
            </a:r>
            <a:r>
              <a:rPr lang="en-US" dirty="0"/>
              <a:t>(</a:t>
            </a:r>
            <a:r>
              <a:rPr lang="en-US" dirty="0" err="1"/>
              <a:t>arr</a:t>
            </a:r>
            <a:r>
              <a:rPr lang="en-US" dirty="0"/>
              <a:t>))</a:t>
            </a:r>
          </a:p>
          <a:p>
            <a:pPr>
              <a:buNone/>
            </a:pPr>
            <a:r>
              <a:rPr lang="en-US" dirty="0"/>
              <a:t>Output:</a:t>
            </a:r>
          </a:p>
          <a:p>
            <a:pPr>
              <a:buNone/>
            </a:pPr>
            <a:r>
              <a:rPr lang="en-US" dirty="0"/>
              <a:t>[[2 3 4] </a:t>
            </a:r>
          </a:p>
          <a:p>
            <a:pPr>
              <a:buNone/>
            </a:pPr>
            <a:r>
              <a:rPr lang="en-US" dirty="0"/>
              <a:t>[0 1 5]]</a:t>
            </a:r>
          </a:p>
        </p:txBody>
      </p:sp>
      <p:sp>
        <p:nvSpPr>
          <p:cNvPr id="4" name="Slide Number Placeholder 3"/>
          <p:cNvSpPr>
            <a:spLocks noGrp="1"/>
          </p:cNvSpPr>
          <p:nvPr>
            <p:ph type="sldNum" sz="quarter" idx="15"/>
          </p:nvPr>
        </p:nvSpPr>
        <p:spPr/>
        <p:txBody>
          <a:bodyPr/>
          <a:lstStyle/>
          <a:p>
            <a:fld id="{0F5D03FE-C334-457E-BDA6-EF5BC71515B8}" type="slidenum">
              <a:rPr lang="en-US" smtClean="0"/>
              <a:pPr/>
              <a:t>14</a:t>
            </a:fld>
            <a:endParaRPr lang="en-US"/>
          </a:p>
        </p:txBody>
      </p:sp>
    </p:spTree>
  </p:cSld>
  <p:clrMapOvr>
    <a:masterClrMapping/>
  </p:clrMapOvr>
  <p:transition>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41960" y="30480"/>
            <a:ext cx="7467600" cy="1143000"/>
          </a:xfrm>
        </p:spPr>
        <p:txBody>
          <a:bodyPr>
            <a:normAutofit/>
          </a:bodyPr>
          <a:lstStyle/>
          <a:p>
            <a:r>
              <a:rPr lang="en-US" b="0" dirty="0"/>
              <a:t>Access Array Elements</a:t>
            </a:r>
            <a:br>
              <a:rPr lang="en-US" b="0" dirty="0"/>
            </a:br>
            <a:endParaRPr lang="en-US" dirty="0"/>
          </a:p>
        </p:txBody>
      </p:sp>
      <p:sp>
        <p:nvSpPr>
          <p:cNvPr id="3" name="Content Placeholder 2"/>
          <p:cNvSpPr>
            <a:spLocks noGrp="1"/>
          </p:cNvSpPr>
          <p:nvPr>
            <p:ph sz="quarter" idx="1"/>
          </p:nvPr>
        </p:nvSpPr>
        <p:spPr>
          <a:xfrm>
            <a:off x="457200" y="762000"/>
            <a:ext cx="8229600" cy="5943600"/>
          </a:xfrm>
        </p:spPr>
        <p:txBody>
          <a:bodyPr>
            <a:normAutofit fontScale="92500" lnSpcReduction="20000"/>
          </a:bodyPr>
          <a:lstStyle/>
          <a:p>
            <a:r>
              <a:rPr lang="en-US" dirty="0"/>
              <a:t>You can access an array element by referring to its index number.</a:t>
            </a:r>
          </a:p>
          <a:p>
            <a:pPr>
              <a:buNone/>
            </a:pPr>
            <a:r>
              <a:rPr lang="en-US" dirty="0"/>
              <a:t>1.import </a:t>
            </a:r>
            <a:r>
              <a:rPr lang="en-US" dirty="0" err="1"/>
              <a:t>numpy</a:t>
            </a:r>
            <a:r>
              <a:rPr lang="en-US" dirty="0"/>
              <a:t> as </a:t>
            </a:r>
            <a:r>
              <a:rPr lang="en-US" dirty="0" err="1"/>
              <a:t>np</a:t>
            </a:r>
            <a:endParaRPr lang="en-US" dirty="0"/>
          </a:p>
          <a:p>
            <a:pPr>
              <a:buNone/>
            </a:pPr>
            <a:r>
              <a:rPr lang="en-US" dirty="0" err="1"/>
              <a:t>arr</a:t>
            </a:r>
            <a:r>
              <a:rPr lang="en-US" dirty="0"/>
              <a:t> = </a:t>
            </a:r>
            <a:r>
              <a:rPr lang="en-US" dirty="0" err="1"/>
              <a:t>np.array</a:t>
            </a:r>
            <a:r>
              <a:rPr lang="en-US" dirty="0"/>
              <a:t>([1, 2, 3, 4])</a:t>
            </a:r>
          </a:p>
          <a:p>
            <a:pPr>
              <a:buNone/>
            </a:pPr>
            <a:r>
              <a:rPr lang="en-US" dirty="0"/>
              <a:t>print(</a:t>
            </a:r>
            <a:r>
              <a:rPr lang="en-US" dirty="0" err="1"/>
              <a:t>arr</a:t>
            </a:r>
            <a:r>
              <a:rPr lang="en-US" dirty="0"/>
              <a:t>[0])</a:t>
            </a:r>
          </a:p>
          <a:p>
            <a:pPr>
              <a:buNone/>
            </a:pPr>
            <a:r>
              <a:rPr lang="en-US" dirty="0"/>
              <a:t>Output:</a:t>
            </a:r>
          </a:p>
          <a:p>
            <a:pPr>
              <a:buNone/>
            </a:pPr>
            <a:r>
              <a:rPr lang="en-US" dirty="0"/>
              <a:t>1</a:t>
            </a:r>
          </a:p>
          <a:p>
            <a:pPr>
              <a:buNone/>
            </a:pPr>
            <a:endParaRPr lang="en-US" dirty="0"/>
          </a:p>
          <a:p>
            <a:pPr>
              <a:buNone/>
            </a:pPr>
            <a:r>
              <a:rPr lang="en-US" dirty="0"/>
              <a:t>2.data </a:t>
            </a:r>
            <a:r>
              <a:rPr lang="en-US" b="1" dirty="0"/>
              <a:t>=</a:t>
            </a:r>
            <a:r>
              <a:rPr lang="en-US" dirty="0"/>
              <a:t> </a:t>
            </a:r>
            <a:r>
              <a:rPr lang="en-US" dirty="0" err="1"/>
              <a:t>np</a:t>
            </a:r>
            <a:r>
              <a:rPr lang="en-US" b="1" dirty="0" err="1"/>
              <a:t>.</a:t>
            </a:r>
            <a:r>
              <a:rPr lang="en-US" dirty="0" err="1"/>
              <a:t>array</a:t>
            </a:r>
            <a:r>
              <a:rPr lang="en-US" b="1" dirty="0"/>
              <a:t>([1,</a:t>
            </a:r>
            <a:r>
              <a:rPr lang="en-US" dirty="0"/>
              <a:t> </a:t>
            </a:r>
            <a:r>
              <a:rPr lang="en-US" b="1" dirty="0"/>
              <a:t>2,</a:t>
            </a:r>
            <a:r>
              <a:rPr lang="en-US" dirty="0"/>
              <a:t> </a:t>
            </a:r>
            <a:r>
              <a:rPr lang="en-US" b="1" dirty="0"/>
              <a:t>3])</a:t>
            </a:r>
          </a:p>
          <a:p>
            <a:pPr>
              <a:buNone/>
            </a:pPr>
            <a:r>
              <a:rPr lang="en-US" dirty="0"/>
              <a:t> &gt;&gt;&gt; data</a:t>
            </a:r>
            <a:r>
              <a:rPr lang="en-US" b="1" dirty="0"/>
              <a:t>[1]</a:t>
            </a:r>
            <a:r>
              <a:rPr lang="en-US" dirty="0"/>
              <a:t> </a:t>
            </a:r>
          </a:p>
          <a:p>
            <a:pPr>
              <a:buNone/>
            </a:pPr>
            <a:r>
              <a:rPr lang="en-US" i="1" dirty="0"/>
              <a:t>2</a:t>
            </a:r>
            <a:r>
              <a:rPr lang="en-US" dirty="0"/>
              <a:t> </a:t>
            </a:r>
          </a:p>
          <a:p>
            <a:pPr>
              <a:buNone/>
            </a:pPr>
            <a:r>
              <a:rPr lang="en-US" dirty="0"/>
              <a:t>&gt;&gt;&gt; data</a:t>
            </a:r>
            <a:r>
              <a:rPr lang="en-US" b="1" dirty="0"/>
              <a:t>[0:2]</a:t>
            </a:r>
            <a:r>
              <a:rPr lang="en-US" dirty="0"/>
              <a:t> </a:t>
            </a:r>
          </a:p>
          <a:p>
            <a:pPr>
              <a:buNone/>
            </a:pPr>
            <a:r>
              <a:rPr lang="en-US" i="1" dirty="0"/>
              <a:t>array([1, 2])</a:t>
            </a:r>
            <a:r>
              <a:rPr lang="en-US" dirty="0"/>
              <a:t> </a:t>
            </a:r>
          </a:p>
          <a:p>
            <a:pPr>
              <a:buNone/>
            </a:pPr>
            <a:r>
              <a:rPr lang="en-US" dirty="0"/>
              <a:t>&gt;&gt;&gt; data</a:t>
            </a:r>
            <a:r>
              <a:rPr lang="en-US" b="1" dirty="0"/>
              <a:t>[1:]</a:t>
            </a:r>
            <a:r>
              <a:rPr lang="en-US" dirty="0"/>
              <a:t> </a:t>
            </a:r>
          </a:p>
          <a:p>
            <a:pPr>
              <a:buNone/>
            </a:pPr>
            <a:r>
              <a:rPr lang="en-US" i="1" dirty="0"/>
              <a:t>array([2, 3])</a:t>
            </a:r>
            <a:r>
              <a:rPr lang="en-US" dirty="0"/>
              <a:t> </a:t>
            </a:r>
          </a:p>
          <a:p>
            <a:pPr>
              <a:buNone/>
            </a:pPr>
            <a:r>
              <a:rPr lang="en-US" dirty="0"/>
              <a:t>&gt;&gt;&gt; data</a:t>
            </a:r>
            <a:r>
              <a:rPr lang="en-US" b="1" dirty="0"/>
              <a:t>[-2:]</a:t>
            </a:r>
            <a:r>
              <a:rPr lang="en-US" dirty="0"/>
              <a:t> </a:t>
            </a:r>
          </a:p>
          <a:p>
            <a:pPr>
              <a:buNone/>
            </a:pPr>
            <a:r>
              <a:rPr lang="en-US" i="1" dirty="0"/>
              <a:t>array([2, 3])</a:t>
            </a:r>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15</a:t>
            </a:fld>
            <a:endParaRPr lang="en-US"/>
          </a:p>
        </p:txBody>
      </p:sp>
    </p:spTree>
  </p:cSld>
  <p:clrMapOvr>
    <a:masterClrMapping/>
  </p:clrMapOvr>
  <p:transition>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8229600" cy="5928360"/>
          </a:xfrm>
        </p:spPr>
        <p:txBody>
          <a:bodyPr/>
          <a:lstStyle/>
          <a:p>
            <a:r>
              <a:rPr lang="en-US" dirty="0"/>
              <a:t>import </a:t>
            </a:r>
            <a:r>
              <a:rPr lang="en-US" dirty="0" err="1"/>
              <a:t>numpy</a:t>
            </a:r>
            <a:r>
              <a:rPr lang="en-US" dirty="0"/>
              <a:t> as </a:t>
            </a:r>
            <a:r>
              <a:rPr lang="en-US" dirty="0" err="1"/>
              <a:t>np</a:t>
            </a:r>
            <a:endParaRPr lang="en-US" dirty="0"/>
          </a:p>
          <a:p>
            <a:pPr>
              <a:buNone/>
            </a:pPr>
            <a:r>
              <a:rPr lang="en-US" dirty="0" err="1"/>
              <a:t>arr</a:t>
            </a:r>
            <a:r>
              <a:rPr lang="en-US" dirty="0"/>
              <a:t> = </a:t>
            </a:r>
            <a:r>
              <a:rPr lang="en-US" dirty="0" err="1"/>
              <a:t>np.array</a:t>
            </a:r>
            <a:r>
              <a:rPr lang="en-US" dirty="0"/>
              <a:t>([[1,2,3,4,5], [6,7,8,9,10]])</a:t>
            </a:r>
          </a:p>
          <a:p>
            <a:pPr>
              <a:buNone/>
            </a:pPr>
            <a:r>
              <a:rPr lang="en-US" dirty="0"/>
              <a:t>print('2nd element on 1st row: ', </a:t>
            </a:r>
            <a:r>
              <a:rPr lang="en-US" dirty="0" err="1"/>
              <a:t>arr</a:t>
            </a:r>
            <a:r>
              <a:rPr lang="en-US" dirty="0"/>
              <a:t>[0, 1])</a:t>
            </a:r>
          </a:p>
          <a:p>
            <a:pPr>
              <a:buNone/>
            </a:pPr>
            <a:r>
              <a:rPr lang="en-US" dirty="0"/>
              <a:t>Output:</a:t>
            </a:r>
          </a:p>
          <a:p>
            <a:pPr>
              <a:buNone/>
            </a:pPr>
            <a:r>
              <a:rPr lang="en-US" dirty="0"/>
              <a:t>2</a:t>
            </a:r>
          </a:p>
          <a:p>
            <a:r>
              <a:rPr lang="en-US" dirty="0"/>
              <a:t>import </a:t>
            </a:r>
            <a:r>
              <a:rPr lang="en-US" dirty="0" err="1"/>
              <a:t>numpy</a:t>
            </a:r>
            <a:r>
              <a:rPr lang="en-US" dirty="0"/>
              <a:t> as </a:t>
            </a:r>
            <a:r>
              <a:rPr lang="en-US" dirty="0" err="1"/>
              <a:t>np</a:t>
            </a:r>
            <a:endParaRPr lang="en-US" dirty="0"/>
          </a:p>
          <a:p>
            <a:pPr>
              <a:buNone/>
            </a:pPr>
            <a:r>
              <a:rPr lang="en-US" dirty="0" err="1">
                <a:latin typeface="Bahnschrift SemiBold Condensed" pitchFamily="34" charset="0"/>
              </a:rPr>
              <a:t>arr</a:t>
            </a:r>
            <a:r>
              <a:rPr lang="en-US" dirty="0">
                <a:latin typeface="Bahnschrift SemiBold Condensed" pitchFamily="34" charset="0"/>
              </a:rPr>
              <a:t> = </a:t>
            </a:r>
            <a:r>
              <a:rPr lang="en-US" dirty="0" err="1">
                <a:latin typeface="Bahnschrift SemiBold Condensed" pitchFamily="34" charset="0"/>
              </a:rPr>
              <a:t>np.array</a:t>
            </a:r>
            <a:r>
              <a:rPr lang="en-US" dirty="0">
                <a:latin typeface="Bahnschrift SemiBold Condensed" pitchFamily="34" charset="0"/>
              </a:rPr>
              <a:t>([[[1, 2, 3], [4, 5, 6]], [[7, 8, 9], [10, 11, 12]]])</a:t>
            </a:r>
          </a:p>
          <a:p>
            <a:pPr>
              <a:buNone/>
            </a:pPr>
            <a:r>
              <a:rPr lang="en-US" dirty="0"/>
              <a:t>print(</a:t>
            </a:r>
            <a:r>
              <a:rPr lang="en-US" dirty="0" err="1"/>
              <a:t>arr</a:t>
            </a:r>
            <a:r>
              <a:rPr lang="en-US" dirty="0"/>
              <a:t>[0, 1, 2])</a:t>
            </a:r>
          </a:p>
          <a:p>
            <a:pPr>
              <a:buNone/>
            </a:pPr>
            <a:r>
              <a:rPr lang="en-US" dirty="0"/>
              <a:t>Output:</a:t>
            </a:r>
          </a:p>
          <a:p>
            <a:pPr>
              <a:buNone/>
            </a:pPr>
            <a:r>
              <a:rPr lang="en-US" dirty="0"/>
              <a:t>6</a:t>
            </a:r>
          </a:p>
          <a:p>
            <a:pPr>
              <a:buNone/>
            </a:pPr>
            <a:endParaRPr lang="en-US" dirty="0"/>
          </a:p>
          <a:p>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16</a:t>
            </a:fld>
            <a:endParaRPr lang="en-US"/>
          </a:p>
        </p:txBody>
      </p:sp>
    </p:spTree>
  </p:cSld>
  <p:clrMapOvr>
    <a:masterClrMapping/>
  </p:clrMapOvr>
  <p:transition>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r>
              <a:rPr lang="en-US" dirty="0"/>
              <a:t>import </a:t>
            </a:r>
            <a:r>
              <a:rPr lang="en-US" dirty="0" err="1"/>
              <a:t>numpy</a:t>
            </a:r>
            <a:r>
              <a:rPr lang="en-US" dirty="0"/>
              <a:t> as </a:t>
            </a:r>
            <a:r>
              <a:rPr lang="en-US" dirty="0" err="1"/>
              <a:t>np</a:t>
            </a:r>
            <a:endParaRPr lang="en-US" dirty="0"/>
          </a:p>
          <a:p>
            <a:pPr>
              <a:buNone/>
            </a:pPr>
            <a:r>
              <a:rPr lang="en-US" dirty="0" err="1"/>
              <a:t>arr</a:t>
            </a:r>
            <a:r>
              <a:rPr lang="en-US" dirty="0"/>
              <a:t> = </a:t>
            </a:r>
            <a:r>
              <a:rPr lang="en-US" dirty="0" err="1"/>
              <a:t>np.array</a:t>
            </a:r>
            <a:r>
              <a:rPr lang="en-US" dirty="0"/>
              <a:t>([[1,2,3,4,5], [6,7,8,9,10]])</a:t>
            </a:r>
          </a:p>
          <a:p>
            <a:pPr>
              <a:buNone/>
            </a:pPr>
            <a:r>
              <a:rPr lang="en-US" dirty="0"/>
              <a:t>print('Last element from 2nd dim: ', </a:t>
            </a:r>
            <a:r>
              <a:rPr lang="en-US" dirty="0" err="1"/>
              <a:t>arr</a:t>
            </a:r>
            <a:r>
              <a:rPr lang="en-US" dirty="0"/>
              <a:t>[1, -1])</a:t>
            </a:r>
          </a:p>
          <a:p>
            <a:pPr>
              <a:buNone/>
            </a:pPr>
            <a:r>
              <a:rPr lang="en-US" dirty="0"/>
              <a:t>Output:</a:t>
            </a:r>
          </a:p>
          <a:p>
            <a:pPr>
              <a:buNone/>
            </a:pPr>
            <a:r>
              <a:rPr lang="en-US" dirty="0"/>
              <a:t>10</a:t>
            </a:r>
          </a:p>
          <a:p>
            <a:r>
              <a:rPr lang="en-US" dirty="0"/>
              <a:t>import </a:t>
            </a:r>
            <a:r>
              <a:rPr lang="en-US" dirty="0" err="1"/>
              <a:t>numpy</a:t>
            </a:r>
            <a:r>
              <a:rPr lang="en-US" dirty="0"/>
              <a:t> as </a:t>
            </a:r>
            <a:r>
              <a:rPr lang="en-US" dirty="0" err="1"/>
              <a:t>np</a:t>
            </a:r>
            <a:r>
              <a:rPr lang="en-US" dirty="0"/>
              <a:t/>
            </a:r>
            <a:br>
              <a:rPr lang="en-US" dirty="0"/>
            </a:br>
            <a:r>
              <a:rPr lang="en-US" dirty="0" err="1"/>
              <a:t>arr</a:t>
            </a:r>
            <a:r>
              <a:rPr lang="en-US" dirty="0"/>
              <a:t> = </a:t>
            </a:r>
            <a:r>
              <a:rPr lang="en-US" dirty="0" err="1"/>
              <a:t>np.array</a:t>
            </a:r>
            <a:r>
              <a:rPr lang="en-US" dirty="0"/>
              <a:t>([1, 2, 3, 4, 5, 6, 7])</a:t>
            </a:r>
            <a:br>
              <a:rPr lang="en-US" dirty="0"/>
            </a:br>
            <a:r>
              <a:rPr lang="en-US" dirty="0"/>
              <a:t>print(</a:t>
            </a:r>
            <a:r>
              <a:rPr lang="en-US" dirty="0" err="1"/>
              <a:t>arr</a:t>
            </a:r>
            <a:r>
              <a:rPr lang="en-US" dirty="0"/>
              <a:t>[1:5:2])</a:t>
            </a:r>
          </a:p>
          <a:p>
            <a:r>
              <a:rPr lang="en-US" dirty="0"/>
              <a:t>Output:</a:t>
            </a:r>
          </a:p>
          <a:p>
            <a:pPr>
              <a:buNone/>
            </a:pPr>
            <a:r>
              <a:rPr lang="en-US" dirty="0"/>
              <a:t>[2,4]</a:t>
            </a:r>
          </a:p>
          <a:p>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17</a:t>
            </a:fld>
            <a:endParaRPr lang="en-US"/>
          </a:p>
        </p:txBody>
      </p:sp>
    </p:spTree>
  </p:cSld>
  <p:clrMapOvr>
    <a:masterClrMapping/>
  </p:clrMapOvr>
  <p:transition>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dirty="0"/>
              <a:t>import </a:t>
            </a:r>
            <a:r>
              <a:rPr lang="en-US" dirty="0" err="1"/>
              <a:t>numpy</a:t>
            </a:r>
            <a:r>
              <a:rPr lang="en-US" dirty="0"/>
              <a:t> as </a:t>
            </a:r>
            <a:r>
              <a:rPr lang="en-US" dirty="0" err="1"/>
              <a:t>np</a:t>
            </a:r>
            <a:r>
              <a:rPr lang="en-US" dirty="0"/>
              <a:t/>
            </a:r>
            <a:br>
              <a:rPr lang="en-US" dirty="0"/>
            </a:br>
            <a:r>
              <a:rPr lang="en-US" dirty="0" err="1"/>
              <a:t>arr</a:t>
            </a:r>
            <a:r>
              <a:rPr lang="en-US" dirty="0"/>
              <a:t> = </a:t>
            </a:r>
            <a:r>
              <a:rPr lang="en-US" dirty="0" err="1"/>
              <a:t>np.array</a:t>
            </a:r>
            <a:r>
              <a:rPr lang="en-US" dirty="0"/>
              <a:t>([[1, 2, 3, 4, 5], [6, 7, 8, 9, 10]])</a:t>
            </a:r>
            <a:br>
              <a:rPr lang="en-US" dirty="0"/>
            </a:br>
            <a:r>
              <a:rPr lang="en-US" dirty="0"/>
              <a:t>print(</a:t>
            </a:r>
            <a:r>
              <a:rPr lang="en-US" dirty="0" err="1"/>
              <a:t>arr</a:t>
            </a:r>
            <a:r>
              <a:rPr lang="en-US" dirty="0"/>
              <a:t>[1, 1:4]</a:t>
            </a:r>
          </a:p>
          <a:p>
            <a:r>
              <a:rPr lang="en-US" dirty="0"/>
              <a:t>Output:</a:t>
            </a:r>
          </a:p>
          <a:p>
            <a:pPr>
              <a:buNone/>
            </a:pPr>
            <a:r>
              <a:rPr lang="en-US" dirty="0"/>
              <a:t>[7,8,9]</a:t>
            </a:r>
          </a:p>
          <a:p>
            <a:pPr>
              <a:buNone/>
            </a:pPr>
            <a:endParaRPr lang="en-US" dirty="0"/>
          </a:p>
          <a:p>
            <a:pPr>
              <a:buNone/>
            </a:pPr>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18</a:t>
            </a:fld>
            <a:endParaRPr lang="en-US"/>
          </a:p>
        </p:txBody>
      </p:sp>
    </p:spTree>
  </p:cSld>
  <p:clrMapOvr>
    <a:masterClrMapping/>
  </p:clrMapOvr>
  <p:transition>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r>
              <a:rPr lang="en-US" dirty="0"/>
              <a:t>Searching in array</a:t>
            </a:r>
          </a:p>
        </p:txBody>
      </p:sp>
      <p:sp>
        <p:nvSpPr>
          <p:cNvPr id="3" name="Content Placeholder 2"/>
          <p:cNvSpPr>
            <a:spLocks noGrp="1"/>
          </p:cNvSpPr>
          <p:nvPr>
            <p:ph sz="quarter" idx="1"/>
          </p:nvPr>
        </p:nvSpPr>
        <p:spPr>
          <a:xfrm>
            <a:off x="457200" y="838200"/>
            <a:ext cx="7467600" cy="5635752"/>
          </a:xfrm>
        </p:spPr>
        <p:txBody>
          <a:bodyPr>
            <a:normAutofit/>
          </a:bodyPr>
          <a:lstStyle/>
          <a:p>
            <a:pPr fontAlgn="base">
              <a:buNone/>
            </a:pPr>
            <a:r>
              <a:rPr lang="en-US" dirty="0"/>
              <a:t>By using 2 methods</a:t>
            </a:r>
          </a:p>
          <a:p>
            <a:pPr fontAlgn="base"/>
            <a:r>
              <a:rPr lang="en-US" dirty="0" err="1"/>
              <a:t>numpy.where</a:t>
            </a:r>
            <a:r>
              <a:rPr lang="en-US" dirty="0"/>
              <a:t>()</a:t>
            </a:r>
          </a:p>
          <a:p>
            <a:pPr fontAlgn="base"/>
            <a:r>
              <a:rPr lang="en-US" dirty="0" err="1"/>
              <a:t>numpy.searchsorted</a:t>
            </a:r>
            <a:r>
              <a:rPr lang="en-US" dirty="0"/>
              <a:t>()</a:t>
            </a:r>
          </a:p>
          <a:p>
            <a:r>
              <a:rPr lang="en-US" b="1" dirty="0" err="1"/>
              <a:t>numpy.where</a:t>
            </a:r>
            <a:r>
              <a:rPr lang="en-US" b="1" dirty="0"/>
              <a:t>:() </a:t>
            </a:r>
            <a:r>
              <a:rPr lang="en-US" dirty="0"/>
              <a:t>It returns the indices of elements in an input array where the given condition is satisfied.</a:t>
            </a:r>
          </a:p>
          <a:p>
            <a:r>
              <a:rPr lang="en-US" b="1" dirty="0"/>
              <a:t> </a:t>
            </a:r>
            <a:r>
              <a:rPr lang="en-US" b="1" dirty="0" err="1"/>
              <a:t>numpy.searchsorted</a:t>
            </a:r>
            <a:r>
              <a:rPr lang="en-US" b="1" dirty="0"/>
              <a:t>(): </a:t>
            </a:r>
            <a:r>
              <a:rPr lang="en-US" dirty="0"/>
              <a:t>The function is used to find the indices into a sorted array </a:t>
            </a:r>
            <a:r>
              <a:rPr lang="en-US" dirty="0" err="1"/>
              <a:t>arr</a:t>
            </a:r>
            <a:r>
              <a:rPr lang="en-US" dirty="0"/>
              <a:t> such that, if elements are inserted before the indices, the order of </a:t>
            </a:r>
            <a:r>
              <a:rPr lang="en-US" dirty="0" err="1"/>
              <a:t>arr</a:t>
            </a:r>
            <a:r>
              <a:rPr lang="en-US" dirty="0"/>
              <a:t> would be still preserved</a:t>
            </a:r>
          </a:p>
        </p:txBody>
      </p:sp>
      <p:sp>
        <p:nvSpPr>
          <p:cNvPr id="4" name="Slide Number Placeholder 3"/>
          <p:cNvSpPr>
            <a:spLocks noGrp="1"/>
          </p:cNvSpPr>
          <p:nvPr>
            <p:ph type="sldNum" sz="quarter" idx="15"/>
          </p:nvPr>
        </p:nvSpPr>
        <p:spPr/>
        <p:txBody>
          <a:bodyPr/>
          <a:lstStyle/>
          <a:p>
            <a:fld id="{0F5D03FE-C334-457E-BDA6-EF5BC71515B8}" type="slidenum">
              <a:rPr lang="en-US" smtClean="0"/>
              <a:pPr/>
              <a:t>19</a:t>
            </a:fld>
            <a:endParaRPr lang="en-US"/>
          </a:p>
        </p:txBody>
      </p:sp>
    </p:spTree>
  </p:cSld>
  <p:clrMapOvr>
    <a:masterClrMapping/>
  </p:clrMapOvr>
  <p:transition>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239000" cy="1036638"/>
          </a:xfrm>
        </p:spPr>
        <p:txBody>
          <a:bodyPr>
            <a:normAutofit/>
          </a:bodyPr>
          <a:lstStyle/>
          <a:p>
            <a:r>
              <a:rPr lang="en-US" dirty="0"/>
              <a:t>Agenda</a:t>
            </a:r>
            <a:br>
              <a:rPr lang="en-US" dirty="0"/>
            </a:br>
            <a:endParaRPr lang="en-US" dirty="0"/>
          </a:p>
        </p:txBody>
      </p:sp>
      <p:sp>
        <p:nvSpPr>
          <p:cNvPr id="3" name="Content Placeholder 2"/>
          <p:cNvSpPr>
            <a:spLocks noGrp="1"/>
          </p:cNvSpPr>
          <p:nvPr>
            <p:ph sz="quarter" idx="1"/>
          </p:nvPr>
        </p:nvSpPr>
        <p:spPr/>
        <p:txBody>
          <a:bodyPr>
            <a:normAutofit/>
          </a:bodyPr>
          <a:lstStyle/>
          <a:p>
            <a:pPr>
              <a:buFont typeface="Wingdings" panose="05000000000000000000" pitchFamily="2" charset="2"/>
              <a:buChar char="§"/>
            </a:pPr>
            <a:r>
              <a:rPr lang="en-US" sz="3600" dirty="0">
                <a:ln w="0"/>
                <a:solidFill>
                  <a:schemeClr val="accent1"/>
                </a:solidFill>
                <a:effectLst>
                  <a:outerShdw blurRad="38100" dist="25400" dir="5400000" algn="ctr" rotWithShape="0">
                    <a:srgbClr val="6E747A">
                      <a:alpha val="43000"/>
                    </a:srgbClr>
                  </a:outerShdw>
                </a:effectLst>
              </a:rPr>
              <a:t>Anaconda</a:t>
            </a:r>
          </a:p>
          <a:p>
            <a:pPr>
              <a:buFont typeface="Wingdings" panose="05000000000000000000" pitchFamily="2" charset="2"/>
              <a:buChar char="§"/>
            </a:pPr>
            <a:r>
              <a:rPr lang="en-US" sz="3600" dirty="0" err="1">
                <a:ln w="0"/>
                <a:solidFill>
                  <a:schemeClr val="accent1"/>
                </a:solidFill>
                <a:effectLst>
                  <a:outerShdw blurRad="38100" dist="25400" dir="5400000" algn="ctr" rotWithShape="0">
                    <a:srgbClr val="6E747A">
                      <a:alpha val="43000"/>
                    </a:srgbClr>
                  </a:outerShdw>
                </a:effectLst>
              </a:rPr>
              <a:t>Jupyter</a:t>
            </a:r>
            <a:r>
              <a:rPr lang="en-US" sz="3600" dirty="0">
                <a:ln w="0"/>
                <a:solidFill>
                  <a:schemeClr val="accent1"/>
                </a:solidFill>
                <a:effectLst>
                  <a:outerShdw blurRad="38100" dist="25400" dir="5400000" algn="ctr" rotWithShape="0">
                    <a:srgbClr val="6E747A">
                      <a:alpha val="43000"/>
                    </a:srgbClr>
                  </a:outerShdw>
                </a:effectLst>
              </a:rPr>
              <a:t> Notebooks</a:t>
            </a:r>
          </a:p>
          <a:p>
            <a:pPr>
              <a:buFont typeface="Wingdings" panose="05000000000000000000" pitchFamily="2" charset="2"/>
              <a:buChar char="§"/>
            </a:pPr>
            <a:r>
              <a:rPr lang="en-US" sz="3600" dirty="0" err="1">
                <a:ln w="0"/>
                <a:solidFill>
                  <a:schemeClr val="accent1"/>
                </a:solidFill>
                <a:effectLst>
                  <a:outerShdw blurRad="38100" dist="25400" dir="5400000" algn="ctr" rotWithShape="0">
                    <a:srgbClr val="6E747A">
                      <a:alpha val="43000"/>
                    </a:srgbClr>
                  </a:outerShdw>
                </a:effectLst>
              </a:rPr>
              <a:t>Numpy</a:t>
            </a:r>
            <a:r>
              <a:rPr lang="en-US" sz="3600" dirty="0">
                <a:ln w="0"/>
                <a:solidFill>
                  <a:schemeClr val="accent1"/>
                </a:solidFill>
                <a:effectLst>
                  <a:outerShdw blurRad="38100" dist="25400" dir="5400000" algn="ctr" rotWithShape="0">
                    <a:srgbClr val="6E747A">
                      <a:alpha val="43000"/>
                    </a:srgbClr>
                  </a:outerShdw>
                </a:effectLst>
              </a:rPr>
              <a:t> Basics</a:t>
            </a:r>
          </a:p>
          <a:p>
            <a:pPr>
              <a:buFont typeface="Wingdings" panose="05000000000000000000" pitchFamily="2" charset="2"/>
              <a:buChar char="§"/>
            </a:pPr>
            <a:r>
              <a:rPr lang="en-US" sz="3600" dirty="0">
                <a:ln w="0"/>
                <a:solidFill>
                  <a:schemeClr val="accent1"/>
                </a:solidFill>
                <a:effectLst>
                  <a:outerShdw blurRad="38100" dist="25400" dir="5400000" algn="ctr" rotWithShape="0">
                    <a:srgbClr val="6E747A">
                      <a:alpha val="43000"/>
                    </a:srgbClr>
                  </a:outerShdw>
                </a:effectLst>
              </a:rPr>
              <a:t>Pandas Basics</a:t>
            </a:r>
          </a:p>
          <a:p>
            <a:pPr>
              <a:buFont typeface="Wingdings" panose="05000000000000000000" pitchFamily="2" charset="2"/>
              <a:buChar char="§"/>
            </a:pPr>
            <a:r>
              <a:rPr lang="en-US" sz="3600" dirty="0" err="1">
                <a:ln w="0"/>
                <a:solidFill>
                  <a:schemeClr val="accent1"/>
                </a:solidFill>
                <a:effectLst>
                  <a:outerShdw blurRad="38100" dist="25400" dir="5400000" algn="ctr" rotWithShape="0">
                    <a:srgbClr val="6E747A">
                      <a:alpha val="43000"/>
                    </a:srgbClr>
                  </a:outerShdw>
                </a:effectLst>
              </a:rPr>
              <a:t>Matplotlib</a:t>
            </a:r>
            <a:r>
              <a:rPr lang="en-US" sz="3600" dirty="0">
                <a:ln w="0"/>
                <a:solidFill>
                  <a:schemeClr val="accent1"/>
                </a:solidFill>
                <a:effectLst>
                  <a:outerShdw blurRad="38100" dist="25400" dir="5400000" algn="ctr" rotWithShape="0">
                    <a:srgbClr val="6E747A">
                      <a:alpha val="43000"/>
                    </a:srgbClr>
                  </a:outerShdw>
                </a:effectLst>
              </a:rPr>
              <a:t> Basics</a:t>
            </a:r>
          </a:p>
        </p:txBody>
      </p:sp>
      <p:sp>
        <p:nvSpPr>
          <p:cNvPr id="4" name="Slide Number Placeholder 3"/>
          <p:cNvSpPr>
            <a:spLocks noGrp="1"/>
          </p:cNvSpPr>
          <p:nvPr>
            <p:ph type="sldNum" sz="quarter" idx="15"/>
          </p:nvPr>
        </p:nvSpPr>
        <p:spPr/>
        <p:txBody>
          <a:bodyPr/>
          <a:lstStyle/>
          <a:p>
            <a:fld id="{0F5D03FE-C334-457E-BDA6-EF5BC71515B8}" type="slidenum">
              <a:rPr lang="en-US" smtClean="0"/>
              <a:pPr/>
              <a:t>2</a:t>
            </a:fld>
            <a:endParaRPr lang="en-US"/>
          </a:p>
        </p:txBody>
      </p:sp>
    </p:spTree>
  </p:cSld>
  <p:clrMapOvr>
    <a:masterClrMapping/>
  </p:clrMapOvr>
  <p:transition>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381000"/>
          </a:xfrm>
        </p:spPr>
        <p:txBody>
          <a:bodyPr>
            <a:normAutofit fontScale="90000"/>
          </a:bodyPr>
          <a:lstStyle/>
          <a:p>
            <a:r>
              <a:rPr lang="en-US" dirty="0"/>
              <a:t/>
            </a:r>
            <a:br>
              <a:rPr lang="en-US" dirty="0"/>
            </a:br>
            <a:r>
              <a:rPr lang="en-US" dirty="0"/>
              <a:t/>
            </a:r>
            <a:br>
              <a:rPr lang="en-US" dirty="0"/>
            </a:br>
            <a:r>
              <a:rPr lang="en-US" dirty="0"/>
              <a:t>where()</a:t>
            </a:r>
          </a:p>
        </p:txBody>
      </p:sp>
      <p:sp>
        <p:nvSpPr>
          <p:cNvPr id="3" name="Content Placeholder 2"/>
          <p:cNvSpPr>
            <a:spLocks noGrp="1"/>
          </p:cNvSpPr>
          <p:nvPr>
            <p:ph sz="quarter" idx="1"/>
          </p:nvPr>
        </p:nvSpPr>
        <p:spPr>
          <a:xfrm>
            <a:off x="457200" y="609600"/>
            <a:ext cx="7467600" cy="5864352"/>
          </a:xfrm>
        </p:spPr>
        <p:txBody>
          <a:bodyPr>
            <a:normAutofit/>
          </a:bodyPr>
          <a:lstStyle/>
          <a:p>
            <a:r>
              <a:rPr lang="en-US" dirty="0"/>
              <a:t>import </a:t>
            </a:r>
            <a:r>
              <a:rPr lang="en-US" dirty="0" err="1"/>
              <a:t>numpy</a:t>
            </a:r>
            <a:r>
              <a:rPr lang="en-US" dirty="0"/>
              <a:t> as </a:t>
            </a:r>
            <a:r>
              <a:rPr lang="en-US" dirty="0" err="1"/>
              <a:t>np</a:t>
            </a:r>
            <a:r>
              <a:rPr lang="en-US" dirty="0"/>
              <a:t/>
            </a:r>
            <a:br>
              <a:rPr lang="en-US" dirty="0"/>
            </a:br>
            <a:r>
              <a:rPr lang="en-US" dirty="0" err="1"/>
              <a:t>arr</a:t>
            </a:r>
            <a:r>
              <a:rPr lang="en-US" dirty="0"/>
              <a:t> = </a:t>
            </a:r>
            <a:r>
              <a:rPr lang="en-US" dirty="0" err="1"/>
              <a:t>np.array</a:t>
            </a:r>
            <a:r>
              <a:rPr lang="en-US" dirty="0"/>
              <a:t>([1, 2, 3, 40, 5, 40, 40])</a:t>
            </a:r>
            <a:br>
              <a:rPr lang="en-US" dirty="0"/>
            </a:br>
            <a:r>
              <a:rPr lang="en-US" dirty="0"/>
              <a:t>x = </a:t>
            </a:r>
            <a:r>
              <a:rPr lang="en-US" dirty="0" err="1"/>
              <a:t>np.where</a:t>
            </a:r>
            <a:r>
              <a:rPr lang="en-US" dirty="0"/>
              <a:t>(</a:t>
            </a:r>
            <a:r>
              <a:rPr lang="en-US" dirty="0" err="1"/>
              <a:t>arr</a:t>
            </a:r>
            <a:r>
              <a:rPr lang="en-US" dirty="0"/>
              <a:t> == 40)</a:t>
            </a:r>
            <a:br>
              <a:rPr lang="en-US" dirty="0"/>
            </a:br>
            <a:r>
              <a:rPr lang="en-US" dirty="0"/>
              <a:t>print(x)</a:t>
            </a:r>
          </a:p>
          <a:p>
            <a:pPr>
              <a:buNone/>
            </a:pPr>
            <a:r>
              <a:rPr lang="en-US" dirty="0"/>
              <a:t>Output:</a:t>
            </a:r>
          </a:p>
          <a:p>
            <a:pPr>
              <a:buNone/>
            </a:pPr>
            <a:r>
              <a:rPr lang="en-US" dirty="0"/>
              <a:t>(array([3, 5, 6],)</a:t>
            </a:r>
          </a:p>
          <a:p>
            <a:r>
              <a:rPr lang="en-US" dirty="0"/>
              <a:t>import </a:t>
            </a:r>
            <a:r>
              <a:rPr lang="en-US" dirty="0" err="1"/>
              <a:t>numpy</a:t>
            </a:r>
            <a:r>
              <a:rPr lang="en-US" dirty="0"/>
              <a:t> as </a:t>
            </a:r>
            <a:r>
              <a:rPr lang="en-US" dirty="0" err="1"/>
              <a:t>np</a:t>
            </a:r>
            <a:endParaRPr lang="en-US" dirty="0"/>
          </a:p>
          <a:p>
            <a:pPr>
              <a:buNone/>
            </a:pPr>
            <a:r>
              <a:rPr lang="en-US" dirty="0" err="1"/>
              <a:t>arr</a:t>
            </a:r>
            <a:r>
              <a:rPr lang="en-US" dirty="0"/>
              <a:t> = </a:t>
            </a:r>
            <a:r>
              <a:rPr lang="en-US" dirty="0" err="1"/>
              <a:t>np.array</a:t>
            </a:r>
            <a:r>
              <a:rPr lang="en-US" dirty="0"/>
              <a:t>([1, 2, 3, 4, 5, 6, 7, 8])</a:t>
            </a:r>
          </a:p>
          <a:p>
            <a:pPr>
              <a:buNone/>
            </a:pPr>
            <a:r>
              <a:rPr lang="en-US" dirty="0"/>
              <a:t>x = </a:t>
            </a:r>
            <a:r>
              <a:rPr lang="en-US" dirty="0" err="1"/>
              <a:t>np.where</a:t>
            </a:r>
            <a:r>
              <a:rPr lang="en-US" dirty="0"/>
              <a:t>(arr%4 == 0)</a:t>
            </a:r>
          </a:p>
          <a:p>
            <a:pPr>
              <a:buNone/>
            </a:pPr>
            <a:r>
              <a:rPr lang="en-US" dirty="0"/>
              <a:t>print(x)</a:t>
            </a:r>
          </a:p>
          <a:p>
            <a:pPr>
              <a:buNone/>
            </a:pPr>
            <a:r>
              <a:rPr lang="en-US" dirty="0"/>
              <a:t>Output:</a:t>
            </a:r>
          </a:p>
          <a:p>
            <a:pPr>
              <a:buNone/>
            </a:pPr>
            <a:r>
              <a:rPr lang="en-US" dirty="0"/>
              <a:t>(array([ 3,  7]),)</a:t>
            </a:r>
          </a:p>
          <a:p>
            <a:pPr>
              <a:buNone/>
            </a:pPr>
            <a:endParaRPr lang="en-US" dirty="0"/>
          </a:p>
          <a:p>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20</a:t>
            </a:fld>
            <a:endParaRPr lang="en-US"/>
          </a:p>
        </p:txBody>
      </p:sp>
    </p:spTree>
  </p:cSld>
  <p:clrMapOvr>
    <a:masterClrMapping/>
  </p:clrMapOvr>
  <p:transition>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11162"/>
          </a:xfrm>
        </p:spPr>
        <p:txBody>
          <a:bodyPr>
            <a:normAutofit fontScale="90000"/>
          </a:bodyPr>
          <a:lstStyle/>
          <a:p>
            <a:r>
              <a:rPr lang="en-US" dirty="0" err="1"/>
              <a:t>Searchsorted</a:t>
            </a:r>
            <a:r>
              <a:rPr lang="en-US" dirty="0"/>
              <a:t>()</a:t>
            </a:r>
          </a:p>
        </p:txBody>
      </p:sp>
      <p:sp>
        <p:nvSpPr>
          <p:cNvPr id="3" name="Content Placeholder 2"/>
          <p:cNvSpPr>
            <a:spLocks noGrp="1"/>
          </p:cNvSpPr>
          <p:nvPr>
            <p:ph sz="quarter" idx="1"/>
          </p:nvPr>
        </p:nvSpPr>
        <p:spPr>
          <a:xfrm>
            <a:off x="457200" y="762000"/>
            <a:ext cx="7467600" cy="5711952"/>
          </a:xfrm>
        </p:spPr>
        <p:txBody>
          <a:bodyPr/>
          <a:lstStyle/>
          <a:p>
            <a:r>
              <a:rPr lang="en-US" dirty="0"/>
              <a:t>import </a:t>
            </a:r>
            <a:r>
              <a:rPr lang="en-US" dirty="0" err="1"/>
              <a:t>numpy</a:t>
            </a:r>
            <a:r>
              <a:rPr lang="en-US" dirty="0"/>
              <a:t> as </a:t>
            </a:r>
            <a:r>
              <a:rPr lang="en-US" dirty="0" err="1"/>
              <a:t>np</a:t>
            </a:r>
            <a:r>
              <a:rPr lang="en-US" dirty="0"/>
              <a:t/>
            </a:r>
            <a:br>
              <a:rPr lang="en-US" dirty="0"/>
            </a:br>
            <a:r>
              <a:rPr lang="en-US" dirty="0" err="1"/>
              <a:t>arr</a:t>
            </a:r>
            <a:r>
              <a:rPr lang="en-US" dirty="0"/>
              <a:t> = </a:t>
            </a:r>
            <a:r>
              <a:rPr lang="en-US" dirty="0" err="1"/>
              <a:t>np.array</a:t>
            </a:r>
            <a:r>
              <a:rPr lang="en-US" dirty="0"/>
              <a:t>([6, 7, 9, 19])</a:t>
            </a:r>
            <a:br>
              <a:rPr lang="en-US" dirty="0"/>
            </a:br>
            <a:r>
              <a:rPr lang="en-US" dirty="0"/>
              <a:t>x = </a:t>
            </a:r>
            <a:r>
              <a:rPr lang="en-US" dirty="0" err="1"/>
              <a:t>np.searchsorted</a:t>
            </a:r>
            <a:r>
              <a:rPr lang="en-US" dirty="0"/>
              <a:t>(</a:t>
            </a:r>
            <a:r>
              <a:rPr lang="en-US" dirty="0" err="1"/>
              <a:t>arr</a:t>
            </a:r>
            <a:r>
              <a:rPr lang="en-US" dirty="0"/>
              <a:t>, 8)</a:t>
            </a:r>
            <a:br>
              <a:rPr lang="en-US" dirty="0"/>
            </a:br>
            <a:r>
              <a:rPr lang="en-US" dirty="0"/>
              <a:t>print(x)</a:t>
            </a:r>
          </a:p>
          <a:p>
            <a:pPr>
              <a:buNone/>
            </a:pPr>
            <a:r>
              <a:rPr lang="en-US" dirty="0"/>
              <a:t>Output:</a:t>
            </a:r>
          </a:p>
          <a:p>
            <a:pPr>
              <a:buNone/>
            </a:pPr>
            <a:r>
              <a:rPr lang="en-US" dirty="0"/>
              <a:t>2</a:t>
            </a:r>
          </a:p>
          <a:p>
            <a:r>
              <a:rPr lang="en-US" dirty="0" err="1"/>
              <a:t>np</a:t>
            </a:r>
            <a:r>
              <a:rPr lang="en-US" b="1" dirty="0" err="1"/>
              <a:t>.</a:t>
            </a:r>
            <a:r>
              <a:rPr lang="en-US" dirty="0" err="1"/>
              <a:t>searchsorted</a:t>
            </a:r>
            <a:r>
              <a:rPr lang="en-US" b="1" dirty="0"/>
              <a:t>([1,2,3,4,5],</a:t>
            </a:r>
            <a:r>
              <a:rPr lang="en-US" dirty="0"/>
              <a:t> </a:t>
            </a:r>
            <a:r>
              <a:rPr lang="en-US" b="1" dirty="0"/>
              <a:t>3)</a:t>
            </a:r>
            <a:r>
              <a:rPr lang="en-US" dirty="0"/>
              <a:t> </a:t>
            </a:r>
          </a:p>
          <a:p>
            <a:pPr>
              <a:buNone/>
            </a:pPr>
            <a:r>
              <a:rPr lang="en-US" i="1" dirty="0"/>
              <a:t>Output:2</a:t>
            </a:r>
            <a:r>
              <a:rPr lang="en-US" dirty="0"/>
              <a:t> </a:t>
            </a:r>
          </a:p>
          <a:p>
            <a:r>
              <a:rPr lang="en-US" dirty="0"/>
              <a:t>&gt;&gt;&gt; </a:t>
            </a:r>
            <a:r>
              <a:rPr lang="en-US" dirty="0" err="1"/>
              <a:t>np</a:t>
            </a:r>
            <a:r>
              <a:rPr lang="en-US" b="1" dirty="0" err="1"/>
              <a:t>.</a:t>
            </a:r>
            <a:r>
              <a:rPr lang="en-US" dirty="0" err="1"/>
              <a:t>searchsorted</a:t>
            </a:r>
            <a:r>
              <a:rPr lang="en-US" b="1" dirty="0"/>
              <a:t>([1,2,3,4,5],</a:t>
            </a:r>
            <a:r>
              <a:rPr lang="en-US" dirty="0"/>
              <a:t> </a:t>
            </a:r>
            <a:r>
              <a:rPr lang="en-US" b="1" dirty="0"/>
              <a:t>3,</a:t>
            </a:r>
            <a:r>
              <a:rPr lang="en-US" dirty="0"/>
              <a:t> side</a:t>
            </a:r>
            <a:r>
              <a:rPr lang="en-US" b="1" dirty="0"/>
              <a:t>=</a:t>
            </a:r>
            <a:r>
              <a:rPr lang="en-US" dirty="0"/>
              <a:t>'right'</a:t>
            </a:r>
            <a:r>
              <a:rPr lang="en-US" b="1" dirty="0"/>
              <a:t>)</a:t>
            </a:r>
            <a:r>
              <a:rPr lang="en-US" dirty="0"/>
              <a:t> </a:t>
            </a:r>
          </a:p>
          <a:p>
            <a:pPr>
              <a:buNone/>
            </a:pPr>
            <a:r>
              <a:rPr lang="en-US" i="1" dirty="0"/>
              <a:t>Output:3</a:t>
            </a:r>
          </a:p>
          <a:p>
            <a:r>
              <a:rPr lang="en-US" dirty="0"/>
              <a:t> &gt;&gt;&gt; </a:t>
            </a:r>
            <a:r>
              <a:rPr lang="en-US" dirty="0" err="1"/>
              <a:t>np</a:t>
            </a:r>
            <a:r>
              <a:rPr lang="en-US" b="1" dirty="0" err="1"/>
              <a:t>.</a:t>
            </a:r>
            <a:r>
              <a:rPr lang="en-US" dirty="0" err="1"/>
              <a:t>searchsorted</a:t>
            </a:r>
            <a:r>
              <a:rPr lang="en-US" b="1" dirty="0"/>
              <a:t>([1,2,3,4,5],</a:t>
            </a:r>
            <a:r>
              <a:rPr lang="en-US" dirty="0"/>
              <a:t> </a:t>
            </a:r>
            <a:r>
              <a:rPr lang="en-US" b="1" dirty="0"/>
              <a:t>[-10,</a:t>
            </a:r>
            <a:r>
              <a:rPr lang="en-US" dirty="0"/>
              <a:t> </a:t>
            </a:r>
            <a:r>
              <a:rPr lang="en-US" b="1" dirty="0"/>
              <a:t>10,</a:t>
            </a:r>
            <a:r>
              <a:rPr lang="en-US" dirty="0"/>
              <a:t> </a:t>
            </a:r>
            <a:r>
              <a:rPr lang="en-US" b="1" dirty="0"/>
              <a:t>2,</a:t>
            </a:r>
            <a:r>
              <a:rPr lang="en-US" dirty="0"/>
              <a:t> </a:t>
            </a:r>
            <a:r>
              <a:rPr lang="en-US" b="1" dirty="0"/>
              <a:t>3])</a:t>
            </a:r>
            <a:r>
              <a:rPr lang="en-US" dirty="0"/>
              <a:t> </a:t>
            </a:r>
            <a:r>
              <a:rPr lang="en-US" dirty="0" err="1"/>
              <a:t>Output:</a:t>
            </a:r>
            <a:r>
              <a:rPr lang="en-US" i="1" dirty="0" err="1"/>
              <a:t>array</a:t>
            </a:r>
            <a:r>
              <a:rPr lang="en-US" i="1" dirty="0"/>
              <a:t>([0, 5, 1, 2])</a:t>
            </a:r>
            <a:endParaRPr lang="en-US" dirty="0"/>
          </a:p>
          <a:p>
            <a:pPr>
              <a:buNone/>
            </a:pPr>
            <a:endParaRPr lang="en-US" dirty="0"/>
          </a:p>
          <a:p>
            <a:pPr>
              <a:buNone/>
            </a:pPr>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21</a:t>
            </a:fld>
            <a:endParaRPr lang="en-US"/>
          </a:p>
        </p:txBody>
      </p:sp>
    </p:spTree>
  </p:cSld>
  <p:clrMapOvr>
    <a:masterClrMapping/>
  </p:clrMapOvr>
  <p:transition>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en-US" dirty="0"/>
              <a:t>Reshaping array: reshape()</a:t>
            </a:r>
          </a:p>
        </p:txBody>
      </p:sp>
      <p:sp>
        <p:nvSpPr>
          <p:cNvPr id="3" name="Content Placeholder 2"/>
          <p:cNvSpPr>
            <a:spLocks noGrp="1"/>
          </p:cNvSpPr>
          <p:nvPr>
            <p:ph sz="quarter" idx="1"/>
          </p:nvPr>
        </p:nvSpPr>
        <p:spPr>
          <a:xfrm>
            <a:off x="457200" y="990600"/>
            <a:ext cx="7467600" cy="5483352"/>
          </a:xfrm>
        </p:spPr>
        <p:txBody>
          <a:bodyPr>
            <a:normAutofit fontScale="92500" lnSpcReduction="10000"/>
          </a:bodyPr>
          <a:lstStyle/>
          <a:p>
            <a:r>
              <a:rPr lang="en-US" dirty="0"/>
              <a:t>import </a:t>
            </a:r>
            <a:r>
              <a:rPr lang="en-US" dirty="0" err="1"/>
              <a:t>numpy</a:t>
            </a:r>
            <a:r>
              <a:rPr lang="en-US" dirty="0"/>
              <a:t> as </a:t>
            </a:r>
            <a:r>
              <a:rPr lang="en-US" dirty="0" err="1"/>
              <a:t>np</a:t>
            </a:r>
            <a:r>
              <a:rPr lang="en-US" dirty="0"/>
              <a:t/>
            </a:r>
            <a:br>
              <a:rPr lang="en-US" dirty="0"/>
            </a:br>
            <a:r>
              <a:rPr lang="en-US" dirty="0" err="1"/>
              <a:t>arr</a:t>
            </a:r>
            <a:r>
              <a:rPr lang="en-US" dirty="0"/>
              <a:t> = </a:t>
            </a:r>
            <a:r>
              <a:rPr lang="en-US" dirty="0" err="1"/>
              <a:t>np.array</a:t>
            </a:r>
            <a:r>
              <a:rPr lang="en-US" dirty="0"/>
              <a:t>([1, 2, 3, 4, 5, 6, 7, 8, 9, 10, 11, 12])</a:t>
            </a:r>
            <a:br>
              <a:rPr lang="en-US" dirty="0"/>
            </a:br>
            <a:r>
              <a:rPr lang="en-US" dirty="0" err="1"/>
              <a:t>newarr</a:t>
            </a:r>
            <a:r>
              <a:rPr lang="en-US" dirty="0"/>
              <a:t> = </a:t>
            </a:r>
            <a:r>
              <a:rPr lang="en-US" dirty="0" err="1"/>
              <a:t>arr.reshape</a:t>
            </a:r>
            <a:r>
              <a:rPr lang="en-US" dirty="0"/>
              <a:t>(4, 3)</a:t>
            </a:r>
            <a:br>
              <a:rPr lang="en-US" dirty="0"/>
            </a:br>
            <a:r>
              <a:rPr lang="en-US" dirty="0"/>
              <a:t>print(</a:t>
            </a:r>
            <a:r>
              <a:rPr lang="en-US" dirty="0" err="1"/>
              <a:t>newarr</a:t>
            </a:r>
            <a:r>
              <a:rPr lang="en-US" dirty="0"/>
              <a:t>)</a:t>
            </a:r>
          </a:p>
          <a:p>
            <a:pPr>
              <a:buNone/>
            </a:pPr>
            <a:r>
              <a:rPr lang="en-US" dirty="0"/>
              <a:t>Output:</a:t>
            </a:r>
          </a:p>
          <a:p>
            <a:pPr>
              <a:buNone/>
            </a:pPr>
            <a:r>
              <a:rPr lang="en-US" dirty="0"/>
              <a:t>[[ 1 2 3] </a:t>
            </a:r>
          </a:p>
          <a:p>
            <a:pPr>
              <a:buNone/>
            </a:pPr>
            <a:r>
              <a:rPr lang="en-US" dirty="0"/>
              <a:t>[ 4 5 6] </a:t>
            </a:r>
          </a:p>
          <a:p>
            <a:pPr>
              <a:buNone/>
            </a:pPr>
            <a:r>
              <a:rPr lang="en-US" dirty="0"/>
              <a:t>[ 7 8 9]</a:t>
            </a:r>
          </a:p>
          <a:p>
            <a:pPr>
              <a:buNone/>
            </a:pPr>
            <a:r>
              <a:rPr lang="en-US" dirty="0"/>
              <a:t> [10 11 12]]</a:t>
            </a:r>
          </a:p>
          <a:p>
            <a:r>
              <a:rPr lang="en-US" dirty="0"/>
              <a:t>Convert the array into a 1D array</a:t>
            </a:r>
            <a:r>
              <a:rPr lang="en-US" dirty="0">
                <a:sym typeface="Wingdings" pitchFamily="2" charset="2"/>
              </a:rPr>
              <a:t>:(-1)</a:t>
            </a:r>
          </a:p>
          <a:p>
            <a:r>
              <a:rPr lang="en-US" dirty="0"/>
              <a:t>import </a:t>
            </a:r>
            <a:r>
              <a:rPr lang="en-US" dirty="0" err="1"/>
              <a:t>numpy</a:t>
            </a:r>
            <a:r>
              <a:rPr lang="en-US" dirty="0"/>
              <a:t> as </a:t>
            </a:r>
            <a:r>
              <a:rPr lang="en-US" dirty="0" err="1"/>
              <a:t>np</a:t>
            </a:r>
            <a:r>
              <a:rPr lang="en-US" dirty="0"/>
              <a:t/>
            </a:r>
            <a:br>
              <a:rPr lang="en-US" dirty="0"/>
            </a:br>
            <a:r>
              <a:rPr lang="en-US" dirty="0" err="1"/>
              <a:t>arr</a:t>
            </a:r>
            <a:r>
              <a:rPr lang="en-US" dirty="0"/>
              <a:t> = </a:t>
            </a:r>
            <a:r>
              <a:rPr lang="en-US" dirty="0" err="1"/>
              <a:t>np.array</a:t>
            </a:r>
            <a:r>
              <a:rPr lang="en-US" dirty="0"/>
              <a:t>([[1, 2, 3], [4, 5, 6]])</a:t>
            </a:r>
            <a:br>
              <a:rPr lang="en-US" dirty="0"/>
            </a:br>
            <a:r>
              <a:rPr lang="en-US" dirty="0" err="1"/>
              <a:t>newarr</a:t>
            </a:r>
            <a:r>
              <a:rPr lang="en-US" dirty="0"/>
              <a:t> = </a:t>
            </a:r>
            <a:r>
              <a:rPr lang="en-US" dirty="0" err="1"/>
              <a:t>arr.reshape</a:t>
            </a:r>
            <a:r>
              <a:rPr lang="en-US" dirty="0"/>
              <a:t>(-1)</a:t>
            </a:r>
            <a:br>
              <a:rPr lang="en-US" dirty="0"/>
            </a:br>
            <a:r>
              <a:rPr lang="en-US" dirty="0"/>
              <a:t>print(</a:t>
            </a:r>
            <a:r>
              <a:rPr lang="en-US" dirty="0" err="1"/>
              <a:t>newarr</a:t>
            </a:r>
            <a:r>
              <a:rPr lang="en-US" dirty="0"/>
              <a:t>)</a:t>
            </a:r>
          </a:p>
          <a:p>
            <a:r>
              <a:rPr lang="en-US" dirty="0"/>
              <a:t>Output:[1 2 3 4 5 6]</a:t>
            </a:r>
          </a:p>
          <a:p>
            <a:pPr>
              <a:buNone/>
            </a:pPr>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22</a:t>
            </a:fld>
            <a:endParaRPr lang="en-US"/>
          </a:p>
        </p:txBody>
      </p:sp>
    </p:spTree>
  </p:cSld>
  <p:clrMapOvr>
    <a:masterClrMapping/>
  </p:clrMapOvr>
  <p:transition>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914400"/>
          </a:xfrm>
        </p:spPr>
        <p:txBody>
          <a:bodyPr>
            <a:normAutofit fontScale="90000"/>
          </a:bodyPr>
          <a:lstStyle/>
          <a:p>
            <a:r>
              <a:rPr lang="en-US" dirty="0"/>
              <a:t>Filtering array:  filter()</a:t>
            </a:r>
            <a:br>
              <a:rPr lang="en-US" dirty="0"/>
            </a:br>
            <a:endParaRPr lang="en-US" dirty="0"/>
          </a:p>
        </p:txBody>
      </p:sp>
      <p:sp>
        <p:nvSpPr>
          <p:cNvPr id="3" name="Content Placeholder 2"/>
          <p:cNvSpPr>
            <a:spLocks noGrp="1"/>
          </p:cNvSpPr>
          <p:nvPr>
            <p:ph sz="quarter" idx="1"/>
          </p:nvPr>
        </p:nvSpPr>
        <p:spPr>
          <a:xfrm>
            <a:off x="457200" y="762000"/>
            <a:ext cx="7467600" cy="5711952"/>
          </a:xfrm>
        </p:spPr>
        <p:txBody>
          <a:bodyPr>
            <a:normAutofit/>
          </a:bodyPr>
          <a:lstStyle/>
          <a:p>
            <a:r>
              <a:rPr lang="en-US" dirty="0"/>
              <a:t>In </a:t>
            </a:r>
            <a:r>
              <a:rPr lang="en-US" dirty="0" err="1"/>
              <a:t>NumPy</a:t>
            </a:r>
            <a:r>
              <a:rPr lang="en-US" dirty="0"/>
              <a:t>, you filter an array using a </a:t>
            </a:r>
            <a:r>
              <a:rPr lang="en-US" i="1" dirty="0" err="1"/>
              <a:t>boolean</a:t>
            </a:r>
            <a:r>
              <a:rPr lang="en-US" i="1" dirty="0"/>
              <a:t> index list</a:t>
            </a:r>
            <a:r>
              <a:rPr lang="en-US" dirty="0"/>
              <a:t>.</a:t>
            </a:r>
          </a:p>
          <a:p>
            <a:r>
              <a:rPr lang="en-US" dirty="0"/>
              <a:t>If the value at an index is True that element is contained in the filtered array, if the value at that index is False that element is excluded from the filtered array.</a:t>
            </a:r>
          </a:p>
          <a:p>
            <a:r>
              <a:rPr lang="en-US" dirty="0"/>
              <a:t>import </a:t>
            </a:r>
            <a:r>
              <a:rPr lang="en-US" dirty="0" err="1"/>
              <a:t>numpy</a:t>
            </a:r>
            <a:r>
              <a:rPr lang="en-US" dirty="0"/>
              <a:t> as </a:t>
            </a:r>
            <a:r>
              <a:rPr lang="en-US" dirty="0" err="1"/>
              <a:t>np</a:t>
            </a:r>
            <a:r>
              <a:rPr lang="en-US" dirty="0"/>
              <a:t/>
            </a:r>
            <a:br>
              <a:rPr lang="en-US" dirty="0"/>
            </a:br>
            <a:r>
              <a:rPr lang="en-US" dirty="0" err="1"/>
              <a:t>arr</a:t>
            </a:r>
            <a:r>
              <a:rPr lang="en-US" dirty="0"/>
              <a:t> = </a:t>
            </a:r>
            <a:r>
              <a:rPr lang="en-US" dirty="0" err="1"/>
              <a:t>np.array</a:t>
            </a:r>
            <a:r>
              <a:rPr lang="en-US" dirty="0"/>
              <a:t>([41, 42, 43, 44])</a:t>
            </a:r>
            <a:br>
              <a:rPr lang="en-US" dirty="0"/>
            </a:br>
            <a:r>
              <a:rPr lang="en-US" dirty="0"/>
              <a:t>x = [True, False, True, False]</a:t>
            </a:r>
            <a:br>
              <a:rPr lang="en-US" dirty="0"/>
            </a:br>
            <a:r>
              <a:rPr lang="en-US" dirty="0" err="1"/>
              <a:t>newarr</a:t>
            </a:r>
            <a:r>
              <a:rPr lang="en-US" dirty="0"/>
              <a:t> = </a:t>
            </a:r>
            <a:r>
              <a:rPr lang="en-US" dirty="0" err="1"/>
              <a:t>arr</a:t>
            </a:r>
            <a:r>
              <a:rPr lang="en-US" dirty="0"/>
              <a:t>[x]</a:t>
            </a:r>
            <a:br>
              <a:rPr lang="en-US" dirty="0"/>
            </a:br>
            <a:r>
              <a:rPr lang="en-US" dirty="0"/>
              <a:t>print(</a:t>
            </a:r>
            <a:r>
              <a:rPr lang="en-US" dirty="0" err="1"/>
              <a:t>newarr</a:t>
            </a:r>
            <a:r>
              <a:rPr lang="en-US" dirty="0"/>
              <a:t>)</a:t>
            </a:r>
          </a:p>
          <a:p>
            <a:pPr>
              <a:buNone/>
            </a:pPr>
            <a:r>
              <a:rPr lang="en-US" dirty="0"/>
              <a:t>Output:[41 43]</a:t>
            </a:r>
          </a:p>
        </p:txBody>
      </p:sp>
      <p:sp>
        <p:nvSpPr>
          <p:cNvPr id="4" name="Slide Number Placeholder 3"/>
          <p:cNvSpPr>
            <a:spLocks noGrp="1"/>
          </p:cNvSpPr>
          <p:nvPr>
            <p:ph type="sldNum" sz="quarter" idx="15"/>
          </p:nvPr>
        </p:nvSpPr>
        <p:spPr/>
        <p:txBody>
          <a:bodyPr/>
          <a:lstStyle/>
          <a:p>
            <a:fld id="{0F5D03FE-C334-457E-BDA6-EF5BC71515B8}" type="slidenum">
              <a:rPr lang="en-US" smtClean="0"/>
              <a:pPr/>
              <a:t>23</a:t>
            </a:fld>
            <a:endParaRPr lang="en-US"/>
          </a:p>
        </p:txBody>
      </p:sp>
    </p:spTree>
  </p:cSld>
  <p:clrMapOvr>
    <a:masterClrMapping/>
  </p:clrMapOvr>
  <p:transition>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3400" y="990600"/>
            <a:ext cx="7467600" cy="4873752"/>
          </a:xfrm>
        </p:spPr>
        <p:txBody>
          <a:bodyPr>
            <a:normAutofit/>
          </a:bodyPr>
          <a:lstStyle/>
          <a:p>
            <a:pPr fontAlgn="base"/>
            <a:r>
              <a:rPr lang="en-US" dirty="0" err="1"/>
              <a:t>seq</a:t>
            </a:r>
            <a:r>
              <a:rPr lang="en-US" dirty="0"/>
              <a:t> = [0, 1, 2, 3, 5, 8, 13]</a:t>
            </a:r>
          </a:p>
          <a:p>
            <a:pPr fontAlgn="base">
              <a:buNone/>
            </a:pPr>
            <a:r>
              <a:rPr lang="en-US" dirty="0"/>
              <a:t>  # result contains odd numbers of the list</a:t>
            </a:r>
          </a:p>
          <a:p>
            <a:pPr fontAlgn="base">
              <a:buNone/>
            </a:pPr>
            <a:r>
              <a:rPr lang="en-US" dirty="0"/>
              <a:t>result = filter(lambda x: x % 2 != 0, </a:t>
            </a:r>
            <a:r>
              <a:rPr lang="en-US" dirty="0" err="1"/>
              <a:t>seq</a:t>
            </a:r>
            <a:r>
              <a:rPr lang="en-US" dirty="0"/>
              <a:t>)</a:t>
            </a:r>
          </a:p>
          <a:p>
            <a:pPr fontAlgn="base">
              <a:buNone/>
            </a:pPr>
            <a:r>
              <a:rPr lang="en-US" dirty="0"/>
              <a:t>print(list(result))</a:t>
            </a:r>
          </a:p>
          <a:p>
            <a:pPr fontAlgn="base">
              <a:buNone/>
            </a:pPr>
            <a:r>
              <a:rPr lang="en-US" dirty="0"/>
              <a:t> # result contains even numbers of the list</a:t>
            </a:r>
          </a:p>
          <a:p>
            <a:pPr fontAlgn="base">
              <a:buNone/>
            </a:pPr>
            <a:r>
              <a:rPr lang="en-US" dirty="0"/>
              <a:t>result = filter(lambda x: x % 2 == 0, </a:t>
            </a:r>
            <a:r>
              <a:rPr lang="en-US" dirty="0" err="1"/>
              <a:t>seq</a:t>
            </a:r>
            <a:r>
              <a:rPr lang="en-US" dirty="0"/>
              <a:t>)</a:t>
            </a:r>
          </a:p>
          <a:p>
            <a:pPr fontAlgn="base">
              <a:buNone/>
            </a:pPr>
            <a:r>
              <a:rPr lang="en-US" dirty="0"/>
              <a:t>print(list(result))</a:t>
            </a:r>
          </a:p>
          <a:p>
            <a:pPr fontAlgn="base">
              <a:buNone/>
            </a:pPr>
            <a:r>
              <a:rPr lang="en-US" b="1" dirty="0"/>
              <a:t>Output:</a:t>
            </a:r>
            <a:endParaRPr lang="en-US" dirty="0"/>
          </a:p>
          <a:p>
            <a:r>
              <a:rPr lang="en-US" dirty="0"/>
              <a:t>[1, 3, 5, 13]</a:t>
            </a:r>
          </a:p>
          <a:p>
            <a:r>
              <a:rPr lang="en-US" dirty="0"/>
              <a:t> [0, 2, 8]</a:t>
            </a:r>
          </a:p>
        </p:txBody>
      </p:sp>
      <p:sp>
        <p:nvSpPr>
          <p:cNvPr id="4" name="Slide Number Placeholder 3"/>
          <p:cNvSpPr>
            <a:spLocks noGrp="1"/>
          </p:cNvSpPr>
          <p:nvPr>
            <p:ph type="sldNum" sz="quarter" idx="15"/>
          </p:nvPr>
        </p:nvSpPr>
        <p:spPr/>
        <p:txBody>
          <a:bodyPr/>
          <a:lstStyle/>
          <a:p>
            <a:fld id="{0F5D03FE-C334-457E-BDA6-EF5BC71515B8}" type="slidenum">
              <a:rPr lang="en-US" smtClean="0"/>
              <a:pPr/>
              <a:t>24</a:t>
            </a:fld>
            <a:endParaRPr lang="en-US"/>
          </a:p>
        </p:txBody>
      </p:sp>
    </p:spTree>
  </p:cSld>
  <p:clrMapOvr>
    <a:masterClrMapping/>
  </p:clrMapOvr>
  <p:transition>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normAutofit fontScale="90000"/>
          </a:bodyPr>
          <a:lstStyle/>
          <a:p>
            <a:r>
              <a:rPr lang="en-US" dirty="0"/>
              <a:t>Joining array: </a:t>
            </a:r>
            <a:br>
              <a:rPr lang="en-US" dirty="0"/>
            </a:br>
            <a:endParaRPr lang="en-US" dirty="0"/>
          </a:p>
        </p:txBody>
      </p:sp>
      <p:sp>
        <p:nvSpPr>
          <p:cNvPr id="3" name="Content Placeholder 2"/>
          <p:cNvSpPr>
            <a:spLocks noGrp="1"/>
          </p:cNvSpPr>
          <p:nvPr>
            <p:ph sz="quarter" idx="1"/>
          </p:nvPr>
        </p:nvSpPr>
        <p:spPr>
          <a:xfrm>
            <a:off x="457200" y="838200"/>
            <a:ext cx="7467600" cy="5635752"/>
          </a:xfrm>
        </p:spPr>
        <p:txBody>
          <a:bodyPr/>
          <a:lstStyle/>
          <a:p>
            <a:r>
              <a:rPr lang="en-US" dirty="0"/>
              <a:t>concatenate(): It simply joins 2 arrays.</a:t>
            </a:r>
          </a:p>
          <a:p>
            <a:r>
              <a:rPr lang="en-US" dirty="0"/>
              <a:t>stack():Stacking is same as concatenation, the only difference is that stacking is done along a new axis.</a:t>
            </a:r>
          </a:p>
          <a:p>
            <a:r>
              <a:rPr lang="en-US" dirty="0" err="1"/>
              <a:t>hstack</a:t>
            </a:r>
            <a:r>
              <a:rPr lang="en-US" dirty="0"/>
              <a:t>(): this joins along rows.</a:t>
            </a:r>
          </a:p>
          <a:p>
            <a:r>
              <a:rPr lang="en-US" dirty="0" err="1"/>
              <a:t>vstack</a:t>
            </a:r>
            <a:r>
              <a:rPr lang="en-US" dirty="0"/>
              <a:t>() :this joins along columns.</a:t>
            </a:r>
          </a:p>
          <a:p>
            <a:r>
              <a:rPr lang="en-US" dirty="0" err="1"/>
              <a:t>dstack</a:t>
            </a:r>
            <a:r>
              <a:rPr lang="en-US" dirty="0"/>
              <a:t>():this is  to stack along height, which is the same as depth.</a:t>
            </a:r>
          </a:p>
        </p:txBody>
      </p:sp>
      <p:sp>
        <p:nvSpPr>
          <p:cNvPr id="4" name="Slide Number Placeholder 3"/>
          <p:cNvSpPr>
            <a:spLocks noGrp="1"/>
          </p:cNvSpPr>
          <p:nvPr>
            <p:ph type="sldNum" sz="quarter" idx="15"/>
          </p:nvPr>
        </p:nvSpPr>
        <p:spPr/>
        <p:txBody>
          <a:bodyPr/>
          <a:lstStyle/>
          <a:p>
            <a:fld id="{0F5D03FE-C334-457E-BDA6-EF5BC71515B8}" type="slidenum">
              <a:rPr lang="en-US" smtClean="0"/>
              <a:pPr/>
              <a:t>25</a:t>
            </a:fld>
            <a:endParaRPr lang="en-US"/>
          </a:p>
        </p:txBody>
      </p:sp>
    </p:spTree>
  </p:cSld>
  <p:clrMapOvr>
    <a:masterClrMapping/>
  </p:clrMapOvr>
  <p:transition>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lstStyle/>
          <a:p>
            <a:r>
              <a:rPr lang="en-US" dirty="0"/>
              <a:t>Concatenate()</a:t>
            </a:r>
          </a:p>
        </p:txBody>
      </p:sp>
      <p:sp>
        <p:nvSpPr>
          <p:cNvPr id="3" name="Content Placeholder 2"/>
          <p:cNvSpPr>
            <a:spLocks noGrp="1"/>
          </p:cNvSpPr>
          <p:nvPr>
            <p:ph sz="quarter" idx="1"/>
          </p:nvPr>
        </p:nvSpPr>
        <p:spPr>
          <a:xfrm>
            <a:off x="457200" y="1143000"/>
            <a:ext cx="7467600" cy="5715000"/>
          </a:xfrm>
        </p:spPr>
        <p:txBody>
          <a:bodyPr>
            <a:normAutofit lnSpcReduction="10000"/>
          </a:bodyPr>
          <a:lstStyle/>
          <a:p>
            <a:r>
              <a:rPr lang="en-US" dirty="0">
                <a:solidFill>
                  <a:srgbClr val="92D050"/>
                </a:solidFill>
              </a:rPr>
              <a:t>a=</a:t>
            </a:r>
            <a:r>
              <a:rPr lang="en-US" dirty="0" err="1">
                <a:solidFill>
                  <a:srgbClr val="92D050"/>
                </a:solidFill>
              </a:rPr>
              <a:t>np.arange</a:t>
            </a:r>
            <a:r>
              <a:rPr lang="en-US" dirty="0">
                <a:solidFill>
                  <a:srgbClr val="92D050"/>
                </a:solidFill>
              </a:rPr>
              <a:t>(6).reshape(2,3)</a:t>
            </a:r>
          </a:p>
          <a:p>
            <a:pPr>
              <a:buNone/>
            </a:pPr>
            <a:r>
              <a:rPr lang="en-US" dirty="0">
                <a:solidFill>
                  <a:srgbClr val="92D050"/>
                </a:solidFill>
              </a:rPr>
              <a:t>Print a</a:t>
            </a:r>
          </a:p>
          <a:p>
            <a:pPr>
              <a:buNone/>
            </a:pPr>
            <a:r>
              <a:rPr lang="en-US" dirty="0">
                <a:solidFill>
                  <a:srgbClr val="92D050"/>
                </a:solidFill>
              </a:rPr>
              <a:t>Output</a:t>
            </a:r>
            <a:r>
              <a:rPr lang="en-US" dirty="0">
                <a:solidFill>
                  <a:srgbClr val="92D050"/>
                </a:solidFill>
                <a:sym typeface="Wingdings" pitchFamily="2" charset="2"/>
              </a:rPr>
              <a:t>:([[0,1,2]</a:t>
            </a:r>
          </a:p>
          <a:p>
            <a:pPr>
              <a:buNone/>
            </a:pPr>
            <a:r>
              <a:rPr lang="en-US" dirty="0">
                <a:solidFill>
                  <a:srgbClr val="92D050"/>
                </a:solidFill>
                <a:sym typeface="Wingdings" pitchFamily="2" charset="2"/>
              </a:rPr>
              <a:t>                [3,4,5]])</a:t>
            </a:r>
          </a:p>
          <a:p>
            <a:r>
              <a:rPr lang="en-US" dirty="0">
                <a:solidFill>
                  <a:srgbClr val="92D050"/>
                </a:solidFill>
                <a:sym typeface="Wingdings" pitchFamily="2" charset="2"/>
              </a:rPr>
              <a:t>b=</a:t>
            </a:r>
            <a:r>
              <a:rPr lang="en-US" dirty="0" err="1">
                <a:solidFill>
                  <a:srgbClr val="92D050"/>
                </a:solidFill>
              </a:rPr>
              <a:t>np.arange</a:t>
            </a:r>
            <a:r>
              <a:rPr lang="en-US" dirty="0">
                <a:solidFill>
                  <a:srgbClr val="92D050"/>
                </a:solidFill>
              </a:rPr>
              <a:t>(7,13).reshape(2,3</a:t>
            </a:r>
          </a:p>
          <a:p>
            <a:pPr>
              <a:buNone/>
            </a:pPr>
            <a:r>
              <a:rPr lang="en-US" dirty="0">
                <a:solidFill>
                  <a:srgbClr val="92D050"/>
                </a:solidFill>
              </a:rPr>
              <a:t>Print b</a:t>
            </a:r>
          </a:p>
          <a:p>
            <a:pPr>
              <a:buNone/>
            </a:pPr>
            <a:r>
              <a:rPr lang="en-US" dirty="0">
                <a:solidFill>
                  <a:srgbClr val="92D050"/>
                </a:solidFill>
              </a:rPr>
              <a:t>Output: ([[7,8,9]</a:t>
            </a:r>
          </a:p>
          <a:p>
            <a:pPr>
              <a:buNone/>
            </a:pPr>
            <a:r>
              <a:rPr lang="en-US" dirty="0">
                <a:solidFill>
                  <a:srgbClr val="92D050"/>
                </a:solidFill>
              </a:rPr>
              <a:t>                 [10,11,12]])</a:t>
            </a:r>
          </a:p>
          <a:p>
            <a:r>
              <a:rPr lang="en-US" dirty="0" err="1"/>
              <a:t>np.concatenate</a:t>
            </a:r>
            <a:r>
              <a:rPr lang="en-US" dirty="0"/>
              <a:t>((</a:t>
            </a:r>
            <a:r>
              <a:rPr lang="en-US" dirty="0" err="1"/>
              <a:t>a,b</a:t>
            </a:r>
            <a:r>
              <a:rPr lang="en-US" dirty="0"/>
              <a:t>))</a:t>
            </a:r>
          </a:p>
          <a:p>
            <a:pPr>
              <a:buNone/>
            </a:pPr>
            <a:r>
              <a:rPr lang="en-US" dirty="0"/>
              <a:t>Output:</a:t>
            </a:r>
          </a:p>
          <a:p>
            <a:pPr>
              <a:buNone/>
            </a:pPr>
            <a:r>
              <a:rPr lang="en-US" dirty="0"/>
              <a:t>Array([[</a:t>
            </a:r>
            <a:r>
              <a:rPr lang="en-US" dirty="0">
                <a:sym typeface="Wingdings" pitchFamily="2" charset="2"/>
              </a:rPr>
              <a:t>0,1,2]</a:t>
            </a:r>
          </a:p>
          <a:p>
            <a:pPr>
              <a:buNone/>
            </a:pPr>
            <a:r>
              <a:rPr lang="en-US" dirty="0">
                <a:sym typeface="Wingdings" pitchFamily="2" charset="2"/>
              </a:rPr>
              <a:t>		 [3,4,5]</a:t>
            </a:r>
          </a:p>
          <a:p>
            <a:pPr>
              <a:buNone/>
            </a:pPr>
            <a:r>
              <a:rPr lang="en-US" dirty="0">
                <a:sym typeface="Wingdings" pitchFamily="2" charset="2"/>
              </a:rPr>
              <a:t>		 </a:t>
            </a:r>
            <a:r>
              <a:rPr lang="en-US" dirty="0"/>
              <a:t>[7,8,9]</a:t>
            </a:r>
          </a:p>
          <a:p>
            <a:pPr>
              <a:buNone/>
            </a:pPr>
            <a:r>
              <a:rPr lang="en-US" dirty="0"/>
              <a:t>		 [10,11,12]])</a:t>
            </a:r>
          </a:p>
          <a:p>
            <a:pPr>
              <a:buNone/>
            </a:pPr>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26</a:t>
            </a:fld>
            <a:endParaRPr lang="en-US"/>
          </a:p>
        </p:txBody>
      </p:sp>
    </p:spTree>
  </p:cSld>
  <p:clrMapOvr>
    <a:masterClrMapping/>
  </p:clrMapOvr>
  <p:transition>
    <p:wipe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990600"/>
            <a:ext cx="7467600" cy="5483352"/>
          </a:xfrm>
        </p:spPr>
        <p:txBody>
          <a:bodyPr>
            <a:normAutofit/>
          </a:bodyPr>
          <a:lstStyle/>
          <a:p>
            <a:r>
              <a:rPr lang="en-US" dirty="0" err="1"/>
              <a:t>np.concatenate</a:t>
            </a:r>
            <a:r>
              <a:rPr lang="en-US" dirty="0"/>
              <a:t>((</a:t>
            </a:r>
            <a:r>
              <a:rPr lang="en-US" dirty="0" err="1"/>
              <a:t>a,b</a:t>
            </a:r>
            <a:r>
              <a:rPr lang="en-US" dirty="0"/>
              <a:t>),axis=1)</a:t>
            </a:r>
          </a:p>
          <a:p>
            <a:pPr>
              <a:buNone/>
            </a:pPr>
            <a:r>
              <a:rPr lang="en-US" dirty="0"/>
              <a:t>Output:</a:t>
            </a:r>
          </a:p>
          <a:p>
            <a:pPr>
              <a:buNone/>
            </a:pPr>
            <a:r>
              <a:rPr lang="en-US" dirty="0"/>
              <a:t>Array([[</a:t>
            </a:r>
            <a:r>
              <a:rPr lang="en-US" dirty="0">
                <a:sym typeface="Wingdings" pitchFamily="2" charset="2"/>
              </a:rPr>
              <a:t>0,1,2</a:t>
            </a:r>
            <a:r>
              <a:rPr lang="en-US" dirty="0"/>
              <a:t> ,7,8,9],</a:t>
            </a:r>
            <a:endParaRPr lang="en-US" dirty="0">
              <a:sym typeface="Wingdings" pitchFamily="2" charset="2"/>
            </a:endParaRPr>
          </a:p>
          <a:p>
            <a:pPr>
              <a:buNone/>
            </a:pPr>
            <a:r>
              <a:rPr lang="en-US" dirty="0">
                <a:sym typeface="Wingdings" pitchFamily="2" charset="2"/>
              </a:rPr>
              <a:t>		 [3,4,5,</a:t>
            </a:r>
            <a:r>
              <a:rPr lang="en-US" dirty="0"/>
              <a:t>10,11,12]</a:t>
            </a:r>
            <a:r>
              <a:rPr lang="en-US" dirty="0">
                <a:sym typeface="Wingdings" pitchFamily="2" charset="2"/>
              </a:rPr>
              <a:t>])</a:t>
            </a:r>
          </a:p>
          <a:p>
            <a:r>
              <a:rPr lang="en-US" dirty="0" err="1"/>
              <a:t>np.stack</a:t>
            </a:r>
            <a:r>
              <a:rPr lang="en-US" dirty="0"/>
              <a:t>((</a:t>
            </a:r>
            <a:r>
              <a:rPr lang="en-US" dirty="0" err="1"/>
              <a:t>a,b</a:t>
            </a:r>
            <a:r>
              <a:rPr lang="en-US" dirty="0"/>
              <a:t>))</a:t>
            </a:r>
          </a:p>
          <a:p>
            <a:pPr>
              <a:buNone/>
            </a:pPr>
            <a:r>
              <a:rPr lang="en-US" dirty="0"/>
              <a:t>Output:([[[</a:t>
            </a:r>
            <a:r>
              <a:rPr lang="en-US" dirty="0">
                <a:sym typeface="Wingdings" pitchFamily="2" charset="2"/>
              </a:rPr>
              <a:t>0,1,2]</a:t>
            </a:r>
          </a:p>
          <a:p>
            <a:pPr>
              <a:buNone/>
            </a:pPr>
            <a:r>
              <a:rPr lang="en-US" dirty="0">
                <a:sym typeface="Wingdings" pitchFamily="2" charset="2"/>
              </a:rPr>
              <a:t>		 [3,4,5]],</a:t>
            </a:r>
          </a:p>
          <a:p>
            <a:pPr>
              <a:buNone/>
            </a:pPr>
            <a:r>
              <a:rPr lang="en-US" dirty="0"/>
              <a:t>             </a:t>
            </a:r>
          </a:p>
          <a:p>
            <a:pPr>
              <a:buNone/>
            </a:pPr>
            <a:r>
              <a:rPr lang="en-US" dirty="0"/>
              <a:t>            [[7,8,9]</a:t>
            </a:r>
          </a:p>
          <a:p>
            <a:pPr>
              <a:buNone/>
            </a:pPr>
            <a:r>
              <a:rPr lang="en-US" dirty="0"/>
              <a:t>		 [10,11,12]]])</a:t>
            </a:r>
            <a:endParaRPr lang="en-US" dirty="0">
              <a:sym typeface="Wingdings" pitchFamily="2" charset="2"/>
            </a:endParaRPr>
          </a:p>
          <a:p>
            <a:pPr>
              <a:buNone/>
            </a:pPr>
            <a:endParaRPr lang="en-US" dirty="0">
              <a:sym typeface="Wingdings" pitchFamily="2" charset="2"/>
            </a:endParaRPr>
          </a:p>
          <a:p>
            <a:pPr>
              <a:buNone/>
            </a:pPr>
            <a:r>
              <a:rPr lang="en-US" dirty="0">
                <a:sym typeface="Wingdings" pitchFamily="2" charset="2"/>
              </a:rPr>
              <a:t>		</a:t>
            </a:r>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27</a:t>
            </a:fld>
            <a:endParaRPr lang="en-US"/>
          </a:p>
        </p:txBody>
      </p:sp>
    </p:spTree>
  </p:cSld>
  <p:clrMapOvr>
    <a:masterClrMapping/>
  </p:clrMapOvr>
  <p:transition>
    <p:wipe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11162"/>
          </a:xfrm>
        </p:spPr>
        <p:txBody>
          <a:bodyPr>
            <a:normAutofit fontScale="90000"/>
          </a:bodyPr>
          <a:lstStyle/>
          <a:p>
            <a:r>
              <a:rPr lang="en-US" dirty="0" err="1"/>
              <a:t>vstack</a:t>
            </a:r>
            <a:r>
              <a:rPr lang="en-US" dirty="0"/>
              <a:t>()</a:t>
            </a:r>
          </a:p>
        </p:txBody>
      </p:sp>
      <p:sp>
        <p:nvSpPr>
          <p:cNvPr id="3" name="Content Placeholder 2"/>
          <p:cNvSpPr>
            <a:spLocks noGrp="1"/>
          </p:cNvSpPr>
          <p:nvPr>
            <p:ph sz="quarter" idx="1"/>
          </p:nvPr>
        </p:nvSpPr>
        <p:spPr>
          <a:xfrm>
            <a:off x="457200" y="838200"/>
            <a:ext cx="7467600" cy="5635752"/>
          </a:xfrm>
        </p:spPr>
        <p:txBody>
          <a:bodyPr>
            <a:normAutofit fontScale="70000" lnSpcReduction="20000"/>
          </a:bodyPr>
          <a:lstStyle/>
          <a:p>
            <a:r>
              <a:rPr lang="en-US" dirty="0" err="1"/>
              <a:t>np.vstack</a:t>
            </a:r>
            <a:r>
              <a:rPr lang="en-US" dirty="0"/>
              <a:t>((</a:t>
            </a:r>
            <a:r>
              <a:rPr lang="en-US" dirty="0" err="1"/>
              <a:t>a,b</a:t>
            </a:r>
            <a:r>
              <a:rPr lang="en-US" dirty="0"/>
              <a:t>))</a:t>
            </a:r>
          </a:p>
          <a:p>
            <a:pPr>
              <a:buNone/>
            </a:pPr>
            <a:r>
              <a:rPr lang="en-US" dirty="0" err="1"/>
              <a:t>Output:Array</a:t>
            </a:r>
            <a:r>
              <a:rPr lang="en-US" dirty="0"/>
              <a:t>([[</a:t>
            </a:r>
            <a:r>
              <a:rPr lang="en-US" dirty="0">
                <a:sym typeface="Wingdings" pitchFamily="2" charset="2"/>
              </a:rPr>
              <a:t>0,1,2],</a:t>
            </a:r>
          </a:p>
          <a:p>
            <a:pPr>
              <a:buNone/>
            </a:pPr>
            <a:r>
              <a:rPr lang="en-US" dirty="0">
                <a:sym typeface="Wingdings" pitchFamily="2" charset="2"/>
              </a:rPr>
              <a:t>		 	[3,4,5],</a:t>
            </a:r>
          </a:p>
          <a:p>
            <a:pPr>
              <a:buNone/>
            </a:pPr>
            <a:r>
              <a:rPr lang="en-US" dirty="0">
                <a:sym typeface="Wingdings" pitchFamily="2" charset="2"/>
              </a:rPr>
              <a:t>		 	</a:t>
            </a:r>
            <a:r>
              <a:rPr lang="en-US" dirty="0"/>
              <a:t>[7,8,9],</a:t>
            </a:r>
          </a:p>
          <a:p>
            <a:pPr>
              <a:buNone/>
            </a:pPr>
            <a:r>
              <a:rPr lang="en-US" dirty="0"/>
              <a:t>		 	[10,11,12]])</a:t>
            </a:r>
          </a:p>
          <a:p>
            <a:r>
              <a:rPr lang="en-US" dirty="0" err="1"/>
              <a:t>np.hstack</a:t>
            </a:r>
            <a:r>
              <a:rPr lang="en-US" dirty="0"/>
              <a:t>((</a:t>
            </a:r>
            <a:r>
              <a:rPr lang="en-US" dirty="0" err="1"/>
              <a:t>a,b</a:t>
            </a:r>
            <a:r>
              <a:rPr lang="en-US" dirty="0"/>
              <a:t>))</a:t>
            </a:r>
          </a:p>
          <a:p>
            <a:pPr>
              <a:buNone/>
            </a:pPr>
            <a:r>
              <a:rPr lang="en-US" dirty="0" err="1"/>
              <a:t>Output:Array</a:t>
            </a:r>
            <a:r>
              <a:rPr lang="en-US" dirty="0"/>
              <a:t>([[</a:t>
            </a:r>
            <a:r>
              <a:rPr lang="en-US" dirty="0">
                <a:sym typeface="Wingdings" pitchFamily="2" charset="2"/>
              </a:rPr>
              <a:t>0,1,2,</a:t>
            </a:r>
            <a:r>
              <a:rPr lang="en-US" dirty="0"/>
              <a:t> 7,8,9</a:t>
            </a:r>
            <a:r>
              <a:rPr lang="en-US" dirty="0">
                <a:sym typeface="Wingdings" pitchFamily="2" charset="2"/>
              </a:rPr>
              <a:t>],</a:t>
            </a:r>
          </a:p>
          <a:p>
            <a:pPr>
              <a:buNone/>
            </a:pPr>
            <a:r>
              <a:rPr lang="en-US" dirty="0">
                <a:sym typeface="Wingdings" pitchFamily="2" charset="2"/>
              </a:rPr>
              <a:t>		 	    [3,4,5,</a:t>
            </a:r>
            <a:r>
              <a:rPr lang="en-US" dirty="0"/>
              <a:t> 10,11,12]</a:t>
            </a:r>
            <a:r>
              <a:rPr lang="en-US" dirty="0">
                <a:sym typeface="Wingdings" pitchFamily="2" charset="2"/>
              </a:rPr>
              <a:t>])</a:t>
            </a:r>
          </a:p>
          <a:p>
            <a:r>
              <a:rPr lang="en-US" dirty="0" err="1"/>
              <a:t>np.dstack</a:t>
            </a:r>
            <a:r>
              <a:rPr lang="en-US" dirty="0"/>
              <a:t>((</a:t>
            </a:r>
            <a:r>
              <a:rPr lang="en-US" dirty="0" err="1"/>
              <a:t>a,b</a:t>
            </a:r>
            <a:r>
              <a:rPr lang="en-US" dirty="0"/>
              <a:t>))</a:t>
            </a:r>
          </a:p>
          <a:p>
            <a:pPr>
              <a:buNone/>
            </a:pPr>
            <a:r>
              <a:rPr lang="en-US" dirty="0"/>
              <a:t>Output: ([[[0,7],</a:t>
            </a:r>
          </a:p>
          <a:p>
            <a:pPr>
              <a:buNone/>
            </a:pPr>
            <a:r>
              <a:rPr lang="en-US" dirty="0"/>
              <a:t>		     [1,8],</a:t>
            </a:r>
          </a:p>
          <a:p>
            <a:pPr>
              <a:buNone/>
            </a:pPr>
            <a:r>
              <a:rPr lang="en-US" dirty="0"/>
              <a:t>		     [2,9]],</a:t>
            </a:r>
          </a:p>
          <a:p>
            <a:pPr>
              <a:buNone/>
            </a:pPr>
            <a:endParaRPr lang="en-US" dirty="0"/>
          </a:p>
          <a:p>
            <a:pPr>
              <a:buNone/>
            </a:pPr>
            <a:r>
              <a:rPr lang="en-US" dirty="0"/>
              <a:t>		   [3,10],</a:t>
            </a:r>
          </a:p>
          <a:p>
            <a:pPr>
              <a:buNone/>
            </a:pPr>
            <a:r>
              <a:rPr lang="en-US" dirty="0"/>
              <a:t>	              [4,11],</a:t>
            </a:r>
          </a:p>
          <a:p>
            <a:pPr>
              <a:buNone/>
            </a:pPr>
            <a:r>
              <a:rPr lang="en-US" dirty="0"/>
              <a:t>		  [5,12]]])</a:t>
            </a:r>
          </a:p>
          <a:p>
            <a:endParaRPr lang="en-US" dirty="0">
              <a:sym typeface="Wingdings" pitchFamily="2" charset="2"/>
            </a:endParaRPr>
          </a:p>
          <a:p>
            <a:endParaRPr lang="en-US" dirty="0">
              <a:sym typeface="Wingdings" pitchFamily="2" charset="2"/>
            </a:endParaRPr>
          </a:p>
          <a:p>
            <a:pPr>
              <a:buNone/>
            </a:pPr>
            <a:r>
              <a:rPr lang="en-US" dirty="0">
                <a:sym typeface="Wingdings" pitchFamily="2" charset="2"/>
              </a:rPr>
              <a:t>		 	</a:t>
            </a:r>
            <a:endParaRPr lang="en-US" dirty="0"/>
          </a:p>
          <a:p>
            <a:pPr>
              <a:buNone/>
            </a:pPr>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28</a:t>
            </a:fld>
            <a:endParaRPr lang="en-US"/>
          </a:p>
        </p:txBody>
      </p:sp>
    </p:spTree>
  </p:cSld>
  <p:clrMapOvr>
    <a:masterClrMapping/>
  </p:clrMapOvr>
  <p:transition>
    <p:wipe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58755" y="1905000"/>
            <a:ext cx="3429000" cy="1503837"/>
          </a:xfrm>
        </p:spPr>
        <p:txBody>
          <a:bodyPr/>
          <a:lstStyle/>
          <a:p>
            <a:r>
              <a:rPr lang="en-US" dirty="0"/>
              <a:t>Pandas Basics</a:t>
            </a:r>
            <a:br>
              <a:rPr lang="en-US" dirty="0"/>
            </a:br>
            <a:endParaRPr lang="en-US" dirty="0"/>
          </a:p>
        </p:txBody>
      </p:sp>
      <p:sp>
        <p:nvSpPr>
          <p:cNvPr id="4" name="Slide Number Placeholder 3"/>
          <p:cNvSpPr>
            <a:spLocks noGrp="1"/>
          </p:cNvSpPr>
          <p:nvPr>
            <p:ph type="sldNum" sz="quarter" idx="12"/>
          </p:nvPr>
        </p:nvSpPr>
        <p:spPr/>
        <p:txBody>
          <a:bodyPr/>
          <a:lstStyle/>
          <a:p>
            <a:fld id="{0F5D03FE-C334-457E-BDA6-EF5BC71515B8}" type="slidenum">
              <a:rPr lang="en-US" smtClean="0"/>
              <a:pPr/>
              <a:t>29</a:t>
            </a:fld>
            <a:endParaRPr lang="en-US"/>
          </a:p>
        </p:txBody>
      </p:sp>
      <p:pic>
        <p:nvPicPr>
          <p:cNvPr id="2050" name="Picture 2" descr="Python Pandas. What is Pandas? | by Tathe Nitin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029417"/>
            <a:ext cx="7374910" cy="308182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Numpy</a:t>
            </a:r>
            <a:r>
              <a:rPr lang="en-US" dirty="0"/>
              <a:t> Basics</a:t>
            </a:r>
          </a:p>
        </p:txBody>
      </p:sp>
      <p:sp>
        <p:nvSpPr>
          <p:cNvPr id="3" name="Content Placeholder 2"/>
          <p:cNvSpPr>
            <a:spLocks noGrp="1"/>
          </p:cNvSpPr>
          <p:nvPr>
            <p:ph sz="quarter" idx="1"/>
          </p:nvPr>
        </p:nvSpPr>
        <p:spPr>
          <a:xfrm>
            <a:off x="457200" y="1600200"/>
            <a:ext cx="8001000" cy="4873752"/>
          </a:xfrm>
        </p:spPr>
        <p:txBody>
          <a:bodyPr/>
          <a:lstStyle/>
          <a:p>
            <a:pPr algn="just"/>
            <a:r>
              <a:rPr lang="en-US" dirty="0" err="1"/>
              <a:t>NumPy</a:t>
            </a:r>
            <a:r>
              <a:rPr lang="en-US" dirty="0"/>
              <a:t>, which stands for Numerical Python, </a:t>
            </a:r>
          </a:p>
          <a:p>
            <a:pPr algn="just"/>
            <a:r>
              <a:rPr lang="en-US" dirty="0" err="1"/>
              <a:t>NumPy</a:t>
            </a:r>
            <a:r>
              <a:rPr lang="en-US" dirty="0"/>
              <a:t> is a Python library used for working with arrays.</a:t>
            </a:r>
          </a:p>
          <a:p>
            <a:pPr algn="just"/>
            <a:r>
              <a:rPr lang="en-US" dirty="0" err="1"/>
              <a:t>NumPy</a:t>
            </a:r>
            <a:r>
              <a:rPr lang="en-US" dirty="0"/>
              <a:t> was created in 2005 by Travis Oliphant</a:t>
            </a:r>
          </a:p>
          <a:p>
            <a:pPr algn="just"/>
            <a:r>
              <a:rPr lang="en-US" dirty="0"/>
              <a:t>The most important object defined in </a:t>
            </a:r>
            <a:r>
              <a:rPr lang="en-US" dirty="0" err="1"/>
              <a:t>NumPy</a:t>
            </a:r>
            <a:r>
              <a:rPr lang="en-US" dirty="0"/>
              <a:t> is an N-dimensional array type called </a:t>
            </a:r>
            <a:r>
              <a:rPr lang="en-US" b="1" dirty="0" err="1"/>
              <a:t>ndarray</a:t>
            </a:r>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3</a:t>
            </a:fld>
            <a:endParaRPr lang="en-US"/>
          </a:p>
        </p:txBody>
      </p:sp>
    </p:spTree>
  </p:cSld>
  <p:clrMapOvr>
    <a:masterClrMapping/>
  </p:clrMapOvr>
  <p:transition>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944562"/>
          </a:xfrm>
        </p:spPr>
        <p:txBody>
          <a:bodyPr/>
          <a:lstStyle/>
          <a:p>
            <a:r>
              <a:rPr lang="en-US" dirty="0"/>
              <a:t>PANDAS</a:t>
            </a:r>
          </a:p>
        </p:txBody>
      </p:sp>
      <p:sp>
        <p:nvSpPr>
          <p:cNvPr id="3" name="Content Placeholder 2"/>
          <p:cNvSpPr>
            <a:spLocks noGrp="1"/>
          </p:cNvSpPr>
          <p:nvPr>
            <p:ph sz="quarter" idx="1"/>
          </p:nvPr>
        </p:nvSpPr>
        <p:spPr>
          <a:xfrm>
            <a:off x="457200" y="1219200"/>
            <a:ext cx="7467600" cy="5254752"/>
          </a:xfrm>
        </p:spPr>
        <p:txBody>
          <a:bodyPr>
            <a:normAutofit lnSpcReduction="10000"/>
          </a:bodyPr>
          <a:lstStyle/>
          <a:p>
            <a:r>
              <a:rPr lang="en-US" dirty="0"/>
              <a:t>Pandas is </a:t>
            </a:r>
            <a:r>
              <a:rPr lang="en-US" b="1" dirty="0"/>
              <a:t>an open source Python package that is most widely used for data science/data analysis</a:t>
            </a:r>
          </a:p>
          <a:p>
            <a:r>
              <a:rPr lang="en-US" b="1" dirty="0"/>
              <a:t>It works with large data sets</a:t>
            </a:r>
          </a:p>
          <a:p>
            <a:r>
              <a:rPr lang="en-US" dirty="0"/>
              <a:t>The name "Pandas" has a reference to both "Panel Data", and "Python Data Analysis" and was created by Wes McKinney in 2008.</a:t>
            </a:r>
          </a:p>
          <a:p>
            <a:pPr marL="457200" indent="-457200"/>
            <a:r>
              <a:rPr lang="en-US" dirty="0"/>
              <a:t>It uses 3 </a:t>
            </a:r>
            <a:r>
              <a:rPr lang="en-US" dirty="0" err="1"/>
              <a:t>Datastructures</a:t>
            </a:r>
            <a:r>
              <a:rPr lang="en-US" dirty="0"/>
              <a:t>  1.Series</a:t>
            </a:r>
          </a:p>
          <a:p>
            <a:pPr marL="457200" indent="-457200">
              <a:buNone/>
            </a:pPr>
            <a:r>
              <a:rPr lang="en-US" dirty="0"/>
              <a:t>                                                2. Data frames</a:t>
            </a:r>
            <a:br>
              <a:rPr lang="en-US" dirty="0"/>
            </a:br>
            <a:r>
              <a:rPr lang="en-US" dirty="0"/>
              <a:t>                                           3. Panel</a:t>
            </a:r>
          </a:p>
          <a:p>
            <a:pPr marL="457200" indent="-457200"/>
            <a:r>
              <a:rPr lang="en-US" dirty="0"/>
              <a:t>Series: deals with 1D array</a:t>
            </a:r>
          </a:p>
          <a:p>
            <a:pPr marL="457200" indent="-457200"/>
            <a:r>
              <a:rPr lang="en-US" dirty="0"/>
              <a:t>Data frames: deals with 2D array</a:t>
            </a:r>
          </a:p>
          <a:p>
            <a:pPr marL="457200" indent="-457200"/>
            <a:r>
              <a:rPr lang="en-US" dirty="0" err="1"/>
              <a:t>Panel:deals</a:t>
            </a:r>
            <a:r>
              <a:rPr lang="en-US" dirty="0"/>
              <a:t> with multi dimensions</a:t>
            </a:r>
          </a:p>
        </p:txBody>
      </p:sp>
      <p:sp>
        <p:nvSpPr>
          <p:cNvPr id="4" name="Slide Number Placeholder 3"/>
          <p:cNvSpPr>
            <a:spLocks noGrp="1"/>
          </p:cNvSpPr>
          <p:nvPr>
            <p:ph type="sldNum" sz="quarter" idx="15"/>
          </p:nvPr>
        </p:nvSpPr>
        <p:spPr/>
        <p:txBody>
          <a:bodyPr/>
          <a:lstStyle/>
          <a:p>
            <a:fld id="{0F5D03FE-C334-457E-BDA6-EF5BC71515B8}" type="slidenum">
              <a:rPr lang="en-US" smtClean="0"/>
              <a:pPr/>
              <a:t>30</a:t>
            </a:fld>
            <a:endParaRPr lang="en-US"/>
          </a:p>
        </p:txBody>
      </p:sp>
    </p:spTree>
  </p:cSld>
  <p:clrMapOvr>
    <a:masterClrMapping/>
  </p:clrMapOvr>
  <p:transition>
    <p:wipe di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lstStyle/>
          <a:p>
            <a:r>
              <a:rPr lang="en-US" dirty="0"/>
              <a:t>Importing Pandas</a:t>
            </a:r>
          </a:p>
        </p:txBody>
      </p:sp>
      <p:sp>
        <p:nvSpPr>
          <p:cNvPr id="3" name="Content Placeholder 2"/>
          <p:cNvSpPr>
            <a:spLocks noGrp="1"/>
          </p:cNvSpPr>
          <p:nvPr>
            <p:ph sz="quarter" idx="1"/>
          </p:nvPr>
        </p:nvSpPr>
        <p:spPr>
          <a:xfrm>
            <a:off x="457200" y="990600"/>
            <a:ext cx="7467600" cy="5483352"/>
          </a:xfrm>
        </p:spPr>
        <p:txBody>
          <a:bodyPr/>
          <a:lstStyle/>
          <a:p>
            <a:r>
              <a:rPr lang="en-US" dirty="0"/>
              <a:t>import pandas as pd</a:t>
            </a:r>
          </a:p>
          <a:p>
            <a:r>
              <a:rPr lang="en-US" dirty="0"/>
              <a:t>Syntax: </a:t>
            </a:r>
            <a:r>
              <a:rPr lang="en-US" dirty="0" err="1"/>
              <a:t>pd.Series</a:t>
            </a:r>
            <a:r>
              <a:rPr lang="en-US" dirty="0"/>
              <a:t>(</a:t>
            </a:r>
            <a:r>
              <a:rPr lang="en-US" dirty="0" err="1"/>
              <a:t>data,index</a:t>
            </a:r>
            <a:r>
              <a:rPr lang="en-US" dirty="0"/>
              <a:t>)</a:t>
            </a:r>
          </a:p>
          <a:p>
            <a:r>
              <a:rPr lang="en-US" dirty="0" err="1"/>
              <a:t>Syntax:pd.DataFrame</a:t>
            </a:r>
            <a:r>
              <a:rPr lang="en-US" dirty="0"/>
              <a:t>(data)</a:t>
            </a:r>
          </a:p>
          <a:p>
            <a:r>
              <a:rPr lang="en-US" dirty="0" err="1"/>
              <a:t>Syntax:pd.Panel</a:t>
            </a:r>
            <a:r>
              <a:rPr lang="en-US" dirty="0"/>
              <a:t>(</a:t>
            </a:r>
            <a:r>
              <a:rPr lang="en-US" dirty="0" err="1"/>
              <a:t>data,major</a:t>
            </a:r>
            <a:r>
              <a:rPr lang="en-US" dirty="0"/>
              <a:t> </a:t>
            </a:r>
            <a:r>
              <a:rPr lang="en-US" dirty="0" err="1"/>
              <a:t>axis,minor</a:t>
            </a:r>
            <a:r>
              <a:rPr lang="en-US" dirty="0"/>
              <a:t> </a:t>
            </a:r>
            <a:r>
              <a:rPr lang="en-US" dirty="0" err="1"/>
              <a:t>axis,dtype</a:t>
            </a:r>
            <a:r>
              <a:rPr lang="en-US" dirty="0"/>
              <a:t>)</a:t>
            </a:r>
          </a:p>
        </p:txBody>
      </p:sp>
      <p:sp>
        <p:nvSpPr>
          <p:cNvPr id="4" name="Slide Number Placeholder 3"/>
          <p:cNvSpPr>
            <a:spLocks noGrp="1"/>
          </p:cNvSpPr>
          <p:nvPr>
            <p:ph type="sldNum" sz="quarter" idx="15"/>
          </p:nvPr>
        </p:nvSpPr>
        <p:spPr/>
        <p:txBody>
          <a:bodyPr/>
          <a:lstStyle/>
          <a:p>
            <a:fld id="{0F5D03FE-C334-457E-BDA6-EF5BC71515B8}" type="slidenum">
              <a:rPr lang="en-US" smtClean="0"/>
              <a:pPr/>
              <a:t>31</a:t>
            </a:fld>
            <a:endParaRPr lang="en-US"/>
          </a:p>
        </p:txBody>
      </p:sp>
    </p:spTree>
  </p:cSld>
  <p:clrMapOvr>
    <a:masterClrMapping/>
  </p:clrMapOvr>
  <p:transition>
    <p:wipe di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r>
              <a:rPr lang="en-US" dirty="0"/>
              <a:t>Creating series</a:t>
            </a:r>
          </a:p>
        </p:txBody>
      </p:sp>
      <p:sp>
        <p:nvSpPr>
          <p:cNvPr id="3" name="Content Placeholder 2"/>
          <p:cNvSpPr>
            <a:spLocks noGrp="1"/>
          </p:cNvSpPr>
          <p:nvPr>
            <p:ph sz="quarter" idx="1"/>
          </p:nvPr>
        </p:nvSpPr>
        <p:spPr>
          <a:xfrm>
            <a:off x="457200" y="762000"/>
            <a:ext cx="7467600" cy="5711952"/>
          </a:xfrm>
        </p:spPr>
        <p:txBody>
          <a:bodyPr>
            <a:normAutofit fontScale="92500" lnSpcReduction="10000"/>
          </a:bodyPr>
          <a:lstStyle/>
          <a:p>
            <a:r>
              <a:rPr lang="en-US" dirty="0"/>
              <a:t>Empty series</a:t>
            </a:r>
          </a:p>
          <a:p>
            <a:r>
              <a:rPr lang="en-US" dirty="0"/>
              <a:t>Series using arrays</a:t>
            </a:r>
          </a:p>
          <a:p>
            <a:r>
              <a:rPr lang="en-US" dirty="0"/>
              <a:t>Series using lists</a:t>
            </a:r>
          </a:p>
          <a:p>
            <a:r>
              <a:rPr lang="en-US" dirty="0"/>
              <a:t>Series using dictionary</a:t>
            </a:r>
          </a:p>
          <a:p>
            <a:endParaRPr lang="en-US" dirty="0"/>
          </a:p>
          <a:p>
            <a:r>
              <a:rPr lang="en-US" dirty="0"/>
              <a:t>Creating empty series</a:t>
            </a:r>
          </a:p>
          <a:p>
            <a:pPr>
              <a:buNone/>
            </a:pPr>
            <a:r>
              <a:rPr lang="en-US" dirty="0"/>
              <a:t>import pandas as pd</a:t>
            </a:r>
          </a:p>
          <a:p>
            <a:pPr>
              <a:buNone/>
            </a:pPr>
            <a:r>
              <a:rPr lang="en-US" dirty="0"/>
              <a:t>S=</a:t>
            </a:r>
            <a:r>
              <a:rPr lang="en-US" dirty="0" err="1"/>
              <a:t>pd.Series</a:t>
            </a:r>
            <a:r>
              <a:rPr lang="en-US" dirty="0"/>
              <a:t>( )</a:t>
            </a:r>
          </a:p>
          <a:p>
            <a:pPr>
              <a:buNone/>
            </a:pPr>
            <a:r>
              <a:rPr lang="en-US" dirty="0"/>
              <a:t>Series( ( ) )</a:t>
            </a:r>
          </a:p>
          <a:p>
            <a:r>
              <a:rPr lang="en-US" dirty="0"/>
              <a:t>Creating series using array</a:t>
            </a:r>
          </a:p>
          <a:p>
            <a:pPr>
              <a:buNone/>
            </a:pPr>
            <a:r>
              <a:rPr lang="en-US" dirty="0"/>
              <a:t>a=</a:t>
            </a:r>
            <a:r>
              <a:rPr lang="en-US" dirty="0" err="1"/>
              <a:t>np.array</a:t>
            </a:r>
            <a:r>
              <a:rPr lang="en-US" dirty="0"/>
              <a:t>([10,20,30,40])</a:t>
            </a:r>
          </a:p>
          <a:p>
            <a:pPr>
              <a:buNone/>
            </a:pPr>
            <a:r>
              <a:rPr lang="en-US" dirty="0"/>
              <a:t>Output:0  10</a:t>
            </a:r>
          </a:p>
          <a:p>
            <a:pPr>
              <a:buNone/>
            </a:pPr>
            <a:r>
              <a:rPr lang="en-US" dirty="0"/>
              <a:t>              1  20</a:t>
            </a:r>
          </a:p>
          <a:p>
            <a:pPr>
              <a:buNone/>
            </a:pPr>
            <a:r>
              <a:rPr lang="en-US" dirty="0"/>
              <a:t>              2   30</a:t>
            </a:r>
          </a:p>
          <a:p>
            <a:pPr>
              <a:buNone/>
            </a:pPr>
            <a:r>
              <a:rPr lang="en-US" dirty="0"/>
              <a:t>              3   40</a:t>
            </a:r>
          </a:p>
          <a:p>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32</a:t>
            </a:fld>
            <a:endParaRPr lang="en-US"/>
          </a:p>
        </p:txBody>
      </p:sp>
    </p:spTree>
  </p:cSld>
  <p:clrMapOvr>
    <a:masterClrMapping/>
  </p:clrMapOvr>
  <p:transition>
    <p:wipe di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914400"/>
            <a:ext cx="7467600" cy="5559552"/>
          </a:xfrm>
        </p:spPr>
        <p:txBody>
          <a:bodyPr>
            <a:normAutofit/>
          </a:bodyPr>
          <a:lstStyle/>
          <a:p>
            <a:r>
              <a:rPr lang="en-US" dirty="0"/>
              <a:t>import pandas as pd</a:t>
            </a:r>
            <a:br>
              <a:rPr lang="en-US" dirty="0"/>
            </a:br>
            <a:r>
              <a:rPr lang="en-US" dirty="0"/>
              <a:t>a = [10, 70, 20]</a:t>
            </a:r>
            <a:br>
              <a:rPr lang="en-US" dirty="0"/>
            </a:br>
            <a:r>
              <a:rPr lang="en-US" dirty="0" err="1"/>
              <a:t>myvar</a:t>
            </a:r>
            <a:r>
              <a:rPr lang="en-US" dirty="0"/>
              <a:t> = </a:t>
            </a:r>
            <a:r>
              <a:rPr lang="en-US" dirty="0" err="1"/>
              <a:t>pd.Series</a:t>
            </a:r>
            <a:r>
              <a:rPr lang="en-US" dirty="0"/>
              <a:t>(a, index = ["x", "y", "z"])</a:t>
            </a:r>
            <a:br>
              <a:rPr lang="en-US" dirty="0"/>
            </a:br>
            <a:r>
              <a:rPr lang="en-US" dirty="0"/>
              <a:t>print(</a:t>
            </a:r>
            <a:r>
              <a:rPr lang="en-US" dirty="0" err="1"/>
              <a:t>myvar</a:t>
            </a:r>
            <a:r>
              <a:rPr lang="en-US" dirty="0"/>
              <a:t>)</a:t>
            </a:r>
          </a:p>
          <a:p>
            <a:pPr>
              <a:buNone/>
            </a:pPr>
            <a:r>
              <a:rPr lang="en-US" dirty="0"/>
              <a:t>Output:</a:t>
            </a:r>
            <a:r>
              <a:rPr lang="pl-PL" dirty="0"/>
              <a:t>x 1</a:t>
            </a:r>
            <a:r>
              <a:rPr lang="en-US" dirty="0"/>
              <a:t>0</a:t>
            </a:r>
          </a:p>
          <a:p>
            <a:pPr>
              <a:buNone/>
            </a:pPr>
            <a:r>
              <a:rPr lang="en-US" dirty="0"/>
              <a:t>            </a:t>
            </a:r>
            <a:r>
              <a:rPr lang="pl-PL" dirty="0"/>
              <a:t> y 7</a:t>
            </a:r>
            <a:r>
              <a:rPr lang="en-US" dirty="0"/>
              <a:t>0</a:t>
            </a:r>
          </a:p>
          <a:p>
            <a:pPr>
              <a:buNone/>
            </a:pPr>
            <a:r>
              <a:rPr lang="en-US" dirty="0"/>
              <a:t>             </a:t>
            </a:r>
            <a:r>
              <a:rPr lang="pl-PL" dirty="0"/>
              <a:t> z 2</a:t>
            </a:r>
            <a:r>
              <a:rPr lang="en-US" dirty="0"/>
              <a:t>0</a:t>
            </a:r>
          </a:p>
          <a:p>
            <a:r>
              <a:rPr lang="en-US" dirty="0"/>
              <a:t>Accessing by referring variables</a:t>
            </a:r>
          </a:p>
          <a:p>
            <a:pPr>
              <a:buNone/>
            </a:pPr>
            <a:r>
              <a:rPr lang="en-US" dirty="0"/>
              <a:t>import pandas as pd</a:t>
            </a:r>
          </a:p>
          <a:p>
            <a:pPr>
              <a:buNone/>
            </a:pPr>
            <a:r>
              <a:rPr lang="en-US" dirty="0"/>
              <a:t>a = [10, 70, 20]</a:t>
            </a:r>
          </a:p>
          <a:p>
            <a:pPr>
              <a:buNone/>
            </a:pPr>
            <a:r>
              <a:rPr lang="en-US" dirty="0" err="1"/>
              <a:t>myvar</a:t>
            </a:r>
            <a:r>
              <a:rPr lang="en-US" dirty="0"/>
              <a:t> = </a:t>
            </a:r>
            <a:r>
              <a:rPr lang="en-US" dirty="0" err="1"/>
              <a:t>pd.Series</a:t>
            </a:r>
            <a:r>
              <a:rPr lang="en-US" dirty="0"/>
              <a:t>(a, index = ["x", "y", "z"])</a:t>
            </a:r>
          </a:p>
          <a:p>
            <a:pPr>
              <a:buNone/>
            </a:pPr>
            <a:r>
              <a:rPr lang="en-US" dirty="0"/>
              <a:t>print(</a:t>
            </a:r>
            <a:r>
              <a:rPr lang="en-US" dirty="0" err="1"/>
              <a:t>myvar</a:t>
            </a:r>
            <a:r>
              <a:rPr lang="en-US" dirty="0"/>
              <a:t>["y"])</a:t>
            </a:r>
          </a:p>
          <a:p>
            <a:pPr>
              <a:buNone/>
            </a:pPr>
            <a:r>
              <a:rPr lang="en-US" dirty="0"/>
              <a:t>Output:70</a:t>
            </a:r>
          </a:p>
          <a:p>
            <a:pPr>
              <a:buNone/>
            </a:pPr>
            <a:endParaRPr lang="en-US" dirty="0"/>
          </a:p>
          <a:p>
            <a:pPr>
              <a:buNone/>
            </a:pPr>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33</a:t>
            </a:fld>
            <a:endParaRPr lang="en-US"/>
          </a:p>
        </p:txBody>
      </p:sp>
    </p:spTree>
  </p:cSld>
  <p:clrMapOvr>
    <a:masterClrMapping/>
  </p:clrMapOvr>
  <p:transition>
    <p:wipe di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87362"/>
          </a:xfrm>
        </p:spPr>
        <p:txBody>
          <a:bodyPr>
            <a:normAutofit fontScale="90000"/>
          </a:bodyPr>
          <a:lstStyle/>
          <a:p>
            <a:r>
              <a:rPr lang="en-US" dirty="0"/>
              <a:t>Creating series using lists</a:t>
            </a:r>
          </a:p>
        </p:txBody>
      </p:sp>
      <p:sp>
        <p:nvSpPr>
          <p:cNvPr id="3" name="Content Placeholder 2"/>
          <p:cNvSpPr>
            <a:spLocks noGrp="1"/>
          </p:cNvSpPr>
          <p:nvPr>
            <p:ph sz="quarter" idx="1"/>
          </p:nvPr>
        </p:nvSpPr>
        <p:spPr>
          <a:xfrm>
            <a:off x="457200" y="762000"/>
            <a:ext cx="8077200" cy="5711952"/>
          </a:xfrm>
        </p:spPr>
        <p:txBody>
          <a:bodyPr>
            <a:normAutofit fontScale="85000" lnSpcReduction="20000"/>
          </a:bodyPr>
          <a:lstStyle/>
          <a:p>
            <a:r>
              <a:rPr lang="en-US" dirty="0"/>
              <a:t>L=[10,20,30,40]</a:t>
            </a:r>
          </a:p>
          <a:p>
            <a:pPr>
              <a:buNone/>
            </a:pPr>
            <a:r>
              <a:rPr lang="en-US" dirty="0" err="1"/>
              <a:t>pd.Series</a:t>
            </a:r>
            <a:r>
              <a:rPr lang="en-US" dirty="0"/>
              <a:t>(L)</a:t>
            </a:r>
          </a:p>
          <a:p>
            <a:pPr>
              <a:buNone/>
            </a:pPr>
            <a:r>
              <a:rPr lang="en-US" dirty="0"/>
              <a:t>Output:0 10</a:t>
            </a:r>
          </a:p>
          <a:p>
            <a:pPr>
              <a:buNone/>
            </a:pPr>
            <a:r>
              <a:rPr lang="en-US" dirty="0"/>
              <a:t>             1  20</a:t>
            </a:r>
          </a:p>
          <a:p>
            <a:pPr>
              <a:buNone/>
            </a:pPr>
            <a:r>
              <a:rPr lang="en-US" dirty="0"/>
              <a:t>              2  30</a:t>
            </a:r>
          </a:p>
          <a:p>
            <a:pPr>
              <a:buNone/>
            </a:pPr>
            <a:r>
              <a:rPr lang="en-US" dirty="0"/>
              <a:t>              3  40</a:t>
            </a:r>
          </a:p>
          <a:p>
            <a:pPr>
              <a:buNone/>
            </a:pPr>
            <a:endParaRPr lang="en-US" dirty="0"/>
          </a:p>
          <a:p>
            <a:r>
              <a:rPr lang="en-US" dirty="0"/>
              <a:t>Series using dictionary</a:t>
            </a:r>
          </a:p>
          <a:p>
            <a:pPr>
              <a:buNone/>
            </a:pPr>
            <a:r>
              <a:rPr lang="en-US" dirty="0"/>
              <a:t>import pandas as pd</a:t>
            </a:r>
          </a:p>
          <a:p>
            <a:pPr>
              <a:buNone/>
            </a:pPr>
            <a:r>
              <a:rPr lang="en-US" dirty="0"/>
              <a:t>sales = {"day1": 42, "day2": 38, "day3": 39}</a:t>
            </a:r>
          </a:p>
          <a:p>
            <a:pPr>
              <a:buNone/>
            </a:pPr>
            <a:r>
              <a:rPr lang="en-US" dirty="0" err="1"/>
              <a:t>myvar</a:t>
            </a:r>
            <a:r>
              <a:rPr lang="en-US" dirty="0"/>
              <a:t> = </a:t>
            </a:r>
            <a:r>
              <a:rPr lang="en-US" dirty="0" err="1"/>
              <a:t>pd.Series</a:t>
            </a:r>
            <a:r>
              <a:rPr lang="en-US" dirty="0"/>
              <a:t>(sales)</a:t>
            </a:r>
          </a:p>
          <a:p>
            <a:pPr>
              <a:buNone/>
            </a:pPr>
            <a:r>
              <a:rPr lang="en-US" dirty="0"/>
              <a:t>print(</a:t>
            </a:r>
            <a:r>
              <a:rPr lang="en-US" dirty="0" err="1"/>
              <a:t>myvar</a:t>
            </a:r>
            <a:r>
              <a:rPr lang="en-US" dirty="0"/>
              <a:t>)</a:t>
            </a:r>
          </a:p>
          <a:p>
            <a:pPr>
              <a:buNone/>
            </a:pPr>
            <a:r>
              <a:rPr lang="en-US" dirty="0"/>
              <a:t>Output:day1 42 </a:t>
            </a:r>
          </a:p>
          <a:p>
            <a:pPr>
              <a:buNone/>
            </a:pPr>
            <a:r>
              <a:rPr lang="en-US" dirty="0"/>
              <a:t>             day2 38 </a:t>
            </a:r>
          </a:p>
          <a:p>
            <a:pPr>
              <a:buNone/>
            </a:pPr>
            <a:r>
              <a:rPr lang="en-US" dirty="0"/>
              <a:t>             day3 39</a:t>
            </a:r>
          </a:p>
          <a:p>
            <a:pPr>
              <a:buNone/>
            </a:pPr>
            <a:r>
              <a:rPr lang="en-US" dirty="0"/>
              <a:t/>
            </a:r>
            <a:br>
              <a:rPr lang="en-US" dirty="0"/>
            </a:br>
            <a:endParaRPr lang="en-US" dirty="0"/>
          </a:p>
          <a:p>
            <a:pPr>
              <a:buNone/>
            </a:pPr>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34</a:t>
            </a:fld>
            <a:endParaRPr lang="en-US"/>
          </a:p>
        </p:txBody>
      </p:sp>
    </p:spTree>
  </p:cSld>
  <p:clrMapOvr>
    <a:masterClrMapping/>
  </p:clrMapOvr>
  <p:transition>
    <p:wipe di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en-US" dirty="0"/>
              <a:t>Creating Data frames</a:t>
            </a:r>
          </a:p>
        </p:txBody>
      </p:sp>
      <p:sp>
        <p:nvSpPr>
          <p:cNvPr id="3" name="Content Placeholder 2"/>
          <p:cNvSpPr>
            <a:spLocks noGrp="1"/>
          </p:cNvSpPr>
          <p:nvPr>
            <p:ph sz="quarter" idx="1"/>
          </p:nvPr>
        </p:nvSpPr>
        <p:spPr>
          <a:xfrm>
            <a:off x="457200" y="990600"/>
            <a:ext cx="7467600" cy="5483352"/>
          </a:xfrm>
        </p:spPr>
        <p:txBody>
          <a:bodyPr>
            <a:normAutofit fontScale="77500" lnSpcReduction="20000"/>
          </a:bodyPr>
          <a:lstStyle/>
          <a:p>
            <a:r>
              <a:rPr lang="en-US" dirty="0"/>
              <a:t>import pandas as pd</a:t>
            </a:r>
            <a:br>
              <a:rPr lang="en-US" dirty="0"/>
            </a:br>
            <a:r>
              <a:rPr lang="en-US" dirty="0"/>
              <a:t>data = {</a:t>
            </a:r>
            <a:br>
              <a:rPr lang="en-US" dirty="0"/>
            </a:br>
            <a:r>
              <a:rPr lang="en-US" dirty="0"/>
              <a:t>  "calories": [420, 380, 390],</a:t>
            </a:r>
            <a:br>
              <a:rPr lang="en-US" dirty="0"/>
            </a:br>
            <a:r>
              <a:rPr lang="en-US" dirty="0"/>
              <a:t>  "duration": [50, 40, 45]</a:t>
            </a:r>
            <a:br>
              <a:rPr lang="en-US" dirty="0"/>
            </a:br>
            <a:r>
              <a:rPr lang="en-US" dirty="0"/>
              <a:t>}</a:t>
            </a:r>
            <a:br>
              <a:rPr lang="en-US" dirty="0"/>
            </a:br>
            <a:r>
              <a:rPr lang="en-US" dirty="0" err="1"/>
              <a:t>myvar</a:t>
            </a:r>
            <a:r>
              <a:rPr lang="en-US" dirty="0"/>
              <a:t> = </a:t>
            </a:r>
            <a:r>
              <a:rPr lang="en-US" dirty="0" err="1"/>
              <a:t>pd.DataFrame</a:t>
            </a:r>
            <a:r>
              <a:rPr lang="en-US" dirty="0"/>
              <a:t>(data)</a:t>
            </a:r>
            <a:br>
              <a:rPr lang="en-US" dirty="0"/>
            </a:br>
            <a:r>
              <a:rPr lang="en-US" dirty="0"/>
              <a:t>print(</a:t>
            </a:r>
            <a:r>
              <a:rPr lang="en-US" dirty="0" err="1"/>
              <a:t>myvar</a:t>
            </a:r>
            <a:r>
              <a:rPr lang="en-US" dirty="0"/>
              <a:t>)</a:t>
            </a:r>
          </a:p>
          <a:p>
            <a:pPr>
              <a:buNone/>
            </a:pPr>
            <a:r>
              <a:rPr lang="en-US" dirty="0"/>
              <a:t>Output:    </a:t>
            </a:r>
            <a:r>
              <a:rPr lang="fr-FR" dirty="0"/>
              <a:t>calories </a:t>
            </a:r>
            <a:r>
              <a:rPr lang="fr-FR" dirty="0" err="1"/>
              <a:t>duration</a:t>
            </a:r>
            <a:r>
              <a:rPr lang="fr-FR" dirty="0"/>
              <a:t> </a:t>
            </a:r>
          </a:p>
          <a:p>
            <a:pPr>
              <a:buNone/>
            </a:pPr>
            <a:r>
              <a:rPr lang="fr-FR" dirty="0"/>
              <a:t>              0   420           50 </a:t>
            </a:r>
          </a:p>
          <a:p>
            <a:pPr>
              <a:buNone/>
            </a:pPr>
            <a:r>
              <a:rPr lang="fr-FR" dirty="0"/>
              <a:t>              1    380          40 </a:t>
            </a:r>
          </a:p>
          <a:p>
            <a:pPr>
              <a:buNone/>
            </a:pPr>
            <a:r>
              <a:rPr lang="fr-FR" dirty="0"/>
              <a:t>              2    390          45</a:t>
            </a:r>
          </a:p>
          <a:p>
            <a:r>
              <a:rPr lang="fr-FR" dirty="0" err="1"/>
              <a:t>Accesing</a:t>
            </a:r>
            <a:r>
              <a:rPr lang="fr-FR" dirty="0"/>
              <a:t> </a:t>
            </a:r>
            <a:r>
              <a:rPr lang="fr-FR" dirty="0" err="1"/>
              <a:t>rows:by</a:t>
            </a:r>
            <a:r>
              <a:rPr lang="fr-FR" dirty="0"/>
              <a:t> </a:t>
            </a:r>
            <a:r>
              <a:rPr lang="fr-FR" dirty="0" err="1"/>
              <a:t>using</a:t>
            </a:r>
            <a:r>
              <a:rPr lang="fr-FR" dirty="0"/>
              <a:t> </a:t>
            </a:r>
            <a:r>
              <a:rPr lang="fr-FR" dirty="0" err="1"/>
              <a:t>loc</a:t>
            </a:r>
            <a:r>
              <a:rPr lang="fr-FR" dirty="0"/>
              <a:t> keyword</a:t>
            </a:r>
          </a:p>
          <a:p>
            <a:pPr>
              <a:buNone/>
            </a:pPr>
            <a:r>
              <a:rPr lang="en-US" dirty="0"/>
              <a:t>print(df.loc[0])</a:t>
            </a:r>
          </a:p>
          <a:p>
            <a:pPr>
              <a:buNone/>
            </a:pPr>
            <a:r>
              <a:rPr lang="en-US" dirty="0" err="1"/>
              <a:t>Output:calories</a:t>
            </a:r>
            <a:r>
              <a:rPr lang="en-US" dirty="0"/>
              <a:t> 420 </a:t>
            </a:r>
          </a:p>
          <a:p>
            <a:pPr>
              <a:buNone/>
            </a:pPr>
            <a:r>
              <a:rPr lang="en-US" dirty="0"/>
              <a:t>             duration 50</a:t>
            </a:r>
          </a:p>
          <a:p>
            <a:pPr>
              <a:buNone/>
            </a:pPr>
            <a:r>
              <a:rPr lang="en-US" dirty="0"/>
              <a:t>print(df.loc[[0, 1]])</a:t>
            </a:r>
          </a:p>
          <a:p>
            <a:pPr>
              <a:buNone/>
            </a:pPr>
            <a:r>
              <a:rPr lang="en-US" dirty="0"/>
              <a:t>Output:    </a:t>
            </a:r>
            <a:r>
              <a:rPr lang="fr-FR" dirty="0"/>
              <a:t>calories </a:t>
            </a:r>
            <a:r>
              <a:rPr lang="fr-FR" dirty="0" err="1"/>
              <a:t>duration</a:t>
            </a:r>
            <a:r>
              <a:rPr lang="fr-FR" dirty="0"/>
              <a:t> </a:t>
            </a:r>
          </a:p>
          <a:p>
            <a:pPr>
              <a:buNone/>
            </a:pPr>
            <a:r>
              <a:rPr lang="fr-FR" dirty="0"/>
              <a:t>              0 420          50 </a:t>
            </a:r>
          </a:p>
          <a:p>
            <a:pPr>
              <a:buNone/>
            </a:pPr>
            <a:r>
              <a:rPr lang="fr-FR" dirty="0"/>
              <a:t>              1 380          40</a:t>
            </a:r>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35</a:t>
            </a:fld>
            <a:endParaRPr lang="en-US"/>
          </a:p>
        </p:txBody>
      </p:sp>
    </p:spTree>
  </p:cSld>
  <p:clrMapOvr>
    <a:masterClrMapping/>
  </p:clrMapOvr>
  <p:transition>
    <p:wipe di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600200"/>
            <a:ext cx="8077200" cy="4873752"/>
          </a:xfrm>
        </p:spPr>
        <p:txBody>
          <a:bodyPr/>
          <a:lstStyle/>
          <a:p>
            <a:r>
              <a:rPr lang="en-US" dirty="0"/>
              <a:t>import pandas as pd</a:t>
            </a:r>
            <a:br>
              <a:rPr lang="en-US" dirty="0"/>
            </a:br>
            <a:r>
              <a:rPr lang="en-US" dirty="0"/>
              <a:t>sales = {</a:t>
            </a:r>
            <a:br>
              <a:rPr lang="en-US" dirty="0"/>
            </a:br>
            <a:r>
              <a:rPr lang="en-US" dirty="0"/>
              <a:t>  “price": [120, 280, 390],</a:t>
            </a:r>
            <a:br>
              <a:rPr lang="en-US" dirty="0"/>
            </a:br>
            <a:r>
              <a:rPr lang="en-US" dirty="0"/>
              <a:t>  “pieces": [50, 40, 45]</a:t>
            </a:r>
            <a:br>
              <a:rPr lang="en-US" dirty="0"/>
            </a:br>
            <a:r>
              <a:rPr lang="en-US" dirty="0"/>
              <a:t>}</a:t>
            </a:r>
            <a:br>
              <a:rPr lang="en-US" dirty="0"/>
            </a:br>
            <a:r>
              <a:rPr lang="en-US" dirty="0" err="1"/>
              <a:t>myvar</a:t>
            </a:r>
            <a:r>
              <a:rPr lang="en-US" dirty="0"/>
              <a:t> = </a:t>
            </a:r>
            <a:r>
              <a:rPr lang="en-US" dirty="0" err="1"/>
              <a:t>pd.DataFrame</a:t>
            </a:r>
            <a:r>
              <a:rPr lang="en-US" dirty="0"/>
              <a:t>(</a:t>
            </a:r>
            <a:r>
              <a:rPr lang="en-US" dirty="0" err="1"/>
              <a:t>data,index</a:t>
            </a:r>
            <a:r>
              <a:rPr lang="en-US" dirty="0"/>
              <a:t>=["day1", "day2", "day3"])</a:t>
            </a:r>
            <a:br>
              <a:rPr lang="en-US" dirty="0"/>
            </a:br>
            <a:r>
              <a:rPr lang="en-US" dirty="0"/>
              <a:t>print(</a:t>
            </a:r>
            <a:r>
              <a:rPr lang="en-US" dirty="0" err="1"/>
              <a:t>myvar</a:t>
            </a:r>
            <a:r>
              <a:rPr lang="en-US" dirty="0"/>
              <a:t>)</a:t>
            </a:r>
          </a:p>
          <a:p>
            <a:pPr>
              <a:buNone/>
            </a:pPr>
            <a:r>
              <a:rPr lang="en-US" dirty="0"/>
              <a:t>print(myvar.loc["day2"])</a:t>
            </a:r>
          </a:p>
          <a:p>
            <a:pPr>
              <a:buNone/>
            </a:pPr>
            <a:r>
              <a:rPr lang="en-US" dirty="0" err="1"/>
              <a:t>Output:calories</a:t>
            </a:r>
            <a:r>
              <a:rPr lang="en-US" dirty="0"/>
              <a:t> 280 </a:t>
            </a:r>
          </a:p>
          <a:p>
            <a:pPr>
              <a:buNone/>
            </a:pPr>
            <a:r>
              <a:rPr lang="en-US" dirty="0"/>
              <a:t>             duration 40</a:t>
            </a:r>
          </a:p>
          <a:p>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36</a:t>
            </a:fld>
            <a:endParaRPr lang="en-US"/>
          </a:p>
        </p:txBody>
      </p:sp>
    </p:spTree>
  </p:cSld>
  <p:clrMapOvr>
    <a:masterClrMapping/>
  </p:clrMapOvr>
  <p:transition>
    <p:wipe di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normAutofit fontScale="90000"/>
          </a:bodyPr>
          <a:lstStyle/>
          <a:p>
            <a:r>
              <a:rPr lang="en-US" dirty="0"/>
              <a:t>Loading Files Into a </a:t>
            </a:r>
            <a:r>
              <a:rPr lang="en-US" dirty="0" err="1"/>
              <a:t>DataFrame</a:t>
            </a:r>
            <a:r>
              <a:rPr lang="en-US" dirty="0"/>
              <a:t/>
            </a:r>
            <a:br>
              <a:rPr lang="en-US" dirty="0"/>
            </a:br>
            <a:endParaRPr lang="en-US" dirty="0"/>
          </a:p>
        </p:txBody>
      </p:sp>
      <p:sp>
        <p:nvSpPr>
          <p:cNvPr id="3" name="Content Placeholder 2"/>
          <p:cNvSpPr>
            <a:spLocks noGrp="1"/>
          </p:cNvSpPr>
          <p:nvPr>
            <p:ph sz="quarter" idx="1"/>
          </p:nvPr>
        </p:nvSpPr>
        <p:spPr>
          <a:xfrm>
            <a:off x="457200" y="685800"/>
            <a:ext cx="7467600" cy="5788152"/>
          </a:xfrm>
        </p:spPr>
        <p:txBody>
          <a:bodyPr/>
          <a:lstStyle/>
          <a:p>
            <a:r>
              <a:rPr lang="en-US" dirty="0"/>
              <a:t>Loading data from excel file: </a:t>
            </a:r>
            <a:r>
              <a:rPr lang="en-US" dirty="0" err="1"/>
              <a:t>read_excel</a:t>
            </a:r>
            <a:endParaRPr lang="en-US" dirty="0"/>
          </a:p>
          <a:p>
            <a:r>
              <a:rPr lang="en-US" dirty="0"/>
              <a:t>Loading data from CSV file: </a:t>
            </a:r>
            <a:r>
              <a:rPr lang="en-US" dirty="0" err="1"/>
              <a:t>read_csv</a:t>
            </a:r>
            <a:endParaRPr lang="en-US" dirty="0"/>
          </a:p>
          <a:p>
            <a:endParaRPr lang="en-US" dirty="0"/>
          </a:p>
          <a:p>
            <a:r>
              <a:rPr lang="en-US" dirty="0"/>
              <a:t>Loading excel file</a:t>
            </a:r>
          </a:p>
          <a:p>
            <a:pPr>
              <a:buNone/>
            </a:pPr>
            <a:r>
              <a:rPr lang="en-US" dirty="0"/>
              <a:t>import pandas as pd</a:t>
            </a:r>
          </a:p>
          <a:p>
            <a:pPr>
              <a:buNone/>
            </a:pPr>
            <a:r>
              <a:rPr lang="en-US" dirty="0" err="1"/>
              <a:t>Df</a:t>
            </a:r>
            <a:r>
              <a:rPr lang="en-US" dirty="0"/>
              <a:t>=</a:t>
            </a:r>
            <a:r>
              <a:rPr lang="en-US" dirty="0" err="1"/>
              <a:t>pd.read_excel</a:t>
            </a:r>
            <a:r>
              <a:rPr lang="en-US" dirty="0"/>
              <a:t>(“path”)</a:t>
            </a:r>
          </a:p>
          <a:p>
            <a:pPr>
              <a:buNone/>
            </a:pPr>
            <a:endParaRPr lang="en-US" dirty="0"/>
          </a:p>
          <a:p>
            <a:r>
              <a:rPr lang="en-US" dirty="0"/>
              <a:t>Loading </a:t>
            </a:r>
            <a:r>
              <a:rPr lang="en-US" dirty="0" err="1"/>
              <a:t>csv</a:t>
            </a:r>
            <a:r>
              <a:rPr lang="en-US" dirty="0"/>
              <a:t> file</a:t>
            </a:r>
          </a:p>
          <a:p>
            <a:pPr>
              <a:buNone/>
            </a:pPr>
            <a:r>
              <a:rPr lang="en-US" dirty="0"/>
              <a:t>import pandas as pd</a:t>
            </a:r>
          </a:p>
          <a:p>
            <a:pPr>
              <a:buNone/>
            </a:pPr>
            <a:r>
              <a:rPr lang="en-US" dirty="0" err="1"/>
              <a:t>Df</a:t>
            </a:r>
            <a:r>
              <a:rPr lang="en-US" dirty="0"/>
              <a:t>=</a:t>
            </a:r>
            <a:r>
              <a:rPr lang="en-US" dirty="0" err="1"/>
              <a:t>pd.read_csv</a:t>
            </a:r>
            <a:r>
              <a:rPr lang="en-US" dirty="0"/>
              <a:t>(“path”) </a:t>
            </a:r>
          </a:p>
          <a:p>
            <a:pPr>
              <a:buNone/>
            </a:pPr>
            <a:endParaRPr lang="en-US" dirty="0"/>
          </a:p>
          <a:p>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37</a:t>
            </a:fld>
            <a:endParaRPr lang="en-US"/>
          </a:p>
        </p:txBody>
      </p:sp>
    </p:spTree>
  </p:cSld>
  <p:clrMapOvr>
    <a:masterClrMapping/>
  </p:clrMapOvr>
  <p:transition>
    <p:wipe di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92500" lnSpcReduction="20000"/>
          </a:bodyPr>
          <a:lstStyle/>
          <a:p>
            <a:r>
              <a:rPr lang="en-US" dirty="0"/>
              <a:t>import pandas as pd</a:t>
            </a:r>
            <a:br>
              <a:rPr lang="en-US" dirty="0"/>
            </a:br>
            <a:r>
              <a:rPr lang="en-US" dirty="0" err="1"/>
              <a:t>df</a:t>
            </a:r>
            <a:r>
              <a:rPr lang="en-US" dirty="0"/>
              <a:t> = </a:t>
            </a:r>
            <a:r>
              <a:rPr lang="en-US" dirty="0" err="1"/>
              <a:t>pd.read_csv</a:t>
            </a:r>
            <a:r>
              <a:rPr lang="en-US" dirty="0"/>
              <a:t>('data.csv')</a:t>
            </a:r>
            <a:br>
              <a:rPr lang="en-US" dirty="0"/>
            </a:br>
            <a:r>
              <a:rPr lang="en-US" dirty="0"/>
              <a:t>print(</a:t>
            </a:r>
            <a:r>
              <a:rPr lang="en-US" dirty="0" err="1"/>
              <a:t>df.to_string</a:t>
            </a:r>
            <a:r>
              <a:rPr lang="en-US" dirty="0"/>
              <a:t>()) </a:t>
            </a:r>
          </a:p>
          <a:p>
            <a:pPr>
              <a:buNone/>
            </a:pPr>
            <a:r>
              <a:rPr lang="en-US" dirty="0"/>
              <a:t>Output: it will print entire data</a:t>
            </a:r>
          </a:p>
          <a:p>
            <a:pPr>
              <a:buNone/>
            </a:pPr>
            <a:endParaRPr lang="en-US" dirty="0"/>
          </a:p>
          <a:p>
            <a:r>
              <a:rPr lang="en-US" dirty="0"/>
              <a:t>Print the </a:t>
            </a:r>
            <a:r>
              <a:rPr lang="en-US" dirty="0" err="1"/>
              <a:t>DataFrame</a:t>
            </a:r>
            <a:r>
              <a:rPr lang="en-US" dirty="0"/>
              <a:t> without the </a:t>
            </a:r>
            <a:r>
              <a:rPr lang="en-US" dirty="0" err="1"/>
              <a:t>to_string</a:t>
            </a:r>
            <a:r>
              <a:rPr lang="en-US" dirty="0"/>
              <a:t>() method:</a:t>
            </a:r>
          </a:p>
          <a:p>
            <a:pPr>
              <a:buNone/>
            </a:pPr>
            <a:r>
              <a:rPr lang="en-US" dirty="0"/>
              <a:t>import pandas as pd</a:t>
            </a:r>
          </a:p>
          <a:p>
            <a:pPr>
              <a:buNone/>
            </a:pPr>
            <a:r>
              <a:rPr lang="en-US" dirty="0" err="1"/>
              <a:t>df</a:t>
            </a:r>
            <a:r>
              <a:rPr lang="en-US" dirty="0"/>
              <a:t> = </a:t>
            </a:r>
            <a:r>
              <a:rPr lang="en-US" dirty="0" err="1"/>
              <a:t>pd.read_csv</a:t>
            </a:r>
            <a:r>
              <a:rPr lang="en-US" dirty="0"/>
              <a:t>('data.csv')</a:t>
            </a:r>
          </a:p>
          <a:p>
            <a:pPr>
              <a:buNone/>
            </a:pPr>
            <a:r>
              <a:rPr lang="en-US" dirty="0"/>
              <a:t>print(</a:t>
            </a:r>
            <a:r>
              <a:rPr lang="en-US" dirty="0" err="1"/>
              <a:t>df</a:t>
            </a:r>
            <a:r>
              <a:rPr lang="en-US" dirty="0"/>
              <a:t>) </a:t>
            </a:r>
          </a:p>
          <a:p>
            <a:pPr>
              <a:buNone/>
            </a:pPr>
            <a:r>
              <a:rPr lang="en-US" dirty="0" err="1"/>
              <a:t>Output:it</a:t>
            </a:r>
            <a:r>
              <a:rPr lang="en-US" dirty="0"/>
              <a:t> will print only starting 5 rows and ending 5 rows</a:t>
            </a:r>
          </a:p>
          <a:p>
            <a:pPr>
              <a:buNone/>
            </a:pPr>
            <a:r>
              <a:rPr lang="en-US" dirty="0"/>
              <a:t/>
            </a:r>
            <a:br>
              <a:rPr lang="en-US" dirty="0"/>
            </a:br>
            <a:r>
              <a:rPr lang="en-US" dirty="0"/>
              <a:t/>
            </a:r>
            <a:br>
              <a:rPr lang="en-US" dirty="0"/>
            </a:br>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38</a:t>
            </a:fld>
            <a:endParaRPr lang="en-US"/>
          </a:p>
        </p:txBody>
      </p:sp>
    </p:spTree>
  </p:cSld>
  <p:clrMapOvr>
    <a:masterClrMapping/>
  </p:clrMapOvr>
  <p:transition>
    <p:wipe di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lstStyle/>
          <a:p>
            <a:r>
              <a:rPr lang="en-US" dirty="0"/>
              <a:t>Reading </a:t>
            </a:r>
            <a:r>
              <a:rPr lang="en-US" dirty="0" err="1"/>
              <a:t>json</a:t>
            </a:r>
            <a:endParaRPr lang="en-US" dirty="0"/>
          </a:p>
        </p:txBody>
      </p:sp>
      <p:sp>
        <p:nvSpPr>
          <p:cNvPr id="3" name="Content Placeholder 2"/>
          <p:cNvSpPr>
            <a:spLocks noGrp="1"/>
          </p:cNvSpPr>
          <p:nvPr>
            <p:ph sz="quarter" idx="1"/>
          </p:nvPr>
        </p:nvSpPr>
        <p:spPr>
          <a:xfrm>
            <a:off x="457200" y="1066800"/>
            <a:ext cx="7467600" cy="5407152"/>
          </a:xfrm>
        </p:spPr>
        <p:txBody>
          <a:bodyPr/>
          <a:lstStyle/>
          <a:p>
            <a:r>
              <a:rPr lang="en-US" dirty="0"/>
              <a:t>Big data sets are often stored, or extracted as JSON.</a:t>
            </a:r>
          </a:p>
          <a:p>
            <a:pPr>
              <a:buNone/>
            </a:pPr>
            <a:r>
              <a:rPr lang="en-US" dirty="0"/>
              <a:t>import pandas as pd</a:t>
            </a:r>
          </a:p>
          <a:p>
            <a:pPr>
              <a:buNone/>
            </a:pPr>
            <a:r>
              <a:rPr lang="en-US" dirty="0" err="1"/>
              <a:t>df</a:t>
            </a:r>
            <a:r>
              <a:rPr lang="en-US" dirty="0"/>
              <a:t> = </a:t>
            </a:r>
            <a:r>
              <a:rPr lang="en-US" dirty="0" err="1"/>
              <a:t>pd.read_json</a:t>
            </a:r>
            <a:r>
              <a:rPr lang="en-US" dirty="0"/>
              <a:t>('</a:t>
            </a:r>
            <a:r>
              <a:rPr lang="en-US" dirty="0" err="1"/>
              <a:t>data.json</a:t>
            </a:r>
            <a:r>
              <a:rPr lang="en-US" dirty="0"/>
              <a:t>')</a:t>
            </a:r>
          </a:p>
          <a:p>
            <a:pPr>
              <a:buNone/>
            </a:pPr>
            <a:r>
              <a:rPr lang="en-US" dirty="0"/>
              <a:t>print(</a:t>
            </a:r>
            <a:r>
              <a:rPr lang="en-US" dirty="0" err="1"/>
              <a:t>df.to_string</a:t>
            </a:r>
            <a:r>
              <a:rPr lang="en-US" dirty="0"/>
              <a:t>()) </a:t>
            </a:r>
          </a:p>
          <a:p>
            <a:pPr>
              <a:buNone/>
            </a:pPr>
            <a:r>
              <a:rPr lang="en-US" dirty="0" err="1"/>
              <a:t>Output:prints</a:t>
            </a:r>
            <a:r>
              <a:rPr lang="en-US" dirty="0"/>
              <a:t> entire data</a:t>
            </a:r>
          </a:p>
          <a:p>
            <a:pPr>
              <a:buNone/>
            </a:pPr>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39</a:t>
            </a:fld>
            <a:endParaRPr lang="en-US"/>
          </a:p>
        </p:txBody>
      </p:sp>
    </p:spTree>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457200" y="152400"/>
            <a:ext cx="8229600" cy="533400"/>
          </a:xfrm>
        </p:spPr>
        <p:txBody>
          <a:bodyPr>
            <a:normAutofit fontScale="90000"/>
          </a:bodyPr>
          <a:lstStyle/>
          <a:p>
            <a:r>
              <a:rPr lang="en-US" dirty="0">
                <a:solidFill>
                  <a:schemeClr val="accent1">
                    <a:lumMod val="60000"/>
                    <a:lumOff val="40000"/>
                  </a:schemeClr>
                </a:solidFill>
              </a:rPr>
              <a:t>How to define</a:t>
            </a:r>
          </a:p>
        </p:txBody>
      </p:sp>
      <p:sp>
        <p:nvSpPr>
          <p:cNvPr id="3" name="Content Placeholder 2"/>
          <p:cNvSpPr>
            <a:spLocks noGrp="1"/>
          </p:cNvSpPr>
          <p:nvPr>
            <p:ph sz="quarter" idx="1"/>
          </p:nvPr>
        </p:nvSpPr>
        <p:spPr>
          <a:xfrm>
            <a:off x="457200" y="685800"/>
            <a:ext cx="8229600" cy="5440363"/>
          </a:xfrm>
        </p:spPr>
        <p:txBody>
          <a:bodyPr/>
          <a:lstStyle/>
          <a:p>
            <a:r>
              <a:rPr lang="en-US" sz="2000" b="1" dirty="0" err="1"/>
              <a:t>numpy.array</a:t>
            </a:r>
            <a:r>
              <a:rPr lang="en-US" sz="2000" b="1" dirty="0"/>
              <a:t> </a:t>
            </a:r>
          </a:p>
          <a:p>
            <a:pPr>
              <a:buNone/>
            </a:pPr>
            <a:r>
              <a:rPr lang="en-US" dirty="0"/>
              <a:t>         </a:t>
            </a:r>
            <a:r>
              <a:rPr lang="en-US" sz="2000" dirty="0"/>
              <a:t>It creates a </a:t>
            </a:r>
            <a:r>
              <a:rPr lang="en-US" sz="2000" dirty="0" err="1"/>
              <a:t>ndarray</a:t>
            </a:r>
            <a:r>
              <a:rPr lang="en-US" sz="2000" dirty="0"/>
              <a:t> from any object exposing an array interface, or from any method that returns an array.</a:t>
            </a:r>
          </a:p>
          <a:p>
            <a:pPr>
              <a:buNone/>
            </a:pPr>
            <a:endParaRPr lang="en-US" sz="2000" dirty="0"/>
          </a:p>
          <a:p>
            <a:r>
              <a:rPr lang="en-US" sz="1800" b="1" dirty="0"/>
              <a:t>Checking </a:t>
            </a:r>
            <a:r>
              <a:rPr lang="en-US" sz="1800" b="1" dirty="0" err="1"/>
              <a:t>NumPy</a:t>
            </a:r>
            <a:r>
              <a:rPr lang="en-US" sz="1800" b="1" dirty="0"/>
              <a:t> Version</a:t>
            </a:r>
          </a:p>
          <a:p>
            <a:pPr>
              <a:buNone/>
            </a:pPr>
            <a:endParaRPr lang="en-US" sz="1600" dirty="0"/>
          </a:p>
          <a:p>
            <a:pPr>
              <a:buNone/>
            </a:pPr>
            <a:r>
              <a:rPr lang="en-US" sz="1600" dirty="0"/>
              <a:t>        </a:t>
            </a:r>
            <a:r>
              <a:rPr lang="en-US" sz="2000" dirty="0"/>
              <a:t>import </a:t>
            </a:r>
            <a:r>
              <a:rPr lang="en-US" sz="2000" dirty="0" err="1"/>
              <a:t>numpy</a:t>
            </a:r>
            <a:r>
              <a:rPr lang="en-US" sz="2000" dirty="0"/>
              <a:t> as </a:t>
            </a:r>
            <a:r>
              <a:rPr lang="en-US" sz="2000" dirty="0" err="1"/>
              <a:t>np</a:t>
            </a:r>
            <a:r>
              <a:rPr lang="en-US" sz="2000" dirty="0"/>
              <a:t/>
            </a:r>
            <a:br>
              <a:rPr lang="en-US" sz="2000" dirty="0"/>
            </a:br>
            <a:r>
              <a:rPr lang="en-US" sz="2000" dirty="0"/>
              <a:t/>
            </a:r>
            <a:br>
              <a:rPr lang="en-US" sz="2000" dirty="0"/>
            </a:br>
            <a:r>
              <a:rPr lang="en-US" sz="2000" dirty="0"/>
              <a:t>print(</a:t>
            </a:r>
            <a:r>
              <a:rPr lang="en-US" sz="2000" dirty="0" err="1"/>
              <a:t>np.__version</a:t>
            </a:r>
            <a:r>
              <a:rPr lang="en-US" sz="2000" dirty="0"/>
              <a:t>__)</a:t>
            </a:r>
          </a:p>
          <a:p>
            <a:pPr>
              <a:buNone/>
            </a:pPr>
            <a:endParaRPr lang="en-US" sz="1600" b="1" dirty="0"/>
          </a:p>
          <a:p>
            <a:r>
              <a:rPr lang="en-US" sz="1600" b="1" dirty="0"/>
              <a:t>type()</a:t>
            </a:r>
          </a:p>
          <a:p>
            <a:pPr>
              <a:buNone/>
            </a:pPr>
            <a:endParaRPr lang="en-US" sz="1600" b="1" dirty="0"/>
          </a:p>
          <a:p>
            <a:pPr>
              <a:buNone/>
            </a:pPr>
            <a:r>
              <a:rPr lang="en-US" sz="1600" b="1" dirty="0"/>
              <a:t>      </a:t>
            </a:r>
            <a:r>
              <a:rPr lang="en-US" sz="1600" dirty="0"/>
              <a:t>This built-in Python function tells us the type of the object passed to it.</a:t>
            </a:r>
            <a:endParaRPr lang="en-US" sz="1600" b="1" dirty="0"/>
          </a:p>
          <a:p>
            <a:pPr>
              <a:buNone/>
            </a:pPr>
            <a:r>
              <a:rPr lang="en-US" sz="1600" b="1" dirty="0"/>
              <a:t>       </a:t>
            </a:r>
            <a:endParaRPr lang="en-US" sz="1600" dirty="0"/>
          </a:p>
        </p:txBody>
      </p:sp>
      <p:sp>
        <p:nvSpPr>
          <p:cNvPr id="6" name="Slide Number Placeholder 5"/>
          <p:cNvSpPr>
            <a:spLocks noGrp="1"/>
          </p:cNvSpPr>
          <p:nvPr>
            <p:ph type="sldNum" sz="quarter" idx="15"/>
          </p:nvPr>
        </p:nvSpPr>
        <p:spPr/>
        <p:txBody>
          <a:bodyPr/>
          <a:lstStyle/>
          <a:p>
            <a:fld id="{0F5D03FE-C334-457E-BDA6-EF5BC71515B8}" type="slidenum">
              <a:rPr lang="en-US" smtClean="0"/>
              <a:pPr/>
              <a:t>4</a:t>
            </a:fld>
            <a:endParaRPr lang="en-US"/>
          </a:p>
        </p:txBody>
      </p:sp>
    </p:spTree>
  </p:cSld>
  <p:clrMapOvr>
    <a:masterClrMapping/>
  </p:clrMapOvr>
  <p:transition>
    <p:wipe di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normAutofit fontScale="90000"/>
          </a:bodyPr>
          <a:lstStyle/>
          <a:p>
            <a:r>
              <a:rPr lang="en-US" dirty="0"/>
              <a:t>Dictionary as JSON</a:t>
            </a:r>
            <a:br>
              <a:rPr lang="en-US" dirty="0"/>
            </a:br>
            <a:endParaRPr lang="en-US" dirty="0"/>
          </a:p>
        </p:txBody>
      </p:sp>
      <p:sp>
        <p:nvSpPr>
          <p:cNvPr id="3" name="Content Placeholder 2"/>
          <p:cNvSpPr>
            <a:spLocks noGrp="1"/>
          </p:cNvSpPr>
          <p:nvPr>
            <p:ph sz="quarter" idx="1"/>
          </p:nvPr>
        </p:nvSpPr>
        <p:spPr>
          <a:xfrm>
            <a:off x="457200" y="762000"/>
            <a:ext cx="7467600" cy="5711952"/>
          </a:xfrm>
        </p:spPr>
        <p:txBody>
          <a:bodyPr>
            <a:normAutofit fontScale="47500" lnSpcReduction="20000"/>
          </a:bodyPr>
          <a:lstStyle/>
          <a:p>
            <a:r>
              <a:rPr lang="en-US" dirty="0"/>
              <a:t>import pandas as pd</a:t>
            </a:r>
            <a:br>
              <a:rPr lang="en-US" dirty="0"/>
            </a:br>
            <a:r>
              <a:rPr lang="en-US" dirty="0"/>
              <a:t/>
            </a:r>
            <a:br>
              <a:rPr lang="en-US" dirty="0"/>
            </a:br>
            <a:r>
              <a:rPr lang="en-US" dirty="0"/>
              <a:t>data = {</a:t>
            </a:r>
            <a:br>
              <a:rPr lang="en-US" dirty="0"/>
            </a:br>
            <a:r>
              <a:rPr lang="en-US" dirty="0"/>
              <a:t>  "Duration":{</a:t>
            </a:r>
            <a:br>
              <a:rPr lang="en-US" dirty="0"/>
            </a:br>
            <a:r>
              <a:rPr lang="en-US" dirty="0"/>
              <a:t>    "0":60,</a:t>
            </a:r>
            <a:br>
              <a:rPr lang="en-US" dirty="0"/>
            </a:br>
            <a:r>
              <a:rPr lang="en-US" dirty="0"/>
              <a:t>    "1":60,</a:t>
            </a:r>
            <a:br>
              <a:rPr lang="en-US" dirty="0"/>
            </a:br>
            <a:r>
              <a:rPr lang="en-US" dirty="0"/>
              <a:t>    "2":60,</a:t>
            </a:r>
            <a:br>
              <a:rPr lang="en-US" dirty="0"/>
            </a:br>
            <a:r>
              <a:rPr lang="en-US" dirty="0"/>
              <a:t>    "3":45,</a:t>
            </a:r>
            <a:br>
              <a:rPr lang="en-US" dirty="0"/>
            </a:br>
            <a:r>
              <a:rPr lang="en-US" dirty="0"/>
              <a:t>    "4":45,</a:t>
            </a:r>
            <a:br>
              <a:rPr lang="en-US" dirty="0"/>
            </a:br>
            <a:r>
              <a:rPr lang="en-US" dirty="0"/>
              <a:t>    "5":60</a:t>
            </a:r>
            <a:br>
              <a:rPr lang="en-US" dirty="0"/>
            </a:br>
            <a:r>
              <a:rPr lang="en-US" dirty="0"/>
              <a:t>  },</a:t>
            </a:r>
            <a:br>
              <a:rPr lang="en-US" dirty="0"/>
            </a:br>
            <a:r>
              <a:rPr lang="en-US" dirty="0"/>
              <a:t>  "Pulse":{</a:t>
            </a:r>
            <a:br>
              <a:rPr lang="en-US" dirty="0"/>
            </a:br>
            <a:r>
              <a:rPr lang="en-US" dirty="0"/>
              <a:t>    "0":110,</a:t>
            </a:r>
            <a:br>
              <a:rPr lang="en-US" dirty="0"/>
            </a:br>
            <a:r>
              <a:rPr lang="en-US" dirty="0"/>
              <a:t>    "1":117,</a:t>
            </a:r>
            <a:br>
              <a:rPr lang="en-US" dirty="0"/>
            </a:br>
            <a:r>
              <a:rPr lang="en-US" dirty="0"/>
              <a:t>    "2":103,</a:t>
            </a:r>
            <a:br>
              <a:rPr lang="en-US" dirty="0"/>
            </a:br>
            <a:r>
              <a:rPr lang="en-US" dirty="0"/>
              <a:t>    "3":109,</a:t>
            </a:r>
            <a:br>
              <a:rPr lang="en-US" dirty="0"/>
            </a:br>
            <a:r>
              <a:rPr lang="en-US" dirty="0"/>
              <a:t>    "4":117,</a:t>
            </a:r>
            <a:br>
              <a:rPr lang="en-US" dirty="0"/>
            </a:br>
            <a:r>
              <a:rPr lang="en-US" dirty="0"/>
              <a:t>    "5":102</a:t>
            </a:r>
            <a:br>
              <a:rPr lang="en-US" dirty="0"/>
            </a:br>
            <a:r>
              <a:rPr lang="en-US" dirty="0"/>
              <a:t>  },</a:t>
            </a:r>
            <a:br>
              <a:rPr lang="en-US" dirty="0"/>
            </a:br>
            <a:r>
              <a:rPr lang="en-US" dirty="0"/>
              <a:t>  "</a:t>
            </a:r>
            <a:r>
              <a:rPr lang="en-US" dirty="0" err="1"/>
              <a:t>Maxpulse</a:t>
            </a:r>
            <a:r>
              <a:rPr lang="en-US" dirty="0"/>
              <a:t>":{</a:t>
            </a:r>
            <a:br>
              <a:rPr lang="en-US" dirty="0"/>
            </a:br>
            <a:r>
              <a:rPr lang="en-US" dirty="0"/>
              <a:t>    "0":130,</a:t>
            </a:r>
            <a:br>
              <a:rPr lang="en-US" dirty="0"/>
            </a:br>
            <a:r>
              <a:rPr lang="en-US" dirty="0"/>
              <a:t>    "1":145,</a:t>
            </a:r>
            <a:br>
              <a:rPr lang="en-US" dirty="0"/>
            </a:br>
            <a:r>
              <a:rPr lang="en-US" dirty="0"/>
              <a:t>    "2":135,</a:t>
            </a:r>
            <a:br>
              <a:rPr lang="en-US" dirty="0"/>
            </a:br>
            <a:r>
              <a:rPr lang="en-US" dirty="0"/>
              <a:t>    "3":175,</a:t>
            </a:r>
            <a:br>
              <a:rPr lang="en-US" dirty="0"/>
            </a:br>
            <a:r>
              <a:rPr lang="en-US" dirty="0"/>
              <a:t>    "4":148,</a:t>
            </a:r>
            <a:br>
              <a:rPr lang="en-US" dirty="0"/>
            </a:br>
            <a:r>
              <a:rPr lang="en-US" dirty="0"/>
              <a:t>    "5":127</a:t>
            </a:r>
            <a:br>
              <a:rPr lang="en-US" dirty="0"/>
            </a:br>
            <a:r>
              <a:rPr lang="en-US" dirty="0"/>
              <a:t>  },</a:t>
            </a:r>
            <a:br>
              <a:rPr lang="en-US" dirty="0"/>
            </a:br>
            <a:r>
              <a:rPr lang="en-US" dirty="0"/>
              <a:t>  "Calories":{</a:t>
            </a:r>
            <a:br>
              <a:rPr lang="en-US" dirty="0"/>
            </a:br>
            <a:r>
              <a:rPr lang="en-US" dirty="0"/>
              <a:t>    "0":409,</a:t>
            </a:r>
            <a:br>
              <a:rPr lang="en-US" dirty="0"/>
            </a:br>
            <a:r>
              <a:rPr lang="en-US" dirty="0"/>
              <a:t>    "1":479,</a:t>
            </a:r>
            <a:br>
              <a:rPr lang="en-US" dirty="0"/>
            </a:br>
            <a:r>
              <a:rPr lang="en-US" dirty="0"/>
              <a:t>    "2":340,</a:t>
            </a:r>
            <a:br>
              <a:rPr lang="en-US" dirty="0"/>
            </a:br>
            <a:r>
              <a:rPr lang="en-US" dirty="0"/>
              <a:t>    "3":282,</a:t>
            </a:r>
            <a:br>
              <a:rPr lang="en-US" dirty="0"/>
            </a:br>
            <a:r>
              <a:rPr lang="en-US" dirty="0"/>
              <a:t>    "4":406,</a:t>
            </a:r>
            <a:br>
              <a:rPr lang="en-US" dirty="0"/>
            </a:br>
            <a:r>
              <a:rPr lang="en-US" dirty="0"/>
              <a:t>    "5":300</a:t>
            </a:r>
            <a:br>
              <a:rPr lang="en-US" dirty="0"/>
            </a:br>
            <a:r>
              <a:rPr lang="en-US" dirty="0"/>
              <a:t>  }</a:t>
            </a:r>
            <a:br>
              <a:rPr lang="en-US" dirty="0"/>
            </a:br>
            <a:r>
              <a:rPr lang="en-US" dirty="0"/>
              <a:t>}</a:t>
            </a:r>
            <a:br>
              <a:rPr lang="en-US" dirty="0"/>
            </a:br>
            <a:r>
              <a:rPr lang="en-US" dirty="0"/>
              <a:t/>
            </a:r>
            <a:br>
              <a:rPr lang="en-US" dirty="0"/>
            </a:br>
            <a:r>
              <a:rPr lang="en-US" dirty="0" err="1"/>
              <a:t>df</a:t>
            </a:r>
            <a:r>
              <a:rPr lang="en-US" dirty="0"/>
              <a:t> = </a:t>
            </a:r>
            <a:r>
              <a:rPr lang="en-US" dirty="0" err="1"/>
              <a:t>pd.DataFrame</a:t>
            </a:r>
            <a:r>
              <a:rPr lang="en-US" dirty="0"/>
              <a:t>(data)</a:t>
            </a:r>
            <a:br>
              <a:rPr lang="en-US" dirty="0"/>
            </a:br>
            <a:r>
              <a:rPr lang="en-US" dirty="0"/>
              <a:t/>
            </a:r>
            <a:br>
              <a:rPr lang="en-US" dirty="0"/>
            </a:br>
            <a:r>
              <a:rPr lang="en-US" dirty="0"/>
              <a:t>print(</a:t>
            </a:r>
            <a:r>
              <a:rPr lang="en-US" dirty="0" err="1"/>
              <a:t>df</a:t>
            </a:r>
            <a:r>
              <a:rPr lang="en-US" dirty="0"/>
              <a:t>) </a:t>
            </a:r>
          </a:p>
        </p:txBody>
      </p:sp>
      <p:sp>
        <p:nvSpPr>
          <p:cNvPr id="4" name="Slide Number Placeholder 3"/>
          <p:cNvSpPr>
            <a:spLocks noGrp="1"/>
          </p:cNvSpPr>
          <p:nvPr>
            <p:ph type="sldNum" sz="quarter" idx="15"/>
          </p:nvPr>
        </p:nvSpPr>
        <p:spPr/>
        <p:txBody>
          <a:bodyPr/>
          <a:lstStyle/>
          <a:p>
            <a:fld id="{0F5D03FE-C334-457E-BDA6-EF5BC71515B8}" type="slidenum">
              <a:rPr lang="en-US" smtClean="0"/>
              <a:pPr/>
              <a:t>40</a:t>
            </a:fld>
            <a:endParaRPr lang="en-US"/>
          </a:p>
        </p:txBody>
      </p:sp>
    </p:spTree>
  </p:cSld>
  <p:clrMapOvr>
    <a:masterClrMapping/>
  </p:clrMapOvr>
  <p:transition>
    <p:wipe dir="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dirty="0"/>
              <a:t>Output:</a:t>
            </a:r>
          </a:p>
          <a:p>
            <a:pPr>
              <a:buNone/>
            </a:pPr>
            <a:r>
              <a:rPr lang="en-US" dirty="0"/>
              <a:t>   Duration Pulse </a:t>
            </a:r>
            <a:r>
              <a:rPr lang="en-US" dirty="0" err="1"/>
              <a:t>Maxpulse</a:t>
            </a:r>
            <a:r>
              <a:rPr lang="en-US" dirty="0"/>
              <a:t> Calories </a:t>
            </a:r>
          </a:p>
          <a:p>
            <a:pPr>
              <a:buNone/>
            </a:pPr>
            <a:r>
              <a:rPr lang="en-US" dirty="0"/>
              <a:t>0 60              110   130            409.</a:t>
            </a:r>
          </a:p>
          <a:p>
            <a:pPr>
              <a:buNone/>
            </a:pPr>
            <a:r>
              <a:rPr lang="en-US" dirty="0"/>
              <a:t>1 60               117   145            479.0 </a:t>
            </a:r>
          </a:p>
          <a:p>
            <a:pPr>
              <a:buNone/>
            </a:pPr>
            <a:r>
              <a:rPr lang="en-US" dirty="0"/>
              <a:t>2 60               103    135            340.0 </a:t>
            </a:r>
          </a:p>
          <a:p>
            <a:pPr>
              <a:buNone/>
            </a:pPr>
            <a:r>
              <a:rPr lang="en-US" dirty="0"/>
              <a:t>3 45               109    175            282.4 </a:t>
            </a:r>
          </a:p>
          <a:p>
            <a:pPr>
              <a:buNone/>
            </a:pPr>
            <a:r>
              <a:rPr lang="en-US" dirty="0"/>
              <a:t>4 45              117     148            406.0 </a:t>
            </a:r>
          </a:p>
          <a:p>
            <a:pPr>
              <a:buNone/>
            </a:pPr>
            <a:r>
              <a:rPr lang="en-US" dirty="0"/>
              <a:t>5 60              102      127           300.5</a:t>
            </a:r>
          </a:p>
        </p:txBody>
      </p:sp>
      <p:sp>
        <p:nvSpPr>
          <p:cNvPr id="4" name="Slide Number Placeholder 3"/>
          <p:cNvSpPr>
            <a:spLocks noGrp="1"/>
          </p:cNvSpPr>
          <p:nvPr>
            <p:ph type="sldNum" sz="quarter" idx="15"/>
          </p:nvPr>
        </p:nvSpPr>
        <p:spPr/>
        <p:txBody>
          <a:bodyPr/>
          <a:lstStyle/>
          <a:p>
            <a:fld id="{0F5D03FE-C334-457E-BDA6-EF5BC71515B8}" type="slidenum">
              <a:rPr lang="en-US" smtClean="0"/>
              <a:pPr/>
              <a:t>41</a:t>
            </a:fld>
            <a:endParaRPr lang="en-US"/>
          </a:p>
        </p:txBody>
      </p:sp>
    </p:spTree>
  </p:cSld>
  <p:clrMapOvr>
    <a:masterClrMapping/>
  </p:clrMapOvr>
  <p:transition>
    <p:wipe di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70647" y="76200"/>
            <a:ext cx="7467600" cy="762000"/>
          </a:xfrm>
        </p:spPr>
        <p:txBody>
          <a:bodyPr>
            <a:normAutofit fontScale="90000"/>
          </a:bodyPr>
          <a:lstStyle/>
          <a:p>
            <a:r>
              <a:rPr lang="en-US" dirty="0"/>
              <a:t>Viewing the Data : slicing</a:t>
            </a:r>
            <a:br>
              <a:rPr lang="en-US" dirty="0"/>
            </a:br>
            <a:endParaRPr lang="en-US" dirty="0"/>
          </a:p>
        </p:txBody>
      </p:sp>
      <p:sp>
        <p:nvSpPr>
          <p:cNvPr id="3" name="Content Placeholder 2"/>
          <p:cNvSpPr>
            <a:spLocks noGrp="1"/>
          </p:cNvSpPr>
          <p:nvPr>
            <p:ph sz="quarter" idx="1"/>
          </p:nvPr>
        </p:nvSpPr>
        <p:spPr>
          <a:xfrm>
            <a:off x="457200" y="609600"/>
            <a:ext cx="7467600" cy="5864352"/>
          </a:xfrm>
        </p:spPr>
        <p:txBody>
          <a:bodyPr>
            <a:normAutofit fontScale="85000" lnSpcReduction="20000"/>
          </a:bodyPr>
          <a:lstStyle/>
          <a:p>
            <a:r>
              <a:rPr lang="en-US" dirty="0"/>
              <a:t>Head( )</a:t>
            </a:r>
          </a:p>
          <a:p>
            <a:r>
              <a:rPr lang="en-US" dirty="0"/>
              <a:t>tail( )</a:t>
            </a:r>
          </a:p>
          <a:p>
            <a:r>
              <a:rPr lang="en-US" dirty="0"/>
              <a:t>One of the most used method for getting a quick overview of the top rows, is the head() method.</a:t>
            </a:r>
          </a:p>
          <a:p>
            <a:r>
              <a:rPr lang="en-US" dirty="0"/>
              <a:t>One of the most used method for getting a quick overview of the bottom rows, is the tail() method.</a:t>
            </a:r>
          </a:p>
          <a:p>
            <a:endParaRPr lang="en-US" dirty="0"/>
          </a:p>
          <a:p>
            <a:r>
              <a:rPr lang="en-US" dirty="0"/>
              <a:t>import pandas as pd</a:t>
            </a:r>
            <a:br>
              <a:rPr lang="en-US" dirty="0"/>
            </a:br>
            <a:r>
              <a:rPr lang="en-US" dirty="0" err="1"/>
              <a:t>df</a:t>
            </a:r>
            <a:r>
              <a:rPr lang="en-US" dirty="0"/>
              <a:t> = </a:t>
            </a:r>
            <a:r>
              <a:rPr lang="en-US" dirty="0" err="1"/>
              <a:t>pd.read_csv</a:t>
            </a:r>
            <a:r>
              <a:rPr lang="en-US" dirty="0"/>
              <a:t>('data.csv')</a:t>
            </a:r>
            <a:br>
              <a:rPr lang="en-US" dirty="0"/>
            </a:br>
            <a:r>
              <a:rPr lang="en-US" dirty="0"/>
              <a:t>print(</a:t>
            </a:r>
            <a:r>
              <a:rPr lang="en-US" dirty="0" err="1"/>
              <a:t>df.head</a:t>
            </a:r>
            <a:r>
              <a:rPr lang="en-US" dirty="0"/>
              <a:t>(10))</a:t>
            </a:r>
          </a:p>
          <a:p>
            <a:pPr>
              <a:buNone/>
            </a:pPr>
            <a:r>
              <a:rPr lang="en-US" dirty="0" err="1"/>
              <a:t>Output:returns</a:t>
            </a:r>
            <a:r>
              <a:rPr lang="en-US" dirty="0"/>
              <a:t> top 10 rows</a:t>
            </a:r>
          </a:p>
          <a:p>
            <a:pPr>
              <a:buNone/>
            </a:pPr>
            <a:r>
              <a:rPr lang="en-US" dirty="0"/>
              <a:t>print(</a:t>
            </a:r>
            <a:r>
              <a:rPr lang="en-US" dirty="0" err="1"/>
              <a:t>df.head</a:t>
            </a:r>
            <a:r>
              <a:rPr lang="en-US" dirty="0"/>
              <a:t>())</a:t>
            </a:r>
          </a:p>
          <a:p>
            <a:pPr>
              <a:buNone/>
            </a:pPr>
            <a:r>
              <a:rPr lang="en-US" dirty="0" err="1"/>
              <a:t>Output:returns</a:t>
            </a:r>
            <a:r>
              <a:rPr lang="en-US" dirty="0"/>
              <a:t> only 5 top rows</a:t>
            </a:r>
          </a:p>
          <a:p>
            <a:r>
              <a:rPr lang="en-US" dirty="0"/>
              <a:t> import pandas as pd</a:t>
            </a:r>
            <a:br>
              <a:rPr lang="en-US" dirty="0"/>
            </a:br>
            <a:r>
              <a:rPr lang="en-US" dirty="0" err="1"/>
              <a:t>df</a:t>
            </a:r>
            <a:r>
              <a:rPr lang="en-US" dirty="0"/>
              <a:t> = </a:t>
            </a:r>
            <a:r>
              <a:rPr lang="en-US" dirty="0" err="1"/>
              <a:t>pd.read_csv</a:t>
            </a:r>
            <a:r>
              <a:rPr lang="en-US" dirty="0"/>
              <a:t>('data.csv')</a:t>
            </a:r>
            <a:br>
              <a:rPr lang="en-US" dirty="0"/>
            </a:br>
            <a:r>
              <a:rPr lang="en-US" dirty="0"/>
              <a:t>print(</a:t>
            </a:r>
            <a:r>
              <a:rPr lang="en-US" dirty="0" err="1"/>
              <a:t>df.tail</a:t>
            </a:r>
            <a:r>
              <a:rPr lang="en-US" dirty="0"/>
              <a:t>(10))</a:t>
            </a:r>
          </a:p>
          <a:p>
            <a:pPr>
              <a:buNone/>
            </a:pPr>
            <a:r>
              <a:rPr lang="en-US" dirty="0" err="1"/>
              <a:t>Output:returns</a:t>
            </a:r>
            <a:r>
              <a:rPr lang="en-US" dirty="0"/>
              <a:t> 10 bottom rows</a:t>
            </a:r>
          </a:p>
          <a:p>
            <a:pPr>
              <a:buNone/>
            </a:pPr>
            <a:r>
              <a:rPr lang="en-US" dirty="0"/>
              <a:t>print(</a:t>
            </a:r>
            <a:r>
              <a:rPr lang="en-US" dirty="0" err="1"/>
              <a:t>df.tail</a:t>
            </a:r>
            <a:r>
              <a:rPr lang="en-US" dirty="0"/>
              <a:t>())</a:t>
            </a:r>
          </a:p>
          <a:p>
            <a:pPr>
              <a:buNone/>
            </a:pPr>
            <a:r>
              <a:rPr lang="en-US" dirty="0" err="1"/>
              <a:t>Output:returns</a:t>
            </a:r>
            <a:r>
              <a:rPr lang="en-US" dirty="0"/>
              <a:t> only 5 bottom rows</a:t>
            </a:r>
          </a:p>
          <a:p>
            <a:pPr>
              <a:buNone/>
            </a:pPr>
            <a:endParaRPr lang="en-US" dirty="0"/>
          </a:p>
          <a:p>
            <a:pPr>
              <a:buNone/>
            </a:pPr>
            <a:endParaRPr lang="en-US" dirty="0"/>
          </a:p>
          <a:p>
            <a:endParaRPr lang="en-US" dirty="0"/>
          </a:p>
          <a:p>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42</a:t>
            </a:fld>
            <a:endParaRPr lang="en-US"/>
          </a:p>
        </p:txBody>
      </p:sp>
    </p:spTree>
  </p:cSld>
  <p:clrMapOvr>
    <a:masterClrMapping/>
  </p:clrMapOvr>
  <p:transition>
    <p:wipe dir="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normAutofit fontScale="90000"/>
          </a:bodyPr>
          <a:lstStyle/>
          <a:p>
            <a:r>
              <a:rPr lang="en-US" dirty="0"/>
              <a:t>Other built in operations in </a:t>
            </a:r>
            <a:r>
              <a:rPr lang="en-US" dirty="0" err="1"/>
              <a:t>dataframes</a:t>
            </a:r>
            <a:endParaRPr lang="en-US" dirty="0"/>
          </a:p>
        </p:txBody>
      </p:sp>
      <p:sp>
        <p:nvSpPr>
          <p:cNvPr id="3" name="Content Placeholder 2"/>
          <p:cNvSpPr>
            <a:spLocks noGrp="1"/>
          </p:cNvSpPr>
          <p:nvPr>
            <p:ph sz="quarter" idx="1"/>
          </p:nvPr>
        </p:nvSpPr>
        <p:spPr>
          <a:xfrm>
            <a:off x="457200" y="1066800"/>
            <a:ext cx="7467600" cy="5407152"/>
          </a:xfrm>
        </p:spPr>
        <p:txBody>
          <a:bodyPr/>
          <a:lstStyle/>
          <a:p>
            <a:r>
              <a:rPr lang="en-US" dirty="0" err="1"/>
              <a:t>Df.shape:returns</a:t>
            </a:r>
            <a:r>
              <a:rPr lang="en-US" dirty="0"/>
              <a:t> no of rows and columns</a:t>
            </a:r>
          </a:p>
          <a:p>
            <a:r>
              <a:rPr lang="en-US" dirty="0"/>
              <a:t>Df.loc( ):returns rows</a:t>
            </a:r>
          </a:p>
          <a:p>
            <a:r>
              <a:rPr lang="en-US" dirty="0"/>
              <a:t>Df.loc[</a:t>
            </a:r>
            <a:r>
              <a:rPr lang="en-US" dirty="0" err="1"/>
              <a:t>df</a:t>
            </a:r>
            <a:r>
              <a:rPr lang="en-US" dirty="0"/>
              <a:t>[</a:t>
            </a:r>
            <a:r>
              <a:rPr lang="en-US" dirty="0" err="1"/>
              <a:t>col</a:t>
            </a:r>
            <a:r>
              <a:rPr lang="en-US" dirty="0"/>
              <a:t> name]==‘</a:t>
            </a:r>
            <a:r>
              <a:rPr lang="en-US" dirty="0" err="1"/>
              <a:t>val</a:t>
            </a:r>
            <a:r>
              <a:rPr lang="en-US" dirty="0"/>
              <a:t>’]:returns particular row with the given condition</a:t>
            </a:r>
          </a:p>
          <a:p>
            <a:r>
              <a:rPr lang="en-US" dirty="0" err="1"/>
              <a:t>Df.columns:returns</a:t>
            </a:r>
            <a:r>
              <a:rPr lang="en-US" dirty="0"/>
              <a:t> the names of </a:t>
            </a:r>
            <a:r>
              <a:rPr lang="en-US" dirty="0" err="1"/>
              <a:t>coulmns</a:t>
            </a:r>
            <a:endParaRPr lang="en-US" dirty="0"/>
          </a:p>
          <a:p>
            <a:r>
              <a:rPr lang="en-US" dirty="0" err="1"/>
              <a:t>Df</a:t>
            </a:r>
            <a:r>
              <a:rPr lang="en-US" dirty="0"/>
              <a:t>.[‘</a:t>
            </a:r>
            <a:r>
              <a:rPr lang="en-US" dirty="0" err="1"/>
              <a:t>col</a:t>
            </a:r>
            <a:r>
              <a:rPr lang="en-US" dirty="0"/>
              <a:t> name’].head():returns particular column</a:t>
            </a:r>
          </a:p>
          <a:p>
            <a:r>
              <a:rPr lang="en-US" dirty="0" err="1"/>
              <a:t>Df</a:t>
            </a:r>
            <a:r>
              <a:rPr lang="en-US" dirty="0"/>
              <a:t>.[‘</a:t>
            </a:r>
            <a:r>
              <a:rPr lang="en-US" dirty="0" err="1"/>
              <a:t>col</a:t>
            </a:r>
            <a:r>
              <a:rPr lang="en-US" dirty="0"/>
              <a:t> name’].tail( ):</a:t>
            </a:r>
          </a:p>
          <a:p>
            <a:r>
              <a:rPr lang="en-US" dirty="0" err="1"/>
              <a:t>Df</a:t>
            </a:r>
            <a:r>
              <a:rPr lang="en-US" dirty="0"/>
              <a:t>.[start </a:t>
            </a:r>
            <a:r>
              <a:rPr lang="en-US" dirty="0" err="1"/>
              <a:t>index:end</a:t>
            </a:r>
            <a:r>
              <a:rPr lang="en-US" dirty="0"/>
              <a:t> </a:t>
            </a:r>
            <a:r>
              <a:rPr lang="en-US" dirty="0" err="1"/>
              <a:t>index:step</a:t>
            </a:r>
            <a:r>
              <a:rPr lang="en-US" dirty="0"/>
              <a:t> size]</a:t>
            </a:r>
          </a:p>
          <a:p>
            <a:endParaRPr lang="en-US" dirty="0"/>
          </a:p>
          <a:p>
            <a:endParaRPr lang="en-US" dirty="0"/>
          </a:p>
          <a:p>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43</a:t>
            </a:fld>
            <a:endParaRPr lang="en-US"/>
          </a:p>
        </p:txBody>
      </p:sp>
    </p:spTree>
  </p:cSld>
  <p:clrMapOvr>
    <a:masterClrMapping/>
  </p:clrMapOvr>
  <p:transition>
    <p:wipe di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missing </a:t>
            </a:r>
            <a:r>
              <a:rPr lang="en-US" dirty="0" err="1"/>
              <a:t>data:handling</a:t>
            </a:r>
            <a:r>
              <a:rPr lang="en-US" dirty="0"/>
              <a:t> null values</a:t>
            </a:r>
          </a:p>
        </p:txBody>
      </p:sp>
      <p:sp>
        <p:nvSpPr>
          <p:cNvPr id="3" name="Content Placeholder 2"/>
          <p:cNvSpPr>
            <a:spLocks noGrp="1"/>
          </p:cNvSpPr>
          <p:nvPr>
            <p:ph sz="quarter" idx="1"/>
          </p:nvPr>
        </p:nvSpPr>
        <p:spPr>
          <a:xfrm>
            <a:off x="457200" y="1371600"/>
            <a:ext cx="7467600" cy="5102352"/>
          </a:xfrm>
        </p:spPr>
        <p:txBody>
          <a:bodyPr/>
          <a:lstStyle/>
          <a:p>
            <a:r>
              <a:rPr lang="en-US" dirty="0"/>
              <a:t>Sometimes our dataset contain some empty cells and those cells are known as null values</a:t>
            </a:r>
          </a:p>
          <a:p>
            <a:pPr marL="0" indent="0">
              <a:buNone/>
            </a:pPr>
            <a:endParaRPr lang="en-US" dirty="0"/>
          </a:p>
          <a:p>
            <a:pPr marL="0" indent="0">
              <a:buNone/>
            </a:pPr>
            <a:r>
              <a:rPr lang="en-US" sz="2800" dirty="0"/>
              <a:t>WHY TO HANDLE NULL VALUES</a:t>
            </a:r>
          </a:p>
          <a:p>
            <a:r>
              <a:rPr lang="en-US" sz="2800" dirty="0"/>
              <a:t>Because we cant provide null values to our machine learning model</a:t>
            </a:r>
          </a:p>
        </p:txBody>
      </p:sp>
      <p:sp>
        <p:nvSpPr>
          <p:cNvPr id="4" name="Slide Number Placeholder 3"/>
          <p:cNvSpPr>
            <a:spLocks noGrp="1"/>
          </p:cNvSpPr>
          <p:nvPr>
            <p:ph type="sldNum" sz="quarter" idx="15"/>
          </p:nvPr>
        </p:nvSpPr>
        <p:spPr/>
        <p:txBody>
          <a:bodyPr/>
          <a:lstStyle/>
          <a:p>
            <a:fld id="{0F5D03FE-C334-457E-BDA6-EF5BC71515B8}" type="slidenum">
              <a:rPr lang="en-US" smtClean="0"/>
              <a:pPr/>
              <a:t>44</a:t>
            </a:fld>
            <a:endParaRPr lang="en-US"/>
          </a:p>
        </p:txBody>
      </p:sp>
    </p:spTree>
  </p:cSld>
  <p:clrMapOvr>
    <a:masterClrMapping/>
  </p:clrMapOvr>
  <p:transition>
    <p:wipe dir="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3CFFD3-91D1-DFAB-FC36-F4D245C0D4D4}"/>
              </a:ext>
            </a:extLst>
          </p:cNvPr>
          <p:cNvSpPr>
            <a:spLocks noGrp="1"/>
          </p:cNvSpPr>
          <p:nvPr>
            <p:ph type="title"/>
          </p:nvPr>
        </p:nvSpPr>
        <p:spPr/>
        <p:txBody>
          <a:bodyPr/>
          <a:lstStyle/>
          <a:p>
            <a:r>
              <a:rPr lang="en-IN" dirty="0"/>
              <a:t>What can we do</a:t>
            </a:r>
          </a:p>
        </p:txBody>
      </p:sp>
      <p:sp>
        <p:nvSpPr>
          <p:cNvPr id="3" name="Content Placeholder 2">
            <a:extLst>
              <a:ext uri="{FF2B5EF4-FFF2-40B4-BE49-F238E27FC236}">
                <a16:creationId xmlns:a16="http://schemas.microsoft.com/office/drawing/2014/main" xmlns="" id="{94ACE853-1F29-D234-5256-6B1FC83ACABB}"/>
              </a:ext>
            </a:extLst>
          </p:cNvPr>
          <p:cNvSpPr>
            <a:spLocks noGrp="1"/>
          </p:cNvSpPr>
          <p:nvPr>
            <p:ph sz="quarter" idx="1"/>
          </p:nvPr>
        </p:nvSpPr>
        <p:spPr/>
        <p:txBody>
          <a:bodyPr/>
          <a:lstStyle/>
          <a:p>
            <a:r>
              <a:rPr lang="en-IN" dirty="0"/>
              <a:t>Either fill the null values with some values</a:t>
            </a:r>
          </a:p>
          <a:p>
            <a:r>
              <a:rPr lang="en-IN" dirty="0"/>
              <a:t>Drop such values</a:t>
            </a:r>
          </a:p>
          <a:p>
            <a:r>
              <a:rPr lang="en-IN" dirty="0"/>
              <a:t>Either replace them</a:t>
            </a:r>
          </a:p>
        </p:txBody>
      </p:sp>
      <p:sp>
        <p:nvSpPr>
          <p:cNvPr id="4" name="Slide Number Placeholder 3">
            <a:extLst>
              <a:ext uri="{FF2B5EF4-FFF2-40B4-BE49-F238E27FC236}">
                <a16:creationId xmlns:a16="http://schemas.microsoft.com/office/drawing/2014/main" xmlns="" id="{4FA14DCE-48EE-AD2A-E2AC-2D659F6BFDAB}"/>
              </a:ext>
            </a:extLst>
          </p:cNvPr>
          <p:cNvSpPr>
            <a:spLocks noGrp="1"/>
          </p:cNvSpPr>
          <p:nvPr>
            <p:ph type="sldNum" sz="quarter" idx="15"/>
          </p:nvPr>
        </p:nvSpPr>
        <p:spPr/>
        <p:txBody>
          <a:bodyPr/>
          <a:lstStyle/>
          <a:p>
            <a:fld id="{0F5D03FE-C334-457E-BDA6-EF5BC71515B8}" type="slidenum">
              <a:rPr lang="en-US" smtClean="0"/>
              <a:pPr/>
              <a:t>45</a:t>
            </a:fld>
            <a:endParaRPr lang="en-US"/>
          </a:p>
        </p:txBody>
      </p:sp>
    </p:spTree>
    <p:extLst>
      <p:ext uri="{BB962C8B-B14F-4D97-AF65-F5344CB8AC3E}">
        <p14:creationId xmlns:p14="http://schemas.microsoft.com/office/powerpoint/2010/main" val="1111593529"/>
      </p:ext>
    </p:extLst>
  </p:cSld>
  <p:clrMapOvr>
    <a:masterClrMapping/>
  </p:clrMapOvr>
  <p:transition>
    <p:wipe dir="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D12C22-A4AC-F285-F760-80D1C293BA1B}"/>
              </a:ext>
            </a:extLst>
          </p:cNvPr>
          <p:cNvSpPr>
            <a:spLocks noGrp="1"/>
          </p:cNvSpPr>
          <p:nvPr>
            <p:ph type="title"/>
          </p:nvPr>
        </p:nvSpPr>
        <p:spPr/>
        <p:txBody>
          <a:bodyPr/>
          <a:lstStyle/>
          <a:p>
            <a:r>
              <a:rPr lang="en-IN" dirty="0" smtClean="0"/>
              <a:t> </a:t>
            </a:r>
            <a:endParaRPr lang="en-IN" dirty="0"/>
          </a:p>
        </p:txBody>
      </p:sp>
      <p:sp>
        <p:nvSpPr>
          <p:cNvPr id="3" name="Content Placeholder 2">
            <a:extLst>
              <a:ext uri="{FF2B5EF4-FFF2-40B4-BE49-F238E27FC236}">
                <a16:creationId xmlns:a16="http://schemas.microsoft.com/office/drawing/2014/main" xmlns="" id="{701CAA77-8315-30CB-D8BF-273DA2324BBA}"/>
              </a:ext>
            </a:extLst>
          </p:cNvPr>
          <p:cNvSpPr>
            <a:spLocks noGrp="1"/>
          </p:cNvSpPr>
          <p:nvPr>
            <p:ph sz="quarter" idx="1"/>
          </p:nvPr>
        </p:nvSpPr>
        <p:spPr/>
        <p:txBody>
          <a:bodyPr/>
          <a:lstStyle/>
          <a:p>
            <a:r>
              <a:rPr lang="en-IN" dirty="0" err="1"/>
              <a:t>isnull</a:t>
            </a:r>
            <a:r>
              <a:rPr lang="en-IN" dirty="0"/>
              <a:t>( ): it checks the data and returns in the form of Boolean values</a:t>
            </a:r>
          </a:p>
          <a:p>
            <a:r>
              <a:rPr lang="en-IN" dirty="0" err="1"/>
              <a:t>isnull</a:t>
            </a:r>
            <a:r>
              <a:rPr lang="en-IN" dirty="0"/>
              <a:t>( ).sum( ):it returns the number of null values in the particular rows or </a:t>
            </a:r>
            <a:r>
              <a:rPr lang="en-IN" dirty="0" err="1"/>
              <a:t>coulumns</a:t>
            </a:r>
            <a:r>
              <a:rPr lang="en-IN" dirty="0"/>
              <a:t> in the data set.</a:t>
            </a:r>
          </a:p>
          <a:p>
            <a:r>
              <a:rPr lang="en-IN" dirty="0" err="1"/>
              <a:t>isnull</a:t>
            </a:r>
            <a:r>
              <a:rPr lang="en-IN" dirty="0"/>
              <a:t>( ).sum( ).sum( ):it returns total number of null values in data set.</a:t>
            </a:r>
          </a:p>
          <a:p>
            <a:pPr marL="0" indent="0">
              <a:buNone/>
            </a:pPr>
            <a:endParaRPr lang="en-IN" dirty="0"/>
          </a:p>
          <a:p>
            <a:endParaRPr lang="en-IN" dirty="0"/>
          </a:p>
        </p:txBody>
      </p:sp>
      <p:sp>
        <p:nvSpPr>
          <p:cNvPr id="4" name="Slide Number Placeholder 3">
            <a:extLst>
              <a:ext uri="{FF2B5EF4-FFF2-40B4-BE49-F238E27FC236}">
                <a16:creationId xmlns:a16="http://schemas.microsoft.com/office/drawing/2014/main" xmlns="" id="{7C49075E-D1AC-B16F-F26F-B856EED64D7E}"/>
              </a:ext>
            </a:extLst>
          </p:cNvPr>
          <p:cNvSpPr>
            <a:spLocks noGrp="1"/>
          </p:cNvSpPr>
          <p:nvPr>
            <p:ph type="sldNum" sz="quarter" idx="15"/>
          </p:nvPr>
        </p:nvSpPr>
        <p:spPr/>
        <p:txBody>
          <a:bodyPr/>
          <a:lstStyle/>
          <a:p>
            <a:fld id="{0F5D03FE-C334-457E-BDA6-EF5BC71515B8}" type="slidenum">
              <a:rPr lang="en-US" smtClean="0"/>
              <a:pPr/>
              <a:t>46</a:t>
            </a:fld>
            <a:endParaRPr lang="en-US"/>
          </a:p>
        </p:txBody>
      </p:sp>
    </p:spTree>
    <p:extLst>
      <p:ext uri="{BB962C8B-B14F-4D97-AF65-F5344CB8AC3E}">
        <p14:creationId xmlns:p14="http://schemas.microsoft.com/office/powerpoint/2010/main" val="3500549097"/>
      </p:ext>
    </p:extLst>
  </p:cSld>
  <p:clrMapOvr>
    <a:masterClrMapping/>
  </p:clrMapOvr>
  <p:transition>
    <p:wipe dir="d"/>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CE5216-922A-9C02-445D-595512945017}"/>
              </a:ext>
            </a:extLst>
          </p:cNvPr>
          <p:cNvSpPr>
            <a:spLocks noGrp="1"/>
          </p:cNvSpPr>
          <p:nvPr>
            <p:ph type="title"/>
          </p:nvPr>
        </p:nvSpPr>
        <p:spPr>
          <a:xfrm>
            <a:off x="457200" y="304800"/>
            <a:ext cx="7467600" cy="639762"/>
          </a:xfrm>
        </p:spPr>
        <p:txBody>
          <a:bodyPr>
            <a:normAutofit fontScale="90000"/>
          </a:bodyPr>
          <a:lstStyle/>
          <a:p>
            <a:r>
              <a:rPr lang="en-IN" dirty="0"/>
              <a:t>Filling null values: </a:t>
            </a:r>
            <a:br>
              <a:rPr lang="en-IN" dirty="0"/>
            </a:br>
            <a:endParaRPr lang="en-IN" dirty="0"/>
          </a:p>
        </p:txBody>
      </p:sp>
      <p:sp>
        <p:nvSpPr>
          <p:cNvPr id="3" name="Content Placeholder 2">
            <a:extLst>
              <a:ext uri="{FF2B5EF4-FFF2-40B4-BE49-F238E27FC236}">
                <a16:creationId xmlns:a16="http://schemas.microsoft.com/office/drawing/2014/main" xmlns="" id="{B91B9185-57E4-828D-C15E-FA39D37918D7}"/>
              </a:ext>
            </a:extLst>
          </p:cNvPr>
          <p:cNvSpPr>
            <a:spLocks noGrp="1"/>
          </p:cNvSpPr>
          <p:nvPr>
            <p:ph sz="quarter" idx="1"/>
          </p:nvPr>
        </p:nvSpPr>
        <p:spPr>
          <a:xfrm>
            <a:off x="457200" y="685800"/>
            <a:ext cx="7467600" cy="5788152"/>
          </a:xfrm>
        </p:spPr>
        <p:txBody>
          <a:bodyPr/>
          <a:lstStyle/>
          <a:p>
            <a:r>
              <a:rPr lang="en-IN" dirty="0" err="1"/>
              <a:t>df.fillna</a:t>
            </a:r>
            <a:r>
              <a:rPr lang="en-IN" dirty="0"/>
              <a:t>(value=‘ ’)</a:t>
            </a:r>
          </a:p>
          <a:p>
            <a:r>
              <a:rPr lang="en-IN" dirty="0" err="1"/>
              <a:t>df.fillna</a:t>
            </a:r>
            <a:r>
              <a:rPr lang="en-IN" dirty="0"/>
              <a:t>(method=‘pad’):filling the previous value</a:t>
            </a:r>
          </a:p>
          <a:p>
            <a:r>
              <a:rPr lang="en-IN" dirty="0" err="1"/>
              <a:t>df.fillna</a:t>
            </a:r>
            <a:r>
              <a:rPr lang="en-IN" dirty="0"/>
              <a:t>(method=‘</a:t>
            </a:r>
            <a:r>
              <a:rPr lang="en-IN" dirty="0" err="1"/>
              <a:t>bfill</a:t>
            </a:r>
            <a:r>
              <a:rPr lang="en-IN" dirty="0"/>
              <a:t>’):filling the next value</a:t>
            </a:r>
          </a:p>
          <a:p>
            <a:r>
              <a:rPr lang="en-IN" dirty="0" err="1"/>
              <a:t>df.fillna</a:t>
            </a:r>
            <a:r>
              <a:rPr lang="en-IN" dirty="0"/>
              <a:t>(method=‘pad’, axis=1):</a:t>
            </a:r>
          </a:p>
          <a:p>
            <a:r>
              <a:rPr lang="en-IN" dirty="0" err="1"/>
              <a:t>df.fillna</a:t>
            </a:r>
            <a:r>
              <a:rPr lang="en-IN" dirty="0"/>
              <a:t>(method=‘</a:t>
            </a:r>
            <a:r>
              <a:rPr lang="en-IN" dirty="0" err="1"/>
              <a:t>bfill</a:t>
            </a:r>
            <a:r>
              <a:rPr lang="en-IN" dirty="0"/>
              <a:t>’, axis=1)</a:t>
            </a:r>
          </a:p>
          <a:p>
            <a:r>
              <a:rPr lang="en-IN" dirty="0" err="1"/>
              <a:t>df.fillna</a:t>
            </a:r>
            <a:r>
              <a:rPr lang="en-IN" dirty="0"/>
              <a:t>({‘name’: ‘</a:t>
            </a:r>
            <a:r>
              <a:rPr lang="en-IN" dirty="0" err="1"/>
              <a:t>xyz</a:t>
            </a:r>
            <a:r>
              <a:rPr lang="en-IN" dirty="0"/>
              <a:t>’, ‘</a:t>
            </a:r>
            <a:r>
              <a:rPr lang="en-IN" dirty="0" err="1"/>
              <a:t>rno</a:t>
            </a:r>
            <a:r>
              <a:rPr lang="en-IN" dirty="0"/>
              <a:t>’: ‘123’})  :filling different values in  </a:t>
            </a:r>
            <a:r>
              <a:rPr lang="en-IN" dirty="0" err="1"/>
              <a:t>ull</a:t>
            </a:r>
            <a:r>
              <a:rPr lang="en-IN" dirty="0"/>
              <a:t> in different columns</a:t>
            </a:r>
          </a:p>
          <a:p>
            <a:r>
              <a:rPr lang="en-IN" dirty="0" err="1"/>
              <a:t>df.fillna</a:t>
            </a:r>
            <a:r>
              <a:rPr lang="en-IN" dirty="0"/>
              <a:t>(value=</a:t>
            </a:r>
            <a:r>
              <a:rPr lang="en-IN" dirty="0" err="1"/>
              <a:t>df</a:t>
            </a:r>
            <a:r>
              <a:rPr lang="en-IN" dirty="0"/>
              <a:t>[‘name’].mean( )):filling with the mean value of that column</a:t>
            </a:r>
          </a:p>
          <a:p>
            <a:r>
              <a:rPr lang="en-IN" dirty="0" err="1"/>
              <a:t>df.fillna</a:t>
            </a:r>
            <a:r>
              <a:rPr lang="en-IN" dirty="0"/>
              <a:t>(value=</a:t>
            </a:r>
            <a:r>
              <a:rPr lang="en-IN" dirty="0" err="1"/>
              <a:t>df</a:t>
            </a:r>
            <a:r>
              <a:rPr lang="en-IN" dirty="0"/>
              <a:t>[‘name’].min( )):filling with the minimum value of that column</a:t>
            </a:r>
          </a:p>
          <a:p>
            <a:r>
              <a:rPr lang="en-IN" dirty="0" err="1"/>
              <a:t>df.fillna</a:t>
            </a:r>
            <a:r>
              <a:rPr lang="en-IN" dirty="0"/>
              <a:t>(value=</a:t>
            </a:r>
            <a:r>
              <a:rPr lang="en-IN" dirty="0" err="1"/>
              <a:t>df</a:t>
            </a:r>
            <a:r>
              <a:rPr lang="en-IN" dirty="0"/>
              <a:t>[‘name’].max( )):filling with the maximum value of that column</a:t>
            </a:r>
          </a:p>
          <a:p>
            <a:endParaRPr lang="en-IN" dirty="0"/>
          </a:p>
          <a:p>
            <a:endParaRPr lang="en-IN" dirty="0"/>
          </a:p>
          <a:p>
            <a:endParaRPr lang="en-IN" dirty="0"/>
          </a:p>
          <a:p>
            <a:endParaRPr lang="en-IN" dirty="0"/>
          </a:p>
        </p:txBody>
      </p:sp>
      <p:sp>
        <p:nvSpPr>
          <p:cNvPr id="4" name="Slide Number Placeholder 3">
            <a:extLst>
              <a:ext uri="{FF2B5EF4-FFF2-40B4-BE49-F238E27FC236}">
                <a16:creationId xmlns:a16="http://schemas.microsoft.com/office/drawing/2014/main" xmlns="" id="{9DA06D31-898B-92DA-1FC2-9367F8710CDA}"/>
              </a:ext>
            </a:extLst>
          </p:cNvPr>
          <p:cNvSpPr>
            <a:spLocks noGrp="1"/>
          </p:cNvSpPr>
          <p:nvPr>
            <p:ph type="sldNum" sz="quarter" idx="15"/>
          </p:nvPr>
        </p:nvSpPr>
        <p:spPr/>
        <p:txBody>
          <a:bodyPr/>
          <a:lstStyle/>
          <a:p>
            <a:fld id="{0F5D03FE-C334-457E-BDA6-EF5BC71515B8}" type="slidenum">
              <a:rPr lang="en-US" smtClean="0"/>
              <a:pPr/>
              <a:t>47</a:t>
            </a:fld>
            <a:endParaRPr lang="en-US"/>
          </a:p>
        </p:txBody>
      </p:sp>
    </p:spTree>
    <p:extLst>
      <p:ext uri="{BB962C8B-B14F-4D97-AF65-F5344CB8AC3E}">
        <p14:creationId xmlns:p14="http://schemas.microsoft.com/office/powerpoint/2010/main" val="589225380"/>
      </p:ext>
    </p:extLst>
  </p:cSld>
  <p:clrMapOvr>
    <a:masterClrMapping/>
  </p:clrMapOvr>
  <p:transition>
    <p:wipe dir="d"/>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CECE5D-53E6-314F-1FB5-3BC453F7C0D4}"/>
              </a:ext>
            </a:extLst>
          </p:cNvPr>
          <p:cNvSpPr>
            <a:spLocks noGrp="1"/>
          </p:cNvSpPr>
          <p:nvPr>
            <p:ph type="title"/>
          </p:nvPr>
        </p:nvSpPr>
        <p:spPr>
          <a:xfrm>
            <a:off x="457200" y="274638"/>
            <a:ext cx="7467600" cy="715962"/>
          </a:xfrm>
        </p:spPr>
        <p:txBody>
          <a:bodyPr>
            <a:normAutofit fontScale="90000"/>
          </a:bodyPr>
          <a:lstStyle/>
          <a:p>
            <a:r>
              <a:rPr lang="en-IN" dirty="0"/>
              <a:t>Dropping null </a:t>
            </a:r>
            <a:r>
              <a:rPr lang="en-IN" dirty="0" err="1"/>
              <a:t>values:dropna</a:t>
            </a:r>
            <a:r>
              <a:rPr lang="en-IN" dirty="0"/>
              <a:t>( )</a:t>
            </a:r>
            <a:br>
              <a:rPr lang="en-IN" dirty="0"/>
            </a:br>
            <a:endParaRPr lang="en-IN" dirty="0"/>
          </a:p>
        </p:txBody>
      </p:sp>
      <p:sp>
        <p:nvSpPr>
          <p:cNvPr id="3" name="Content Placeholder 2">
            <a:extLst>
              <a:ext uri="{FF2B5EF4-FFF2-40B4-BE49-F238E27FC236}">
                <a16:creationId xmlns:a16="http://schemas.microsoft.com/office/drawing/2014/main" xmlns="" id="{2629B9CE-6CA4-6DBB-7157-6EF8D3A5DD3B}"/>
              </a:ext>
            </a:extLst>
          </p:cNvPr>
          <p:cNvSpPr>
            <a:spLocks noGrp="1"/>
          </p:cNvSpPr>
          <p:nvPr>
            <p:ph sz="quarter" idx="1"/>
          </p:nvPr>
        </p:nvSpPr>
        <p:spPr>
          <a:xfrm>
            <a:off x="457200" y="762000"/>
            <a:ext cx="7467600" cy="5711952"/>
          </a:xfrm>
        </p:spPr>
        <p:txBody>
          <a:bodyPr/>
          <a:lstStyle/>
          <a:p>
            <a:r>
              <a:rPr lang="en-IN" dirty="0" err="1"/>
              <a:t>df.dropna</a:t>
            </a:r>
            <a:r>
              <a:rPr lang="en-IN" dirty="0"/>
              <a:t>( ):it drops all the null values</a:t>
            </a:r>
          </a:p>
          <a:p>
            <a:r>
              <a:rPr lang="en-IN" dirty="0" err="1"/>
              <a:t>df.dropna</a:t>
            </a:r>
            <a:r>
              <a:rPr lang="en-IN" dirty="0"/>
              <a:t>(how=‘all’):it drops only if all the values of that column are null</a:t>
            </a:r>
          </a:p>
          <a:p>
            <a:r>
              <a:rPr lang="en-IN" dirty="0" err="1"/>
              <a:t>df.dropna</a:t>
            </a:r>
            <a:r>
              <a:rPr lang="en-IN" dirty="0"/>
              <a:t>(how=‘any’):it drops only if any of the values of that column are null</a:t>
            </a:r>
          </a:p>
          <a:p>
            <a:endParaRPr lang="en-IN" dirty="0"/>
          </a:p>
          <a:p>
            <a:endParaRPr lang="en-IN" dirty="0"/>
          </a:p>
          <a:p>
            <a:endParaRPr lang="en-IN" dirty="0"/>
          </a:p>
        </p:txBody>
      </p:sp>
      <p:sp>
        <p:nvSpPr>
          <p:cNvPr id="4" name="Slide Number Placeholder 3">
            <a:extLst>
              <a:ext uri="{FF2B5EF4-FFF2-40B4-BE49-F238E27FC236}">
                <a16:creationId xmlns:a16="http://schemas.microsoft.com/office/drawing/2014/main" xmlns="" id="{1158613F-E939-5B8D-8A10-91123902E97E}"/>
              </a:ext>
            </a:extLst>
          </p:cNvPr>
          <p:cNvSpPr>
            <a:spLocks noGrp="1"/>
          </p:cNvSpPr>
          <p:nvPr>
            <p:ph type="sldNum" sz="quarter" idx="15"/>
          </p:nvPr>
        </p:nvSpPr>
        <p:spPr/>
        <p:txBody>
          <a:bodyPr/>
          <a:lstStyle/>
          <a:p>
            <a:fld id="{0F5D03FE-C334-457E-BDA6-EF5BC71515B8}" type="slidenum">
              <a:rPr lang="en-US" smtClean="0"/>
              <a:pPr/>
              <a:t>48</a:t>
            </a:fld>
            <a:endParaRPr lang="en-US"/>
          </a:p>
        </p:txBody>
      </p:sp>
    </p:spTree>
    <p:extLst>
      <p:ext uri="{BB962C8B-B14F-4D97-AF65-F5344CB8AC3E}">
        <p14:creationId xmlns:p14="http://schemas.microsoft.com/office/powerpoint/2010/main" val="2423041203"/>
      </p:ext>
    </p:extLst>
  </p:cSld>
  <p:clrMapOvr>
    <a:masterClrMapping/>
  </p:clrMapOvr>
  <p:transition>
    <p:wipe dir="d"/>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1F1561-1926-A269-7D29-FD61B7B18FE3}"/>
              </a:ext>
            </a:extLst>
          </p:cNvPr>
          <p:cNvSpPr>
            <a:spLocks noGrp="1"/>
          </p:cNvSpPr>
          <p:nvPr>
            <p:ph type="title"/>
          </p:nvPr>
        </p:nvSpPr>
        <p:spPr>
          <a:xfrm>
            <a:off x="457200" y="274638"/>
            <a:ext cx="7467600" cy="792162"/>
          </a:xfrm>
        </p:spPr>
        <p:txBody>
          <a:bodyPr>
            <a:normAutofit fontScale="90000"/>
          </a:bodyPr>
          <a:lstStyle/>
          <a:p>
            <a:r>
              <a:rPr lang="en-IN" dirty="0"/>
              <a:t>Replacing null </a:t>
            </a:r>
            <a:r>
              <a:rPr lang="en-IN" dirty="0" err="1"/>
              <a:t>values:replace</a:t>
            </a:r>
            <a:r>
              <a:rPr lang="en-IN" dirty="0"/>
              <a:t>( )</a:t>
            </a:r>
            <a:br>
              <a:rPr lang="en-IN" dirty="0"/>
            </a:br>
            <a:endParaRPr lang="en-IN" dirty="0"/>
          </a:p>
        </p:txBody>
      </p:sp>
      <p:sp>
        <p:nvSpPr>
          <p:cNvPr id="3" name="Content Placeholder 2">
            <a:extLst>
              <a:ext uri="{FF2B5EF4-FFF2-40B4-BE49-F238E27FC236}">
                <a16:creationId xmlns:a16="http://schemas.microsoft.com/office/drawing/2014/main" xmlns="" id="{0777572D-4B76-5D99-4EED-ABB08E1F3DF7}"/>
              </a:ext>
            </a:extLst>
          </p:cNvPr>
          <p:cNvSpPr>
            <a:spLocks noGrp="1"/>
          </p:cNvSpPr>
          <p:nvPr>
            <p:ph sz="quarter" idx="1"/>
          </p:nvPr>
        </p:nvSpPr>
        <p:spPr>
          <a:xfrm>
            <a:off x="457200" y="1143000"/>
            <a:ext cx="7848600" cy="5330952"/>
          </a:xfrm>
        </p:spPr>
        <p:txBody>
          <a:bodyPr/>
          <a:lstStyle/>
          <a:p>
            <a:r>
              <a:rPr lang="en-IN" dirty="0" err="1"/>
              <a:t>Df.replace</a:t>
            </a:r>
            <a:r>
              <a:rPr lang="en-IN" dirty="0"/>
              <a:t>(</a:t>
            </a:r>
            <a:r>
              <a:rPr lang="en-IN" dirty="0" err="1"/>
              <a:t>to_replace</a:t>
            </a:r>
            <a:r>
              <a:rPr lang="en-IN" dirty="0"/>
              <a:t>=</a:t>
            </a:r>
            <a:r>
              <a:rPr lang="en-IN" dirty="0" err="1"/>
              <a:t>np.nan,value</a:t>
            </a:r>
            <a:r>
              <a:rPr lang="en-IN" dirty="0"/>
              <a:t>=1234):</a:t>
            </a:r>
          </a:p>
          <a:p>
            <a:pPr marL="0" indent="0">
              <a:buNone/>
            </a:pPr>
            <a:r>
              <a:rPr lang="en-IN" dirty="0"/>
              <a:t>       it replaces null values into specified value</a:t>
            </a:r>
          </a:p>
          <a:p>
            <a:r>
              <a:rPr lang="en-IN" dirty="0" err="1"/>
              <a:t>Df.replace</a:t>
            </a:r>
            <a:r>
              <a:rPr lang="en-IN" dirty="0"/>
              <a:t>(</a:t>
            </a:r>
            <a:r>
              <a:rPr lang="en-IN" dirty="0" err="1"/>
              <a:t>to_replace</a:t>
            </a:r>
            <a:r>
              <a:rPr lang="en-IN" dirty="0"/>
              <a:t>=3.0,value=4.0):</a:t>
            </a:r>
          </a:p>
          <a:p>
            <a:pPr marL="0" indent="0">
              <a:buNone/>
            </a:pPr>
            <a:r>
              <a:rPr lang="en-IN" dirty="0"/>
              <a:t>      it replaces any values into specified value</a:t>
            </a:r>
          </a:p>
          <a:p>
            <a:pPr marL="0" indent="0">
              <a:buNone/>
            </a:pPr>
            <a:endParaRPr lang="en-IN" dirty="0"/>
          </a:p>
          <a:p>
            <a:pPr marL="0" indent="0">
              <a:buNone/>
            </a:pPr>
            <a:endParaRPr lang="en-IN" dirty="0"/>
          </a:p>
          <a:p>
            <a:pPr marL="0" indent="0">
              <a:buNone/>
            </a:pPr>
            <a:endParaRPr lang="en-IN" dirty="0"/>
          </a:p>
        </p:txBody>
      </p:sp>
      <p:sp>
        <p:nvSpPr>
          <p:cNvPr id="4" name="Slide Number Placeholder 3">
            <a:extLst>
              <a:ext uri="{FF2B5EF4-FFF2-40B4-BE49-F238E27FC236}">
                <a16:creationId xmlns:a16="http://schemas.microsoft.com/office/drawing/2014/main" xmlns="" id="{BA17EC5C-E07C-9F47-0ABD-1E2511BDB297}"/>
              </a:ext>
            </a:extLst>
          </p:cNvPr>
          <p:cNvSpPr>
            <a:spLocks noGrp="1"/>
          </p:cNvSpPr>
          <p:nvPr>
            <p:ph type="sldNum" sz="quarter" idx="15"/>
          </p:nvPr>
        </p:nvSpPr>
        <p:spPr/>
        <p:txBody>
          <a:bodyPr/>
          <a:lstStyle/>
          <a:p>
            <a:fld id="{0F5D03FE-C334-457E-BDA6-EF5BC71515B8}" type="slidenum">
              <a:rPr lang="en-US" smtClean="0"/>
              <a:pPr/>
              <a:t>49</a:t>
            </a:fld>
            <a:endParaRPr lang="en-US"/>
          </a:p>
        </p:txBody>
      </p:sp>
    </p:spTree>
    <p:extLst>
      <p:ext uri="{BB962C8B-B14F-4D97-AF65-F5344CB8AC3E}">
        <p14:creationId xmlns:p14="http://schemas.microsoft.com/office/powerpoint/2010/main" val="2811407254"/>
      </p:ext>
    </p:extLst>
  </p:cSld>
  <p:clrMapOvr>
    <a:masterClrMapping/>
  </p:clrMapOvr>
  <p:transition>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2209800"/>
          </a:xfrm>
        </p:spPr>
        <p:txBody>
          <a:bodyPr>
            <a:normAutofit/>
          </a:bodyPr>
          <a:lstStyle/>
          <a:p>
            <a:r>
              <a:rPr lang="en-US" b="1" dirty="0" err="1"/>
              <a:t>numpy.array</a:t>
            </a:r>
            <a:r>
              <a:rPr lang="en-US" b="1" dirty="0"/>
              <a:t>(object, </a:t>
            </a:r>
            <a:r>
              <a:rPr lang="en-US" b="1" dirty="0" err="1"/>
              <a:t>dtype</a:t>
            </a:r>
            <a:r>
              <a:rPr lang="en-US" b="1" dirty="0"/>
              <a:t> = None, copy = True, order = None, </a:t>
            </a:r>
            <a:r>
              <a:rPr lang="en-US" b="1" dirty="0" err="1"/>
              <a:t>subok</a:t>
            </a:r>
            <a:r>
              <a:rPr lang="en-US" b="1" dirty="0"/>
              <a:t> = False, </a:t>
            </a:r>
            <a:r>
              <a:rPr lang="en-US" b="1" dirty="0" err="1"/>
              <a:t>ndmin</a:t>
            </a:r>
            <a:r>
              <a:rPr lang="en-US" b="1" dirty="0"/>
              <a:t> = 0)</a:t>
            </a:r>
            <a:br>
              <a:rPr lang="en-US" b="1" dirty="0"/>
            </a:br>
            <a:endParaRPr lang="en-US" dirty="0"/>
          </a:p>
        </p:txBody>
      </p:sp>
      <p:pic>
        <p:nvPicPr>
          <p:cNvPr id="2050" name="Picture 2"/>
          <p:cNvPicPr>
            <a:picLocks noGrp="1" noChangeAspect="1" noChangeArrowheads="1"/>
          </p:cNvPicPr>
          <p:nvPr>
            <p:ph sz="quarter" idx="1"/>
          </p:nvPr>
        </p:nvPicPr>
        <p:blipFill>
          <a:blip r:embed="rId2"/>
          <a:stretch>
            <a:fillRect/>
          </a:stretch>
        </p:blipFill>
        <p:spPr bwMode="auto">
          <a:xfrm>
            <a:off x="457200" y="3134991"/>
            <a:ext cx="7467600" cy="1804042"/>
          </a:xfrm>
          <a:prstGeom prst="rect">
            <a:avLst/>
          </a:prstGeom>
          <a:noFill/>
          <a:ln w="9525">
            <a:noFill/>
            <a:miter lim="800000"/>
            <a:headEnd/>
            <a:tailEnd/>
          </a:ln>
          <a:effectLst/>
        </p:spPr>
      </p:pic>
      <p:sp>
        <p:nvSpPr>
          <p:cNvPr id="5" name="Slide Number Placeholder 4"/>
          <p:cNvSpPr>
            <a:spLocks noGrp="1"/>
          </p:cNvSpPr>
          <p:nvPr>
            <p:ph type="sldNum" sz="quarter" idx="15"/>
          </p:nvPr>
        </p:nvSpPr>
        <p:spPr/>
        <p:txBody>
          <a:bodyPr/>
          <a:lstStyle/>
          <a:p>
            <a:fld id="{0F5D03FE-C334-457E-BDA6-EF5BC71515B8}" type="slidenum">
              <a:rPr lang="en-US" smtClean="0"/>
              <a:pPr/>
              <a:t>5</a:t>
            </a:fld>
            <a:endParaRPr lang="en-US"/>
          </a:p>
        </p:txBody>
      </p:sp>
    </p:spTree>
  </p:cSld>
  <p:clrMapOvr>
    <a:masterClrMapping/>
  </p:clrMapOvr>
  <p:transition>
    <p:wipe dir="d"/>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49B8E5-8BFB-044B-0839-2A5A0D2D47D2}"/>
              </a:ext>
            </a:extLst>
          </p:cNvPr>
          <p:cNvSpPr>
            <a:spLocks noGrp="1"/>
          </p:cNvSpPr>
          <p:nvPr>
            <p:ph type="ctrTitle"/>
          </p:nvPr>
        </p:nvSpPr>
        <p:spPr/>
        <p:txBody>
          <a:bodyPr/>
          <a:lstStyle/>
          <a:p>
            <a:r>
              <a:rPr lang="en-IN" dirty="0"/>
              <a:t>MATPLOTLIB BASICS</a:t>
            </a:r>
            <a:br>
              <a:rPr lang="en-IN" dirty="0"/>
            </a:br>
            <a:endParaRPr lang="en-IN" dirty="0"/>
          </a:p>
        </p:txBody>
      </p:sp>
      <p:sp>
        <p:nvSpPr>
          <p:cNvPr id="3" name="Subtitle 2">
            <a:extLst>
              <a:ext uri="{FF2B5EF4-FFF2-40B4-BE49-F238E27FC236}">
                <a16:creationId xmlns:a16="http://schemas.microsoft.com/office/drawing/2014/main" xmlns="" id="{A734D08B-AFE2-EE8D-E061-3D4B955BCD9C}"/>
              </a:ext>
            </a:extLst>
          </p:cNvPr>
          <p:cNvSpPr>
            <a:spLocks noGrp="1"/>
          </p:cNvSpPr>
          <p:nvPr>
            <p:ph type="subTitle" idx="1"/>
          </p:nvPr>
        </p:nvSpPr>
        <p:spPr/>
        <p:txBody>
          <a:bodyPr/>
          <a:lstStyle/>
          <a:p>
            <a:r>
              <a:rPr lang="en-IN" dirty="0" smtClean="0"/>
              <a:t> </a:t>
            </a:r>
            <a:endParaRPr lang="en-IN" dirty="0"/>
          </a:p>
        </p:txBody>
      </p:sp>
      <p:sp>
        <p:nvSpPr>
          <p:cNvPr id="4" name="Slide Number Placeholder 3">
            <a:extLst>
              <a:ext uri="{FF2B5EF4-FFF2-40B4-BE49-F238E27FC236}">
                <a16:creationId xmlns:a16="http://schemas.microsoft.com/office/drawing/2014/main" xmlns="" id="{BC61B923-219D-ACBF-1069-CA2A4B7FDB0A}"/>
              </a:ext>
            </a:extLst>
          </p:cNvPr>
          <p:cNvSpPr>
            <a:spLocks noGrp="1"/>
          </p:cNvSpPr>
          <p:nvPr>
            <p:ph type="sldNum" sz="quarter" idx="12"/>
          </p:nvPr>
        </p:nvSpPr>
        <p:spPr/>
        <p:txBody>
          <a:bodyPr/>
          <a:lstStyle/>
          <a:p>
            <a:fld id="{0F5D03FE-C334-457E-BDA6-EF5BC71515B8}" type="slidenum">
              <a:rPr lang="en-US" smtClean="0"/>
              <a:pPr/>
              <a:t>50</a:t>
            </a:fld>
            <a:endParaRPr lang="en-US"/>
          </a:p>
        </p:txBody>
      </p:sp>
      <p:pic>
        <p:nvPicPr>
          <p:cNvPr id="3076" name="Picture 4" descr="Matplotlib Tutorial - javat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30480"/>
            <a:ext cx="3883025" cy="3883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1633851"/>
      </p:ext>
    </p:extLst>
  </p:cSld>
  <p:clrMapOvr>
    <a:masterClrMapping/>
  </p:clrMapOvr>
  <p:transition>
    <p:wipe dir="d"/>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69B7ED-032C-201A-C311-0330BE88EF31}"/>
              </a:ext>
            </a:extLst>
          </p:cNvPr>
          <p:cNvSpPr>
            <a:spLocks noGrp="1"/>
          </p:cNvSpPr>
          <p:nvPr>
            <p:ph type="title"/>
          </p:nvPr>
        </p:nvSpPr>
        <p:spPr/>
        <p:txBody>
          <a:bodyPr/>
          <a:lstStyle/>
          <a:p>
            <a:r>
              <a:rPr lang="en-IN" dirty="0" smtClean="0"/>
              <a:t> </a:t>
            </a:r>
            <a:endParaRPr lang="en-IN" dirty="0"/>
          </a:p>
        </p:txBody>
      </p:sp>
      <p:sp>
        <p:nvSpPr>
          <p:cNvPr id="3" name="Content Placeholder 2">
            <a:extLst>
              <a:ext uri="{FF2B5EF4-FFF2-40B4-BE49-F238E27FC236}">
                <a16:creationId xmlns:a16="http://schemas.microsoft.com/office/drawing/2014/main" xmlns="" id="{3224D49F-451E-D0B3-6B4C-4CF71535FD29}"/>
              </a:ext>
            </a:extLst>
          </p:cNvPr>
          <p:cNvSpPr>
            <a:spLocks noGrp="1"/>
          </p:cNvSpPr>
          <p:nvPr>
            <p:ph sz="quarter" idx="1"/>
          </p:nvPr>
        </p:nvSpPr>
        <p:spPr/>
        <p:txBody>
          <a:bodyPr/>
          <a:lstStyle/>
          <a:p>
            <a:r>
              <a:rPr lang="en-US" b="0" i="0" dirty="0">
                <a:solidFill>
                  <a:srgbClr val="273239"/>
                </a:solidFill>
                <a:effectLst/>
                <a:latin typeface="urw-din"/>
              </a:rPr>
              <a:t>Matplotlib is an amazing visualization library in Python for 2D plots of arrays</a:t>
            </a:r>
          </a:p>
          <a:p>
            <a:pPr algn="l"/>
            <a:r>
              <a:rPr lang="en-US" sz="2000" i="0" dirty="0">
                <a:solidFill>
                  <a:srgbClr val="000000"/>
                </a:solidFill>
                <a:effectLst/>
                <a:latin typeface="Verdana" panose="020B0604030504040204" pitchFamily="34" charset="0"/>
              </a:rPr>
              <a:t>Matplotlib was created by John D. Hunter.</a:t>
            </a:r>
          </a:p>
          <a:p>
            <a:pPr algn="l"/>
            <a:r>
              <a:rPr lang="en-US" sz="2000" i="0" dirty="0">
                <a:solidFill>
                  <a:srgbClr val="000000"/>
                </a:solidFill>
                <a:effectLst/>
                <a:latin typeface="Verdana" panose="020B0604030504040204" pitchFamily="34" charset="0"/>
              </a:rPr>
              <a:t>Matplotlib is open source and we can use it freely.</a:t>
            </a:r>
          </a:p>
          <a:p>
            <a:r>
              <a:rPr lang="en-US" dirty="0">
                <a:solidFill>
                  <a:srgbClr val="273239"/>
                </a:solidFill>
                <a:latin typeface="urw-din"/>
              </a:rPr>
              <a:t>Module we are going to use is PYPLOT</a:t>
            </a:r>
          </a:p>
          <a:p>
            <a:r>
              <a:rPr lang="en-US" dirty="0">
                <a:solidFill>
                  <a:srgbClr val="273239"/>
                </a:solidFill>
                <a:latin typeface="urw-din"/>
              </a:rPr>
              <a:t>The alias we are using for </a:t>
            </a:r>
            <a:r>
              <a:rPr lang="en-US" dirty="0" err="1">
                <a:solidFill>
                  <a:srgbClr val="273239"/>
                </a:solidFill>
                <a:latin typeface="urw-din"/>
              </a:rPr>
              <a:t>Pyplot</a:t>
            </a:r>
            <a:r>
              <a:rPr lang="en-US" dirty="0">
                <a:solidFill>
                  <a:srgbClr val="273239"/>
                </a:solidFill>
                <a:latin typeface="urw-din"/>
              </a:rPr>
              <a:t> is </a:t>
            </a:r>
            <a:r>
              <a:rPr lang="en-US" dirty="0" err="1">
                <a:solidFill>
                  <a:srgbClr val="273239"/>
                </a:solidFill>
                <a:latin typeface="urw-din"/>
              </a:rPr>
              <a:t>plt</a:t>
            </a:r>
            <a:endParaRPr lang="en-US" dirty="0">
              <a:solidFill>
                <a:srgbClr val="273239"/>
              </a:solidFill>
              <a:latin typeface="urw-din"/>
            </a:endParaRPr>
          </a:p>
          <a:p>
            <a:r>
              <a:rPr lang="en-US" b="0" i="0" dirty="0">
                <a:solidFill>
                  <a:srgbClr val="273239"/>
                </a:solidFill>
                <a:effectLst/>
                <a:latin typeface="urw-din"/>
              </a:rPr>
              <a:t>Matplotlib consists of several plots like line, bar, scatter, histogram etc.</a:t>
            </a:r>
            <a:endParaRPr lang="en-IN" dirty="0"/>
          </a:p>
        </p:txBody>
      </p:sp>
      <p:sp>
        <p:nvSpPr>
          <p:cNvPr id="4" name="Slide Number Placeholder 3">
            <a:extLst>
              <a:ext uri="{FF2B5EF4-FFF2-40B4-BE49-F238E27FC236}">
                <a16:creationId xmlns:a16="http://schemas.microsoft.com/office/drawing/2014/main" xmlns="" id="{51A10F0F-E2BC-9BF6-C664-CBF3E3DAF006}"/>
              </a:ext>
            </a:extLst>
          </p:cNvPr>
          <p:cNvSpPr>
            <a:spLocks noGrp="1"/>
          </p:cNvSpPr>
          <p:nvPr>
            <p:ph type="sldNum" sz="quarter" idx="15"/>
          </p:nvPr>
        </p:nvSpPr>
        <p:spPr/>
        <p:txBody>
          <a:bodyPr/>
          <a:lstStyle/>
          <a:p>
            <a:fld id="{0F5D03FE-C334-457E-BDA6-EF5BC71515B8}" type="slidenum">
              <a:rPr lang="en-US" smtClean="0"/>
              <a:pPr/>
              <a:t>51</a:t>
            </a:fld>
            <a:endParaRPr lang="en-US"/>
          </a:p>
        </p:txBody>
      </p:sp>
    </p:spTree>
    <p:extLst>
      <p:ext uri="{BB962C8B-B14F-4D97-AF65-F5344CB8AC3E}">
        <p14:creationId xmlns:p14="http://schemas.microsoft.com/office/powerpoint/2010/main" val="2661190586"/>
      </p:ext>
    </p:extLst>
  </p:cSld>
  <p:clrMapOvr>
    <a:masterClrMapping/>
  </p:clrMapOvr>
  <p:transition>
    <p:wipe dir="d"/>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3AF399-B815-8A52-5410-7B83720B0717}"/>
              </a:ext>
            </a:extLst>
          </p:cNvPr>
          <p:cNvSpPr>
            <a:spLocks noGrp="1"/>
          </p:cNvSpPr>
          <p:nvPr>
            <p:ph type="title"/>
          </p:nvPr>
        </p:nvSpPr>
        <p:spPr>
          <a:xfrm>
            <a:off x="457200" y="274638"/>
            <a:ext cx="7467600" cy="563562"/>
          </a:xfrm>
        </p:spPr>
        <p:txBody>
          <a:bodyPr/>
          <a:lstStyle/>
          <a:p>
            <a:r>
              <a:rPr lang="en-IN" dirty="0"/>
              <a:t>Basic plots: line plot</a:t>
            </a:r>
          </a:p>
        </p:txBody>
      </p:sp>
      <p:graphicFrame>
        <p:nvGraphicFramePr>
          <p:cNvPr id="5" name="Content Placeholder 4">
            <a:extLst>
              <a:ext uri="{FF2B5EF4-FFF2-40B4-BE49-F238E27FC236}">
                <a16:creationId xmlns:a16="http://schemas.microsoft.com/office/drawing/2014/main" xmlns="" id="{67C17FB9-A3B1-1C74-F019-D71923344868}"/>
              </a:ext>
            </a:extLst>
          </p:cNvPr>
          <p:cNvGraphicFramePr>
            <a:graphicFrameLocks noGrp="1"/>
          </p:cNvGraphicFramePr>
          <p:nvPr>
            <p:ph sz="quarter" idx="1"/>
            <p:extLst>
              <p:ext uri="{D42A27DB-BD31-4B8C-83A1-F6EECF244321}">
                <p14:modId xmlns:p14="http://schemas.microsoft.com/office/powerpoint/2010/main" val="3182147997"/>
              </p:ext>
            </p:extLst>
          </p:nvPr>
        </p:nvGraphicFramePr>
        <p:xfrm>
          <a:off x="1066800" y="838200"/>
          <a:ext cx="5162741" cy="5334000"/>
        </p:xfrm>
        <a:graphic>
          <a:graphicData uri="http://schemas.openxmlformats.org/drawingml/2006/table">
            <a:tbl>
              <a:tblPr/>
              <a:tblGrid>
                <a:gridCol w="5162741">
                  <a:extLst>
                    <a:ext uri="{9D8B030D-6E8A-4147-A177-3AD203B41FA5}">
                      <a16:colId xmlns:a16="http://schemas.microsoft.com/office/drawing/2014/main" xmlns="" val="1924135745"/>
                    </a:ext>
                  </a:extLst>
                </a:gridCol>
              </a:tblGrid>
              <a:tr h="2971800">
                <a:tc>
                  <a:txBody>
                    <a:bodyPr/>
                    <a:lstStyle/>
                    <a:p>
                      <a:pPr algn="l" rtl="0" fontAlgn="base"/>
                      <a:r>
                        <a:rPr lang="en-IN" sz="1400" b="0" i="0" dirty="0">
                          <a:effectLst/>
                          <a:latin typeface="Consolas" panose="020B0609020204030204" pitchFamily="49" charset="0"/>
                        </a:rPr>
                        <a:t># importing matplotlib module </a:t>
                      </a:r>
                    </a:p>
                    <a:p>
                      <a:pPr algn="l" rtl="0" fontAlgn="base"/>
                      <a:r>
                        <a:rPr lang="en-IN" sz="1400" b="0" i="0" dirty="0">
                          <a:effectLst/>
                          <a:latin typeface="Consolas" panose="020B0609020204030204" pitchFamily="49" charset="0"/>
                        </a:rPr>
                        <a:t>from matplotlib import </a:t>
                      </a:r>
                      <a:r>
                        <a:rPr lang="en-IN" sz="1400" b="0" i="0" dirty="0" err="1">
                          <a:effectLst/>
                          <a:latin typeface="Consolas" panose="020B0609020204030204" pitchFamily="49" charset="0"/>
                        </a:rPr>
                        <a:t>pyplot</a:t>
                      </a:r>
                      <a:r>
                        <a:rPr lang="en-IN" sz="1400" b="0" i="0" dirty="0">
                          <a:effectLst/>
                          <a:latin typeface="Consolas" panose="020B0609020204030204" pitchFamily="49" charset="0"/>
                        </a:rPr>
                        <a:t> as </a:t>
                      </a:r>
                      <a:r>
                        <a:rPr lang="en-IN" sz="1400" b="0" i="0" dirty="0" err="1">
                          <a:effectLst/>
                          <a:latin typeface="Consolas" panose="020B0609020204030204" pitchFamily="49" charset="0"/>
                        </a:rPr>
                        <a:t>plt</a:t>
                      </a:r>
                      <a:endParaRPr lang="en-IN" sz="1400" b="0" i="0" dirty="0">
                        <a:effectLst/>
                        <a:latin typeface="Consolas" panose="020B0609020204030204" pitchFamily="49" charset="0"/>
                      </a:endParaRPr>
                    </a:p>
                    <a:p>
                      <a:pPr algn="l" rtl="0" fontAlgn="base"/>
                      <a:r>
                        <a:rPr lang="en-IN" sz="1400" b="0" i="0" dirty="0">
                          <a:effectLst/>
                          <a:latin typeface="Consolas" panose="020B0609020204030204" pitchFamily="49" charset="0"/>
                        </a:rPr>
                        <a:t>  </a:t>
                      </a:r>
                    </a:p>
                    <a:p>
                      <a:pPr algn="l" rtl="0" fontAlgn="base"/>
                      <a:r>
                        <a:rPr lang="en-IN" sz="1400" b="0" i="0" dirty="0">
                          <a:effectLst/>
                          <a:latin typeface="Consolas" panose="020B0609020204030204" pitchFamily="49" charset="0"/>
                        </a:rPr>
                        <a:t># x-axis values</a:t>
                      </a:r>
                    </a:p>
                    <a:p>
                      <a:pPr algn="l" rtl="0" fontAlgn="base"/>
                      <a:r>
                        <a:rPr lang="en-IN" sz="1400" b="0" i="0" dirty="0">
                          <a:effectLst/>
                          <a:latin typeface="Consolas" panose="020B0609020204030204" pitchFamily="49" charset="0"/>
                        </a:rPr>
                        <a:t>x = [5, 2, 9, 4, 7]</a:t>
                      </a:r>
                    </a:p>
                    <a:p>
                      <a:pPr algn="l" rtl="0" fontAlgn="base"/>
                      <a:r>
                        <a:rPr lang="en-IN" sz="1400" b="0" i="0" dirty="0">
                          <a:effectLst/>
                          <a:latin typeface="Consolas" panose="020B0609020204030204" pitchFamily="49" charset="0"/>
                        </a:rPr>
                        <a:t>  </a:t>
                      </a:r>
                    </a:p>
                    <a:p>
                      <a:pPr algn="l" rtl="0" fontAlgn="base"/>
                      <a:r>
                        <a:rPr lang="en-IN" sz="1400" b="0" i="0" dirty="0">
                          <a:effectLst/>
                          <a:latin typeface="Consolas" panose="020B0609020204030204" pitchFamily="49" charset="0"/>
                        </a:rPr>
                        <a:t># Y-axis values</a:t>
                      </a:r>
                    </a:p>
                    <a:p>
                      <a:pPr algn="l" rtl="0" fontAlgn="base"/>
                      <a:r>
                        <a:rPr lang="en-IN" sz="1400" b="0" i="0" dirty="0">
                          <a:effectLst/>
                          <a:latin typeface="Consolas" panose="020B0609020204030204" pitchFamily="49" charset="0"/>
                        </a:rPr>
                        <a:t>y = [10, 5, 8, 4, 2]</a:t>
                      </a:r>
                    </a:p>
                    <a:p>
                      <a:pPr algn="l" rtl="0" fontAlgn="base"/>
                      <a:r>
                        <a:rPr lang="en-IN" sz="1400" b="0" i="0" dirty="0">
                          <a:effectLst/>
                          <a:latin typeface="Consolas" panose="020B0609020204030204" pitchFamily="49" charset="0"/>
                        </a:rPr>
                        <a:t>  </a:t>
                      </a:r>
                    </a:p>
                    <a:p>
                      <a:pPr algn="l" rtl="0" fontAlgn="base"/>
                      <a:r>
                        <a:rPr lang="en-IN" sz="1400" b="0" i="0" dirty="0">
                          <a:effectLst/>
                          <a:latin typeface="Consolas" panose="020B0609020204030204" pitchFamily="49" charset="0"/>
                        </a:rPr>
                        <a:t># Function to plot</a:t>
                      </a:r>
                    </a:p>
                    <a:p>
                      <a:pPr algn="l" rtl="0" fontAlgn="base"/>
                      <a:r>
                        <a:rPr lang="en-IN" sz="1400" b="0" i="0" dirty="0" err="1">
                          <a:effectLst/>
                          <a:latin typeface="Consolas" panose="020B0609020204030204" pitchFamily="49" charset="0"/>
                        </a:rPr>
                        <a:t>plt.plot</a:t>
                      </a:r>
                      <a:r>
                        <a:rPr lang="en-IN" sz="1400" b="0" i="0" dirty="0">
                          <a:effectLst/>
                          <a:latin typeface="Consolas" panose="020B0609020204030204" pitchFamily="49" charset="0"/>
                        </a:rPr>
                        <a:t>(</a:t>
                      </a:r>
                      <a:r>
                        <a:rPr lang="en-IN" sz="1400" b="0" i="0" dirty="0" err="1">
                          <a:effectLst/>
                          <a:latin typeface="Consolas" panose="020B0609020204030204" pitchFamily="49" charset="0"/>
                        </a:rPr>
                        <a:t>x,y</a:t>
                      </a:r>
                      <a:r>
                        <a:rPr lang="en-IN" sz="1400" b="0" i="0" dirty="0">
                          <a:effectLst/>
                          <a:latin typeface="Consolas" panose="020B0609020204030204" pitchFamily="49" charset="0"/>
                        </a:rPr>
                        <a:t>)</a:t>
                      </a:r>
                    </a:p>
                    <a:p>
                      <a:pPr algn="l" rtl="0" fontAlgn="base"/>
                      <a:r>
                        <a:rPr lang="en-IN" sz="1400" b="0" i="0" dirty="0">
                          <a:effectLst/>
                          <a:latin typeface="Consolas" panose="020B0609020204030204" pitchFamily="49" charset="0"/>
                        </a:rPr>
                        <a:t>  </a:t>
                      </a:r>
                    </a:p>
                    <a:p>
                      <a:pPr algn="l" rtl="0" fontAlgn="base"/>
                      <a:r>
                        <a:rPr lang="en-IN" sz="1400" b="0" i="0" dirty="0">
                          <a:effectLst/>
                          <a:latin typeface="Consolas" panose="020B0609020204030204" pitchFamily="49" charset="0"/>
                        </a:rPr>
                        <a:t># function to show the plot</a:t>
                      </a:r>
                    </a:p>
                    <a:p>
                      <a:pPr algn="l" rtl="0" fontAlgn="base"/>
                      <a:r>
                        <a:rPr lang="en-IN" sz="1400" b="0" i="0" dirty="0" err="1">
                          <a:effectLst/>
                          <a:latin typeface="Consolas" panose="020B0609020204030204" pitchFamily="49" charset="0"/>
                        </a:rPr>
                        <a:t>plt.show</a:t>
                      </a:r>
                      <a:r>
                        <a:rPr lang="en-IN" sz="1400" b="0" i="0" dirty="0">
                          <a:effectLst/>
                          <a:latin typeface="Consolas" panose="020B0609020204030204" pitchFamily="49" charset="0"/>
                        </a:rPr>
                        <a:t>()</a:t>
                      </a:r>
                    </a:p>
                    <a:p>
                      <a:pPr algn="l" rtl="0" fontAlgn="base"/>
                      <a:endParaRPr lang="en-IN" sz="1400" b="0" i="0" dirty="0">
                        <a:effectLst/>
                        <a:latin typeface="Consolas" panose="020B0609020204030204" pitchFamily="49" charset="0"/>
                      </a:endParaRPr>
                    </a:p>
                    <a:p>
                      <a:pPr algn="l" rtl="0" fontAlgn="base"/>
                      <a:r>
                        <a:rPr lang="en-IN" sz="1400" b="1" i="0" dirty="0">
                          <a:effectLst/>
                          <a:latin typeface="Consolas" panose="020B0609020204030204" pitchFamily="49" charset="0"/>
                        </a:rPr>
                        <a:t>Output:</a:t>
                      </a:r>
                    </a:p>
                    <a:p>
                      <a:pPr algn="l" rtl="0" fontAlgn="base"/>
                      <a:endParaRPr lang="en-IN" sz="1400" b="1" i="0" dirty="0">
                        <a:effectLst/>
                        <a:latin typeface="Consolas" panose="020B0609020204030204" pitchFamily="49" charset="0"/>
                      </a:endParaRPr>
                    </a:p>
                    <a:p>
                      <a:pPr algn="l" rtl="0" fontAlgn="base"/>
                      <a:endParaRPr lang="en-IN" sz="1400" b="1" i="0" dirty="0">
                        <a:effectLst/>
                        <a:latin typeface="Consolas" panose="020B0609020204030204" pitchFamily="49" charset="0"/>
                      </a:endParaRPr>
                    </a:p>
                    <a:p>
                      <a:pPr algn="l" rtl="0" fontAlgn="base"/>
                      <a:endParaRPr lang="en-IN" sz="1400" b="1" i="0" dirty="0">
                        <a:effectLst/>
                        <a:latin typeface="Consolas" panose="020B0609020204030204" pitchFamily="49" charset="0"/>
                      </a:endParaRPr>
                    </a:p>
                    <a:p>
                      <a:pPr algn="l" rtl="0" fontAlgn="base"/>
                      <a:endParaRPr lang="en-IN" sz="1400" b="1" i="0" dirty="0">
                        <a:effectLst/>
                        <a:latin typeface="Consolas" panose="020B0609020204030204" pitchFamily="49" charset="0"/>
                      </a:endParaRPr>
                    </a:p>
                    <a:p>
                      <a:pPr algn="l" rtl="0" fontAlgn="base"/>
                      <a:endParaRPr lang="en-IN" sz="1400" b="1" i="0" dirty="0">
                        <a:effectLst/>
                        <a:latin typeface="Consolas" panose="020B0609020204030204" pitchFamily="49" charset="0"/>
                      </a:endParaRPr>
                    </a:p>
                    <a:p>
                      <a:pPr algn="l" rtl="0" fontAlgn="base"/>
                      <a:endParaRPr lang="en-IN" sz="1400" b="1" i="0" dirty="0">
                        <a:effectLst/>
                        <a:latin typeface="Consolas" panose="020B0609020204030204" pitchFamily="49" charset="0"/>
                      </a:endParaRPr>
                    </a:p>
                    <a:p>
                      <a:pPr algn="l" rtl="0" fontAlgn="base"/>
                      <a:endParaRPr lang="en-IN" sz="1400" b="1" i="0" dirty="0">
                        <a:effectLst/>
                        <a:latin typeface="Consolas" panose="020B0609020204030204" pitchFamily="49" charset="0"/>
                      </a:endParaRPr>
                    </a:p>
                    <a:p>
                      <a:pPr algn="l" rtl="0" fontAlgn="base"/>
                      <a:endParaRPr lang="en-IN" sz="1400" b="1" i="0" dirty="0">
                        <a:effectLst/>
                        <a:latin typeface="Consolas" panose="020B0609020204030204" pitchFamily="49" charset="0"/>
                      </a:endParaRPr>
                    </a:p>
                  </a:txBody>
                  <a:tcPr marL="76200" marR="76200" marT="106680" marB="106680" anchor="ctr">
                    <a:lnL>
                      <a:noFill/>
                    </a:lnL>
                    <a:lnR>
                      <a:noFill/>
                    </a:lnR>
                    <a:lnT>
                      <a:noFill/>
                    </a:lnT>
                    <a:lnB>
                      <a:noFill/>
                    </a:lnB>
                  </a:tcPr>
                </a:tc>
                <a:extLst>
                  <a:ext uri="{0D108BD9-81ED-4DB2-BD59-A6C34878D82A}">
                    <a16:rowId xmlns:a16="http://schemas.microsoft.com/office/drawing/2014/main" xmlns="" val="1332729004"/>
                  </a:ext>
                </a:extLst>
              </a:tr>
            </a:tbl>
          </a:graphicData>
        </a:graphic>
      </p:graphicFrame>
      <p:sp>
        <p:nvSpPr>
          <p:cNvPr id="4" name="Slide Number Placeholder 3">
            <a:extLst>
              <a:ext uri="{FF2B5EF4-FFF2-40B4-BE49-F238E27FC236}">
                <a16:creationId xmlns:a16="http://schemas.microsoft.com/office/drawing/2014/main" xmlns="" id="{ABCC1D52-7B38-344D-037E-493AB638AE28}"/>
              </a:ext>
            </a:extLst>
          </p:cNvPr>
          <p:cNvSpPr>
            <a:spLocks noGrp="1"/>
          </p:cNvSpPr>
          <p:nvPr>
            <p:ph type="sldNum" sz="quarter" idx="15"/>
          </p:nvPr>
        </p:nvSpPr>
        <p:spPr/>
        <p:txBody>
          <a:bodyPr/>
          <a:lstStyle/>
          <a:p>
            <a:fld id="{0F5D03FE-C334-457E-BDA6-EF5BC71515B8}" type="slidenum">
              <a:rPr lang="en-US" smtClean="0"/>
              <a:pPr/>
              <a:t>52</a:t>
            </a:fld>
            <a:endParaRPr lang="en-US"/>
          </a:p>
        </p:txBody>
      </p:sp>
      <p:sp>
        <p:nvSpPr>
          <p:cNvPr id="7" name="Rectangle 3">
            <a:extLst>
              <a:ext uri="{FF2B5EF4-FFF2-40B4-BE49-F238E27FC236}">
                <a16:creationId xmlns:a16="http://schemas.microsoft.com/office/drawing/2014/main" xmlns="" id="{006DC80A-81AD-5F17-50EB-79A3FFBCC92B}"/>
              </a:ext>
            </a:extLst>
          </p:cNvPr>
          <p:cNvSpPr>
            <a:spLocks noChangeArrowheads="1"/>
          </p:cNvSpPr>
          <p:nvPr/>
        </p:nvSpPr>
        <p:spPr bwMode="auto">
          <a:xfrm>
            <a:off x="838200" y="1676400"/>
            <a:ext cx="1905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endParaRPr lang="en-IN"/>
          </a:p>
        </p:txBody>
      </p:sp>
      <p:pic>
        <p:nvPicPr>
          <p:cNvPr id="9" name="Picture 8">
            <a:extLst>
              <a:ext uri="{FF2B5EF4-FFF2-40B4-BE49-F238E27FC236}">
                <a16:creationId xmlns:a16="http://schemas.microsoft.com/office/drawing/2014/main" xmlns="" id="{0857BAFD-A396-D2CD-7D02-DBC150B03FA4}"/>
              </a:ext>
            </a:extLst>
          </p:cNvPr>
          <p:cNvPicPr>
            <a:picLocks noChangeAspect="1"/>
          </p:cNvPicPr>
          <p:nvPr/>
        </p:nvPicPr>
        <p:blipFill>
          <a:blip r:embed="rId2"/>
          <a:stretch>
            <a:fillRect/>
          </a:stretch>
        </p:blipFill>
        <p:spPr>
          <a:xfrm>
            <a:off x="1981200" y="4114800"/>
            <a:ext cx="3124471" cy="2339543"/>
          </a:xfrm>
          <a:prstGeom prst="rect">
            <a:avLst/>
          </a:prstGeom>
        </p:spPr>
      </p:pic>
    </p:spTree>
    <p:extLst>
      <p:ext uri="{BB962C8B-B14F-4D97-AF65-F5344CB8AC3E}">
        <p14:creationId xmlns:p14="http://schemas.microsoft.com/office/powerpoint/2010/main" val="2095393497"/>
      </p:ext>
    </p:extLst>
  </p:cSld>
  <p:clrMapOvr>
    <a:masterClrMapping/>
  </p:clrMapOvr>
  <p:transition>
    <p:wipe dir="d"/>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1B7619-4840-1E27-55E7-569724911044}"/>
              </a:ext>
            </a:extLst>
          </p:cNvPr>
          <p:cNvSpPr>
            <a:spLocks noGrp="1"/>
          </p:cNvSpPr>
          <p:nvPr>
            <p:ph type="title"/>
          </p:nvPr>
        </p:nvSpPr>
        <p:spPr>
          <a:xfrm>
            <a:off x="457200" y="274638"/>
            <a:ext cx="7467600" cy="639762"/>
          </a:xfrm>
        </p:spPr>
        <p:txBody>
          <a:bodyPr>
            <a:normAutofit fontScale="90000"/>
          </a:bodyPr>
          <a:lstStyle/>
          <a:p>
            <a:r>
              <a:rPr lang="en-IN" dirty="0"/>
              <a:t>Plotting 2 or more lines in same graph</a:t>
            </a:r>
          </a:p>
        </p:txBody>
      </p:sp>
      <p:graphicFrame>
        <p:nvGraphicFramePr>
          <p:cNvPr id="5" name="Content Placeholder 4">
            <a:extLst>
              <a:ext uri="{FF2B5EF4-FFF2-40B4-BE49-F238E27FC236}">
                <a16:creationId xmlns:a16="http://schemas.microsoft.com/office/drawing/2014/main" xmlns="" id="{2F498973-4EB1-AF99-872D-C82D8C87EE19}"/>
              </a:ext>
            </a:extLst>
          </p:cNvPr>
          <p:cNvGraphicFramePr>
            <a:graphicFrameLocks noGrp="1"/>
          </p:cNvGraphicFramePr>
          <p:nvPr>
            <p:ph sz="quarter" idx="1"/>
            <p:extLst>
              <p:ext uri="{D42A27DB-BD31-4B8C-83A1-F6EECF244321}">
                <p14:modId xmlns:p14="http://schemas.microsoft.com/office/powerpoint/2010/main" val="527749876"/>
              </p:ext>
            </p:extLst>
          </p:nvPr>
        </p:nvGraphicFramePr>
        <p:xfrm>
          <a:off x="1495234" y="3835082"/>
          <a:ext cx="5391532" cy="403860"/>
        </p:xfrm>
        <a:graphic>
          <a:graphicData uri="http://schemas.openxmlformats.org/drawingml/2006/table">
            <a:tbl>
              <a:tblPr/>
              <a:tblGrid>
                <a:gridCol w="5391532">
                  <a:extLst>
                    <a:ext uri="{9D8B030D-6E8A-4147-A177-3AD203B41FA5}">
                      <a16:colId xmlns:a16="http://schemas.microsoft.com/office/drawing/2014/main" xmlns="" val="4264022271"/>
                    </a:ext>
                  </a:extLst>
                </a:gridCol>
              </a:tblGrid>
              <a:tr h="0">
                <a:tc>
                  <a:txBody>
                    <a:bodyPr/>
                    <a:lstStyle/>
                    <a:p>
                      <a:pPr algn="l" rtl="0" fontAlgn="base"/>
                      <a:endParaRPr lang="en-IN" sz="1250" b="0" i="0" dirty="0">
                        <a:effectLst/>
                        <a:latin typeface="Consolas" panose="020B0609020204030204" pitchFamily="49" charset="0"/>
                      </a:endParaRPr>
                    </a:p>
                  </a:txBody>
                  <a:tcPr marL="76200" marR="76200" marT="106680" marB="106680" anchor="ctr">
                    <a:lnL>
                      <a:noFill/>
                    </a:lnL>
                    <a:lnR>
                      <a:noFill/>
                    </a:lnR>
                    <a:lnT>
                      <a:noFill/>
                    </a:lnT>
                    <a:lnB>
                      <a:noFill/>
                    </a:lnB>
                  </a:tcPr>
                </a:tc>
                <a:extLst>
                  <a:ext uri="{0D108BD9-81ED-4DB2-BD59-A6C34878D82A}">
                    <a16:rowId xmlns:a16="http://schemas.microsoft.com/office/drawing/2014/main" xmlns="" val="2193001768"/>
                  </a:ext>
                </a:extLst>
              </a:tr>
            </a:tbl>
          </a:graphicData>
        </a:graphic>
      </p:graphicFrame>
      <p:sp>
        <p:nvSpPr>
          <p:cNvPr id="4" name="Slide Number Placeholder 3">
            <a:extLst>
              <a:ext uri="{FF2B5EF4-FFF2-40B4-BE49-F238E27FC236}">
                <a16:creationId xmlns:a16="http://schemas.microsoft.com/office/drawing/2014/main" xmlns="" id="{91BDFF58-9D2C-7E03-0B61-ECAF8C86D913}"/>
              </a:ext>
            </a:extLst>
          </p:cNvPr>
          <p:cNvSpPr>
            <a:spLocks noGrp="1"/>
          </p:cNvSpPr>
          <p:nvPr>
            <p:ph type="sldNum" sz="quarter" idx="15"/>
          </p:nvPr>
        </p:nvSpPr>
        <p:spPr/>
        <p:txBody>
          <a:bodyPr/>
          <a:lstStyle/>
          <a:p>
            <a:fld id="{0F5D03FE-C334-457E-BDA6-EF5BC71515B8}" type="slidenum">
              <a:rPr lang="en-US" smtClean="0"/>
              <a:pPr/>
              <a:t>53</a:t>
            </a:fld>
            <a:endParaRPr lang="en-US"/>
          </a:p>
        </p:txBody>
      </p:sp>
      <p:sp>
        <p:nvSpPr>
          <p:cNvPr id="7" name="Rectangle 3">
            <a:extLst>
              <a:ext uri="{FF2B5EF4-FFF2-40B4-BE49-F238E27FC236}">
                <a16:creationId xmlns:a16="http://schemas.microsoft.com/office/drawing/2014/main" xmlns="" id="{58D38597-723A-4C92-E5E7-50A9EE0C442C}"/>
              </a:ext>
            </a:extLst>
          </p:cNvPr>
          <p:cNvSpPr>
            <a:spLocks noChangeArrowheads="1"/>
          </p:cNvSpPr>
          <p:nvPr/>
        </p:nvSpPr>
        <p:spPr bwMode="auto">
          <a:xfrm>
            <a:off x="1495425" y="4292600"/>
            <a:ext cx="1905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endParaRPr lang="en-IN"/>
          </a:p>
        </p:txBody>
      </p:sp>
      <p:sp>
        <p:nvSpPr>
          <p:cNvPr id="8" name="Rectangle 4">
            <a:extLst>
              <a:ext uri="{FF2B5EF4-FFF2-40B4-BE49-F238E27FC236}">
                <a16:creationId xmlns:a16="http://schemas.microsoft.com/office/drawing/2014/main" xmlns="" id="{1969DC21-FF1C-9356-7BA5-36F74D5B02EC}"/>
              </a:ext>
            </a:extLst>
          </p:cNvPr>
          <p:cNvSpPr>
            <a:spLocks noChangeArrowheads="1"/>
          </p:cNvSpPr>
          <p:nvPr/>
        </p:nvSpPr>
        <p:spPr bwMode="auto">
          <a:xfrm rot="10800000" flipV="1">
            <a:off x="714375" y="1236245"/>
            <a:ext cx="6934200" cy="5601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6699"/>
                </a:solidFill>
                <a:effectLst/>
                <a:latin typeface="Consolas" panose="020B0609020204030204" pitchFamily="49" charset="0"/>
              </a:rPr>
              <a:t>import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matplotlib.pyplot</a:t>
            </a:r>
            <a:r>
              <a:rPr kumimoji="0" lang="en-US" altLang="en-US" sz="1400" b="0" i="0" u="none" strike="noStrike" cap="none" normalizeH="0" baseline="0" dirty="0">
                <a:ln>
                  <a:noFill/>
                </a:ln>
                <a:solidFill>
                  <a:srgbClr val="000000"/>
                </a:solidFill>
                <a:effectLst/>
                <a:latin typeface="Consolas" panose="020B0609020204030204" pitchFamily="49" charset="0"/>
              </a:rPr>
              <a:t> as </a:t>
            </a:r>
            <a:r>
              <a:rPr kumimoji="0" lang="en-US" altLang="en-US" sz="1400" b="0" i="0" u="none" strike="noStrike" cap="none" normalizeH="0" baseline="0" dirty="0" err="1">
                <a:ln>
                  <a:noFill/>
                </a:ln>
                <a:solidFill>
                  <a:srgbClr val="000000"/>
                </a:solidFill>
                <a:effectLst/>
                <a:latin typeface="Consolas" panose="020B0609020204030204" pitchFamily="49" charset="0"/>
              </a:rPr>
              <a:t>plt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line 1 points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x1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1</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2</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3</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y1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2</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4</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1</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plotting the line 1 points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plt.plot</a:t>
            </a:r>
            <a:r>
              <a:rPr kumimoji="0" lang="en-US" altLang="en-US" sz="1400" b="0" i="0" u="none" strike="noStrike" cap="none" normalizeH="0" baseline="0" dirty="0">
                <a:ln>
                  <a:noFill/>
                </a:ln>
                <a:solidFill>
                  <a:srgbClr val="000000"/>
                </a:solidFill>
                <a:effectLst/>
                <a:latin typeface="Consolas" panose="020B0609020204030204" pitchFamily="49" charset="0"/>
              </a:rPr>
              <a:t>(x1, y1, label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"line 1"</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line 2 points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x2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1</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2</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3</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y2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4</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1</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3</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plotting the line 2 points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plt.plot</a:t>
            </a:r>
            <a:r>
              <a:rPr kumimoji="0" lang="en-US" altLang="en-US" sz="1400" b="0" i="0" u="none" strike="noStrike" cap="none" normalizeH="0" baseline="0" dirty="0">
                <a:ln>
                  <a:noFill/>
                </a:ln>
                <a:solidFill>
                  <a:srgbClr val="000000"/>
                </a:solidFill>
                <a:effectLst/>
                <a:latin typeface="Consolas" panose="020B0609020204030204" pitchFamily="49" charset="0"/>
              </a:rPr>
              <a:t>(x2, y2, label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"line 2"</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naming the x axis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plt.xlabel</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'x - axis'</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naming the y axis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plt.ylabel</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'y - axis'</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giving a title to my graph</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plt.title</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'Two lines on same graph!'</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show a legend on the plot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plt.legend</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function to show the plot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plt.show</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10119979"/>
      </p:ext>
    </p:extLst>
  </p:cSld>
  <p:clrMapOvr>
    <a:masterClrMapping/>
  </p:clrMapOvr>
  <p:transition>
    <p:wipe dir="d"/>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B4C414-2D29-4EF4-12CA-D0AB1B54D68F}"/>
              </a:ext>
            </a:extLst>
          </p:cNvPr>
          <p:cNvSpPr>
            <a:spLocks noGrp="1"/>
          </p:cNvSpPr>
          <p:nvPr>
            <p:ph type="title"/>
          </p:nvPr>
        </p:nvSpPr>
        <p:spPr>
          <a:xfrm>
            <a:off x="457200" y="274638"/>
            <a:ext cx="7467600" cy="715962"/>
          </a:xfrm>
        </p:spPr>
        <p:txBody>
          <a:bodyPr/>
          <a:lstStyle/>
          <a:p>
            <a:r>
              <a:rPr lang="en-IN" dirty="0"/>
              <a:t>Output:</a:t>
            </a:r>
          </a:p>
        </p:txBody>
      </p:sp>
      <p:pic>
        <p:nvPicPr>
          <p:cNvPr id="6" name="Content Placeholder 5">
            <a:extLst>
              <a:ext uri="{FF2B5EF4-FFF2-40B4-BE49-F238E27FC236}">
                <a16:creationId xmlns:a16="http://schemas.microsoft.com/office/drawing/2014/main" xmlns="" id="{AFBA3B2E-E54C-7290-B368-5DB719167CEC}"/>
              </a:ext>
            </a:extLst>
          </p:cNvPr>
          <p:cNvPicPr>
            <a:picLocks noGrp="1" noChangeAspect="1"/>
          </p:cNvPicPr>
          <p:nvPr>
            <p:ph sz="quarter" idx="1"/>
          </p:nvPr>
        </p:nvPicPr>
        <p:blipFill>
          <a:blip r:embed="rId2"/>
          <a:stretch>
            <a:fillRect/>
          </a:stretch>
        </p:blipFill>
        <p:spPr>
          <a:xfrm>
            <a:off x="1447801" y="1143000"/>
            <a:ext cx="5791200" cy="4876799"/>
          </a:xfrm>
        </p:spPr>
      </p:pic>
      <p:sp>
        <p:nvSpPr>
          <p:cNvPr id="4" name="Slide Number Placeholder 3">
            <a:extLst>
              <a:ext uri="{FF2B5EF4-FFF2-40B4-BE49-F238E27FC236}">
                <a16:creationId xmlns:a16="http://schemas.microsoft.com/office/drawing/2014/main" xmlns="" id="{90C51534-62D1-81B2-4136-24A0232DF1F1}"/>
              </a:ext>
            </a:extLst>
          </p:cNvPr>
          <p:cNvSpPr>
            <a:spLocks noGrp="1"/>
          </p:cNvSpPr>
          <p:nvPr>
            <p:ph type="sldNum" sz="quarter" idx="15"/>
          </p:nvPr>
        </p:nvSpPr>
        <p:spPr/>
        <p:txBody>
          <a:bodyPr/>
          <a:lstStyle/>
          <a:p>
            <a:fld id="{0F5D03FE-C334-457E-BDA6-EF5BC71515B8}" type="slidenum">
              <a:rPr lang="en-US" smtClean="0"/>
              <a:pPr/>
              <a:t>54</a:t>
            </a:fld>
            <a:endParaRPr lang="en-US"/>
          </a:p>
        </p:txBody>
      </p:sp>
    </p:spTree>
    <p:extLst>
      <p:ext uri="{BB962C8B-B14F-4D97-AF65-F5344CB8AC3E}">
        <p14:creationId xmlns:p14="http://schemas.microsoft.com/office/powerpoint/2010/main" val="1500051179"/>
      </p:ext>
    </p:extLst>
  </p:cSld>
  <p:clrMapOvr>
    <a:masterClrMapping/>
  </p:clrMapOvr>
  <p:transition>
    <p:wipe dir="d"/>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72DCB0-08C9-12EA-7119-64D7C2782D71}"/>
              </a:ext>
            </a:extLst>
          </p:cNvPr>
          <p:cNvSpPr>
            <a:spLocks noGrp="1"/>
          </p:cNvSpPr>
          <p:nvPr>
            <p:ph type="title"/>
          </p:nvPr>
        </p:nvSpPr>
        <p:spPr>
          <a:xfrm>
            <a:off x="457200" y="274638"/>
            <a:ext cx="7467600" cy="487362"/>
          </a:xfrm>
        </p:spPr>
        <p:txBody>
          <a:bodyPr>
            <a:normAutofit fontScale="90000"/>
          </a:bodyPr>
          <a:lstStyle/>
          <a:p>
            <a:r>
              <a:rPr lang="en-IN" dirty="0"/>
              <a:t>Bar graph</a:t>
            </a:r>
          </a:p>
        </p:txBody>
      </p:sp>
      <p:sp>
        <p:nvSpPr>
          <p:cNvPr id="4" name="Slide Number Placeholder 3">
            <a:extLst>
              <a:ext uri="{FF2B5EF4-FFF2-40B4-BE49-F238E27FC236}">
                <a16:creationId xmlns:a16="http://schemas.microsoft.com/office/drawing/2014/main" xmlns="" id="{22CB754F-C65C-F718-6CC5-78CD966AA1DC}"/>
              </a:ext>
            </a:extLst>
          </p:cNvPr>
          <p:cNvSpPr>
            <a:spLocks noGrp="1"/>
          </p:cNvSpPr>
          <p:nvPr>
            <p:ph type="sldNum" sz="quarter" idx="15"/>
          </p:nvPr>
        </p:nvSpPr>
        <p:spPr/>
        <p:txBody>
          <a:bodyPr/>
          <a:lstStyle/>
          <a:p>
            <a:fld id="{0F5D03FE-C334-457E-BDA6-EF5BC71515B8}" type="slidenum">
              <a:rPr lang="en-US" smtClean="0"/>
              <a:pPr/>
              <a:t>55</a:t>
            </a:fld>
            <a:endParaRPr lang="en-US"/>
          </a:p>
        </p:txBody>
      </p:sp>
      <p:sp>
        <p:nvSpPr>
          <p:cNvPr id="5" name="Rectangle 2">
            <a:extLst>
              <a:ext uri="{FF2B5EF4-FFF2-40B4-BE49-F238E27FC236}">
                <a16:creationId xmlns:a16="http://schemas.microsoft.com/office/drawing/2014/main" xmlns="" id="{B8B5C399-FA98-C896-77A9-440FA4929DD9}"/>
              </a:ext>
            </a:extLst>
          </p:cNvPr>
          <p:cNvSpPr>
            <a:spLocks noGrp="1" noChangeArrowheads="1"/>
          </p:cNvSpPr>
          <p:nvPr>
            <p:ph sz="quarter" idx="1"/>
          </p:nvPr>
        </p:nvSpPr>
        <p:spPr bwMode="auto">
          <a:xfrm>
            <a:off x="457200" y="1299289"/>
            <a:ext cx="5168081"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6699"/>
                </a:solidFill>
                <a:effectLst/>
                <a:latin typeface="Consolas" panose="020B0609020204030204" pitchFamily="49" charset="0"/>
              </a:rPr>
              <a:t>import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matplotlib.pyplot</a:t>
            </a:r>
            <a:r>
              <a:rPr kumimoji="0" lang="en-US" altLang="en-US" sz="1400" b="0" i="0" u="none" strike="noStrike" cap="none" normalizeH="0" baseline="0" dirty="0">
                <a:ln>
                  <a:noFill/>
                </a:ln>
                <a:solidFill>
                  <a:srgbClr val="000000"/>
                </a:solidFill>
                <a:effectLst/>
                <a:latin typeface="Consolas" panose="020B0609020204030204" pitchFamily="49" charset="0"/>
              </a:rPr>
              <a:t> as </a:t>
            </a:r>
            <a:r>
              <a:rPr kumimoji="0" lang="en-US" altLang="en-US" sz="1400" b="0" i="0" u="none" strike="noStrike" cap="none" normalizeH="0" baseline="0" dirty="0" err="1">
                <a:ln>
                  <a:noFill/>
                </a:ln>
                <a:solidFill>
                  <a:srgbClr val="000000"/>
                </a:solidFill>
                <a:effectLst/>
                <a:latin typeface="Consolas" panose="020B0609020204030204" pitchFamily="49" charset="0"/>
              </a:rPr>
              <a:t>plt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x-coordinates of left sides of bars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left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1</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2</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3</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4</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5</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heights of bars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height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10</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24</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36</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40</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5</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labels for bars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tick_label</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'one'</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'two'</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'three'</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'four'</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'five'</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plotting a bar chart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plt.bar</a:t>
            </a:r>
            <a:r>
              <a:rPr kumimoji="0" lang="en-US" altLang="en-US" sz="1400" b="0" i="0" u="none" strike="noStrike" cap="none" normalizeH="0" baseline="0" dirty="0">
                <a:ln>
                  <a:noFill/>
                </a:ln>
                <a:solidFill>
                  <a:srgbClr val="000000"/>
                </a:solidFill>
                <a:effectLst/>
                <a:latin typeface="Consolas" panose="020B0609020204030204" pitchFamily="49" charset="0"/>
              </a:rPr>
              <a:t>(left, height, </a:t>
            </a:r>
            <a:r>
              <a:rPr kumimoji="0" lang="en-US" altLang="en-US" sz="1400" b="0" i="0" u="none" strike="noStrike" cap="none" normalizeH="0" baseline="0" dirty="0" err="1">
                <a:ln>
                  <a:noFill/>
                </a:ln>
                <a:solidFill>
                  <a:srgbClr val="000000"/>
                </a:solidFill>
                <a:effectLst/>
                <a:latin typeface="Consolas" panose="020B0609020204030204" pitchFamily="49" charset="0"/>
              </a:rPr>
              <a:t>tick_label</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tick_label</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width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0.8</a:t>
            </a:r>
            <a:r>
              <a:rPr kumimoji="0" lang="en-US" altLang="en-US" sz="1400" b="0" i="0" u="none" strike="noStrike" cap="none" normalizeH="0" baseline="0" dirty="0">
                <a:ln>
                  <a:noFill/>
                </a:ln>
                <a:solidFill>
                  <a:srgbClr val="000000"/>
                </a:solidFill>
                <a:effectLst/>
                <a:latin typeface="Consolas" panose="020B0609020204030204" pitchFamily="49" charset="0"/>
              </a:rPr>
              <a:t>, color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'red'</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'green'</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naming the x-axis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plt.xlabel</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'x - axis'</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naming the y-axis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plt.ylabel</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'y - axis'</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plot title</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plt.title</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'My bar chart!'</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function to show the plot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plt.show</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60600133"/>
      </p:ext>
    </p:extLst>
  </p:cSld>
  <p:clrMapOvr>
    <a:masterClrMapping/>
  </p:clrMapOvr>
  <p:transition>
    <p:wipe dir="d"/>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301647-8762-C105-56EA-594F97E20F89}"/>
              </a:ext>
            </a:extLst>
          </p:cNvPr>
          <p:cNvSpPr>
            <a:spLocks noGrp="1"/>
          </p:cNvSpPr>
          <p:nvPr>
            <p:ph type="title"/>
          </p:nvPr>
        </p:nvSpPr>
        <p:spPr/>
        <p:txBody>
          <a:bodyPr/>
          <a:lstStyle/>
          <a:p>
            <a:r>
              <a:rPr lang="en-IN" dirty="0"/>
              <a:t>output</a:t>
            </a:r>
          </a:p>
        </p:txBody>
      </p:sp>
      <p:pic>
        <p:nvPicPr>
          <p:cNvPr id="6" name="Content Placeholder 5">
            <a:extLst>
              <a:ext uri="{FF2B5EF4-FFF2-40B4-BE49-F238E27FC236}">
                <a16:creationId xmlns:a16="http://schemas.microsoft.com/office/drawing/2014/main" xmlns="" id="{0DA2378B-CDFB-C115-93F6-5C4A82894B7C}"/>
              </a:ext>
            </a:extLst>
          </p:cNvPr>
          <p:cNvPicPr>
            <a:picLocks noGrp="1" noChangeAspect="1"/>
          </p:cNvPicPr>
          <p:nvPr>
            <p:ph sz="quarter" idx="1"/>
          </p:nvPr>
        </p:nvPicPr>
        <p:blipFill>
          <a:blip r:embed="rId2"/>
          <a:stretch>
            <a:fillRect/>
          </a:stretch>
        </p:blipFill>
        <p:spPr>
          <a:xfrm>
            <a:off x="228600" y="1524000"/>
            <a:ext cx="8000999" cy="4731258"/>
          </a:xfrm>
        </p:spPr>
      </p:pic>
      <p:sp>
        <p:nvSpPr>
          <p:cNvPr id="4" name="Slide Number Placeholder 3">
            <a:extLst>
              <a:ext uri="{FF2B5EF4-FFF2-40B4-BE49-F238E27FC236}">
                <a16:creationId xmlns:a16="http://schemas.microsoft.com/office/drawing/2014/main" xmlns="" id="{9D4C71D4-EB45-80AB-19E7-BADA81BB2E04}"/>
              </a:ext>
            </a:extLst>
          </p:cNvPr>
          <p:cNvSpPr>
            <a:spLocks noGrp="1"/>
          </p:cNvSpPr>
          <p:nvPr>
            <p:ph type="sldNum" sz="quarter" idx="15"/>
          </p:nvPr>
        </p:nvSpPr>
        <p:spPr/>
        <p:txBody>
          <a:bodyPr/>
          <a:lstStyle/>
          <a:p>
            <a:fld id="{0F5D03FE-C334-457E-BDA6-EF5BC71515B8}" type="slidenum">
              <a:rPr lang="en-US" smtClean="0"/>
              <a:pPr/>
              <a:t>56</a:t>
            </a:fld>
            <a:endParaRPr lang="en-US"/>
          </a:p>
        </p:txBody>
      </p:sp>
    </p:spTree>
    <p:extLst>
      <p:ext uri="{BB962C8B-B14F-4D97-AF65-F5344CB8AC3E}">
        <p14:creationId xmlns:p14="http://schemas.microsoft.com/office/powerpoint/2010/main" val="3161654906"/>
      </p:ext>
    </p:extLst>
  </p:cSld>
  <p:clrMapOvr>
    <a:masterClrMapping/>
  </p:clrMapOvr>
  <p:transition>
    <p:wipe dir="d"/>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1145F7-09D4-3649-4317-9579ED46F158}"/>
              </a:ext>
            </a:extLst>
          </p:cNvPr>
          <p:cNvSpPr>
            <a:spLocks noGrp="1"/>
          </p:cNvSpPr>
          <p:nvPr>
            <p:ph type="title"/>
          </p:nvPr>
        </p:nvSpPr>
        <p:spPr>
          <a:xfrm>
            <a:off x="457200" y="274638"/>
            <a:ext cx="7467600" cy="580768"/>
          </a:xfrm>
        </p:spPr>
        <p:txBody>
          <a:bodyPr/>
          <a:lstStyle/>
          <a:p>
            <a:r>
              <a:rPr lang="en-IN" dirty="0"/>
              <a:t>Scatter graph</a:t>
            </a:r>
          </a:p>
        </p:txBody>
      </p:sp>
      <p:sp>
        <p:nvSpPr>
          <p:cNvPr id="4" name="Slide Number Placeholder 3">
            <a:extLst>
              <a:ext uri="{FF2B5EF4-FFF2-40B4-BE49-F238E27FC236}">
                <a16:creationId xmlns:a16="http://schemas.microsoft.com/office/drawing/2014/main" xmlns="" id="{1D9854EF-BDAB-94D0-E78B-969031FD064C}"/>
              </a:ext>
            </a:extLst>
          </p:cNvPr>
          <p:cNvSpPr>
            <a:spLocks noGrp="1"/>
          </p:cNvSpPr>
          <p:nvPr>
            <p:ph type="sldNum" sz="quarter" idx="15"/>
          </p:nvPr>
        </p:nvSpPr>
        <p:spPr/>
        <p:txBody>
          <a:bodyPr/>
          <a:lstStyle/>
          <a:p>
            <a:fld id="{0F5D03FE-C334-457E-BDA6-EF5BC71515B8}" type="slidenum">
              <a:rPr lang="en-US" smtClean="0"/>
              <a:pPr/>
              <a:t>57</a:t>
            </a:fld>
            <a:endParaRPr lang="en-US"/>
          </a:p>
        </p:txBody>
      </p:sp>
      <p:sp>
        <p:nvSpPr>
          <p:cNvPr id="5" name="Rectangle 2">
            <a:extLst>
              <a:ext uri="{FF2B5EF4-FFF2-40B4-BE49-F238E27FC236}">
                <a16:creationId xmlns:a16="http://schemas.microsoft.com/office/drawing/2014/main" xmlns="" id="{14D8B1F3-DD1D-35A3-2245-DCB7F29C194E}"/>
              </a:ext>
            </a:extLst>
          </p:cNvPr>
          <p:cNvSpPr>
            <a:spLocks noGrp="1" noChangeArrowheads="1"/>
          </p:cNvSpPr>
          <p:nvPr>
            <p:ph sz="quarter" idx="1"/>
          </p:nvPr>
        </p:nvSpPr>
        <p:spPr bwMode="auto">
          <a:xfrm>
            <a:off x="457200" y="1324233"/>
            <a:ext cx="4969309" cy="4739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6699"/>
                </a:solidFill>
                <a:effectLst/>
                <a:latin typeface="Consolas" panose="020B0609020204030204" pitchFamily="49" charset="0"/>
              </a:rPr>
              <a:t>import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matplotlib.pyplot</a:t>
            </a:r>
            <a:r>
              <a:rPr kumimoji="0" lang="en-US" altLang="en-US" sz="1400" b="0" i="0" u="none" strike="noStrike" cap="none" normalizeH="0" baseline="0" dirty="0">
                <a:ln>
                  <a:noFill/>
                </a:ln>
                <a:solidFill>
                  <a:srgbClr val="000000"/>
                </a:solidFill>
                <a:effectLst/>
                <a:latin typeface="Consolas" panose="020B0609020204030204" pitchFamily="49" charset="0"/>
              </a:rPr>
              <a:t> as </a:t>
            </a:r>
            <a:r>
              <a:rPr kumimoji="0" lang="en-US" altLang="en-US" sz="1400" b="0" i="0" u="none" strike="noStrike" cap="none" normalizeH="0" baseline="0" dirty="0" err="1">
                <a:ln>
                  <a:noFill/>
                </a:ln>
                <a:solidFill>
                  <a:srgbClr val="000000"/>
                </a:solidFill>
                <a:effectLst/>
                <a:latin typeface="Consolas" panose="020B0609020204030204" pitchFamily="49" charset="0"/>
              </a:rPr>
              <a:t>plt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x-axis values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x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1</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2</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3</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4</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5</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6</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7</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8</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9</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10</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y-axis values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y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2</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4</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5</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7</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6</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8</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9</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11</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12</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12</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plotting points as a scatter plot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plt.scatter</a:t>
            </a:r>
            <a:r>
              <a:rPr kumimoji="0" lang="en-US" altLang="en-US" sz="1400" b="0" i="0" u="none" strike="noStrike" cap="none" normalizeH="0" baseline="0" dirty="0">
                <a:ln>
                  <a:noFill/>
                </a:ln>
                <a:solidFill>
                  <a:srgbClr val="000000"/>
                </a:solidFill>
                <a:effectLst/>
                <a:latin typeface="Consolas" panose="020B0609020204030204" pitchFamily="49" charset="0"/>
              </a:rPr>
              <a:t>(x, y, label</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"stars"</a:t>
            </a:r>
            <a:r>
              <a:rPr kumimoji="0" lang="en-US" altLang="en-US" sz="1400" b="0" i="0" u="none" strike="noStrike" cap="none" normalizeH="0" baseline="0" dirty="0">
                <a:ln>
                  <a:noFill/>
                </a:ln>
                <a:solidFill>
                  <a:srgbClr val="000000"/>
                </a:solidFill>
                <a:effectLst/>
                <a:latin typeface="Consolas" panose="020B0609020204030204" pitchFamily="49" charset="0"/>
              </a:rPr>
              <a:t>, color</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"green"</a:t>
            </a:r>
            <a:r>
              <a:rPr kumimoji="0" lang="en-US" altLang="en-US" sz="1400" b="0" i="0" u="none" strike="noStrike" cap="none" normalizeH="0" baseline="0" dirty="0">
                <a:ln>
                  <a:noFill/>
                </a:ln>
                <a:solidFill>
                  <a:srgbClr val="000000"/>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marker</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s</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30</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x-axis label</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plt.xlabel</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'x - axis'</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frequency label</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plt.ylabel</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'y - axis'</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plot title</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plt.title</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'My scatter plot!'</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showing legend</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plt.legend</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function to show the plot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plt.show</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41162094"/>
      </p:ext>
    </p:extLst>
  </p:cSld>
  <p:clrMapOvr>
    <a:masterClrMapping/>
  </p:clrMapOvr>
  <p:transition>
    <p:wipe dir="d"/>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BC9C74-BFF1-19D8-C9C6-C5AE02C8E34B}"/>
              </a:ext>
            </a:extLst>
          </p:cNvPr>
          <p:cNvSpPr>
            <a:spLocks noGrp="1"/>
          </p:cNvSpPr>
          <p:nvPr>
            <p:ph type="title"/>
          </p:nvPr>
        </p:nvSpPr>
        <p:spPr/>
        <p:txBody>
          <a:bodyPr/>
          <a:lstStyle/>
          <a:p>
            <a:r>
              <a:rPr lang="en-IN" dirty="0"/>
              <a:t>output</a:t>
            </a:r>
          </a:p>
        </p:txBody>
      </p:sp>
      <p:pic>
        <p:nvPicPr>
          <p:cNvPr id="6" name="Content Placeholder 5">
            <a:extLst>
              <a:ext uri="{FF2B5EF4-FFF2-40B4-BE49-F238E27FC236}">
                <a16:creationId xmlns:a16="http://schemas.microsoft.com/office/drawing/2014/main" xmlns="" id="{1D774455-CE27-0EB6-86D6-61697F126081}"/>
              </a:ext>
            </a:extLst>
          </p:cNvPr>
          <p:cNvPicPr>
            <a:picLocks noGrp="1" noChangeAspect="1"/>
          </p:cNvPicPr>
          <p:nvPr>
            <p:ph sz="quarter" idx="1"/>
          </p:nvPr>
        </p:nvPicPr>
        <p:blipFill>
          <a:blip r:embed="rId2"/>
          <a:stretch>
            <a:fillRect/>
          </a:stretch>
        </p:blipFill>
        <p:spPr>
          <a:xfrm>
            <a:off x="914401" y="1600200"/>
            <a:ext cx="7649496" cy="4105737"/>
          </a:xfrm>
        </p:spPr>
      </p:pic>
      <p:sp>
        <p:nvSpPr>
          <p:cNvPr id="4" name="Slide Number Placeholder 3">
            <a:extLst>
              <a:ext uri="{FF2B5EF4-FFF2-40B4-BE49-F238E27FC236}">
                <a16:creationId xmlns:a16="http://schemas.microsoft.com/office/drawing/2014/main" xmlns="" id="{629B7BA9-4B28-E40F-B6EA-A2047FF319E5}"/>
              </a:ext>
            </a:extLst>
          </p:cNvPr>
          <p:cNvSpPr>
            <a:spLocks noGrp="1"/>
          </p:cNvSpPr>
          <p:nvPr>
            <p:ph type="sldNum" sz="quarter" idx="15"/>
          </p:nvPr>
        </p:nvSpPr>
        <p:spPr/>
        <p:txBody>
          <a:bodyPr/>
          <a:lstStyle/>
          <a:p>
            <a:fld id="{0F5D03FE-C334-457E-BDA6-EF5BC71515B8}" type="slidenum">
              <a:rPr lang="en-US" smtClean="0"/>
              <a:pPr/>
              <a:t>58</a:t>
            </a:fld>
            <a:endParaRPr lang="en-US"/>
          </a:p>
        </p:txBody>
      </p:sp>
    </p:spTree>
    <p:extLst>
      <p:ext uri="{BB962C8B-B14F-4D97-AF65-F5344CB8AC3E}">
        <p14:creationId xmlns:p14="http://schemas.microsoft.com/office/powerpoint/2010/main" val="3565868722"/>
      </p:ext>
    </p:extLst>
  </p:cSld>
  <p:clrMapOvr>
    <a:masterClrMapping/>
  </p:clrMapOvr>
  <p:transition>
    <p:wipe dir="d"/>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8CBE34-4CF7-7C3B-FB39-EF9185AA64A0}"/>
              </a:ext>
            </a:extLst>
          </p:cNvPr>
          <p:cNvSpPr>
            <a:spLocks noGrp="1"/>
          </p:cNvSpPr>
          <p:nvPr>
            <p:ph type="title"/>
          </p:nvPr>
        </p:nvSpPr>
        <p:spPr>
          <a:xfrm>
            <a:off x="457200" y="274638"/>
            <a:ext cx="7467600" cy="563562"/>
          </a:xfrm>
        </p:spPr>
        <p:txBody>
          <a:bodyPr/>
          <a:lstStyle/>
          <a:p>
            <a:r>
              <a:rPr lang="en-IN" dirty="0"/>
              <a:t>Pie chart</a:t>
            </a:r>
          </a:p>
        </p:txBody>
      </p:sp>
      <p:sp>
        <p:nvSpPr>
          <p:cNvPr id="4" name="Slide Number Placeholder 3">
            <a:extLst>
              <a:ext uri="{FF2B5EF4-FFF2-40B4-BE49-F238E27FC236}">
                <a16:creationId xmlns:a16="http://schemas.microsoft.com/office/drawing/2014/main" xmlns="" id="{26F5498D-D299-D827-66EB-75DB7320A907}"/>
              </a:ext>
            </a:extLst>
          </p:cNvPr>
          <p:cNvSpPr>
            <a:spLocks noGrp="1"/>
          </p:cNvSpPr>
          <p:nvPr>
            <p:ph type="sldNum" sz="quarter" idx="15"/>
          </p:nvPr>
        </p:nvSpPr>
        <p:spPr/>
        <p:txBody>
          <a:bodyPr/>
          <a:lstStyle/>
          <a:p>
            <a:fld id="{0F5D03FE-C334-457E-BDA6-EF5BC71515B8}" type="slidenum">
              <a:rPr lang="en-US" smtClean="0"/>
              <a:pPr/>
              <a:t>59</a:t>
            </a:fld>
            <a:endParaRPr lang="en-US"/>
          </a:p>
        </p:txBody>
      </p:sp>
      <p:sp>
        <p:nvSpPr>
          <p:cNvPr id="5" name="Rectangle 2">
            <a:extLst>
              <a:ext uri="{FF2B5EF4-FFF2-40B4-BE49-F238E27FC236}">
                <a16:creationId xmlns:a16="http://schemas.microsoft.com/office/drawing/2014/main" xmlns="" id="{D0BEBF86-36D1-5504-3114-ABBD98057905}"/>
              </a:ext>
            </a:extLst>
          </p:cNvPr>
          <p:cNvSpPr>
            <a:spLocks noGrp="1" noChangeArrowheads="1"/>
          </p:cNvSpPr>
          <p:nvPr>
            <p:ph sz="quarter" idx="1"/>
          </p:nvPr>
        </p:nvSpPr>
        <p:spPr bwMode="auto">
          <a:xfrm>
            <a:off x="457200" y="1774918"/>
            <a:ext cx="6261329"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6699"/>
                </a:solidFill>
                <a:effectLst/>
                <a:latin typeface="Consolas" panose="020B0609020204030204" pitchFamily="49" charset="0"/>
              </a:rPr>
              <a:t>import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matplotlib.pyplot</a:t>
            </a:r>
            <a:r>
              <a:rPr kumimoji="0" lang="en-US" altLang="en-US" sz="1400" b="0" i="0" u="none" strike="noStrike" cap="none" normalizeH="0" baseline="0" dirty="0">
                <a:ln>
                  <a:noFill/>
                </a:ln>
                <a:solidFill>
                  <a:srgbClr val="000000"/>
                </a:solidFill>
                <a:effectLst/>
                <a:latin typeface="Consolas" panose="020B0609020204030204" pitchFamily="49" charset="0"/>
              </a:rPr>
              <a:t> as </a:t>
            </a:r>
            <a:r>
              <a:rPr kumimoji="0" lang="en-US" altLang="en-US" sz="1400" b="0" i="0" u="none" strike="noStrike" cap="none" normalizeH="0" baseline="0" dirty="0" err="1">
                <a:ln>
                  <a:noFill/>
                </a:ln>
                <a:solidFill>
                  <a:srgbClr val="000000"/>
                </a:solidFill>
                <a:effectLst/>
                <a:latin typeface="Consolas" panose="020B0609020204030204" pitchFamily="49" charset="0"/>
              </a:rPr>
              <a:t>plt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defining labels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activities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'eat'</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'sleep'</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'work'</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'play'</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portion covered by each label</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slices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3</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7</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8</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6</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color for each label</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colors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'r'</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'y'</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'g'</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'b'</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plotting the pie chart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plt.pie</a:t>
            </a:r>
            <a:r>
              <a:rPr kumimoji="0" lang="en-US" altLang="en-US" sz="1400" b="0" i="0" u="none" strike="noStrike" cap="none" normalizeH="0" baseline="0" dirty="0">
                <a:ln>
                  <a:noFill/>
                </a:ln>
                <a:solidFill>
                  <a:srgbClr val="000000"/>
                </a:solidFill>
                <a:effectLst/>
                <a:latin typeface="Consolas" panose="020B0609020204030204" pitchFamily="49" charset="0"/>
              </a:rPr>
              <a:t>(slices, labels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activities, colors</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colors,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startangle</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90</a:t>
            </a:r>
            <a:r>
              <a:rPr kumimoji="0" lang="en-US" altLang="en-US" sz="1400" b="0" i="0" u="none" strike="noStrike" cap="none" normalizeH="0" baseline="0" dirty="0">
                <a:ln>
                  <a:noFill/>
                </a:ln>
                <a:solidFill>
                  <a:srgbClr val="000000"/>
                </a:solidFill>
                <a:effectLst/>
                <a:latin typeface="Consolas" panose="020B0609020204030204" pitchFamily="49" charset="0"/>
              </a:rPr>
              <a:t>, shadow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808080"/>
                </a:solidFill>
                <a:effectLst/>
                <a:latin typeface="Consolas" panose="020B0609020204030204" pitchFamily="49" charset="0"/>
              </a:rPr>
              <a:t>True</a:t>
            </a:r>
            <a:r>
              <a:rPr kumimoji="0" lang="en-US" altLang="en-US" sz="1400" b="0" i="0" u="none" strike="noStrike" cap="none" normalizeH="0" baseline="0" dirty="0">
                <a:ln>
                  <a:noFill/>
                </a:ln>
                <a:solidFill>
                  <a:srgbClr val="000000"/>
                </a:solidFill>
                <a:effectLst/>
                <a:latin typeface="Consolas" panose="020B0609020204030204" pitchFamily="49" charset="0"/>
              </a:rPr>
              <a:t>, explode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0</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0</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0.1</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0</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radius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1.2</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autopct</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'%1.1f%%'</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plotting legend</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plt.legend</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showing the plot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plt.show</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66657119"/>
      </p:ext>
    </p:extLst>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arrays</a:t>
            </a:r>
          </a:p>
        </p:txBody>
      </p:sp>
      <p:sp>
        <p:nvSpPr>
          <p:cNvPr id="3" name="Content Placeholder 2"/>
          <p:cNvSpPr>
            <a:spLocks noGrp="1"/>
          </p:cNvSpPr>
          <p:nvPr>
            <p:ph sz="quarter" idx="1"/>
          </p:nvPr>
        </p:nvSpPr>
        <p:spPr/>
        <p:txBody>
          <a:bodyPr>
            <a:normAutofit/>
          </a:bodyPr>
          <a:lstStyle/>
          <a:p>
            <a:pPr>
              <a:buNone/>
            </a:pPr>
            <a:r>
              <a:rPr lang="en-US" dirty="0"/>
              <a:t>Ex1:</a:t>
            </a:r>
          </a:p>
          <a:p>
            <a:pPr>
              <a:buNone/>
            </a:pPr>
            <a:r>
              <a:rPr lang="en-US" dirty="0"/>
              <a:t>#0D array</a:t>
            </a:r>
          </a:p>
          <a:p>
            <a:r>
              <a:rPr lang="en-US" dirty="0">
                <a:solidFill>
                  <a:srgbClr val="FFC000"/>
                </a:solidFill>
              </a:rPr>
              <a:t>import </a:t>
            </a:r>
            <a:r>
              <a:rPr lang="en-US" dirty="0" err="1">
                <a:solidFill>
                  <a:srgbClr val="FFC000"/>
                </a:solidFill>
              </a:rPr>
              <a:t>numpy</a:t>
            </a:r>
            <a:r>
              <a:rPr lang="en-US" dirty="0">
                <a:solidFill>
                  <a:srgbClr val="FFC000"/>
                </a:solidFill>
              </a:rPr>
              <a:t> as </a:t>
            </a:r>
            <a:r>
              <a:rPr lang="en-US" dirty="0" err="1">
                <a:solidFill>
                  <a:srgbClr val="FFC000"/>
                </a:solidFill>
              </a:rPr>
              <a:t>np</a:t>
            </a:r>
            <a:r>
              <a:rPr lang="en-US" dirty="0">
                <a:solidFill>
                  <a:srgbClr val="FFC000"/>
                </a:solidFill>
              </a:rPr>
              <a:t/>
            </a:r>
            <a:br>
              <a:rPr lang="en-US" dirty="0">
                <a:solidFill>
                  <a:srgbClr val="FFC000"/>
                </a:solidFill>
              </a:rPr>
            </a:br>
            <a:r>
              <a:rPr lang="en-US" dirty="0">
                <a:solidFill>
                  <a:srgbClr val="FFC000"/>
                </a:solidFill>
              </a:rPr>
              <a:t/>
            </a:r>
            <a:br>
              <a:rPr lang="en-US" dirty="0">
                <a:solidFill>
                  <a:srgbClr val="FFC000"/>
                </a:solidFill>
              </a:rPr>
            </a:br>
            <a:r>
              <a:rPr lang="en-US" dirty="0" err="1">
                <a:solidFill>
                  <a:srgbClr val="FFC000"/>
                </a:solidFill>
              </a:rPr>
              <a:t>arr</a:t>
            </a:r>
            <a:r>
              <a:rPr lang="en-US" dirty="0">
                <a:solidFill>
                  <a:srgbClr val="FFC000"/>
                </a:solidFill>
              </a:rPr>
              <a:t> = </a:t>
            </a:r>
            <a:r>
              <a:rPr lang="en-US" dirty="0" err="1">
                <a:solidFill>
                  <a:srgbClr val="FFC000"/>
                </a:solidFill>
              </a:rPr>
              <a:t>np.array</a:t>
            </a:r>
            <a:r>
              <a:rPr lang="en-US" dirty="0">
                <a:solidFill>
                  <a:srgbClr val="FFC000"/>
                </a:solidFill>
              </a:rPr>
              <a:t>(42)</a:t>
            </a:r>
            <a:br>
              <a:rPr lang="en-US" dirty="0">
                <a:solidFill>
                  <a:srgbClr val="FFC000"/>
                </a:solidFill>
              </a:rPr>
            </a:br>
            <a:r>
              <a:rPr lang="en-US" dirty="0">
                <a:solidFill>
                  <a:srgbClr val="FFC000"/>
                </a:solidFill>
              </a:rPr>
              <a:t/>
            </a:r>
            <a:br>
              <a:rPr lang="en-US" dirty="0">
                <a:solidFill>
                  <a:srgbClr val="FFC000"/>
                </a:solidFill>
              </a:rPr>
            </a:br>
            <a:r>
              <a:rPr lang="en-US" dirty="0">
                <a:solidFill>
                  <a:srgbClr val="FFC000"/>
                </a:solidFill>
              </a:rPr>
              <a:t>print(</a:t>
            </a:r>
            <a:r>
              <a:rPr lang="en-US" dirty="0" err="1">
                <a:solidFill>
                  <a:srgbClr val="FFC000"/>
                </a:solidFill>
              </a:rPr>
              <a:t>arr</a:t>
            </a:r>
            <a:r>
              <a:rPr lang="en-US" dirty="0">
                <a:solidFill>
                  <a:srgbClr val="FFC000"/>
                </a:solidFill>
              </a:rPr>
              <a:t>)</a:t>
            </a:r>
          </a:p>
          <a:p>
            <a:r>
              <a:rPr lang="en-US" dirty="0"/>
              <a:t>Output:</a:t>
            </a:r>
          </a:p>
          <a:p>
            <a:pPr>
              <a:buNone/>
            </a:pPr>
            <a:r>
              <a:rPr lang="en-US" dirty="0"/>
              <a:t>    </a:t>
            </a:r>
            <a:r>
              <a:rPr lang="en-US" dirty="0">
                <a:solidFill>
                  <a:srgbClr val="FFC000"/>
                </a:solidFill>
              </a:rPr>
              <a:t>42</a:t>
            </a:r>
            <a:r>
              <a:rPr lang="en-US" dirty="0"/>
              <a:t/>
            </a:r>
            <a:br>
              <a:rPr lang="en-US" dirty="0"/>
            </a:br>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6</a:t>
            </a:fld>
            <a:endParaRPr lang="en-US"/>
          </a:p>
        </p:txBody>
      </p:sp>
    </p:spTree>
  </p:cSld>
  <p:clrMapOvr>
    <a:masterClrMapping/>
  </p:clrMapOvr>
  <p:transition>
    <p:wipe dir="d"/>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63E125-8D59-D581-54E8-873CE8C6B8DD}"/>
              </a:ext>
            </a:extLst>
          </p:cNvPr>
          <p:cNvSpPr>
            <a:spLocks noGrp="1"/>
          </p:cNvSpPr>
          <p:nvPr>
            <p:ph type="title"/>
          </p:nvPr>
        </p:nvSpPr>
        <p:spPr>
          <a:xfrm>
            <a:off x="457200" y="274638"/>
            <a:ext cx="7467600" cy="487362"/>
          </a:xfrm>
        </p:spPr>
        <p:txBody>
          <a:bodyPr>
            <a:normAutofit fontScale="90000"/>
          </a:bodyPr>
          <a:lstStyle/>
          <a:p>
            <a:r>
              <a:rPr lang="en-IN" dirty="0"/>
              <a:t>output</a:t>
            </a:r>
          </a:p>
        </p:txBody>
      </p:sp>
      <p:pic>
        <p:nvPicPr>
          <p:cNvPr id="6" name="Content Placeholder 5">
            <a:extLst>
              <a:ext uri="{FF2B5EF4-FFF2-40B4-BE49-F238E27FC236}">
                <a16:creationId xmlns:a16="http://schemas.microsoft.com/office/drawing/2014/main" xmlns="" id="{934EBA18-B5AD-530D-DE28-33E5C40302EB}"/>
              </a:ext>
            </a:extLst>
          </p:cNvPr>
          <p:cNvPicPr>
            <a:picLocks noGrp="1" noChangeAspect="1"/>
          </p:cNvPicPr>
          <p:nvPr>
            <p:ph sz="quarter" idx="1"/>
          </p:nvPr>
        </p:nvPicPr>
        <p:blipFill>
          <a:blip r:embed="rId2"/>
          <a:stretch>
            <a:fillRect/>
          </a:stretch>
        </p:blipFill>
        <p:spPr>
          <a:xfrm>
            <a:off x="749808" y="762000"/>
            <a:ext cx="5029200" cy="2998506"/>
          </a:xfrm>
        </p:spPr>
      </p:pic>
      <p:sp>
        <p:nvSpPr>
          <p:cNvPr id="4" name="Slide Number Placeholder 3">
            <a:extLst>
              <a:ext uri="{FF2B5EF4-FFF2-40B4-BE49-F238E27FC236}">
                <a16:creationId xmlns:a16="http://schemas.microsoft.com/office/drawing/2014/main" xmlns="" id="{05AB8FCD-2A46-402C-E416-12B01F10FA6A}"/>
              </a:ext>
            </a:extLst>
          </p:cNvPr>
          <p:cNvSpPr>
            <a:spLocks noGrp="1"/>
          </p:cNvSpPr>
          <p:nvPr>
            <p:ph type="sldNum" sz="quarter" idx="15"/>
          </p:nvPr>
        </p:nvSpPr>
        <p:spPr/>
        <p:txBody>
          <a:bodyPr/>
          <a:lstStyle/>
          <a:p>
            <a:fld id="{0F5D03FE-C334-457E-BDA6-EF5BC71515B8}" type="slidenum">
              <a:rPr lang="en-US" smtClean="0"/>
              <a:pPr/>
              <a:t>60</a:t>
            </a:fld>
            <a:endParaRPr lang="en-US"/>
          </a:p>
        </p:txBody>
      </p:sp>
      <p:sp>
        <p:nvSpPr>
          <p:cNvPr id="8" name="TextBox 7">
            <a:extLst>
              <a:ext uri="{FF2B5EF4-FFF2-40B4-BE49-F238E27FC236}">
                <a16:creationId xmlns:a16="http://schemas.microsoft.com/office/drawing/2014/main" xmlns="" id="{4DDF6E6A-D3B1-08E5-C275-26CF8D987976}"/>
              </a:ext>
            </a:extLst>
          </p:cNvPr>
          <p:cNvSpPr txBox="1"/>
          <p:nvPr/>
        </p:nvSpPr>
        <p:spPr>
          <a:xfrm>
            <a:off x="914400" y="3200400"/>
            <a:ext cx="6248400" cy="3970318"/>
          </a:xfrm>
          <a:prstGeom prst="rect">
            <a:avLst/>
          </a:prstGeom>
          <a:noFill/>
        </p:spPr>
        <p:txBody>
          <a:bodyPr wrap="square">
            <a:spAutoFit/>
          </a:bodyPr>
          <a:lstStyle/>
          <a:p>
            <a:pPr algn="l" fontAlgn="base">
              <a:buFont typeface="Arial" panose="020B0604020202020204" pitchFamily="34" charset="0"/>
              <a:buChar char="•"/>
            </a:pPr>
            <a:r>
              <a:rPr lang="en-US" b="0" i="0" dirty="0">
                <a:solidFill>
                  <a:srgbClr val="273239"/>
                </a:solidFill>
                <a:effectLst/>
                <a:latin typeface="urw-din"/>
              </a:rPr>
              <a:t>Here, we plot a pie chart by using </a:t>
            </a:r>
            <a:r>
              <a:rPr lang="en-US" b="1" i="0" dirty="0" err="1">
                <a:solidFill>
                  <a:srgbClr val="273239"/>
                </a:solidFill>
                <a:effectLst/>
                <a:latin typeface="urw-din"/>
              </a:rPr>
              <a:t>plt.pie</a:t>
            </a:r>
            <a:r>
              <a:rPr lang="en-US" b="1" i="0" dirty="0">
                <a:solidFill>
                  <a:srgbClr val="273239"/>
                </a:solidFill>
                <a:effectLst/>
                <a:latin typeface="urw-din"/>
              </a:rPr>
              <a:t>()</a:t>
            </a:r>
            <a:r>
              <a:rPr lang="en-US" b="0" i="0" dirty="0">
                <a:solidFill>
                  <a:srgbClr val="273239"/>
                </a:solidFill>
                <a:effectLst/>
                <a:latin typeface="urw-din"/>
              </a:rPr>
              <a:t> method.</a:t>
            </a:r>
          </a:p>
          <a:p>
            <a:pPr algn="l" fontAlgn="base">
              <a:buFont typeface="Arial" panose="020B0604020202020204" pitchFamily="34" charset="0"/>
              <a:buChar char="•"/>
            </a:pPr>
            <a:r>
              <a:rPr lang="en-US" b="0" i="0" dirty="0">
                <a:solidFill>
                  <a:srgbClr val="273239"/>
                </a:solidFill>
                <a:effectLst/>
                <a:latin typeface="urw-din"/>
              </a:rPr>
              <a:t>First of all, we define the </a:t>
            </a:r>
            <a:r>
              <a:rPr lang="en-US" b="1" i="0" dirty="0">
                <a:solidFill>
                  <a:srgbClr val="273239"/>
                </a:solidFill>
                <a:effectLst/>
                <a:latin typeface="urw-din"/>
              </a:rPr>
              <a:t>labels</a:t>
            </a:r>
            <a:r>
              <a:rPr lang="en-US" b="0" i="0" dirty="0">
                <a:solidFill>
                  <a:srgbClr val="273239"/>
                </a:solidFill>
                <a:effectLst/>
                <a:latin typeface="urw-din"/>
              </a:rPr>
              <a:t> using a list called </a:t>
            </a:r>
            <a:r>
              <a:rPr lang="en-US" b="1" i="0" dirty="0">
                <a:solidFill>
                  <a:srgbClr val="273239"/>
                </a:solidFill>
                <a:effectLst/>
                <a:latin typeface="urw-din"/>
              </a:rPr>
              <a:t>activities</a:t>
            </a:r>
            <a:r>
              <a:rPr lang="en-US" b="0" i="0" dirty="0">
                <a:solidFill>
                  <a:srgbClr val="273239"/>
                </a:solidFill>
                <a:effectLst/>
                <a:latin typeface="urw-din"/>
              </a:rPr>
              <a:t>.</a:t>
            </a:r>
          </a:p>
          <a:p>
            <a:pPr algn="l" fontAlgn="base">
              <a:buFont typeface="Arial" panose="020B0604020202020204" pitchFamily="34" charset="0"/>
              <a:buChar char="•"/>
            </a:pPr>
            <a:r>
              <a:rPr lang="en-US" b="0" i="0" dirty="0">
                <a:solidFill>
                  <a:srgbClr val="273239"/>
                </a:solidFill>
                <a:effectLst/>
                <a:latin typeface="urw-din"/>
              </a:rPr>
              <a:t>Then, a portion of each label can be defined using another list called </a:t>
            </a:r>
            <a:r>
              <a:rPr lang="en-US" b="1" i="0" dirty="0">
                <a:solidFill>
                  <a:srgbClr val="273239"/>
                </a:solidFill>
                <a:effectLst/>
                <a:latin typeface="urw-din"/>
              </a:rPr>
              <a:t>slices</a:t>
            </a:r>
            <a:r>
              <a:rPr lang="en-US" b="0" i="0" dirty="0">
                <a:solidFill>
                  <a:srgbClr val="273239"/>
                </a:solidFill>
                <a:effectLst/>
                <a:latin typeface="urw-din"/>
              </a:rPr>
              <a:t>.</a:t>
            </a:r>
          </a:p>
          <a:p>
            <a:pPr algn="l" fontAlgn="base">
              <a:buFont typeface="Arial" panose="020B0604020202020204" pitchFamily="34" charset="0"/>
              <a:buChar char="•"/>
            </a:pPr>
            <a:r>
              <a:rPr lang="en-US" b="0" i="0" dirty="0">
                <a:solidFill>
                  <a:srgbClr val="273239"/>
                </a:solidFill>
                <a:effectLst/>
                <a:latin typeface="urw-din"/>
              </a:rPr>
              <a:t>Color for each label is defined using a list called </a:t>
            </a:r>
            <a:r>
              <a:rPr lang="en-US" b="1" i="0" dirty="0">
                <a:solidFill>
                  <a:srgbClr val="273239"/>
                </a:solidFill>
                <a:effectLst/>
                <a:latin typeface="urw-din"/>
              </a:rPr>
              <a:t>colors</a:t>
            </a:r>
            <a:r>
              <a:rPr lang="en-US" b="0" i="0" dirty="0">
                <a:solidFill>
                  <a:srgbClr val="273239"/>
                </a:solidFill>
                <a:effectLst/>
                <a:latin typeface="urw-din"/>
              </a:rPr>
              <a:t>.</a:t>
            </a:r>
          </a:p>
          <a:p>
            <a:pPr algn="l" fontAlgn="base">
              <a:buFont typeface="Arial" panose="020B0604020202020204" pitchFamily="34" charset="0"/>
              <a:buChar char="•"/>
            </a:pPr>
            <a:r>
              <a:rPr lang="en-US" b="1" i="0" dirty="0">
                <a:solidFill>
                  <a:srgbClr val="273239"/>
                </a:solidFill>
                <a:effectLst/>
                <a:latin typeface="urw-din"/>
              </a:rPr>
              <a:t>shadow = True</a:t>
            </a:r>
            <a:r>
              <a:rPr lang="en-US" b="0" i="0" dirty="0">
                <a:solidFill>
                  <a:srgbClr val="273239"/>
                </a:solidFill>
                <a:effectLst/>
                <a:latin typeface="urw-din"/>
              </a:rPr>
              <a:t> will show a shadow beneath each label in pie chart.</a:t>
            </a:r>
          </a:p>
          <a:p>
            <a:pPr algn="l" fontAlgn="base">
              <a:buFont typeface="Arial" panose="020B0604020202020204" pitchFamily="34" charset="0"/>
              <a:buChar char="•"/>
            </a:pPr>
            <a:r>
              <a:rPr lang="en-US" b="1" i="0" dirty="0" err="1">
                <a:solidFill>
                  <a:srgbClr val="273239"/>
                </a:solidFill>
                <a:effectLst/>
                <a:latin typeface="urw-din"/>
              </a:rPr>
              <a:t>startangle</a:t>
            </a:r>
            <a:r>
              <a:rPr lang="en-US" b="0" i="0" dirty="0">
                <a:solidFill>
                  <a:srgbClr val="273239"/>
                </a:solidFill>
                <a:effectLst/>
                <a:latin typeface="urw-din"/>
              </a:rPr>
              <a:t> rotates the start of the pie chart by given degrees counterclockwise from the x-axis.</a:t>
            </a:r>
          </a:p>
          <a:p>
            <a:pPr algn="l" fontAlgn="base">
              <a:buFont typeface="Arial" panose="020B0604020202020204" pitchFamily="34" charset="0"/>
              <a:buChar char="•"/>
            </a:pPr>
            <a:r>
              <a:rPr lang="en-US" b="1" i="0" dirty="0">
                <a:solidFill>
                  <a:srgbClr val="273239"/>
                </a:solidFill>
                <a:effectLst/>
                <a:latin typeface="urw-din"/>
              </a:rPr>
              <a:t>explode</a:t>
            </a:r>
            <a:r>
              <a:rPr lang="en-US" b="0" i="0" dirty="0">
                <a:solidFill>
                  <a:srgbClr val="273239"/>
                </a:solidFill>
                <a:effectLst/>
                <a:latin typeface="urw-din"/>
              </a:rPr>
              <a:t> is used to set the fraction of radius with which we offset each wedge.</a:t>
            </a:r>
          </a:p>
          <a:p>
            <a:pPr algn="l" fontAlgn="base">
              <a:buFont typeface="Arial" panose="020B0604020202020204" pitchFamily="34" charset="0"/>
              <a:buChar char="•"/>
            </a:pPr>
            <a:r>
              <a:rPr lang="en-US" b="1" i="0" dirty="0" err="1">
                <a:solidFill>
                  <a:srgbClr val="273239"/>
                </a:solidFill>
                <a:effectLst/>
                <a:latin typeface="urw-din"/>
              </a:rPr>
              <a:t>autopct</a:t>
            </a:r>
            <a:r>
              <a:rPr lang="en-US" b="0" i="0" dirty="0">
                <a:solidFill>
                  <a:srgbClr val="273239"/>
                </a:solidFill>
                <a:effectLst/>
                <a:latin typeface="urw-din"/>
              </a:rPr>
              <a:t> is used to format the value of each label. Here, we have set it to show the percentage value only </a:t>
            </a:r>
            <a:r>
              <a:rPr lang="en-US" b="0" i="0" dirty="0" err="1">
                <a:solidFill>
                  <a:srgbClr val="273239"/>
                </a:solidFill>
                <a:effectLst/>
                <a:latin typeface="urw-din"/>
              </a:rPr>
              <a:t>upto</a:t>
            </a:r>
            <a:r>
              <a:rPr lang="en-US" b="0" i="0" dirty="0">
                <a:solidFill>
                  <a:srgbClr val="273239"/>
                </a:solidFill>
                <a:effectLst/>
                <a:latin typeface="urw-din"/>
              </a:rPr>
              <a:t> 1 decimal place.</a:t>
            </a:r>
          </a:p>
          <a:p>
            <a:pPr algn="l" fontAlgn="base"/>
            <a:r>
              <a:rPr lang="en-US" b="0" i="0" dirty="0">
                <a:solidFill>
                  <a:srgbClr val="273239"/>
                </a:solidFill>
                <a:effectLst/>
                <a:latin typeface="urw-din"/>
              </a:rPr>
              <a:t> </a:t>
            </a:r>
          </a:p>
        </p:txBody>
      </p:sp>
    </p:spTree>
    <p:extLst>
      <p:ext uri="{BB962C8B-B14F-4D97-AF65-F5344CB8AC3E}">
        <p14:creationId xmlns:p14="http://schemas.microsoft.com/office/powerpoint/2010/main" val="1562834069"/>
      </p:ext>
    </p:extLst>
  </p:cSld>
  <p:clrMapOvr>
    <a:masterClrMapping/>
  </p:clrMapOvr>
  <p:transition>
    <p:wipe dir="d"/>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CC149F-5D49-0E1C-E56C-67A20437193C}"/>
              </a:ext>
            </a:extLst>
          </p:cNvPr>
          <p:cNvSpPr>
            <a:spLocks noGrp="1"/>
          </p:cNvSpPr>
          <p:nvPr>
            <p:ph type="title"/>
          </p:nvPr>
        </p:nvSpPr>
        <p:spPr>
          <a:xfrm>
            <a:off x="457200" y="274638"/>
            <a:ext cx="7467600" cy="639762"/>
          </a:xfrm>
        </p:spPr>
        <p:txBody>
          <a:bodyPr/>
          <a:lstStyle/>
          <a:p>
            <a:r>
              <a:rPr lang="en-IN" dirty="0"/>
              <a:t>histogram</a:t>
            </a:r>
          </a:p>
        </p:txBody>
      </p:sp>
      <p:sp>
        <p:nvSpPr>
          <p:cNvPr id="4" name="Slide Number Placeholder 3">
            <a:extLst>
              <a:ext uri="{FF2B5EF4-FFF2-40B4-BE49-F238E27FC236}">
                <a16:creationId xmlns:a16="http://schemas.microsoft.com/office/drawing/2014/main" xmlns="" id="{81D73CF4-479B-7072-DD1E-40926B3CA392}"/>
              </a:ext>
            </a:extLst>
          </p:cNvPr>
          <p:cNvSpPr>
            <a:spLocks noGrp="1"/>
          </p:cNvSpPr>
          <p:nvPr>
            <p:ph type="sldNum" sz="quarter" idx="15"/>
          </p:nvPr>
        </p:nvSpPr>
        <p:spPr/>
        <p:txBody>
          <a:bodyPr/>
          <a:lstStyle/>
          <a:p>
            <a:fld id="{0F5D03FE-C334-457E-BDA6-EF5BC71515B8}" type="slidenum">
              <a:rPr lang="en-US" smtClean="0"/>
              <a:pPr/>
              <a:t>61</a:t>
            </a:fld>
            <a:endParaRPr lang="en-US"/>
          </a:p>
        </p:txBody>
      </p:sp>
      <p:sp>
        <p:nvSpPr>
          <p:cNvPr id="6" name="Rectangle 2">
            <a:extLst>
              <a:ext uri="{FF2B5EF4-FFF2-40B4-BE49-F238E27FC236}">
                <a16:creationId xmlns:a16="http://schemas.microsoft.com/office/drawing/2014/main" xmlns="" id="{95CC2CDD-C2B7-143A-E234-E062C2B30C1B}"/>
              </a:ext>
            </a:extLst>
          </p:cNvPr>
          <p:cNvSpPr>
            <a:spLocks noGrp="1" noChangeArrowheads="1"/>
          </p:cNvSpPr>
          <p:nvPr>
            <p:ph sz="quarter" idx="1"/>
          </p:nvPr>
        </p:nvSpPr>
        <p:spPr bwMode="auto">
          <a:xfrm>
            <a:off x="457200" y="1821085"/>
            <a:ext cx="5065489"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6699"/>
                </a:solidFill>
                <a:effectLst/>
                <a:latin typeface="Consolas" panose="020B0609020204030204" pitchFamily="49" charset="0"/>
              </a:rPr>
              <a:t>from</a:t>
            </a: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a:ln>
                  <a:noFill/>
                </a:ln>
                <a:solidFill>
                  <a:srgbClr val="000000"/>
                </a:solidFill>
                <a:effectLst/>
                <a:latin typeface="Consolas" panose="020B0609020204030204" pitchFamily="49" charset="0"/>
              </a:rPr>
              <a:t>matplotlib </a:t>
            </a:r>
            <a:r>
              <a:rPr kumimoji="0" lang="en-US" altLang="en-US" sz="1800" b="1" i="0" u="none" strike="noStrike" cap="none" normalizeH="0" baseline="0" dirty="0">
                <a:ln>
                  <a:noFill/>
                </a:ln>
                <a:solidFill>
                  <a:srgbClr val="006699"/>
                </a:solidFill>
                <a:effectLst/>
                <a:latin typeface="Consolas" panose="020B0609020204030204" pitchFamily="49" charset="0"/>
              </a:rPr>
              <a:t>import</a:t>
            </a: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pyplot</a:t>
            </a:r>
            <a:r>
              <a:rPr kumimoji="0" lang="en-US" altLang="en-US" sz="1800" b="0" i="0" u="none" strike="noStrike" cap="none" normalizeH="0" baseline="0" dirty="0">
                <a:ln>
                  <a:noFill/>
                </a:ln>
                <a:solidFill>
                  <a:srgbClr val="000000"/>
                </a:solidFill>
                <a:effectLst/>
                <a:latin typeface="Consolas" panose="020B0609020204030204" pitchFamily="49" charset="0"/>
              </a:rPr>
              <a:t> as </a:t>
            </a:r>
            <a:r>
              <a:rPr kumimoji="0" lang="en-US" altLang="en-US" sz="1800" b="0" i="0" u="none" strike="noStrike" cap="none" normalizeH="0" baseline="0" dirty="0" err="1">
                <a:ln>
                  <a:noFill/>
                </a:ln>
                <a:solidFill>
                  <a:srgbClr val="000000"/>
                </a:solidFill>
                <a:effectLst/>
                <a:latin typeface="Consolas" panose="020B0609020204030204" pitchFamily="49" charset="0"/>
              </a:rPr>
              <a:t>plt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6699"/>
                </a:solidFill>
                <a:effectLst/>
                <a:latin typeface="Consolas" panose="020B0609020204030204" pitchFamily="49" charset="0"/>
              </a:rPr>
              <a:t>import</a:t>
            </a: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numpy</a:t>
            </a:r>
            <a:r>
              <a:rPr kumimoji="0" lang="en-US" altLang="en-US" sz="1800" b="0" i="0" u="none" strike="noStrike" cap="none" normalizeH="0" baseline="0" dirty="0">
                <a:ln>
                  <a:noFill/>
                </a:ln>
                <a:solidFill>
                  <a:srgbClr val="000000"/>
                </a:solidFill>
                <a:effectLst/>
                <a:latin typeface="Consolas" panose="020B0609020204030204" pitchFamily="49" charset="0"/>
              </a:rPr>
              <a:t> as np</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8200"/>
                </a:solidFill>
                <a:effectLst/>
                <a:latin typeface="Consolas" panose="020B0609020204030204" pitchFamily="49" charset="0"/>
              </a:rPr>
              <a:t># Creating dataset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onsolas" panose="020B0609020204030204" pitchFamily="49" charset="0"/>
              </a:rPr>
              <a:t>a </a:t>
            </a:r>
            <a:r>
              <a:rPr kumimoji="0" lang="en-US" altLang="en-US" sz="1800" b="1" i="0" u="none" strike="noStrike" cap="none" normalizeH="0" baseline="0" dirty="0">
                <a:ln>
                  <a:noFill/>
                </a:ln>
                <a:solidFill>
                  <a:srgbClr val="006699"/>
                </a:solidFill>
                <a:effectLst/>
                <a:latin typeface="Consolas" panose="020B0609020204030204" pitchFamily="49" charset="0"/>
              </a:rPr>
              <a:t>=</a:t>
            </a: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np.array</a:t>
            </a:r>
            <a:r>
              <a:rPr kumimoji="0" lang="en-US" altLang="en-US" sz="1800" b="0" i="0" u="none" strike="noStrike" cap="none" normalizeH="0" baseline="0" dirty="0">
                <a:ln>
                  <a:noFill/>
                </a:ln>
                <a:solidFill>
                  <a:srgbClr val="000000"/>
                </a:solidFill>
                <a:effectLst/>
                <a:latin typeface="Consolas" panose="020B0609020204030204" pitchFamily="49" charset="0"/>
              </a:rPr>
              <a:t>([</a:t>
            </a:r>
            <a:r>
              <a:rPr kumimoji="0" lang="en-US" altLang="en-US" sz="1800" b="0" i="0" u="none" strike="noStrike" cap="none" normalizeH="0" baseline="0" dirty="0">
                <a:ln>
                  <a:noFill/>
                </a:ln>
                <a:solidFill>
                  <a:srgbClr val="009900"/>
                </a:solidFill>
                <a:effectLst/>
                <a:latin typeface="Consolas" panose="020B0609020204030204" pitchFamily="49" charset="0"/>
              </a:rPr>
              <a:t>22</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87</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5</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43</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56</a:t>
            </a: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73</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55</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54</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11</a:t>
            </a: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20</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51</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5</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79</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31</a:t>
            </a: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27</a:t>
            </a: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8200"/>
                </a:solidFill>
                <a:effectLst/>
                <a:latin typeface="Consolas" panose="020B0609020204030204" pitchFamily="49" charset="0"/>
              </a:rPr>
              <a:t># Creating histogram</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onsolas" panose="020B0609020204030204" pitchFamily="49" charset="0"/>
              </a:rPr>
              <a:t>fig, ax </a:t>
            </a:r>
            <a:r>
              <a:rPr kumimoji="0" lang="en-US" altLang="en-US" sz="1800" b="1" i="0" u="none" strike="noStrike" cap="none" normalizeH="0" baseline="0" dirty="0">
                <a:ln>
                  <a:noFill/>
                </a:ln>
                <a:solidFill>
                  <a:srgbClr val="006699"/>
                </a:solidFill>
                <a:effectLst/>
                <a:latin typeface="Consolas" panose="020B0609020204030204" pitchFamily="49" charset="0"/>
              </a:rPr>
              <a:t>=</a:t>
            </a: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plt.subplots</a:t>
            </a:r>
            <a:r>
              <a:rPr kumimoji="0" lang="en-US" altLang="en-US" sz="1800" b="0" i="0" u="none" strike="noStrike" cap="none" normalizeH="0" baseline="0" dirty="0">
                <a:ln>
                  <a:noFill/>
                </a:ln>
                <a:solidFill>
                  <a:srgbClr val="000000"/>
                </a:solidFill>
                <a:effectLst/>
                <a:latin typeface="Consolas" panose="020B0609020204030204" pitchFamily="49" charset="0"/>
              </a:rPr>
              <a:t>(</a:t>
            </a:r>
            <a:r>
              <a:rPr kumimoji="0" lang="en-US" altLang="en-US" sz="1800" b="0" i="0" u="none" strike="noStrike" cap="none" normalizeH="0" baseline="0" dirty="0" err="1">
                <a:ln>
                  <a:noFill/>
                </a:ln>
                <a:solidFill>
                  <a:srgbClr val="000000"/>
                </a:solidFill>
                <a:effectLst/>
                <a:latin typeface="Consolas" panose="020B0609020204030204" pitchFamily="49" charset="0"/>
              </a:rPr>
              <a:t>figsize</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1" i="0" u="none" strike="noStrike" cap="none" normalizeH="0" baseline="0" dirty="0">
                <a:ln>
                  <a:noFill/>
                </a:ln>
                <a:solidFill>
                  <a:srgbClr val="006699"/>
                </a:solidFill>
                <a:effectLst/>
                <a:latin typeface="Consolas" panose="020B0609020204030204" pitchFamily="49" charset="0"/>
              </a:rPr>
              <a:t>=</a:t>
            </a:r>
            <a:r>
              <a:rPr kumimoji="0" lang="en-US" altLang="en-US" sz="1800" b="0" i="0" u="none" strike="noStrike" cap="none" normalizeH="0" baseline="0" dirty="0">
                <a:ln>
                  <a:noFill/>
                </a:ln>
                <a:solidFill>
                  <a:srgbClr val="000000"/>
                </a:solidFill>
                <a:effectLst/>
                <a:latin typeface="Consolas" panose="020B0609020204030204" pitchFamily="49" charset="0"/>
              </a:rPr>
              <a:t>(</a:t>
            </a:r>
            <a:r>
              <a:rPr kumimoji="0" lang="en-US" altLang="en-US" sz="1800" b="0" i="0" u="none" strike="noStrike" cap="none" normalizeH="0" baseline="0" dirty="0">
                <a:ln>
                  <a:noFill/>
                </a:ln>
                <a:solidFill>
                  <a:srgbClr val="009900"/>
                </a:solidFill>
                <a:effectLst/>
                <a:latin typeface="Consolas" panose="020B0609020204030204" pitchFamily="49" charset="0"/>
              </a:rPr>
              <a:t>10</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7</a:t>
            </a: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000000"/>
                </a:solidFill>
                <a:effectLst/>
                <a:latin typeface="Consolas" panose="020B0609020204030204" pitchFamily="49" charset="0"/>
              </a:rPr>
              <a:t>ax.hist</a:t>
            </a:r>
            <a:r>
              <a:rPr kumimoji="0" lang="en-US" altLang="en-US" sz="1800" b="0" i="0" u="none" strike="noStrike" cap="none" normalizeH="0" baseline="0" dirty="0">
                <a:ln>
                  <a:noFill/>
                </a:ln>
                <a:solidFill>
                  <a:srgbClr val="000000"/>
                </a:solidFill>
                <a:effectLst/>
                <a:latin typeface="Consolas" panose="020B0609020204030204" pitchFamily="49" charset="0"/>
              </a:rPr>
              <a:t>(a, bins </a:t>
            </a:r>
            <a:r>
              <a:rPr kumimoji="0" lang="en-US" altLang="en-US" sz="1800" b="1" i="0" u="none" strike="noStrike" cap="none" normalizeH="0" baseline="0" dirty="0">
                <a:ln>
                  <a:noFill/>
                </a:ln>
                <a:solidFill>
                  <a:srgbClr val="006699"/>
                </a:solidFill>
                <a:effectLst/>
                <a:latin typeface="Consolas" panose="020B0609020204030204" pitchFamily="49" charset="0"/>
              </a:rPr>
              <a:t>=</a:t>
            </a: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a:ln>
                  <a:noFill/>
                </a:ln>
                <a:solidFill>
                  <a:srgbClr val="000000"/>
                </a:solidFill>
                <a:effectLst/>
                <a:latin typeface="Consolas" panose="020B0609020204030204" pitchFamily="49" charset="0"/>
              </a:rPr>
              <a:t>[</a:t>
            </a:r>
            <a:r>
              <a:rPr kumimoji="0" lang="en-US" altLang="en-US" sz="1800" b="0" i="0" u="none" strike="noStrike" cap="none" normalizeH="0" baseline="0" dirty="0">
                <a:ln>
                  <a:noFill/>
                </a:ln>
                <a:solidFill>
                  <a:srgbClr val="009900"/>
                </a:solidFill>
                <a:effectLst/>
                <a:latin typeface="Consolas" panose="020B0609020204030204" pitchFamily="49" charset="0"/>
              </a:rPr>
              <a:t>0</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25</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50</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75</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100</a:t>
            </a: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8200"/>
                </a:solidFill>
                <a:effectLst/>
                <a:latin typeface="Consolas" panose="020B0609020204030204" pitchFamily="49" charset="0"/>
              </a:rPr>
              <a:t># Show plot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000000"/>
                </a:solidFill>
                <a:effectLst/>
                <a:latin typeface="Consolas" panose="020B0609020204030204" pitchFamily="49" charset="0"/>
              </a:rPr>
              <a:t>plt.show</a:t>
            </a: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50241756"/>
      </p:ext>
    </p:extLst>
  </p:cSld>
  <p:clrMapOvr>
    <a:masterClrMapping/>
  </p:clrMapOvr>
  <p:transition>
    <p:wipe dir="d"/>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314910-E27B-B84B-906A-948A7F11B61E}"/>
              </a:ext>
            </a:extLst>
          </p:cNvPr>
          <p:cNvSpPr>
            <a:spLocks noGrp="1"/>
          </p:cNvSpPr>
          <p:nvPr>
            <p:ph type="title"/>
          </p:nvPr>
        </p:nvSpPr>
        <p:spPr>
          <a:xfrm>
            <a:off x="457200" y="274638"/>
            <a:ext cx="7467600" cy="411162"/>
          </a:xfrm>
        </p:spPr>
        <p:txBody>
          <a:bodyPr>
            <a:normAutofit fontScale="90000"/>
          </a:bodyPr>
          <a:lstStyle/>
          <a:p>
            <a:r>
              <a:rPr lang="en-IN" dirty="0"/>
              <a:t>output</a:t>
            </a:r>
          </a:p>
        </p:txBody>
      </p:sp>
      <p:sp>
        <p:nvSpPr>
          <p:cNvPr id="4" name="Slide Number Placeholder 3">
            <a:extLst>
              <a:ext uri="{FF2B5EF4-FFF2-40B4-BE49-F238E27FC236}">
                <a16:creationId xmlns:a16="http://schemas.microsoft.com/office/drawing/2014/main" xmlns="" id="{0CC5C332-D875-2E40-EF96-B60BAD6C40ED}"/>
              </a:ext>
            </a:extLst>
          </p:cNvPr>
          <p:cNvSpPr>
            <a:spLocks noGrp="1"/>
          </p:cNvSpPr>
          <p:nvPr>
            <p:ph type="sldNum" sz="quarter" idx="15"/>
          </p:nvPr>
        </p:nvSpPr>
        <p:spPr/>
        <p:txBody>
          <a:bodyPr/>
          <a:lstStyle/>
          <a:p>
            <a:fld id="{0F5D03FE-C334-457E-BDA6-EF5BC71515B8}" type="slidenum">
              <a:rPr lang="en-US" smtClean="0"/>
              <a:pPr/>
              <a:t>62</a:t>
            </a:fld>
            <a:endParaRPr lang="en-US"/>
          </a:p>
        </p:txBody>
      </p:sp>
      <p:pic>
        <p:nvPicPr>
          <p:cNvPr id="9" name="Content Placeholder 8">
            <a:extLst>
              <a:ext uri="{FF2B5EF4-FFF2-40B4-BE49-F238E27FC236}">
                <a16:creationId xmlns:a16="http://schemas.microsoft.com/office/drawing/2014/main" xmlns="" id="{E6CB1161-BACE-1BF8-35D3-4E47D908BF28}"/>
              </a:ext>
            </a:extLst>
          </p:cNvPr>
          <p:cNvPicPr>
            <a:picLocks noGrp="1" noChangeAspect="1"/>
          </p:cNvPicPr>
          <p:nvPr>
            <p:ph sz="quarter" idx="1"/>
          </p:nvPr>
        </p:nvPicPr>
        <p:blipFill>
          <a:blip r:embed="rId2"/>
          <a:stretch>
            <a:fillRect/>
          </a:stretch>
        </p:blipFill>
        <p:spPr>
          <a:xfrm>
            <a:off x="1318066" y="990600"/>
            <a:ext cx="5562599" cy="4001145"/>
          </a:xfrm>
        </p:spPr>
      </p:pic>
    </p:spTree>
    <p:extLst>
      <p:ext uri="{BB962C8B-B14F-4D97-AF65-F5344CB8AC3E}">
        <p14:creationId xmlns:p14="http://schemas.microsoft.com/office/powerpoint/2010/main" val="3465950877"/>
      </p:ext>
    </p:extLst>
  </p:cSld>
  <p:clrMapOvr>
    <a:masterClrMapping/>
  </p:clrMapOvr>
  <p:transition>
    <p:wipe dir="d"/>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2E5896-1992-0F40-35B9-F5CDDCF57BEC}"/>
              </a:ext>
            </a:extLst>
          </p:cNvPr>
          <p:cNvSpPr>
            <a:spLocks noGrp="1"/>
          </p:cNvSpPr>
          <p:nvPr>
            <p:ph type="title"/>
          </p:nvPr>
        </p:nvSpPr>
        <p:spPr>
          <a:xfrm>
            <a:off x="457200" y="274638"/>
            <a:ext cx="7467600" cy="715962"/>
          </a:xfrm>
        </p:spPr>
        <p:txBody>
          <a:bodyPr/>
          <a:lstStyle/>
          <a:p>
            <a:r>
              <a:rPr lang="en-IN" dirty="0"/>
              <a:t>Plotting graph of given equation</a:t>
            </a:r>
          </a:p>
        </p:txBody>
      </p:sp>
      <p:sp>
        <p:nvSpPr>
          <p:cNvPr id="4" name="Slide Number Placeholder 3">
            <a:extLst>
              <a:ext uri="{FF2B5EF4-FFF2-40B4-BE49-F238E27FC236}">
                <a16:creationId xmlns:a16="http://schemas.microsoft.com/office/drawing/2014/main" xmlns="" id="{5ACC1CF0-F1F5-9D2F-8A36-956B0AC2DAA6}"/>
              </a:ext>
            </a:extLst>
          </p:cNvPr>
          <p:cNvSpPr>
            <a:spLocks noGrp="1"/>
          </p:cNvSpPr>
          <p:nvPr>
            <p:ph type="sldNum" sz="quarter" idx="15"/>
          </p:nvPr>
        </p:nvSpPr>
        <p:spPr/>
        <p:txBody>
          <a:bodyPr/>
          <a:lstStyle/>
          <a:p>
            <a:fld id="{0F5D03FE-C334-457E-BDA6-EF5BC71515B8}" type="slidenum">
              <a:rPr lang="en-US" smtClean="0"/>
              <a:pPr/>
              <a:t>63</a:t>
            </a:fld>
            <a:endParaRPr lang="en-US"/>
          </a:p>
        </p:txBody>
      </p:sp>
      <p:sp>
        <p:nvSpPr>
          <p:cNvPr id="5" name="Rectangle 2">
            <a:extLst>
              <a:ext uri="{FF2B5EF4-FFF2-40B4-BE49-F238E27FC236}">
                <a16:creationId xmlns:a16="http://schemas.microsoft.com/office/drawing/2014/main" xmlns="" id="{5FA24598-7827-BAA5-CAA1-7465D53C5900}"/>
              </a:ext>
            </a:extLst>
          </p:cNvPr>
          <p:cNvSpPr>
            <a:spLocks noGrp="1" noChangeArrowheads="1"/>
          </p:cNvSpPr>
          <p:nvPr>
            <p:ph sz="quarter" idx="1"/>
          </p:nvPr>
        </p:nvSpPr>
        <p:spPr bwMode="auto">
          <a:xfrm>
            <a:off x="990600" y="1676400"/>
            <a:ext cx="5638800" cy="3877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8200"/>
                </a:solidFill>
                <a:effectLst/>
                <a:latin typeface="Consolas" panose="020B0609020204030204" pitchFamily="49" charset="0"/>
              </a:rPr>
              <a:t># importing the required modules</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6699"/>
                </a:solidFill>
                <a:effectLst/>
                <a:latin typeface="Consolas" panose="020B0609020204030204" pitchFamily="49" charset="0"/>
              </a:rPr>
              <a:t>import</a:t>
            </a: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matplotlib.pyplot</a:t>
            </a:r>
            <a:r>
              <a:rPr kumimoji="0" lang="en-US" altLang="en-US" sz="1800" b="0" i="0" u="none" strike="noStrike" cap="none" normalizeH="0" baseline="0" dirty="0">
                <a:ln>
                  <a:noFill/>
                </a:ln>
                <a:solidFill>
                  <a:srgbClr val="000000"/>
                </a:solidFill>
                <a:effectLst/>
                <a:latin typeface="Consolas" panose="020B0609020204030204" pitchFamily="49" charset="0"/>
              </a:rPr>
              <a:t> as </a:t>
            </a:r>
            <a:r>
              <a:rPr kumimoji="0" lang="en-US" altLang="en-US" sz="1800" b="0" i="0" u="none" strike="noStrike" cap="none" normalizeH="0" baseline="0" dirty="0" err="1">
                <a:ln>
                  <a:noFill/>
                </a:ln>
                <a:solidFill>
                  <a:srgbClr val="000000"/>
                </a:solidFill>
                <a:effectLst/>
                <a:latin typeface="Consolas" panose="020B0609020204030204" pitchFamily="49" charset="0"/>
              </a:rPr>
              <a:t>plt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6699"/>
                </a:solidFill>
                <a:effectLst/>
                <a:latin typeface="Consolas" panose="020B0609020204030204" pitchFamily="49" charset="0"/>
              </a:rPr>
              <a:t>import</a:t>
            </a: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numpy</a:t>
            </a:r>
            <a:r>
              <a:rPr kumimoji="0" lang="en-US" altLang="en-US" sz="1800" b="0" i="0" u="none" strike="noStrike" cap="none" normalizeH="0" baseline="0" dirty="0">
                <a:ln>
                  <a:noFill/>
                </a:ln>
                <a:solidFill>
                  <a:srgbClr val="000000"/>
                </a:solidFill>
                <a:effectLst/>
                <a:latin typeface="Consolas" panose="020B0609020204030204" pitchFamily="49" charset="0"/>
              </a:rPr>
              <a:t> as np</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8200"/>
                </a:solidFill>
                <a:effectLst/>
                <a:latin typeface="Consolas" panose="020B0609020204030204" pitchFamily="49" charset="0"/>
              </a:rPr>
              <a:t># setting the x - coordinates</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onsolas" panose="020B0609020204030204" pitchFamily="49" charset="0"/>
              </a:rPr>
              <a:t>x </a:t>
            </a:r>
            <a:r>
              <a:rPr kumimoji="0" lang="en-US" altLang="en-US" sz="1800" b="1" i="0" u="none" strike="noStrike" cap="none" normalizeH="0" baseline="0" dirty="0">
                <a:ln>
                  <a:noFill/>
                </a:ln>
                <a:solidFill>
                  <a:srgbClr val="006699"/>
                </a:solidFill>
                <a:effectLst/>
                <a:latin typeface="Consolas" panose="020B0609020204030204" pitchFamily="49" charset="0"/>
              </a:rPr>
              <a:t>=</a:t>
            </a: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np.arange</a:t>
            </a:r>
            <a:r>
              <a:rPr kumimoji="0" lang="en-US" altLang="en-US" sz="1800" b="0" i="0" u="none" strike="noStrike" cap="none" normalizeH="0" baseline="0" dirty="0">
                <a:ln>
                  <a:noFill/>
                </a:ln>
                <a:solidFill>
                  <a:srgbClr val="000000"/>
                </a:solidFill>
                <a:effectLst/>
                <a:latin typeface="Consolas" panose="020B0609020204030204" pitchFamily="49" charset="0"/>
              </a:rPr>
              <a:t>(</a:t>
            </a:r>
            <a:r>
              <a:rPr kumimoji="0" lang="en-US" altLang="en-US" sz="1800" b="0" i="0" u="none" strike="noStrike" cap="none" normalizeH="0" baseline="0" dirty="0">
                <a:ln>
                  <a:noFill/>
                </a:ln>
                <a:solidFill>
                  <a:srgbClr val="009900"/>
                </a:solidFill>
                <a:effectLst/>
                <a:latin typeface="Consolas" panose="020B0609020204030204" pitchFamily="49" charset="0"/>
              </a:rPr>
              <a:t>0</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2</a:t>
            </a:r>
            <a:r>
              <a:rPr kumimoji="0" lang="en-US" altLang="en-US" sz="1800" b="1" i="0" u="none" strike="noStrike" cap="none" normalizeH="0" baseline="0" dirty="0">
                <a:ln>
                  <a:noFill/>
                </a:ln>
                <a:solidFill>
                  <a:srgbClr val="006699"/>
                </a:solidFill>
                <a:effectLst/>
                <a:latin typeface="Consolas" panose="020B0609020204030204" pitchFamily="49" charset="0"/>
              </a:rPr>
              <a:t>*</a:t>
            </a:r>
            <a:r>
              <a:rPr kumimoji="0" lang="en-US" altLang="en-US" sz="1800" b="0" i="0" u="none" strike="noStrike" cap="none" normalizeH="0" baseline="0" dirty="0">
                <a:ln>
                  <a:noFill/>
                </a:ln>
                <a:solidFill>
                  <a:srgbClr val="000000"/>
                </a:solidFill>
                <a:effectLst/>
                <a:latin typeface="Consolas" panose="020B0609020204030204" pitchFamily="49" charset="0"/>
              </a:rPr>
              <a:t>(</a:t>
            </a:r>
            <a:r>
              <a:rPr kumimoji="0" lang="en-US" altLang="en-US" sz="1800" b="0" i="0" u="none" strike="noStrike" cap="none" normalizeH="0" baseline="0" dirty="0" err="1">
                <a:ln>
                  <a:noFill/>
                </a:ln>
                <a:solidFill>
                  <a:srgbClr val="000000"/>
                </a:solidFill>
                <a:effectLst/>
                <a:latin typeface="Consolas" panose="020B0609020204030204" pitchFamily="49" charset="0"/>
              </a:rPr>
              <a:t>np.pi</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0.1</a:t>
            </a: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8200"/>
                </a:solidFill>
                <a:effectLst/>
                <a:latin typeface="Consolas" panose="020B0609020204030204" pitchFamily="49" charset="0"/>
              </a:rPr>
              <a:t># setting the corresponding y - coordinates</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onsolas" panose="020B0609020204030204" pitchFamily="49" charset="0"/>
              </a:rPr>
              <a:t>y </a:t>
            </a:r>
            <a:r>
              <a:rPr kumimoji="0" lang="en-US" altLang="en-US" sz="1800" b="1" i="0" u="none" strike="noStrike" cap="none" normalizeH="0" baseline="0" dirty="0">
                <a:ln>
                  <a:noFill/>
                </a:ln>
                <a:solidFill>
                  <a:srgbClr val="006699"/>
                </a:solidFill>
                <a:effectLst/>
                <a:latin typeface="Consolas" panose="020B0609020204030204" pitchFamily="49" charset="0"/>
              </a:rPr>
              <a:t>=</a:t>
            </a: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np.sin</a:t>
            </a:r>
            <a:r>
              <a:rPr kumimoji="0" lang="en-US" altLang="en-US" sz="1800" b="0" i="0" u="none" strike="noStrike" cap="none" normalizeH="0" baseline="0" dirty="0">
                <a:ln>
                  <a:noFill/>
                </a:ln>
                <a:solidFill>
                  <a:srgbClr val="000000"/>
                </a:solidFill>
                <a:effectLst/>
                <a:latin typeface="Consolas" panose="020B0609020204030204" pitchFamily="49" charset="0"/>
              </a:rPr>
              <a:t>(x)</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8200"/>
                </a:solidFill>
                <a:effectLst/>
                <a:latin typeface="Consolas" panose="020B0609020204030204" pitchFamily="49" charset="0"/>
              </a:rPr>
              <a:t># plotting the points</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000000"/>
                </a:solidFill>
                <a:effectLst/>
                <a:latin typeface="Consolas" panose="020B0609020204030204" pitchFamily="49" charset="0"/>
              </a:rPr>
              <a:t>plt.plot</a:t>
            </a:r>
            <a:r>
              <a:rPr kumimoji="0" lang="en-US" altLang="en-US" sz="1800" b="0" i="0" u="none" strike="noStrike" cap="none" normalizeH="0" baseline="0" dirty="0">
                <a:ln>
                  <a:noFill/>
                </a:ln>
                <a:solidFill>
                  <a:srgbClr val="000000"/>
                </a:solidFill>
                <a:effectLst/>
                <a:latin typeface="Consolas" panose="020B0609020204030204" pitchFamily="49" charset="0"/>
              </a:rPr>
              <a:t>(x, y)</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8200"/>
                </a:solidFill>
                <a:effectLst/>
                <a:latin typeface="Consolas" panose="020B0609020204030204" pitchFamily="49" charset="0"/>
              </a:rPr>
              <a:t># function to show the plot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000000"/>
                </a:solidFill>
                <a:effectLst/>
                <a:latin typeface="Consolas" panose="020B0609020204030204" pitchFamily="49" charset="0"/>
              </a:rPr>
              <a:t>plt.show</a:t>
            </a: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78775255"/>
      </p:ext>
    </p:extLst>
  </p:cSld>
  <p:clrMapOvr>
    <a:masterClrMapping/>
  </p:clrMapOvr>
  <p:transition>
    <p:wipe dir="d"/>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5014A6-8D59-B62A-CD41-FE7FECEF84C2}"/>
              </a:ext>
            </a:extLst>
          </p:cNvPr>
          <p:cNvSpPr>
            <a:spLocks noGrp="1"/>
          </p:cNvSpPr>
          <p:nvPr>
            <p:ph type="title"/>
          </p:nvPr>
        </p:nvSpPr>
        <p:spPr>
          <a:xfrm>
            <a:off x="457200" y="274638"/>
            <a:ext cx="7467600" cy="639762"/>
          </a:xfrm>
        </p:spPr>
        <p:txBody>
          <a:bodyPr/>
          <a:lstStyle/>
          <a:p>
            <a:r>
              <a:rPr lang="en-IN" dirty="0"/>
              <a:t>output</a:t>
            </a:r>
          </a:p>
        </p:txBody>
      </p:sp>
      <p:pic>
        <p:nvPicPr>
          <p:cNvPr id="6" name="Content Placeholder 5">
            <a:extLst>
              <a:ext uri="{FF2B5EF4-FFF2-40B4-BE49-F238E27FC236}">
                <a16:creationId xmlns:a16="http://schemas.microsoft.com/office/drawing/2014/main" xmlns="" id="{CE617953-6F25-A1D9-90C2-14D9E6404DF8}"/>
              </a:ext>
            </a:extLst>
          </p:cNvPr>
          <p:cNvPicPr>
            <a:picLocks noGrp="1" noChangeAspect="1"/>
          </p:cNvPicPr>
          <p:nvPr>
            <p:ph sz="quarter" idx="1"/>
          </p:nvPr>
        </p:nvPicPr>
        <p:blipFill>
          <a:blip r:embed="rId2"/>
          <a:stretch>
            <a:fillRect/>
          </a:stretch>
        </p:blipFill>
        <p:spPr>
          <a:xfrm>
            <a:off x="914400" y="914400"/>
            <a:ext cx="4991433" cy="3657600"/>
          </a:xfrm>
        </p:spPr>
      </p:pic>
      <p:sp>
        <p:nvSpPr>
          <p:cNvPr id="4" name="Slide Number Placeholder 3">
            <a:extLst>
              <a:ext uri="{FF2B5EF4-FFF2-40B4-BE49-F238E27FC236}">
                <a16:creationId xmlns:a16="http://schemas.microsoft.com/office/drawing/2014/main" xmlns="" id="{AC636E0C-9D67-1830-AC57-18C97C08C2BC}"/>
              </a:ext>
            </a:extLst>
          </p:cNvPr>
          <p:cNvSpPr>
            <a:spLocks noGrp="1"/>
          </p:cNvSpPr>
          <p:nvPr>
            <p:ph type="sldNum" sz="quarter" idx="15"/>
          </p:nvPr>
        </p:nvSpPr>
        <p:spPr/>
        <p:txBody>
          <a:bodyPr/>
          <a:lstStyle/>
          <a:p>
            <a:fld id="{0F5D03FE-C334-457E-BDA6-EF5BC71515B8}" type="slidenum">
              <a:rPr lang="en-US" smtClean="0"/>
              <a:pPr/>
              <a:t>64</a:t>
            </a:fld>
            <a:endParaRPr lang="en-US"/>
          </a:p>
        </p:txBody>
      </p:sp>
      <p:sp>
        <p:nvSpPr>
          <p:cNvPr id="8" name="TextBox 7">
            <a:extLst>
              <a:ext uri="{FF2B5EF4-FFF2-40B4-BE49-F238E27FC236}">
                <a16:creationId xmlns:a16="http://schemas.microsoft.com/office/drawing/2014/main" xmlns="" id="{BF9C4440-13B2-046E-B3D3-22FF65590D4B}"/>
              </a:ext>
            </a:extLst>
          </p:cNvPr>
          <p:cNvSpPr txBox="1"/>
          <p:nvPr/>
        </p:nvSpPr>
        <p:spPr>
          <a:xfrm>
            <a:off x="762000" y="4340856"/>
            <a:ext cx="6096000" cy="2031325"/>
          </a:xfrm>
          <a:prstGeom prst="rect">
            <a:avLst/>
          </a:prstGeom>
          <a:noFill/>
        </p:spPr>
        <p:txBody>
          <a:bodyPr wrap="square">
            <a:spAutoFit/>
          </a:bodyPr>
          <a:lstStyle/>
          <a:p>
            <a:pPr algn="l" fontAlgn="base">
              <a:buFont typeface="Arial" panose="020B0604020202020204" pitchFamily="34" charset="0"/>
              <a:buChar char="•"/>
            </a:pPr>
            <a:r>
              <a:rPr lang="en-US" b="0" i="0" dirty="0">
                <a:solidFill>
                  <a:srgbClr val="273239"/>
                </a:solidFill>
                <a:effectLst/>
                <a:latin typeface="urw-din"/>
              </a:rPr>
              <a:t>To set the x-axis values, we use</a:t>
            </a:r>
            <a:r>
              <a:rPr lang="en-US" b="1" i="0" dirty="0">
                <a:solidFill>
                  <a:srgbClr val="273239"/>
                </a:solidFill>
                <a:effectLst/>
                <a:latin typeface="urw-din"/>
              </a:rPr>
              <a:t> </a:t>
            </a:r>
            <a:r>
              <a:rPr lang="en-US" b="0" i="0" dirty="0">
                <a:solidFill>
                  <a:srgbClr val="273239"/>
                </a:solidFill>
                <a:effectLst/>
                <a:latin typeface="urw-din"/>
              </a:rPr>
              <a:t>the </a:t>
            </a:r>
            <a:r>
              <a:rPr lang="en-US" b="1" i="0" dirty="0" err="1">
                <a:solidFill>
                  <a:srgbClr val="273239"/>
                </a:solidFill>
                <a:effectLst/>
                <a:latin typeface="urw-din"/>
              </a:rPr>
              <a:t>np.arange</a:t>
            </a:r>
            <a:r>
              <a:rPr lang="en-US" b="1" i="0" dirty="0">
                <a:solidFill>
                  <a:srgbClr val="273239"/>
                </a:solidFill>
                <a:effectLst/>
                <a:latin typeface="urw-din"/>
              </a:rPr>
              <a:t>()</a:t>
            </a:r>
            <a:r>
              <a:rPr lang="en-US" b="0" i="0" dirty="0">
                <a:solidFill>
                  <a:srgbClr val="273239"/>
                </a:solidFill>
                <a:effectLst/>
                <a:latin typeface="urw-din"/>
              </a:rPr>
              <a:t> method in which the first two arguments are for range and the third one for step-wise increment. The result is a NumPy array.</a:t>
            </a:r>
          </a:p>
          <a:p>
            <a:pPr algn="l" fontAlgn="base">
              <a:buFont typeface="Arial" panose="020B0604020202020204" pitchFamily="34" charset="0"/>
              <a:buChar char="•"/>
            </a:pPr>
            <a:r>
              <a:rPr lang="en-US" b="0" i="0" dirty="0">
                <a:solidFill>
                  <a:srgbClr val="273239"/>
                </a:solidFill>
                <a:effectLst/>
                <a:latin typeface="urw-din"/>
              </a:rPr>
              <a:t>To get corresponding y-axis values, we simply use the predefined </a:t>
            </a:r>
            <a:r>
              <a:rPr lang="en-US" b="1" i="0" dirty="0" err="1">
                <a:solidFill>
                  <a:srgbClr val="273239"/>
                </a:solidFill>
                <a:effectLst/>
                <a:latin typeface="urw-din"/>
              </a:rPr>
              <a:t>np.sin</a:t>
            </a:r>
            <a:r>
              <a:rPr lang="en-US" b="1" i="0" dirty="0">
                <a:solidFill>
                  <a:srgbClr val="273239"/>
                </a:solidFill>
                <a:effectLst/>
                <a:latin typeface="urw-din"/>
              </a:rPr>
              <a:t>()</a:t>
            </a:r>
            <a:r>
              <a:rPr lang="en-US" b="0" i="0" dirty="0">
                <a:solidFill>
                  <a:srgbClr val="273239"/>
                </a:solidFill>
                <a:effectLst/>
                <a:latin typeface="urw-din"/>
              </a:rPr>
              <a:t> method on the NumPy array.</a:t>
            </a:r>
          </a:p>
          <a:p>
            <a:pPr algn="l" fontAlgn="base">
              <a:buFont typeface="Arial" panose="020B0604020202020204" pitchFamily="34" charset="0"/>
              <a:buChar char="•"/>
            </a:pPr>
            <a:r>
              <a:rPr lang="en-US" b="0" i="0" dirty="0">
                <a:solidFill>
                  <a:srgbClr val="273239"/>
                </a:solidFill>
                <a:effectLst/>
                <a:latin typeface="urw-din"/>
              </a:rPr>
              <a:t>Finally, we plot the points by passing x and y arrays to the </a:t>
            </a:r>
            <a:r>
              <a:rPr lang="en-US" b="1" i="0" dirty="0" err="1">
                <a:solidFill>
                  <a:srgbClr val="273239"/>
                </a:solidFill>
                <a:effectLst/>
                <a:latin typeface="urw-din"/>
              </a:rPr>
              <a:t>plt.plot</a:t>
            </a:r>
            <a:r>
              <a:rPr lang="en-US" b="1" i="0" dirty="0">
                <a:solidFill>
                  <a:srgbClr val="273239"/>
                </a:solidFill>
                <a:effectLst/>
                <a:latin typeface="urw-din"/>
              </a:rPr>
              <a:t>()</a:t>
            </a:r>
            <a:r>
              <a:rPr lang="en-US" b="0" i="0" dirty="0">
                <a:solidFill>
                  <a:srgbClr val="273239"/>
                </a:solidFill>
                <a:effectLst/>
                <a:latin typeface="urw-din"/>
              </a:rPr>
              <a:t> function.</a:t>
            </a:r>
          </a:p>
        </p:txBody>
      </p:sp>
    </p:spTree>
    <p:extLst>
      <p:ext uri="{BB962C8B-B14F-4D97-AF65-F5344CB8AC3E}">
        <p14:creationId xmlns:p14="http://schemas.microsoft.com/office/powerpoint/2010/main" val="3106994763"/>
      </p:ext>
    </p:extLst>
  </p:cSld>
  <p:clrMapOvr>
    <a:masterClrMapping/>
  </p:clrMapOvr>
  <p:transition>
    <p:wipe dir="d"/>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xfrm>
            <a:off x="869819" y="380999"/>
            <a:ext cx="7467600" cy="1089507"/>
          </a:xfrm>
          <a:prstGeom prst="rect">
            <a:avLst/>
          </a:prstGeom>
        </p:spPr>
        <p:txBody>
          <a:bodyPr spcFirstLastPara="1" vert="horz" wrap="square" lIns="91425" tIns="91425" rIns="91425" bIns="91425" anchor="ctr" anchorCtr="0">
            <a:noAutofit/>
          </a:bodyPr>
          <a:lstStyle/>
          <a:p>
            <a:pPr lvl="0" algn="ctr"/>
            <a:r>
              <a:rPr lang="en-US" sz="2400" dirty="0" smtClean="0">
                <a:solidFill>
                  <a:srgbClr val="2C363A"/>
                </a:solidFill>
              </a:rPr>
              <a:t>Assignment</a:t>
            </a:r>
            <a:endParaRPr sz="2400" dirty="0">
              <a:solidFill>
                <a:schemeClr val="accent2"/>
              </a:solidFill>
            </a:endParaRPr>
          </a:p>
        </p:txBody>
      </p:sp>
      <p:sp>
        <p:nvSpPr>
          <p:cNvPr id="230" name="Google Shape;230;p26"/>
          <p:cNvSpPr txBox="1">
            <a:spLocks noGrp="1"/>
          </p:cNvSpPr>
          <p:nvPr>
            <p:ph type="sldNum" sz="quarter" idx="15"/>
          </p:nvPr>
        </p:nvSpPr>
        <p:spPr>
          <a:prstGeom prst="rect">
            <a:avLst/>
          </a:prstGeom>
        </p:spPr>
        <p:txBody>
          <a:bodyPr spcFirstLastPara="1" vert="horz" wrap="square" lIns="91425" tIns="91425" rIns="91425" bIns="91425" anchor="t" anchorCtr="0">
            <a:noAutofit/>
          </a:bodyPr>
          <a:lstStyle/>
          <a:p>
            <a:pPr algn="r"/>
            <a:fld id="{00000000-1234-1234-1234-123412341234}" type="slidenum">
              <a:rPr lang="en"/>
              <a:pPr algn="r"/>
              <a:t>65</a:t>
            </a:fld>
            <a:endParaRPr/>
          </a:p>
        </p:txBody>
      </p:sp>
      <p:sp>
        <p:nvSpPr>
          <p:cNvPr id="2" name="Rectangle 1"/>
          <p:cNvSpPr/>
          <p:nvPr/>
        </p:nvSpPr>
        <p:spPr>
          <a:xfrm>
            <a:off x="304800" y="1263028"/>
            <a:ext cx="8433816" cy="1569660"/>
          </a:xfrm>
          <a:prstGeom prst="rect">
            <a:avLst/>
          </a:prstGeom>
        </p:spPr>
        <p:txBody>
          <a:bodyPr wrap="square">
            <a:spAutoFit/>
          </a:bodyPr>
          <a:lstStyle/>
          <a:p>
            <a:pPr marL="285750" indent="-285750">
              <a:buFont typeface="Arial" panose="020B0604020202020204" pitchFamily="34" charset="0"/>
              <a:buChar char="•"/>
            </a:pPr>
            <a:r>
              <a:rPr lang="en-US" dirty="0"/>
              <a:t>In this assignment you'll train several models and evaluate how effectively they predict instances of fraud</a:t>
            </a:r>
            <a:r>
              <a:rPr lang="en-US" dirty="0" smtClean="0"/>
              <a:t>.</a:t>
            </a:r>
          </a:p>
          <a:p>
            <a:pPr marL="342900" indent="-342900">
              <a:buFont typeface="Arial" panose="020B0604020202020204" pitchFamily="34" charset="0"/>
              <a:buChar char="•"/>
            </a:pPr>
            <a:endParaRPr lang="en-US" sz="2000" b="1" dirty="0" smtClean="0">
              <a:solidFill>
                <a:schemeClr val="accent2"/>
              </a:solidFill>
            </a:endParaRPr>
          </a:p>
          <a:p>
            <a:r>
              <a:rPr lang="en-US" sz="2000" b="1" dirty="0" smtClean="0">
                <a:solidFill>
                  <a:schemeClr val="accent2"/>
                </a:solidFill>
              </a:rPr>
              <a:t>Ref: https</a:t>
            </a:r>
            <a:r>
              <a:rPr lang="en-US" sz="2000" b="1" dirty="0">
                <a:solidFill>
                  <a:schemeClr val="accent2"/>
                </a:solidFill>
              </a:rPr>
              <a:t>://github.com/amirkeren/applied-machine-learning-in-python/blob/master/Assignment%2B3.ipynb</a:t>
            </a:r>
            <a:endParaRPr lang="en-US" sz="2400" b="1" dirty="0">
              <a:solidFill>
                <a:schemeClr val="accent2"/>
              </a:solidFill>
            </a:endParaRPr>
          </a:p>
        </p:txBody>
      </p:sp>
    </p:spTree>
    <p:extLst>
      <p:ext uri="{BB962C8B-B14F-4D97-AF65-F5344CB8AC3E}">
        <p14:creationId xmlns:p14="http://schemas.microsoft.com/office/powerpoint/2010/main" val="160138387"/>
      </p:ext>
    </p:extLst>
  </p:cSld>
  <p:clrMapOvr>
    <a:masterClrMapping/>
  </p:clrMapOvr>
  <p:transition>
    <p:wipe dir="d"/>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xfrm>
            <a:off x="869819" y="380999"/>
            <a:ext cx="7467600" cy="1089507"/>
          </a:xfrm>
          <a:prstGeom prst="rect">
            <a:avLst/>
          </a:prstGeom>
        </p:spPr>
        <p:txBody>
          <a:bodyPr spcFirstLastPara="1" vert="horz" wrap="square" lIns="91425" tIns="91425" rIns="91425" bIns="91425" anchor="ctr" anchorCtr="0">
            <a:noAutofit/>
          </a:bodyPr>
          <a:lstStyle/>
          <a:p>
            <a:pPr lvl="0" algn="ctr"/>
            <a:r>
              <a:rPr lang="en-US" sz="2400" dirty="0">
                <a:solidFill>
                  <a:srgbClr val="2C363A"/>
                </a:solidFill>
              </a:rPr>
              <a:t>Code for the presentation can be found here</a:t>
            </a:r>
            <a:endParaRPr sz="2400" dirty="0">
              <a:solidFill>
                <a:schemeClr val="accent2"/>
              </a:solidFill>
            </a:endParaRPr>
          </a:p>
        </p:txBody>
      </p:sp>
      <p:sp>
        <p:nvSpPr>
          <p:cNvPr id="230" name="Google Shape;230;p26"/>
          <p:cNvSpPr txBox="1">
            <a:spLocks noGrp="1"/>
          </p:cNvSpPr>
          <p:nvPr>
            <p:ph type="sldNum" sz="quarter" idx="15"/>
          </p:nvPr>
        </p:nvSpPr>
        <p:spPr>
          <a:prstGeom prst="rect">
            <a:avLst/>
          </a:prstGeom>
        </p:spPr>
        <p:txBody>
          <a:bodyPr spcFirstLastPara="1" vert="horz" wrap="square" lIns="91425" tIns="91425" rIns="91425" bIns="91425" anchor="t" anchorCtr="0">
            <a:noAutofit/>
          </a:bodyPr>
          <a:lstStyle/>
          <a:p>
            <a:pPr algn="r"/>
            <a:fld id="{00000000-1234-1234-1234-123412341234}" type="slidenum">
              <a:rPr lang="en"/>
              <a:pPr algn="r"/>
              <a:t>66</a:t>
            </a:fld>
            <a:endParaRPr/>
          </a:p>
        </p:txBody>
      </p:sp>
      <p:sp>
        <p:nvSpPr>
          <p:cNvPr id="2" name="Rectangle 1"/>
          <p:cNvSpPr/>
          <p:nvPr/>
        </p:nvSpPr>
        <p:spPr>
          <a:xfrm>
            <a:off x="228600" y="2667000"/>
            <a:ext cx="8685391" cy="1138773"/>
          </a:xfrm>
          <a:prstGeom prst="rect">
            <a:avLst/>
          </a:prstGeom>
        </p:spPr>
        <p:txBody>
          <a:bodyPr wrap="none">
            <a:spAutoFit/>
          </a:bodyPr>
          <a:lstStyle/>
          <a:p>
            <a:pPr algn="ctr"/>
            <a:r>
              <a:rPr lang="en-US" sz="2000" b="1" dirty="0"/>
              <a:t>Refer Readme.md of </a:t>
            </a:r>
            <a:r>
              <a:rPr lang="en-US" sz="2000" b="1" dirty="0" err="1"/>
              <a:t>github</a:t>
            </a:r>
            <a:r>
              <a:rPr lang="en-US" sz="2000" b="1" dirty="0"/>
              <a:t> repository for list of assignments:</a:t>
            </a:r>
          </a:p>
          <a:p>
            <a:pPr algn="ctr"/>
            <a:endParaRPr lang="en-US" sz="2400" b="1" dirty="0"/>
          </a:p>
          <a:p>
            <a:pPr algn="ctr"/>
            <a:r>
              <a:rPr lang="en-US" sz="2400" b="1" dirty="0"/>
              <a:t>https://github.com/tahirmirji/ai_with_python_keonics</a:t>
            </a:r>
          </a:p>
        </p:txBody>
      </p:sp>
    </p:spTree>
    <p:extLst>
      <p:ext uri="{BB962C8B-B14F-4D97-AF65-F5344CB8AC3E}">
        <p14:creationId xmlns:p14="http://schemas.microsoft.com/office/powerpoint/2010/main" val="2407997134"/>
      </p:ext>
    </p:extLst>
  </p:cSld>
  <p:clrMapOvr>
    <a:masterClrMapping/>
  </p:clrMapOvr>
  <p:transition>
    <p:wipe dir="d"/>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5"/>
          </p:nvPr>
        </p:nvSpPr>
        <p:spPr/>
        <p:txBody>
          <a:bodyPr/>
          <a:lstStyle/>
          <a:p>
            <a:pPr algn="r"/>
            <a:fld id="{00000000-1234-1234-1234-123412341234}" type="slidenum">
              <a:rPr lang="en" smtClean="0"/>
              <a:pPr algn="r"/>
              <a:t>67</a:t>
            </a:fld>
            <a:endParaRPr lang="en"/>
          </a:p>
        </p:txBody>
      </p:sp>
      <p:sp>
        <p:nvSpPr>
          <p:cNvPr id="6" name="Oval 5"/>
          <p:cNvSpPr/>
          <p:nvPr/>
        </p:nvSpPr>
        <p:spPr>
          <a:xfrm>
            <a:off x="837283" y="-299444"/>
            <a:ext cx="7590621" cy="75906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dirty="0"/>
              <a:t>Thank You</a:t>
            </a:r>
          </a:p>
        </p:txBody>
      </p:sp>
    </p:spTree>
    <p:extLst>
      <p:ext uri="{BB962C8B-B14F-4D97-AF65-F5344CB8AC3E}">
        <p14:creationId xmlns:p14="http://schemas.microsoft.com/office/powerpoint/2010/main" val="1316773092"/>
      </p:ext>
    </p:extLst>
  </p:cSld>
  <p:clrMapOvr>
    <a:masterClrMapping/>
  </p:clrMapOvr>
  <p:transition>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pPr algn="l"/>
            <a:r>
              <a:rPr lang="en-US" sz="2800" dirty="0"/>
              <a:t>Ex 2:</a:t>
            </a:r>
          </a:p>
        </p:txBody>
      </p:sp>
      <p:sp>
        <p:nvSpPr>
          <p:cNvPr id="3" name="Content Placeholder 2"/>
          <p:cNvSpPr>
            <a:spLocks noGrp="1"/>
          </p:cNvSpPr>
          <p:nvPr>
            <p:ph sz="quarter" idx="1"/>
          </p:nvPr>
        </p:nvSpPr>
        <p:spPr>
          <a:xfrm>
            <a:off x="457200" y="685800"/>
            <a:ext cx="8229600" cy="5440363"/>
          </a:xfrm>
        </p:spPr>
        <p:txBody>
          <a:bodyPr>
            <a:normAutofit fontScale="92500" lnSpcReduction="20000"/>
          </a:bodyPr>
          <a:lstStyle/>
          <a:p>
            <a:pPr>
              <a:buNone/>
            </a:pPr>
            <a:r>
              <a:rPr lang="en-US" dirty="0"/>
              <a:t>#1 dimensional array</a:t>
            </a:r>
          </a:p>
          <a:p>
            <a:r>
              <a:rPr lang="en-US" dirty="0">
                <a:solidFill>
                  <a:srgbClr val="FFC000"/>
                </a:solidFill>
              </a:rPr>
              <a:t>import </a:t>
            </a:r>
            <a:r>
              <a:rPr lang="en-US" dirty="0" err="1">
                <a:solidFill>
                  <a:srgbClr val="FFC000"/>
                </a:solidFill>
              </a:rPr>
              <a:t>numpy</a:t>
            </a:r>
            <a:r>
              <a:rPr lang="en-US" dirty="0">
                <a:solidFill>
                  <a:srgbClr val="FFC000"/>
                </a:solidFill>
              </a:rPr>
              <a:t> as </a:t>
            </a:r>
            <a:r>
              <a:rPr lang="en-US" dirty="0" err="1">
                <a:solidFill>
                  <a:srgbClr val="FFC000"/>
                </a:solidFill>
              </a:rPr>
              <a:t>np</a:t>
            </a:r>
            <a:r>
              <a:rPr lang="en-US" dirty="0">
                <a:solidFill>
                  <a:srgbClr val="FFC000"/>
                </a:solidFill>
              </a:rPr>
              <a:t> </a:t>
            </a:r>
          </a:p>
          <a:p>
            <a:pPr>
              <a:buNone/>
            </a:pPr>
            <a:r>
              <a:rPr lang="en-US" dirty="0">
                <a:solidFill>
                  <a:srgbClr val="FFC000"/>
                </a:solidFill>
              </a:rPr>
              <a:t>      a = </a:t>
            </a:r>
            <a:r>
              <a:rPr lang="en-US" dirty="0" err="1">
                <a:solidFill>
                  <a:srgbClr val="FFC000"/>
                </a:solidFill>
              </a:rPr>
              <a:t>np.array</a:t>
            </a:r>
            <a:r>
              <a:rPr lang="en-US" dirty="0">
                <a:solidFill>
                  <a:srgbClr val="FFC000"/>
                </a:solidFill>
              </a:rPr>
              <a:t>([1,2,3]) </a:t>
            </a:r>
          </a:p>
          <a:p>
            <a:pPr>
              <a:buNone/>
            </a:pPr>
            <a:r>
              <a:rPr lang="en-US" dirty="0">
                <a:solidFill>
                  <a:srgbClr val="FFC000"/>
                </a:solidFill>
              </a:rPr>
              <a:t>      print a</a:t>
            </a:r>
          </a:p>
          <a:p>
            <a:r>
              <a:rPr lang="en-US" dirty="0"/>
              <a:t>The output is as follows –</a:t>
            </a:r>
          </a:p>
          <a:p>
            <a:pPr>
              <a:buNone/>
            </a:pPr>
            <a:r>
              <a:rPr lang="en-US" dirty="0">
                <a:solidFill>
                  <a:srgbClr val="FFC000"/>
                </a:solidFill>
              </a:rPr>
              <a:t>[1, 2, 3]</a:t>
            </a:r>
          </a:p>
          <a:p>
            <a:pPr>
              <a:buNone/>
            </a:pPr>
            <a:endParaRPr lang="en-US" dirty="0"/>
          </a:p>
          <a:p>
            <a:pPr>
              <a:buNone/>
            </a:pPr>
            <a:r>
              <a:rPr lang="en-US" dirty="0"/>
              <a:t>Ex 3:</a:t>
            </a:r>
          </a:p>
          <a:p>
            <a:pPr>
              <a:buNone/>
            </a:pPr>
            <a:r>
              <a:rPr lang="en-US" dirty="0"/>
              <a:t># 2 dimensional arrays</a:t>
            </a:r>
          </a:p>
          <a:p>
            <a:r>
              <a:rPr lang="en-US" dirty="0">
                <a:solidFill>
                  <a:srgbClr val="FFC000"/>
                </a:solidFill>
              </a:rPr>
              <a:t>import </a:t>
            </a:r>
            <a:r>
              <a:rPr lang="en-US" dirty="0" err="1">
                <a:solidFill>
                  <a:srgbClr val="FFC000"/>
                </a:solidFill>
              </a:rPr>
              <a:t>numpy</a:t>
            </a:r>
            <a:r>
              <a:rPr lang="en-US" dirty="0">
                <a:solidFill>
                  <a:srgbClr val="FFC000"/>
                </a:solidFill>
              </a:rPr>
              <a:t> as </a:t>
            </a:r>
            <a:r>
              <a:rPr lang="en-US" dirty="0" err="1">
                <a:solidFill>
                  <a:srgbClr val="FFC000"/>
                </a:solidFill>
              </a:rPr>
              <a:t>np</a:t>
            </a:r>
            <a:r>
              <a:rPr lang="en-US" dirty="0">
                <a:solidFill>
                  <a:srgbClr val="FFC000"/>
                </a:solidFill>
              </a:rPr>
              <a:t> </a:t>
            </a:r>
          </a:p>
          <a:p>
            <a:pPr>
              <a:buNone/>
            </a:pPr>
            <a:r>
              <a:rPr lang="en-US" dirty="0">
                <a:solidFill>
                  <a:srgbClr val="FFC000"/>
                </a:solidFill>
              </a:rPr>
              <a:t>     a = </a:t>
            </a:r>
            <a:r>
              <a:rPr lang="en-US" dirty="0" err="1">
                <a:solidFill>
                  <a:srgbClr val="FFC000"/>
                </a:solidFill>
              </a:rPr>
              <a:t>np.array</a:t>
            </a:r>
            <a:r>
              <a:rPr lang="en-US" dirty="0">
                <a:solidFill>
                  <a:srgbClr val="FFC000"/>
                </a:solidFill>
              </a:rPr>
              <a:t>([[1, 2], [3, 4]]) </a:t>
            </a:r>
          </a:p>
          <a:p>
            <a:pPr>
              <a:buNone/>
            </a:pPr>
            <a:r>
              <a:rPr lang="en-US" dirty="0">
                <a:solidFill>
                  <a:srgbClr val="FFC000"/>
                </a:solidFill>
              </a:rPr>
              <a:t>      print a</a:t>
            </a:r>
          </a:p>
          <a:p>
            <a:r>
              <a:rPr lang="en-US" dirty="0"/>
              <a:t>The output is as follows −</a:t>
            </a:r>
          </a:p>
          <a:p>
            <a:pPr>
              <a:buNone/>
            </a:pPr>
            <a:r>
              <a:rPr lang="en-US" dirty="0">
                <a:solidFill>
                  <a:srgbClr val="FFC000"/>
                </a:solidFill>
              </a:rPr>
              <a:t>[[1, 2] </a:t>
            </a:r>
          </a:p>
          <a:p>
            <a:pPr>
              <a:buNone/>
            </a:pPr>
            <a:r>
              <a:rPr lang="en-US" dirty="0">
                <a:solidFill>
                  <a:srgbClr val="FFC000"/>
                </a:solidFill>
              </a:rPr>
              <a:t> [3, 4]]</a:t>
            </a:r>
          </a:p>
          <a:p>
            <a:pPr>
              <a:buNone/>
            </a:pPr>
            <a:endParaRPr lang="en-US" dirty="0"/>
          </a:p>
          <a:p>
            <a:pPr>
              <a:buNone/>
            </a:pPr>
            <a:endParaRPr lang="en-US" dirty="0"/>
          </a:p>
          <a:p>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7</a:t>
            </a:fld>
            <a:endParaRPr lang="en-US"/>
          </a:p>
        </p:txBody>
      </p:sp>
    </p:spTree>
  </p:cSld>
  <p:clrMapOvr>
    <a:masterClrMapping/>
  </p:clrMapOvr>
  <p:transition>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990600"/>
            <a:ext cx="8229600" cy="5135563"/>
          </a:xfrm>
        </p:spPr>
        <p:txBody>
          <a:bodyPr>
            <a:normAutofit/>
          </a:bodyPr>
          <a:lstStyle/>
          <a:p>
            <a:r>
              <a:rPr lang="en-US" dirty="0"/>
              <a:t>Ex 3</a:t>
            </a:r>
          </a:p>
          <a:p>
            <a:pPr>
              <a:buNone/>
            </a:pPr>
            <a:r>
              <a:rPr lang="en-US" dirty="0"/>
              <a:t>#3D array</a:t>
            </a:r>
          </a:p>
          <a:p>
            <a:r>
              <a:rPr lang="en-US" sz="2400" dirty="0">
                <a:solidFill>
                  <a:srgbClr val="FFC000"/>
                </a:solidFill>
              </a:rPr>
              <a:t>import </a:t>
            </a:r>
            <a:r>
              <a:rPr lang="en-US" sz="2400" dirty="0" err="1">
                <a:solidFill>
                  <a:srgbClr val="FFC000"/>
                </a:solidFill>
              </a:rPr>
              <a:t>numpy</a:t>
            </a:r>
            <a:r>
              <a:rPr lang="en-US" sz="2400" dirty="0">
                <a:solidFill>
                  <a:srgbClr val="FFC000"/>
                </a:solidFill>
              </a:rPr>
              <a:t> as </a:t>
            </a:r>
            <a:r>
              <a:rPr lang="en-US" sz="2400" dirty="0" err="1">
                <a:solidFill>
                  <a:srgbClr val="FFC000"/>
                </a:solidFill>
              </a:rPr>
              <a:t>np</a:t>
            </a:r>
            <a:r>
              <a:rPr lang="en-US" sz="2400" dirty="0">
                <a:solidFill>
                  <a:srgbClr val="FFC000"/>
                </a:solidFill>
              </a:rPr>
              <a:t/>
            </a:r>
            <a:br>
              <a:rPr lang="en-US" sz="2400" dirty="0">
                <a:solidFill>
                  <a:srgbClr val="FFC000"/>
                </a:solidFill>
              </a:rPr>
            </a:br>
            <a:r>
              <a:rPr lang="en-US" sz="2400" dirty="0">
                <a:solidFill>
                  <a:srgbClr val="FFC000"/>
                </a:solidFill>
              </a:rPr>
              <a:t/>
            </a:r>
            <a:br>
              <a:rPr lang="en-US" sz="2400" dirty="0">
                <a:solidFill>
                  <a:srgbClr val="FFC000"/>
                </a:solidFill>
              </a:rPr>
            </a:br>
            <a:r>
              <a:rPr lang="en-US" sz="2400" dirty="0" err="1">
                <a:solidFill>
                  <a:srgbClr val="FFC000"/>
                </a:solidFill>
              </a:rPr>
              <a:t>arr</a:t>
            </a:r>
            <a:r>
              <a:rPr lang="en-US" sz="2400" dirty="0">
                <a:solidFill>
                  <a:srgbClr val="FFC000"/>
                </a:solidFill>
              </a:rPr>
              <a:t> = </a:t>
            </a:r>
            <a:r>
              <a:rPr lang="en-US" sz="2400" dirty="0" err="1">
                <a:solidFill>
                  <a:srgbClr val="FFC000"/>
                </a:solidFill>
              </a:rPr>
              <a:t>np.array</a:t>
            </a:r>
            <a:r>
              <a:rPr lang="en-US" sz="2400" dirty="0">
                <a:solidFill>
                  <a:srgbClr val="FFC000"/>
                </a:solidFill>
              </a:rPr>
              <a:t>([[[1, 2, 3], [4, 5, 6]], [[1, 2, 3], [4, 5, 6]]])</a:t>
            </a:r>
            <a:br>
              <a:rPr lang="en-US" sz="2400" dirty="0">
                <a:solidFill>
                  <a:srgbClr val="FFC000"/>
                </a:solidFill>
              </a:rPr>
            </a:br>
            <a:r>
              <a:rPr lang="en-US" sz="2400" dirty="0">
                <a:solidFill>
                  <a:srgbClr val="FFC000"/>
                </a:solidFill>
              </a:rPr>
              <a:t/>
            </a:r>
            <a:br>
              <a:rPr lang="en-US" sz="2400" dirty="0">
                <a:solidFill>
                  <a:srgbClr val="FFC000"/>
                </a:solidFill>
              </a:rPr>
            </a:br>
            <a:r>
              <a:rPr lang="en-US" sz="2400" dirty="0">
                <a:solidFill>
                  <a:srgbClr val="FFC000"/>
                </a:solidFill>
              </a:rPr>
              <a:t>print(</a:t>
            </a:r>
            <a:r>
              <a:rPr lang="en-US" sz="2400" dirty="0" err="1">
                <a:solidFill>
                  <a:srgbClr val="FFC000"/>
                </a:solidFill>
              </a:rPr>
              <a:t>arr</a:t>
            </a:r>
            <a:r>
              <a:rPr lang="en-US" sz="2400" dirty="0">
                <a:solidFill>
                  <a:srgbClr val="FFC000"/>
                </a:solidFill>
              </a:rPr>
              <a:t>)</a:t>
            </a:r>
          </a:p>
          <a:p>
            <a:r>
              <a:rPr lang="en-US" sz="2400" dirty="0"/>
              <a:t>Output:</a:t>
            </a:r>
          </a:p>
          <a:p>
            <a:pPr>
              <a:buNone/>
            </a:pPr>
            <a:r>
              <a:rPr lang="en-US" sz="2400" dirty="0">
                <a:solidFill>
                  <a:srgbClr val="FFC000"/>
                </a:solidFill>
              </a:rPr>
              <a:t>[[[1 2 3] </a:t>
            </a:r>
          </a:p>
          <a:p>
            <a:pPr>
              <a:buNone/>
            </a:pPr>
            <a:r>
              <a:rPr lang="en-US" sz="2400" dirty="0">
                <a:solidFill>
                  <a:srgbClr val="FFC000"/>
                </a:solidFill>
              </a:rPr>
              <a:t>[4 5 6]] </a:t>
            </a:r>
          </a:p>
          <a:p>
            <a:pPr>
              <a:buNone/>
            </a:pPr>
            <a:r>
              <a:rPr lang="en-US" sz="2400" dirty="0">
                <a:solidFill>
                  <a:srgbClr val="FFC000"/>
                </a:solidFill>
              </a:rPr>
              <a:t>[[1 2 3]</a:t>
            </a:r>
          </a:p>
          <a:p>
            <a:pPr>
              <a:buNone/>
            </a:pPr>
            <a:r>
              <a:rPr lang="en-US" sz="2400" dirty="0">
                <a:solidFill>
                  <a:srgbClr val="FFC000"/>
                </a:solidFill>
              </a:rPr>
              <a:t> [4 5 6]]]</a:t>
            </a:r>
          </a:p>
        </p:txBody>
      </p:sp>
      <p:sp>
        <p:nvSpPr>
          <p:cNvPr id="4" name="Slide Number Placeholder 3"/>
          <p:cNvSpPr>
            <a:spLocks noGrp="1"/>
          </p:cNvSpPr>
          <p:nvPr>
            <p:ph type="sldNum" sz="quarter" idx="15"/>
          </p:nvPr>
        </p:nvSpPr>
        <p:spPr/>
        <p:txBody>
          <a:bodyPr/>
          <a:lstStyle/>
          <a:p>
            <a:fld id="{0F5D03FE-C334-457E-BDA6-EF5BC71515B8}" type="slidenum">
              <a:rPr lang="en-US" smtClean="0"/>
              <a:pPr/>
              <a:t>8</a:t>
            </a:fld>
            <a:endParaRPr lang="en-US"/>
          </a:p>
        </p:txBody>
      </p:sp>
    </p:spTree>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lnSpcReduction="10000"/>
          </a:bodyPr>
          <a:lstStyle/>
          <a:p>
            <a:pPr>
              <a:buNone/>
            </a:pPr>
            <a:r>
              <a:rPr lang="en-US" dirty="0"/>
              <a:t>#Creating more than 3d array</a:t>
            </a:r>
          </a:p>
          <a:p>
            <a:r>
              <a:rPr lang="en-US" dirty="0"/>
              <a:t>We can create by using </a:t>
            </a:r>
            <a:r>
              <a:rPr lang="en-US" b="1" u="sng" dirty="0" err="1" smtClean="0"/>
              <a:t>ndmin</a:t>
            </a:r>
            <a:r>
              <a:rPr lang="en-US" dirty="0" smtClean="0"/>
              <a:t> </a:t>
            </a:r>
            <a:r>
              <a:rPr lang="en-US" dirty="0"/>
              <a:t>argument</a:t>
            </a:r>
          </a:p>
          <a:p>
            <a:pPr>
              <a:buNone/>
            </a:pPr>
            <a:r>
              <a:rPr lang="en-US" dirty="0"/>
              <a:t>Ex4</a:t>
            </a:r>
          </a:p>
          <a:p>
            <a:pPr>
              <a:buNone/>
            </a:pPr>
            <a:r>
              <a:rPr lang="en-US" dirty="0"/>
              <a:t>#Create array of 5D</a:t>
            </a:r>
          </a:p>
          <a:p>
            <a:r>
              <a:rPr lang="en-US" dirty="0">
                <a:solidFill>
                  <a:srgbClr val="FFC000"/>
                </a:solidFill>
              </a:rPr>
              <a:t>import </a:t>
            </a:r>
            <a:r>
              <a:rPr lang="en-US" dirty="0" err="1">
                <a:solidFill>
                  <a:srgbClr val="FFC000"/>
                </a:solidFill>
              </a:rPr>
              <a:t>numpy</a:t>
            </a:r>
            <a:r>
              <a:rPr lang="en-US" dirty="0">
                <a:solidFill>
                  <a:srgbClr val="FFC000"/>
                </a:solidFill>
              </a:rPr>
              <a:t> as </a:t>
            </a:r>
            <a:r>
              <a:rPr lang="en-US" dirty="0" err="1">
                <a:solidFill>
                  <a:srgbClr val="FFC000"/>
                </a:solidFill>
              </a:rPr>
              <a:t>np</a:t>
            </a:r>
            <a:r>
              <a:rPr lang="en-US" dirty="0">
                <a:solidFill>
                  <a:srgbClr val="FFC000"/>
                </a:solidFill>
              </a:rPr>
              <a:t/>
            </a:r>
            <a:br>
              <a:rPr lang="en-US" dirty="0">
                <a:solidFill>
                  <a:srgbClr val="FFC000"/>
                </a:solidFill>
              </a:rPr>
            </a:br>
            <a:r>
              <a:rPr lang="en-US" dirty="0">
                <a:solidFill>
                  <a:srgbClr val="FFC000"/>
                </a:solidFill>
              </a:rPr>
              <a:t/>
            </a:r>
            <a:br>
              <a:rPr lang="en-US" dirty="0">
                <a:solidFill>
                  <a:srgbClr val="FFC000"/>
                </a:solidFill>
              </a:rPr>
            </a:br>
            <a:r>
              <a:rPr lang="en-US" dirty="0" err="1">
                <a:solidFill>
                  <a:srgbClr val="FFC000"/>
                </a:solidFill>
              </a:rPr>
              <a:t>arr</a:t>
            </a:r>
            <a:r>
              <a:rPr lang="en-US" dirty="0">
                <a:solidFill>
                  <a:srgbClr val="FFC000"/>
                </a:solidFill>
              </a:rPr>
              <a:t> = </a:t>
            </a:r>
            <a:r>
              <a:rPr lang="en-US" dirty="0" err="1">
                <a:solidFill>
                  <a:srgbClr val="FFC000"/>
                </a:solidFill>
              </a:rPr>
              <a:t>np.array</a:t>
            </a:r>
            <a:r>
              <a:rPr lang="en-US" dirty="0">
                <a:solidFill>
                  <a:srgbClr val="FFC000"/>
                </a:solidFill>
              </a:rPr>
              <a:t>([1, 2, 3, 4], </a:t>
            </a:r>
            <a:r>
              <a:rPr lang="en-US" dirty="0" err="1">
                <a:solidFill>
                  <a:srgbClr val="FFC000"/>
                </a:solidFill>
              </a:rPr>
              <a:t>ndmin</a:t>
            </a:r>
            <a:r>
              <a:rPr lang="en-US" dirty="0">
                <a:solidFill>
                  <a:srgbClr val="FFC000"/>
                </a:solidFill>
              </a:rPr>
              <a:t>=5)</a:t>
            </a:r>
            <a:br>
              <a:rPr lang="en-US" dirty="0">
                <a:solidFill>
                  <a:srgbClr val="FFC000"/>
                </a:solidFill>
              </a:rPr>
            </a:br>
            <a:r>
              <a:rPr lang="en-US" dirty="0">
                <a:solidFill>
                  <a:srgbClr val="FFC000"/>
                </a:solidFill>
              </a:rPr>
              <a:t/>
            </a:r>
            <a:br>
              <a:rPr lang="en-US" dirty="0">
                <a:solidFill>
                  <a:srgbClr val="FFC000"/>
                </a:solidFill>
              </a:rPr>
            </a:br>
            <a:r>
              <a:rPr lang="en-US" dirty="0">
                <a:solidFill>
                  <a:srgbClr val="FFC000"/>
                </a:solidFill>
              </a:rPr>
              <a:t>print(</a:t>
            </a:r>
            <a:r>
              <a:rPr lang="en-US" dirty="0" err="1">
                <a:solidFill>
                  <a:srgbClr val="FFC000"/>
                </a:solidFill>
              </a:rPr>
              <a:t>arr</a:t>
            </a:r>
            <a:r>
              <a:rPr lang="en-US" dirty="0">
                <a:solidFill>
                  <a:srgbClr val="FFC000"/>
                </a:solidFill>
              </a:rPr>
              <a:t>)</a:t>
            </a:r>
          </a:p>
          <a:p>
            <a:r>
              <a:rPr lang="en-US" dirty="0"/>
              <a:t>Output</a:t>
            </a:r>
          </a:p>
          <a:p>
            <a:pPr>
              <a:buNone/>
            </a:pPr>
            <a:r>
              <a:rPr lang="en-US" dirty="0">
                <a:solidFill>
                  <a:srgbClr val="FFC000"/>
                </a:solidFill>
              </a:rPr>
              <a:t>[[[[[1 2 3 4]]]]]</a:t>
            </a:r>
            <a:br>
              <a:rPr lang="en-US" dirty="0">
                <a:solidFill>
                  <a:srgbClr val="FFC000"/>
                </a:solidFill>
              </a:rPr>
            </a:br>
            <a:endParaRPr lang="en-US" dirty="0">
              <a:solidFill>
                <a:srgbClr val="FFC000"/>
              </a:solidFill>
            </a:endParaRPr>
          </a:p>
        </p:txBody>
      </p:sp>
      <p:sp>
        <p:nvSpPr>
          <p:cNvPr id="4" name="Slide Number Placeholder 3"/>
          <p:cNvSpPr>
            <a:spLocks noGrp="1"/>
          </p:cNvSpPr>
          <p:nvPr>
            <p:ph type="sldNum" sz="quarter" idx="15"/>
          </p:nvPr>
        </p:nvSpPr>
        <p:spPr/>
        <p:txBody>
          <a:bodyPr/>
          <a:lstStyle/>
          <a:p>
            <a:fld id="{0F5D03FE-C334-457E-BDA6-EF5BC71515B8}" type="slidenum">
              <a:rPr lang="en-US" smtClean="0"/>
              <a:pPr/>
              <a:t>9</a:t>
            </a:fld>
            <a:endParaRPr lang="en-US"/>
          </a:p>
        </p:txBody>
      </p:sp>
    </p:spTree>
  </p:cSld>
  <p:clrMapOvr>
    <a:masterClrMapping/>
  </p:clrMapOvr>
  <p:transition>
    <p:wipe di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1860</TotalTime>
  <Words>1285</Words>
  <Application>Microsoft Office PowerPoint</Application>
  <PresentationFormat>On-screen Show (4:3)</PresentationFormat>
  <Paragraphs>694</Paragraphs>
  <Slides>67</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67</vt:i4>
      </vt:variant>
    </vt:vector>
  </HeadingPairs>
  <TitlesOfParts>
    <vt:vector size="78" baseType="lpstr">
      <vt:lpstr>Arial</vt:lpstr>
      <vt:lpstr>Bahnschrift SemiBold Condensed</vt:lpstr>
      <vt:lpstr>Calibri</vt:lpstr>
      <vt:lpstr>Century Schoolbook</vt:lpstr>
      <vt:lpstr>Consolas</vt:lpstr>
      <vt:lpstr>Times New Roman</vt:lpstr>
      <vt:lpstr>urw-din</vt:lpstr>
      <vt:lpstr>Verdana</vt:lpstr>
      <vt:lpstr>Wingdings</vt:lpstr>
      <vt:lpstr>Wingdings 2</vt:lpstr>
      <vt:lpstr>Oriel</vt:lpstr>
      <vt:lpstr>CHAPTER 4 Python For AI/ML </vt:lpstr>
      <vt:lpstr>Agenda </vt:lpstr>
      <vt:lpstr>Numpy Basics</vt:lpstr>
      <vt:lpstr>How to define</vt:lpstr>
      <vt:lpstr>numpy.array(object, dtype = None, copy = True, order = None, subok = False, ndmin = 0) </vt:lpstr>
      <vt:lpstr>Creating arrays</vt:lpstr>
      <vt:lpstr>Ex 2:</vt:lpstr>
      <vt:lpstr>PowerPoint Presentation</vt:lpstr>
      <vt:lpstr>PowerPoint Presentation</vt:lpstr>
      <vt:lpstr>How to check Dimensions</vt:lpstr>
      <vt:lpstr>Checking Shape of the array</vt:lpstr>
      <vt:lpstr>PowerPoint Presentation</vt:lpstr>
      <vt:lpstr>Sorting arrays</vt:lpstr>
      <vt:lpstr>Sorting 2D array</vt:lpstr>
      <vt:lpstr>Access Array Elements </vt:lpstr>
      <vt:lpstr>PowerPoint Presentation</vt:lpstr>
      <vt:lpstr>PowerPoint Presentation</vt:lpstr>
      <vt:lpstr>PowerPoint Presentation</vt:lpstr>
      <vt:lpstr>Searching in array</vt:lpstr>
      <vt:lpstr>  where()</vt:lpstr>
      <vt:lpstr>Searchsorted()</vt:lpstr>
      <vt:lpstr>Reshaping array: reshape()</vt:lpstr>
      <vt:lpstr>Filtering array:  filter() </vt:lpstr>
      <vt:lpstr>PowerPoint Presentation</vt:lpstr>
      <vt:lpstr>Joining array:  </vt:lpstr>
      <vt:lpstr>Concatenate()</vt:lpstr>
      <vt:lpstr>PowerPoint Presentation</vt:lpstr>
      <vt:lpstr>vstack()</vt:lpstr>
      <vt:lpstr>Pandas Basics </vt:lpstr>
      <vt:lpstr>PANDAS</vt:lpstr>
      <vt:lpstr>Importing Pandas</vt:lpstr>
      <vt:lpstr>Creating series</vt:lpstr>
      <vt:lpstr>PowerPoint Presentation</vt:lpstr>
      <vt:lpstr>Creating series using lists</vt:lpstr>
      <vt:lpstr>Creating Data frames</vt:lpstr>
      <vt:lpstr>PowerPoint Presentation</vt:lpstr>
      <vt:lpstr>Loading Files Into a DataFrame </vt:lpstr>
      <vt:lpstr>PowerPoint Presentation</vt:lpstr>
      <vt:lpstr>Reading json</vt:lpstr>
      <vt:lpstr>Dictionary as JSON </vt:lpstr>
      <vt:lpstr>PowerPoint Presentation</vt:lpstr>
      <vt:lpstr>Viewing the Data : slicing </vt:lpstr>
      <vt:lpstr>Other built in operations in dataframes</vt:lpstr>
      <vt:lpstr>Handling missing data:handling null values</vt:lpstr>
      <vt:lpstr>What can we do</vt:lpstr>
      <vt:lpstr> </vt:lpstr>
      <vt:lpstr>Filling null values:  </vt:lpstr>
      <vt:lpstr>Dropping null values:dropna( ) </vt:lpstr>
      <vt:lpstr>Replacing null values:replace( ) </vt:lpstr>
      <vt:lpstr>MATPLOTLIB BASICS </vt:lpstr>
      <vt:lpstr> </vt:lpstr>
      <vt:lpstr>Basic plots: line plot</vt:lpstr>
      <vt:lpstr>Plotting 2 or more lines in same graph</vt:lpstr>
      <vt:lpstr>Output:</vt:lpstr>
      <vt:lpstr>Bar graph</vt:lpstr>
      <vt:lpstr>output</vt:lpstr>
      <vt:lpstr>Scatter graph</vt:lpstr>
      <vt:lpstr>output</vt:lpstr>
      <vt:lpstr>Pie chart</vt:lpstr>
      <vt:lpstr>output</vt:lpstr>
      <vt:lpstr>histogram</vt:lpstr>
      <vt:lpstr>output</vt:lpstr>
      <vt:lpstr>Plotting graph of given equation</vt:lpstr>
      <vt:lpstr>output</vt:lpstr>
      <vt:lpstr>Assignment</vt:lpstr>
      <vt:lpstr>Code for the presentation can be found here</vt:lpstr>
      <vt:lpstr>PowerPoint Presentation</vt:lpstr>
    </vt:vector>
  </TitlesOfParts>
  <Company>Deftones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dc:title>
  <dc:creator>Admin</dc:creator>
  <cp:lastModifiedBy>Keonics</cp:lastModifiedBy>
  <cp:revision>105</cp:revision>
  <dcterms:created xsi:type="dcterms:W3CDTF">2022-08-13T05:04:12Z</dcterms:created>
  <dcterms:modified xsi:type="dcterms:W3CDTF">2023-06-20T13:57:48Z</dcterms:modified>
</cp:coreProperties>
</file>