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FA95AE1-3EF4-4431-B02E-080BE2EAE62D}">
  <a:tblStyle styleId="{8FA95AE1-3EF4-4431-B02E-080BE2EAE62D}"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A25F9568-994D-4DA0-A9C3-92F87B3B03A6}" styleName="Table_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76A1A0BA-A290-4A6A-9E03-BB730B57CD79}" styleName="Table_2">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9BB4C8C1-FF05-4848-AA7C-722320B4DDAE}" styleName="Table_3">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B0F62DED-1C06-4D15-821B-DA867A2939E3}" styleName="Table_4">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C27D871F-5DEF-486D-8B57-335C13CEBC91}" styleName="Table_5">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311708" y="744575"/>
            <a:ext cx="8520599" cy="2052599"/>
          </a:xfrm>
          <a:prstGeom prst="rect">
            <a:avLst/>
          </a:prstGeom>
        </p:spPr>
        <p:txBody>
          <a:bodyPr anchorCtr="0" anchor="b" bIns="91425" lIns="91425" rIns="91425" tIns="91425"/>
          <a:lstStyle>
            <a:lvl1pPr algn="ctr">
              <a:spcBef>
                <a:spcPts val="0"/>
              </a:spcBef>
              <a:buSzPct val="100000"/>
              <a:defRPr sz="5200"/>
            </a:lvl1pPr>
            <a:lvl2pPr algn="ctr">
              <a:spcBef>
                <a:spcPts val="0"/>
              </a:spcBef>
              <a:buSzPct val="100000"/>
              <a:defRPr sz="5200"/>
            </a:lvl2pPr>
            <a:lvl3pPr algn="ctr">
              <a:spcBef>
                <a:spcPts val="0"/>
              </a:spcBef>
              <a:buSzPct val="100000"/>
              <a:defRPr sz="5200"/>
            </a:lvl3pPr>
            <a:lvl4pPr algn="ctr">
              <a:spcBef>
                <a:spcPts val="0"/>
              </a:spcBef>
              <a:buSzPct val="100000"/>
              <a:defRPr sz="5200"/>
            </a:lvl4pPr>
            <a:lvl5pPr algn="ctr">
              <a:spcBef>
                <a:spcPts val="0"/>
              </a:spcBef>
              <a:buSzPct val="100000"/>
              <a:defRPr sz="5200"/>
            </a:lvl5pPr>
            <a:lvl6pPr algn="ctr">
              <a:spcBef>
                <a:spcPts val="0"/>
              </a:spcBef>
              <a:buSzPct val="100000"/>
              <a:defRPr sz="5200"/>
            </a:lvl6pPr>
            <a:lvl7pPr algn="ctr">
              <a:spcBef>
                <a:spcPts val="0"/>
              </a:spcBef>
              <a:buSzPct val="100000"/>
              <a:defRPr sz="5200"/>
            </a:lvl7pPr>
            <a:lvl8pPr algn="ctr">
              <a:spcBef>
                <a:spcPts val="0"/>
              </a:spcBef>
              <a:buSzPct val="100000"/>
              <a:defRPr sz="5200"/>
            </a:lvl8pPr>
            <a:lvl9pPr algn="ctr">
              <a:spcBef>
                <a:spcPts val="0"/>
              </a:spcBef>
              <a:buSzPct val="100000"/>
              <a:defRPr sz="5200"/>
            </a:lvl9pPr>
          </a:lstStyle>
          <a:p/>
        </p:txBody>
      </p:sp>
      <p:sp>
        <p:nvSpPr>
          <p:cNvPr id="10" name="Shape 10"/>
          <p:cNvSpPr txBox="1"/>
          <p:nvPr>
            <p:ph idx="1" type="subTitle"/>
          </p:nvPr>
        </p:nvSpPr>
        <p:spPr>
          <a:xfrm>
            <a:off x="311700" y="2834125"/>
            <a:ext cx="8520599" cy="7926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800"/>
            </a:lvl1pPr>
            <a:lvl2pPr algn="ctr">
              <a:lnSpc>
                <a:spcPct val="100000"/>
              </a:lnSpc>
              <a:spcBef>
                <a:spcPts val="0"/>
              </a:spcBef>
              <a:spcAft>
                <a:spcPts val="0"/>
              </a:spcAft>
              <a:buSzPct val="100000"/>
              <a:buNone/>
              <a:defRPr sz="2800"/>
            </a:lvl2pPr>
            <a:lvl3pPr algn="ctr">
              <a:lnSpc>
                <a:spcPct val="100000"/>
              </a:lnSpc>
              <a:spcBef>
                <a:spcPts val="0"/>
              </a:spcBef>
              <a:spcAft>
                <a:spcPts val="0"/>
              </a:spcAft>
              <a:buSzPct val="100000"/>
              <a:buNone/>
              <a:defRPr sz="2800"/>
            </a:lvl3pPr>
            <a:lvl4pPr algn="ctr">
              <a:lnSpc>
                <a:spcPct val="100000"/>
              </a:lnSpc>
              <a:spcBef>
                <a:spcPts val="0"/>
              </a:spcBef>
              <a:spcAft>
                <a:spcPts val="0"/>
              </a:spcAft>
              <a:buSzPct val="100000"/>
              <a:buNone/>
              <a:defRPr sz="2800"/>
            </a:lvl4pPr>
            <a:lvl5pPr algn="ctr">
              <a:lnSpc>
                <a:spcPct val="100000"/>
              </a:lnSpc>
              <a:spcBef>
                <a:spcPts val="0"/>
              </a:spcBef>
              <a:spcAft>
                <a:spcPts val="0"/>
              </a:spcAft>
              <a:buSzPct val="100000"/>
              <a:buNone/>
              <a:defRPr sz="2800"/>
            </a:lvl5pPr>
            <a:lvl6pPr algn="ctr">
              <a:lnSpc>
                <a:spcPct val="100000"/>
              </a:lnSpc>
              <a:spcBef>
                <a:spcPts val="0"/>
              </a:spcBef>
              <a:spcAft>
                <a:spcPts val="0"/>
              </a:spcAft>
              <a:buSzPct val="100000"/>
              <a:buNone/>
              <a:defRPr sz="2800"/>
            </a:lvl6pPr>
            <a:lvl7pPr algn="ctr">
              <a:lnSpc>
                <a:spcPct val="100000"/>
              </a:lnSpc>
              <a:spcBef>
                <a:spcPts val="0"/>
              </a:spcBef>
              <a:spcAft>
                <a:spcPts val="0"/>
              </a:spcAft>
              <a:buSzPct val="100000"/>
              <a:buNone/>
              <a:defRPr sz="2800"/>
            </a:lvl7pPr>
            <a:lvl8pPr algn="ctr">
              <a:lnSpc>
                <a:spcPct val="100000"/>
              </a:lnSpc>
              <a:spcBef>
                <a:spcPts val="0"/>
              </a:spcBef>
              <a:spcAft>
                <a:spcPts val="0"/>
              </a:spcAft>
              <a:buSzPct val="100000"/>
              <a:buNone/>
              <a:defRPr sz="2800"/>
            </a:lvl8pPr>
            <a:lvl9pPr algn="ctr">
              <a:lnSpc>
                <a:spcPct val="100000"/>
              </a:lnSpc>
              <a:spcBef>
                <a:spcPts val="0"/>
              </a:spcBef>
              <a:spcAft>
                <a:spcPts val="0"/>
              </a:spcAft>
              <a:buSzPct val="100000"/>
              <a:buNone/>
              <a:defRPr sz="2800"/>
            </a:lvl9pPr>
          </a:lstStyle>
          <a:p/>
        </p:txBody>
      </p:sp>
      <p:sp>
        <p:nvSpPr>
          <p:cNvPr id="11" name="Shape 1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3" name="Shape 43"/>
        <p:cNvGrpSpPr/>
        <p:nvPr/>
      </p:nvGrpSpPr>
      <p:grpSpPr>
        <a:xfrm>
          <a:off x="0" y="0"/>
          <a:ext cx="0" cy="0"/>
          <a:chOff x="0" y="0"/>
          <a:chExt cx="0" cy="0"/>
        </a:xfrm>
      </p:grpSpPr>
      <p:sp>
        <p:nvSpPr>
          <p:cNvPr id="44" name="Shape 44"/>
          <p:cNvSpPr txBox="1"/>
          <p:nvPr>
            <p:ph type="title"/>
          </p:nvPr>
        </p:nvSpPr>
        <p:spPr>
          <a:xfrm>
            <a:off x="311700" y="1106125"/>
            <a:ext cx="8520599" cy="1963500"/>
          </a:xfrm>
          <a:prstGeom prst="rect">
            <a:avLst/>
          </a:prstGeom>
        </p:spPr>
        <p:txBody>
          <a:bodyPr anchorCtr="0" anchor="b" bIns="91425" lIns="91425" rIns="91425" tIns="91425"/>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p:txBody>
      </p:sp>
      <p:sp>
        <p:nvSpPr>
          <p:cNvPr id="45" name="Shape 45"/>
          <p:cNvSpPr txBox="1"/>
          <p:nvPr>
            <p:ph idx="1" type="body"/>
          </p:nvPr>
        </p:nvSpPr>
        <p:spPr>
          <a:xfrm>
            <a:off x="311700" y="3152225"/>
            <a:ext cx="8520599"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7" name="Shape 47"/>
        <p:cNvGrpSpPr/>
        <p:nvPr/>
      </p:nvGrpSpPr>
      <p:grpSpPr>
        <a:xfrm>
          <a:off x="0" y="0"/>
          <a:ext cx="0" cy="0"/>
          <a:chOff x="0" y="0"/>
          <a:chExt cx="0" cy="0"/>
        </a:xfrm>
      </p:grpSpPr>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2" name="Shape 12"/>
        <p:cNvGrpSpPr/>
        <p:nvPr/>
      </p:nvGrpSpPr>
      <p:grpSpPr>
        <a:xfrm>
          <a:off x="0" y="0"/>
          <a:ext cx="0" cy="0"/>
          <a:chOff x="0" y="0"/>
          <a:chExt cx="0" cy="0"/>
        </a:xfrm>
      </p:grpSpPr>
      <p:sp>
        <p:nvSpPr>
          <p:cNvPr id="13" name="Shape 13"/>
          <p:cNvSpPr txBox="1"/>
          <p:nvPr>
            <p:ph type="title"/>
          </p:nvPr>
        </p:nvSpPr>
        <p:spPr>
          <a:xfrm>
            <a:off x="311700" y="2150850"/>
            <a:ext cx="8520599" cy="841800"/>
          </a:xfrm>
          <a:prstGeom prst="rect">
            <a:avLst/>
          </a:prstGeom>
        </p:spPr>
        <p:txBody>
          <a:bodyPr anchorCtr="0" anchor="ctr" bIns="91425" lIns="91425" rIns="91425" tIns="91425"/>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p:txBody>
      </p:sp>
      <p:sp>
        <p:nvSpPr>
          <p:cNvPr id="14" name="Shape 1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2" name="Shape 22"/>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7" name="Shape 27"/>
        <p:cNvGrpSpPr/>
        <p:nvPr/>
      </p:nvGrpSpPr>
      <p:grpSpPr>
        <a:xfrm>
          <a:off x="0" y="0"/>
          <a:ext cx="0" cy="0"/>
          <a:chOff x="0" y="0"/>
          <a:chExt cx="0" cy="0"/>
        </a:xfrm>
      </p:grpSpPr>
      <p:sp>
        <p:nvSpPr>
          <p:cNvPr id="28" name="Shape 28"/>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29" name="Shape 29"/>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1" name="Shape 31"/>
        <p:cNvGrpSpPr/>
        <p:nvPr/>
      </p:nvGrpSpPr>
      <p:grpSpPr>
        <a:xfrm>
          <a:off x="0" y="0"/>
          <a:ext cx="0" cy="0"/>
          <a:chOff x="0" y="0"/>
          <a:chExt cx="0" cy="0"/>
        </a:xfrm>
      </p:grpSpPr>
      <p:sp>
        <p:nvSpPr>
          <p:cNvPr id="32" name="Shape 32"/>
          <p:cNvSpPr txBox="1"/>
          <p:nvPr>
            <p:ph type="title"/>
          </p:nvPr>
        </p:nvSpPr>
        <p:spPr>
          <a:xfrm>
            <a:off x="490250" y="450150"/>
            <a:ext cx="6367800"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4" name="Shape 34"/>
        <p:cNvGrpSpPr/>
        <p:nvPr/>
      </p:nvGrpSpPr>
      <p:grpSpPr>
        <a:xfrm>
          <a:off x="0" y="0"/>
          <a:ext cx="0" cy="0"/>
          <a:chOff x="0" y="0"/>
          <a:chExt cx="0" cy="0"/>
        </a:xfrm>
      </p:grpSpPr>
      <p:sp>
        <p:nvSpPr>
          <p:cNvPr id="35" name="Shape 35"/>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36" name="Shape 36"/>
          <p:cNvSpPr txBox="1"/>
          <p:nvPr>
            <p:ph type="title"/>
          </p:nvPr>
        </p:nvSpPr>
        <p:spPr>
          <a:xfrm>
            <a:off x="265500" y="1233175"/>
            <a:ext cx="4045199" cy="14823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37" name="Shape 37"/>
          <p:cNvSpPr txBox="1"/>
          <p:nvPr>
            <p:ph idx="1" type="subTitle"/>
          </p:nvPr>
        </p:nvSpPr>
        <p:spPr>
          <a:xfrm>
            <a:off x="265500" y="2803075"/>
            <a:ext cx="4045199" cy="12351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38" name="Shape 38"/>
          <p:cNvSpPr txBox="1"/>
          <p:nvPr>
            <p:ph idx="2" type="body"/>
          </p:nvPr>
        </p:nvSpPr>
        <p:spPr>
          <a:xfrm>
            <a:off x="4939500" y="724075"/>
            <a:ext cx="3837000" cy="3695099"/>
          </a:xfrm>
          <a:prstGeom prst="rect">
            <a:avLst/>
          </a:prstGeom>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9" name="Shape 3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0" name="Shape 40"/>
        <p:cNvGrpSpPr/>
        <p:nvPr/>
      </p:nvGrpSpPr>
      <p:grpSpPr>
        <a:xfrm>
          <a:off x="0" y="0"/>
          <a:ext cx="0" cy="0"/>
          <a:chOff x="0" y="0"/>
          <a:chExt cx="0" cy="0"/>
        </a:xfrm>
      </p:grpSpPr>
      <p:sp>
        <p:nvSpPr>
          <p:cNvPr id="41" name="Shape 41"/>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42" name="Shape 4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dk1"/>
              </a:buClr>
              <a:buSzPct val="100000"/>
              <a:buNone/>
              <a:defRPr sz="2800">
                <a:solidFill>
                  <a:schemeClr val="dk1"/>
                </a:solidFill>
              </a:defRPr>
            </a:lvl1pPr>
            <a:lvl2pPr>
              <a:spcBef>
                <a:spcPts val="0"/>
              </a:spcBef>
              <a:buClr>
                <a:schemeClr val="dk1"/>
              </a:buClr>
              <a:buSzPct val="100000"/>
              <a:buNone/>
              <a:defRPr sz="2800">
                <a:solidFill>
                  <a:schemeClr val="dk1"/>
                </a:solidFill>
              </a:defRPr>
            </a:lvl2pPr>
            <a:lvl3pPr>
              <a:spcBef>
                <a:spcPts val="0"/>
              </a:spcBef>
              <a:buClr>
                <a:schemeClr val="dk1"/>
              </a:buClr>
              <a:buSzPct val="100000"/>
              <a:buNone/>
              <a:defRPr sz="2800">
                <a:solidFill>
                  <a:schemeClr val="dk1"/>
                </a:solidFill>
              </a:defRPr>
            </a:lvl3pPr>
            <a:lvl4pPr>
              <a:spcBef>
                <a:spcPts val="0"/>
              </a:spcBef>
              <a:buClr>
                <a:schemeClr val="dk1"/>
              </a:buClr>
              <a:buSzPct val="100000"/>
              <a:buNone/>
              <a:defRPr sz="2800">
                <a:solidFill>
                  <a:schemeClr val="dk1"/>
                </a:solidFill>
              </a:defRPr>
            </a:lvl4pPr>
            <a:lvl5pPr>
              <a:spcBef>
                <a:spcPts val="0"/>
              </a:spcBef>
              <a:buClr>
                <a:schemeClr val="dk1"/>
              </a:buClr>
              <a:buSzPct val="100000"/>
              <a:buNone/>
              <a:defRPr sz="2800">
                <a:solidFill>
                  <a:schemeClr val="dk1"/>
                </a:solidFill>
              </a:defRPr>
            </a:lvl5pPr>
            <a:lvl6pPr>
              <a:spcBef>
                <a:spcPts val="0"/>
              </a:spcBef>
              <a:buClr>
                <a:schemeClr val="dk1"/>
              </a:buClr>
              <a:buSzPct val="100000"/>
              <a:buNone/>
              <a:defRPr sz="2800">
                <a:solidFill>
                  <a:schemeClr val="dk1"/>
                </a:solidFill>
              </a:defRPr>
            </a:lvl6pPr>
            <a:lvl7pPr>
              <a:spcBef>
                <a:spcPts val="0"/>
              </a:spcBef>
              <a:buClr>
                <a:schemeClr val="dk1"/>
              </a:buClr>
              <a:buSzPct val="100000"/>
              <a:buNone/>
              <a:defRPr sz="2800">
                <a:solidFill>
                  <a:schemeClr val="dk1"/>
                </a:solidFill>
              </a:defRPr>
            </a:lvl7pPr>
            <a:lvl8pPr>
              <a:spcBef>
                <a:spcPts val="0"/>
              </a:spcBef>
              <a:buClr>
                <a:schemeClr val="dk1"/>
              </a:buClr>
              <a:buSzPct val="100000"/>
              <a:buNone/>
              <a:defRPr sz="2800">
                <a:solidFill>
                  <a:schemeClr val="dk1"/>
                </a:solidFill>
              </a:defRPr>
            </a:lvl8pPr>
            <a:lvl9pPr>
              <a:spcBef>
                <a:spcPts val="0"/>
              </a:spcBef>
              <a:buClr>
                <a:schemeClr val="dk1"/>
              </a:buClr>
              <a:buSzPct val="100000"/>
              <a:buNone/>
              <a:defRPr sz="2800">
                <a:solidFill>
                  <a:schemeClr val="dk1"/>
                </a:solidFill>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defRPr sz="1800">
                <a:solidFill>
                  <a:schemeClr val="dk2"/>
                </a:solidFill>
              </a:defRPr>
            </a:lvl1pPr>
            <a:lvl2pPr>
              <a:lnSpc>
                <a:spcPct val="115000"/>
              </a:lnSpc>
              <a:spcBef>
                <a:spcPts val="0"/>
              </a:spcBef>
              <a:spcAft>
                <a:spcPts val="1600"/>
              </a:spcAft>
              <a:buClr>
                <a:schemeClr val="dk2"/>
              </a:buClr>
              <a:defRPr>
                <a:solidFill>
                  <a:schemeClr val="dk2"/>
                </a:solidFill>
              </a:defRPr>
            </a:lvl2pPr>
            <a:lvl3pPr>
              <a:lnSpc>
                <a:spcPct val="115000"/>
              </a:lnSpc>
              <a:spcBef>
                <a:spcPts val="0"/>
              </a:spcBef>
              <a:spcAft>
                <a:spcPts val="1600"/>
              </a:spcAft>
              <a:buClr>
                <a:schemeClr val="dk2"/>
              </a:buClr>
              <a:defRPr>
                <a:solidFill>
                  <a:schemeClr val="dk2"/>
                </a:solidFill>
              </a:defRPr>
            </a:lvl3pPr>
            <a:lvl4pPr>
              <a:lnSpc>
                <a:spcPct val="115000"/>
              </a:lnSpc>
              <a:spcBef>
                <a:spcPts val="0"/>
              </a:spcBef>
              <a:spcAft>
                <a:spcPts val="1600"/>
              </a:spcAft>
              <a:buClr>
                <a:schemeClr val="dk2"/>
              </a:buClr>
              <a:defRPr>
                <a:solidFill>
                  <a:schemeClr val="dk2"/>
                </a:solidFill>
              </a:defRPr>
            </a:lvl4pPr>
            <a:lvl5pPr>
              <a:lnSpc>
                <a:spcPct val="115000"/>
              </a:lnSpc>
              <a:spcBef>
                <a:spcPts val="0"/>
              </a:spcBef>
              <a:spcAft>
                <a:spcPts val="1600"/>
              </a:spcAft>
              <a:buClr>
                <a:schemeClr val="dk2"/>
              </a:buClr>
              <a:defRPr>
                <a:solidFill>
                  <a:schemeClr val="dk2"/>
                </a:solidFill>
              </a:defRPr>
            </a:lvl5pPr>
            <a:lvl6pPr>
              <a:lnSpc>
                <a:spcPct val="115000"/>
              </a:lnSpc>
              <a:spcBef>
                <a:spcPts val="0"/>
              </a:spcBef>
              <a:spcAft>
                <a:spcPts val="1600"/>
              </a:spcAft>
              <a:buClr>
                <a:schemeClr val="dk2"/>
              </a:buClr>
              <a:defRPr>
                <a:solidFill>
                  <a:schemeClr val="dk2"/>
                </a:solidFill>
              </a:defRPr>
            </a:lvl6pPr>
            <a:lvl7pPr>
              <a:lnSpc>
                <a:spcPct val="115000"/>
              </a:lnSpc>
              <a:spcBef>
                <a:spcPts val="0"/>
              </a:spcBef>
              <a:spcAft>
                <a:spcPts val="1600"/>
              </a:spcAft>
              <a:buClr>
                <a:schemeClr val="dk2"/>
              </a:buClr>
              <a:defRPr>
                <a:solidFill>
                  <a:schemeClr val="dk2"/>
                </a:solidFill>
              </a:defRPr>
            </a:lvl7pPr>
            <a:lvl8pPr>
              <a:lnSpc>
                <a:spcPct val="115000"/>
              </a:lnSpc>
              <a:spcBef>
                <a:spcPts val="0"/>
              </a:spcBef>
              <a:spcAft>
                <a:spcPts val="1600"/>
              </a:spcAft>
              <a:buClr>
                <a:schemeClr val="dk2"/>
              </a:buClr>
              <a:defRPr>
                <a:solidFill>
                  <a:schemeClr val="dk2"/>
                </a:solidFill>
              </a:defRPr>
            </a:lvl8pPr>
            <a:lvl9pPr>
              <a:lnSpc>
                <a:spcPct val="115000"/>
              </a:lnSpc>
              <a:spcBef>
                <a:spcPts val="0"/>
              </a:spcBef>
              <a:spcAft>
                <a:spcPts val="1600"/>
              </a:spcAft>
              <a:buClr>
                <a:schemeClr val="dk2"/>
              </a:buClr>
              <a:defRPr>
                <a:solidFill>
                  <a:schemeClr val="dk2"/>
                </a:solidFill>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keonkiyoo/groupxx.github.io/wik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311708" y="744575"/>
            <a:ext cx="8520599" cy="2052599"/>
          </a:xfrm>
          <a:prstGeom prst="rect">
            <a:avLst/>
          </a:prstGeom>
        </p:spPr>
        <p:txBody>
          <a:bodyPr anchorCtr="0" anchor="ctr" bIns="91425" lIns="91425" rIns="91425" tIns="91425">
            <a:noAutofit/>
          </a:bodyPr>
          <a:lstStyle/>
          <a:p>
            <a:pPr>
              <a:spcBef>
                <a:spcPts val="0"/>
              </a:spcBef>
              <a:buNone/>
            </a:pPr>
            <a:r>
              <a:rPr lang="en" sz="3600"/>
              <a:t>T06 - Smart Cane</a:t>
            </a:r>
            <a:br>
              <a:rPr lang="en" sz="3600"/>
            </a:br>
            <a:r>
              <a:rPr lang="en" sz="3600"/>
              <a:t>System Modelling</a:t>
            </a:r>
          </a:p>
        </p:txBody>
      </p:sp>
      <p:sp>
        <p:nvSpPr>
          <p:cNvPr id="51" name="Shape 51"/>
          <p:cNvSpPr txBox="1"/>
          <p:nvPr>
            <p:ph idx="1" type="subTitle"/>
          </p:nvPr>
        </p:nvSpPr>
        <p:spPr>
          <a:xfrm>
            <a:off x="311700" y="2834125"/>
            <a:ext cx="8520599" cy="792600"/>
          </a:xfrm>
          <a:prstGeom prst="rect">
            <a:avLst/>
          </a:prstGeom>
        </p:spPr>
        <p:txBody>
          <a:bodyPr anchorCtr="0" anchor="t" bIns="91425" lIns="91425" rIns="91425" tIns="91425">
            <a:noAutofit/>
          </a:bodyPr>
          <a:lstStyle/>
          <a:p>
            <a:pPr>
              <a:spcBef>
                <a:spcPts val="0"/>
              </a:spcBef>
              <a:buNone/>
            </a:pPr>
            <a:r>
              <a:rPr lang="en" sz="1400"/>
              <a:t>Members: Dusan Micic, Shadman Samin, Nathan Pham, Keon Yoo</a:t>
            </a:r>
          </a:p>
        </p:txBody>
      </p:sp>
      <p:sp>
        <p:nvSpPr>
          <p:cNvPr id="52" name="Shape 52"/>
          <p:cNvSpPr txBox="1"/>
          <p:nvPr/>
        </p:nvSpPr>
        <p:spPr>
          <a:xfrm>
            <a:off x="6253800" y="3705450"/>
            <a:ext cx="2842499" cy="1384499"/>
          </a:xfrm>
          <a:prstGeom prst="rect">
            <a:avLst/>
          </a:prstGeom>
          <a:noFill/>
          <a:ln>
            <a:noFill/>
          </a:ln>
        </p:spPr>
        <p:txBody>
          <a:bodyPr anchorCtr="0" anchor="t" bIns="91425" lIns="91425" rIns="91425" tIns="91425">
            <a:noAutofit/>
          </a:bodyPr>
          <a:lstStyle/>
          <a:p>
            <a:pPr rtl="0">
              <a:spcBef>
                <a:spcPts val="0"/>
              </a:spcBef>
              <a:buNone/>
            </a:pPr>
            <a:r>
              <a:rPr lang="en"/>
              <a:t>Document ID: T06_Model_V1</a:t>
            </a:r>
            <a:br>
              <a:rPr lang="en"/>
            </a:br>
            <a:r>
              <a:rPr lang="en"/>
              <a:t>Version	   : 1.0</a:t>
            </a:r>
          </a:p>
          <a:p>
            <a:pPr rtl="0">
              <a:spcBef>
                <a:spcPts val="0"/>
              </a:spcBef>
              <a:buNone/>
            </a:pPr>
            <a:r>
              <a:rPr lang="en"/>
              <a:t>Date		   : 11/13/2015</a:t>
            </a:r>
          </a:p>
          <a:p>
            <a:pPr>
              <a:spcBef>
                <a:spcPts val="0"/>
              </a:spcBef>
              <a:buNone/>
            </a:pPr>
            <a:r>
              <a:rPr lang="en"/>
              <a:t>Location        : </a:t>
            </a:r>
            <a:r>
              <a:rPr lang="en" u="sng">
                <a:solidFill>
                  <a:schemeClr val="hlink"/>
                </a:solidFill>
                <a:hlinkClick r:id="rId3"/>
              </a:rPr>
              <a:t>Git Wiki Page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130675"/>
            <a:ext cx="8520599" cy="572699"/>
          </a:xfrm>
          <a:prstGeom prst="rect">
            <a:avLst/>
          </a:prstGeom>
        </p:spPr>
        <p:txBody>
          <a:bodyPr anchorCtr="0" anchor="ctr" bIns="91425" lIns="91425" rIns="91425" tIns="91425">
            <a:noAutofit/>
          </a:bodyPr>
          <a:lstStyle/>
          <a:p>
            <a:pPr algn="ctr">
              <a:spcBef>
                <a:spcPts val="0"/>
              </a:spcBef>
              <a:buNone/>
            </a:pPr>
            <a:r>
              <a:rPr lang="en" sz="1800" u="sng"/>
              <a:t>State Machine View</a:t>
            </a:r>
          </a:p>
        </p:txBody>
      </p:sp>
      <p:sp>
        <p:nvSpPr>
          <p:cNvPr id="193" name="Shape 193"/>
          <p:cNvSpPr txBox="1"/>
          <p:nvPr/>
        </p:nvSpPr>
        <p:spPr>
          <a:xfrm>
            <a:off x="5085125" y="1203825"/>
            <a:ext cx="1845899" cy="207600"/>
          </a:xfrm>
          <a:prstGeom prst="rect">
            <a:avLst/>
          </a:prstGeom>
          <a:noFill/>
          <a:ln>
            <a:noFill/>
          </a:ln>
        </p:spPr>
        <p:txBody>
          <a:bodyPr anchorCtr="0" anchor="t" bIns="91425" lIns="91425" rIns="91425" tIns="91425">
            <a:noAutofit/>
          </a:bodyPr>
          <a:lstStyle/>
          <a:p>
            <a:pPr lvl="0" rtl="0">
              <a:spcBef>
                <a:spcPts val="0"/>
              </a:spcBef>
              <a:buNone/>
            </a:pPr>
            <a:r>
              <a:rPr lang="en" sz="1000"/>
              <a:t>No object detected</a:t>
            </a:r>
          </a:p>
        </p:txBody>
      </p:sp>
      <p:sp>
        <p:nvSpPr>
          <p:cNvPr id="194" name="Shape 194"/>
          <p:cNvSpPr txBox="1"/>
          <p:nvPr/>
        </p:nvSpPr>
        <p:spPr>
          <a:xfrm>
            <a:off x="2212975" y="2235062"/>
            <a:ext cx="1845899" cy="207600"/>
          </a:xfrm>
          <a:prstGeom prst="rect">
            <a:avLst/>
          </a:prstGeom>
          <a:noFill/>
          <a:ln>
            <a:noFill/>
          </a:ln>
        </p:spPr>
        <p:txBody>
          <a:bodyPr anchorCtr="0" anchor="t" bIns="91425" lIns="91425" rIns="91425" tIns="91425">
            <a:noAutofit/>
          </a:bodyPr>
          <a:lstStyle/>
          <a:p>
            <a:pPr lvl="0" rtl="0">
              <a:spcBef>
                <a:spcPts val="0"/>
              </a:spcBef>
              <a:buNone/>
            </a:pPr>
            <a:r>
              <a:rPr lang="en" sz="1000"/>
              <a:t>Object detected</a:t>
            </a:r>
          </a:p>
        </p:txBody>
      </p:sp>
      <p:sp>
        <p:nvSpPr>
          <p:cNvPr id="195" name="Shape 195"/>
          <p:cNvSpPr/>
          <p:nvPr/>
        </p:nvSpPr>
        <p:spPr>
          <a:xfrm>
            <a:off x="3878575" y="2552125"/>
            <a:ext cx="1029900" cy="809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User Feedback LED and Motor</a:t>
            </a:r>
          </a:p>
        </p:txBody>
      </p:sp>
      <p:cxnSp>
        <p:nvCxnSpPr>
          <p:cNvPr id="196" name="Shape 196"/>
          <p:cNvCxnSpPr>
            <a:stCxn id="197" idx="2"/>
            <a:endCxn id="195" idx="2"/>
          </p:cNvCxnSpPr>
          <p:nvPr/>
        </p:nvCxnSpPr>
        <p:spPr>
          <a:xfrm>
            <a:off x="3878275" y="1720900"/>
            <a:ext cx="600" cy="1236000"/>
          </a:xfrm>
          <a:prstGeom prst="curvedConnector3">
            <a:avLst>
              <a:gd fmla="val -95383333" name="adj1"/>
            </a:avLst>
          </a:prstGeom>
          <a:noFill/>
          <a:ln cap="flat" cmpd="sng" w="9525">
            <a:solidFill>
              <a:schemeClr val="dk2"/>
            </a:solidFill>
            <a:prstDash val="solid"/>
            <a:round/>
            <a:headEnd len="lg" w="lg" type="none"/>
            <a:tailEnd len="lg" w="lg" type="stealth"/>
          </a:ln>
        </p:spPr>
      </p:cxnSp>
      <p:cxnSp>
        <p:nvCxnSpPr>
          <p:cNvPr id="198" name="Shape 198"/>
          <p:cNvCxnSpPr>
            <a:stCxn id="197" idx="6"/>
            <a:endCxn id="197" idx="7"/>
          </p:cNvCxnSpPr>
          <p:nvPr/>
        </p:nvCxnSpPr>
        <p:spPr>
          <a:xfrm rot="10800000">
            <a:off x="4757275" y="1434700"/>
            <a:ext cx="150900" cy="286200"/>
          </a:xfrm>
          <a:prstGeom prst="curvedConnector4">
            <a:avLst>
              <a:gd fmla="val -157803" name="adj1"/>
              <a:gd fmla="val 224607" name="adj2"/>
            </a:avLst>
          </a:prstGeom>
          <a:noFill/>
          <a:ln cap="flat" cmpd="sng" w="9525">
            <a:solidFill>
              <a:schemeClr val="dk2"/>
            </a:solidFill>
            <a:prstDash val="solid"/>
            <a:round/>
            <a:headEnd len="lg" w="lg" type="none"/>
            <a:tailEnd len="lg" w="lg" type="stealth"/>
          </a:ln>
        </p:spPr>
      </p:cxnSp>
      <p:sp>
        <p:nvSpPr>
          <p:cNvPr id="197" name="Shape 197"/>
          <p:cNvSpPr/>
          <p:nvPr/>
        </p:nvSpPr>
        <p:spPr>
          <a:xfrm>
            <a:off x="3878275" y="1316200"/>
            <a:ext cx="1029900" cy="809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 </a:t>
            </a:r>
            <a:r>
              <a:rPr lang="en" sz="800"/>
              <a:t>Verify Distance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317450" y="135075"/>
            <a:ext cx="8520599" cy="572699"/>
          </a:xfrm>
          <a:prstGeom prst="rect">
            <a:avLst/>
          </a:prstGeom>
        </p:spPr>
        <p:txBody>
          <a:bodyPr anchorCtr="0" anchor="ctr" bIns="91425" lIns="91425" rIns="91425" tIns="91425">
            <a:noAutofit/>
          </a:bodyPr>
          <a:lstStyle/>
          <a:p>
            <a:pPr algn="ctr">
              <a:spcBef>
                <a:spcPts val="0"/>
              </a:spcBef>
              <a:buNone/>
            </a:pPr>
            <a:r>
              <a:rPr lang="en" sz="1800" u="sng"/>
              <a:t>Level - 0 Diagram</a:t>
            </a:r>
          </a:p>
        </p:txBody>
      </p:sp>
      <p:sp>
        <p:nvSpPr>
          <p:cNvPr id="58" name="Shape 58"/>
          <p:cNvSpPr/>
          <p:nvPr/>
        </p:nvSpPr>
        <p:spPr>
          <a:xfrm>
            <a:off x="3807688" y="1057971"/>
            <a:ext cx="1365900" cy="942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sz="1100"/>
              <a:t>Smart Cane</a:t>
            </a:r>
          </a:p>
        </p:txBody>
      </p:sp>
      <p:cxnSp>
        <p:nvCxnSpPr>
          <p:cNvPr id="59" name="Shape 59"/>
          <p:cNvCxnSpPr/>
          <p:nvPr/>
        </p:nvCxnSpPr>
        <p:spPr>
          <a:xfrm>
            <a:off x="2220242" y="1199247"/>
            <a:ext cx="1577399" cy="0"/>
          </a:xfrm>
          <a:prstGeom prst="straightConnector1">
            <a:avLst/>
          </a:prstGeom>
          <a:noFill/>
          <a:ln cap="flat" cmpd="sng" w="9525">
            <a:solidFill>
              <a:schemeClr val="dk2"/>
            </a:solidFill>
            <a:prstDash val="solid"/>
            <a:round/>
            <a:headEnd len="lg" w="lg" type="none"/>
            <a:tailEnd len="lg" w="lg" type="triangle"/>
          </a:ln>
        </p:spPr>
      </p:cxnSp>
      <p:cxnSp>
        <p:nvCxnSpPr>
          <p:cNvPr id="60" name="Shape 60"/>
          <p:cNvCxnSpPr/>
          <p:nvPr/>
        </p:nvCxnSpPr>
        <p:spPr>
          <a:xfrm>
            <a:off x="2220242" y="1677204"/>
            <a:ext cx="1577399" cy="0"/>
          </a:xfrm>
          <a:prstGeom prst="straightConnector1">
            <a:avLst/>
          </a:prstGeom>
          <a:noFill/>
          <a:ln cap="flat" cmpd="sng" w="9525">
            <a:solidFill>
              <a:schemeClr val="dk2"/>
            </a:solidFill>
            <a:prstDash val="solid"/>
            <a:round/>
            <a:headEnd len="lg" w="lg" type="none"/>
            <a:tailEnd len="lg" w="lg" type="triangle"/>
          </a:ln>
        </p:spPr>
      </p:cxnSp>
      <p:sp>
        <p:nvSpPr>
          <p:cNvPr id="61" name="Shape 61"/>
          <p:cNvSpPr txBox="1"/>
          <p:nvPr/>
        </p:nvSpPr>
        <p:spPr>
          <a:xfrm>
            <a:off x="2428272" y="936400"/>
            <a:ext cx="1490699" cy="121500"/>
          </a:xfrm>
          <a:prstGeom prst="rect">
            <a:avLst/>
          </a:prstGeom>
          <a:noFill/>
          <a:ln>
            <a:noFill/>
          </a:ln>
        </p:spPr>
        <p:txBody>
          <a:bodyPr anchorCtr="0" anchor="t" bIns="91425" lIns="91425" rIns="91425" tIns="91425">
            <a:noAutofit/>
          </a:bodyPr>
          <a:lstStyle/>
          <a:p>
            <a:pPr>
              <a:spcBef>
                <a:spcPts val="0"/>
              </a:spcBef>
              <a:buNone/>
            </a:pPr>
            <a:r>
              <a:rPr lang="en" sz="1000"/>
              <a:t>Ultrasonic Sensors Input</a:t>
            </a:r>
          </a:p>
        </p:txBody>
      </p:sp>
      <p:sp>
        <p:nvSpPr>
          <p:cNvPr id="62" name="Shape 62"/>
          <p:cNvSpPr txBox="1"/>
          <p:nvPr/>
        </p:nvSpPr>
        <p:spPr>
          <a:xfrm>
            <a:off x="2542760" y="1424981"/>
            <a:ext cx="1078499" cy="121500"/>
          </a:xfrm>
          <a:prstGeom prst="rect">
            <a:avLst/>
          </a:prstGeom>
          <a:noFill/>
          <a:ln>
            <a:noFill/>
          </a:ln>
        </p:spPr>
        <p:txBody>
          <a:bodyPr anchorCtr="0" anchor="t" bIns="91425" lIns="91425" rIns="91425" tIns="91425">
            <a:noAutofit/>
          </a:bodyPr>
          <a:lstStyle/>
          <a:p>
            <a:pPr lvl="0" rtl="0">
              <a:spcBef>
                <a:spcPts val="0"/>
              </a:spcBef>
              <a:buNone/>
            </a:pPr>
            <a:r>
              <a:rPr lang="en" sz="1000"/>
              <a:t>Power, 9 V </a:t>
            </a:r>
          </a:p>
        </p:txBody>
      </p:sp>
      <p:cxnSp>
        <p:nvCxnSpPr>
          <p:cNvPr id="63" name="Shape 63"/>
          <p:cNvCxnSpPr/>
          <p:nvPr/>
        </p:nvCxnSpPr>
        <p:spPr>
          <a:xfrm>
            <a:off x="5173409" y="1221118"/>
            <a:ext cx="1577399" cy="0"/>
          </a:xfrm>
          <a:prstGeom prst="straightConnector1">
            <a:avLst/>
          </a:prstGeom>
          <a:noFill/>
          <a:ln cap="flat" cmpd="sng" w="9525">
            <a:solidFill>
              <a:schemeClr val="dk2"/>
            </a:solidFill>
            <a:prstDash val="solid"/>
            <a:round/>
            <a:headEnd len="lg" w="lg" type="none"/>
            <a:tailEnd len="lg" w="lg" type="triangle"/>
          </a:ln>
        </p:spPr>
      </p:cxnSp>
      <p:cxnSp>
        <p:nvCxnSpPr>
          <p:cNvPr id="64" name="Shape 64"/>
          <p:cNvCxnSpPr/>
          <p:nvPr/>
        </p:nvCxnSpPr>
        <p:spPr>
          <a:xfrm>
            <a:off x="5173409" y="1677204"/>
            <a:ext cx="1577399" cy="0"/>
          </a:xfrm>
          <a:prstGeom prst="straightConnector1">
            <a:avLst/>
          </a:prstGeom>
          <a:noFill/>
          <a:ln cap="flat" cmpd="sng" w="9525">
            <a:solidFill>
              <a:schemeClr val="dk2"/>
            </a:solidFill>
            <a:prstDash val="solid"/>
            <a:round/>
            <a:headEnd len="lg" w="lg" type="none"/>
            <a:tailEnd len="lg" w="lg" type="triangle"/>
          </a:ln>
        </p:spPr>
      </p:cxnSp>
      <p:sp>
        <p:nvSpPr>
          <p:cNvPr id="65" name="Shape 65"/>
          <p:cNvSpPr txBox="1"/>
          <p:nvPr/>
        </p:nvSpPr>
        <p:spPr>
          <a:xfrm>
            <a:off x="5359911" y="970282"/>
            <a:ext cx="1422299" cy="121500"/>
          </a:xfrm>
          <a:prstGeom prst="rect">
            <a:avLst/>
          </a:prstGeom>
          <a:noFill/>
          <a:ln>
            <a:noFill/>
          </a:ln>
        </p:spPr>
        <p:txBody>
          <a:bodyPr anchorCtr="0" anchor="t" bIns="91425" lIns="91425" rIns="91425" tIns="91425">
            <a:noAutofit/>
          </a:bodyPr>
          <a:lstStyle/>
          <a:p>
            <a:pPr lvl="0" rtl="0">
              <a:spcBef>
                <a:spcPts val="0"/>
              </a:spcBef>
              <a:buNone/>
            </a:pPr>
            <a:r>
              <a:rPr lang="en" sz="1000"/>
              <a:t>Haptic Motor Output </a:t>
            </a:r>
          </a:p>
        </p:txBody>
      </p:sp>
      <p:sp>
        <p:nvSpPr>
          <p:cNvPr id="66" name="Shape 66"/>
          <p:cNvSpPr txBox="1"/>
          <p:nvPr/>
        </p:nvSpPr>
        <p:spPr>
          <a:xfrm>
            <a:off x="5422820" y="1435519"/>
            <a:ext cx="1078499" cy="121500"/>
          </a:xfrm>
          <a:prstGeom prst="rect">
            <a:avLst/>
          </a:prstGeom>
          <a:noFill/>
          <a:ln>
            <a:noFill/>
          </a:ln>
        </p:spPr>
        <p:txBody>
          <a:bodyPr anchorCtr="0" anchor="t" bIns="91425" lIns="91425" rIns="91425" tIns="91425">
            <a:noAutofit/>
          </a:bodyPr>
          <a:lstStyle/>
          <a:p>
            <a:pPr lvl="0" rtl="0">
              <a:spcBef>
                <a:spcPts val="0"/>
              </a:spcBef>
              <a:buNone/>
            </a:pPr>
            <a:r>
              <a:rPr lang="en" sz="1000"/>
              <a:t>LED Output</a:t>
            </a:r>
          </a:p>
        </p:txBody>
      </p:sp>
      <p:graphicFrame>
        <p:nvGraphicFramePr>
          <p:cNvPr id="67" name="Shape 67"/>
          <p:cNvGraphicFramePr/>
          <p:nvPr/>
        </p:nvGraphicFramePr>
        <p:xfrm>
          <a:off x="336150" y="2351650"/>
          <a:ext cx="3000000" cy="3000000"/>
        </p:xfrm>
        <a:graphic>
          <a:graphicData uri="http://schemas.openxmlformats.org/drawingml/2006/table">
            <a:tbl>
              <a:tblPr>
                <a:noFill/>
                <a:tableStyleId>{8FA95AE1-3EF4-4431-B02E-080BE2EAE62D}</a:tableStyleId>
              </a:tblPr>
              <a:tblGrid>
                <a:gridCol w="4330150"/>
                <a:gridCol w="4330150"/>
              </a:tblGrid>
              <a:tr h="357925">
                <a:tc>
                  <a:txBody>
                    <a:bodyPr>
                      <a:noAutofit/>
                    </a:bodyPr>
                    <a:lstStyle/>
                    <a:p>
                      <a:pPr>
                        <a:spcBef>
                          <a:spcPts val="0"/>
                        </a:spcBef>
                        <a:buNone/>
                      </a:pPr>
                      <a:r>
                        <a:rPr lang="en" sz="1100" u="sng"/>
                        <a:t>Module</a:t>
                      </a:r>
                    </a:p>
                  </a:txBody>
                  <a:tcPr marT="91425" marB="91425" marR="91425" marL="91425"/>
                </a:tc>
                <a:tc>
                  <a:txBody>
                    <a:bodyPr>
                      <a:noAutofit/>
                    </a:bodyPr>
                    <a:lstStyle/>
                    <a:p>
                      <a:pPr>
                        <a:spcBef>
                          <a:spcPts val="0"/>
                        </a:spcBef>
                        <a:buNone/>
                      </a:pPr>
                      <a:r>
                        <a:rPr lang="en" sz="1100" u="sng"/>
                        <a:t>Smart Cane</a:t>
                      </a:r>
                    </a:p>
                  </a:txBody>
                  <a:tcPr marT="91425" marB="91425" marR="91425" marL="91425"/>
                </a:tc>
              </a:tr>
              <a:tr h="1249250">
                <a:tc>
                  <a:txBody>
                    <a:bodyPr>
                      <a:noAutofit/>
                    </a:bodyPr>
                    <a:lstStyle/>
                    <a:p>
                      <a:pPr>
                        <a:spcBef>
                          <a:spcPts val="0"/>
                        </a:spcBef>
                        <a:buNone/>
                      </a:pPr>
                      <a:r>
                        <a:rPr lang="en" sz="1100"/>
                        <a:t>Inputs</a:t>
                      </a:r>
                    </a:p>
                  </a:txBody>
                  <a:tcPr marT="91425" marB="91425" marR="91425" marL="91425"/>
                </a:tc>
                <a:tc>
                  <a:txBody>
                    <a:bodyPr>
                      <a:noAutofit/>
                    </a:bodyPr>
                    <a:lstStyle/>
                    <a:p>
                      <a:pPr>
                        <a:spcBef>
                          <a:spcPts val="0"/>
                        </a:spcBef>
                        <a:buNone/>
                      </a:pPr>
                      <a:r>
                        <a:rPr lang="en" sz="1100"/>
                        <a:t>The system has two inputs coming in a 3 bit Input from 3 Ultrasonic Sensor. Each containing a bit wide pulses that gives us distance information based on the width of the pulse. </a:t>
                      </a:r>
                      <a:br>
                        <a:rPr lang="en" sz="1100"/>
                      </a:br>
                      <a:br>
                        <a:rPr lang="en" sz="1100"/>
                      </a:br>
                      <a:r>
                        <a:rPr lang="en" sz="1100"/>
                        <a:t>Second, we have the 9 V Power that is connected to the 9 V battery that powers the whole system.</a:t>
                      </a:r>
                    </a:p>
                  </a:txBody>
                  <a:tcPr marT="91425" marB="91425" marR="91425" marL="91425"/>
                </a:tc>
              </a:tr>
              <a:tr h="357925">
                <a:tc>
                  <a:txBody>
                    <a:bodyPr>
                      <a:noAutofit/>
                    </a:bodyPr>
                    <a:lstStyle/>
                    <a:p>
                      <a:pPr>
                        <a:spcBef>
                          <a:spcPts val="0"/>
                        </a:spcBef>
                        <a:buNone/>
                      </a:pPr>
                      <a:r>
                        <a:rPr lang="en" sz="1100"/>
                        <a:t>Outputs</a:t>
                      </a:r>
                    </a:p>
                  </a:txBody>
                  <a:tcPr marT="91425" marB="91425" marR="91425" marL="91425"/>
                </a:tc>
                <a:tc>
                  <a:txBody>
                    <a:bodyPr>
                      <a:noAutofit/>
                    </a:bodyPr>
                    <a:lstStyle/>
                    <a:p>
                      <a:pPr>
                        <a:spcBef>
                          <a:spcPts val="0"/>
                        </a:spcBef>
                        <a:buNone/>
                      </a:pPr>
                      <a:r>
                        <a:rPr lang="en" sz="1100"/>
                        <a:t>Digital Ouptuts to Haptic Motor and LED output</a:t>
                      </a:r>
                    </a:p>
                  </a:txBody>
                  <a:tcPr marT="91425" marB="91425" marR="91425" marL="91425"/>
                </a:tc>
              </a:tr>
              <a:tr h="357925">
                <a:tc>
                  <a:txBody>
                    <a:bodyPr>
                      <a:noAutofit/>
                    </a:bodyPr>
                    <a:lstStyle/>
                    <a:p>
                      <a:pPr>
                        <a:spcBef>
                          <a:spcPts val="0"/>
                        </a:spcBef>
                        <a:buNone/>
                      </a:pPr>
                      <a:r>
                        <a:rPr lang="en" sz="1100"/>
                        <a:t>Functionality</a:t>
                      </a:r>
                    </a:p>
                  </a:txBody>
                  <a:tcPr marT="91425" marB="91425" marR="91425" marL="91425"/>
                </a:tc>
                <a:tc>
                  <a:txBody>
                    <a:bodyPr>
                      <a:noAutofit/>
                    </a:bodyPr>
                    <a:lstStyle/>
                    <a:p>
                      <a:pPr>
                        <a:spcBef>
                          <a:spcPts val="0"/>
                        </a:spcBef>
                        <a:buNone/>
                      </a:pPr>
                      <a:r>
                        <a:rPr lang="en" sz="1100"/>
                        <a:t>Measure the distance between the user and nearby object. And notifies the user if the object is too close.</a:t>
                      </a:r>
                    </a:p>
                  </a:txBody>
                  <a:tcPr marT="91425" marB="91425" marR="91425" marL="91425"/>
                </a:tc>
              </a:tr>
            </a:tbl>
          </a:graphicData>
        </a:graphic>
      </p:graphicFrame>
      <p:cxnSp>
        <p:nvCxnSpPr>
          <p:cNvPr id="68" name="Shape 68"/>
          <p:cNvCxnSpPr/>
          <p:nvPr/>
        </p:nvCxnSpPr>
        <p:spPr>
          <a:xfrm flipH="1" rot="10800000">
            <a:off x="2225860" y="1013824"/>
            <a:ext cx="202200" cy="376499"/>
          </a:xfrm>
          <a:prstGeom prst="straightConnector1">
            <a:avLst/>
          </a:prstGeom>
          <a:noFill/>
          <a:ln cap="flat" cmpd="sng" w="9525">
            <a:solidFill>
              <a:schemeClr val="dk2"/>
            </a:solidFill>
            <a:prstDash val="solid"/>
            <a:round/>
            <a:headEnd len="lg" w="lg" type="none"/>
            <a:tailEnd len="lg" w="lg" type="triangle"/>
          </a:ln>
        </p:spPr>
      </p:cxnSp>
      <p:sp>
        <p:nvSpPr>
          <p:cNvPr id="69" name="Shape 69"/>
          <p:cNvSpPr txBox="1"/>
          <p:nvPr/>
        </p:nvSpPr>
        <p:spPr>
          <a:xfrm>
            <a:off x="2054499" y="1013661"/>
            <a:ext cx="458699" cy="301200"/>
          </a:xfrm>
          <a:prstGeom prst="rect">
            <a:avLst/>
          </a:prstGeom>
          <a:noFill/>
          <a:ln>
            <a:noFill/>
          </a:ln>
        </p:spPr>
        <p:txBody>
          <a:bodyPr anchorCtr="0" anchor="t" bIns="91425" lIns="91425" rIns="91425" tIns="91425">
            <a:noAutofit/>
          </a:bodyPr>
          <a:lstStyle/>
          <a:p>
            <a:pPr>
              <a:spcBef>
                <a:spcPts val="0"/>
              </a:spcBef>
              <a:buNone/>
            </a:pPr>
            <a:r>
              <a:rPr lang="en" sz="900"/>
              <a:t>3 bit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7450" y="135075"/>
            <a:ext cx="8520599" cy="572699"/>
          </a:xfrm>
          <a:prstGeom prst="rect">
            <a:avLst/>
          </a:prstGeom>
        </p:spPr>
        <p:txBody>
          <a:bodyPr anchorCtr="0" anchor="ctr" bIns="91425" lIns="91425" rIns="91425" tIns="91425">
            <a:noAutofit/>
          </a:bodyPr>
          <a:lstStyle/>
          <a:p>
            <a:pPr lvl="0" rtl="0" algn="ctr">
              <a:spcBef>
                <a:spcPts val="0"/>
              </a:spcBef>
              <a:buNone/>
            </a:pPr>
            <a:r>
              <a:rPr lang="en" sz="1800" u="sng"/>
              <a:t>Level - 0: 5 V Regulator</a:t>
            </a:r>
          </a:p>
        </p:txBody>
      </p:sp>
      <p:sp>
        <p:nvSpPr>
          <p:cNvPr id="75" name="Shape 75"/>
          <p:cNvSpPr/>
          <p:nvPr/>
        </p:nvSpPr>
        <p:spPr>
          <a:xfrm>
            <a:off x="3807688" y="1057971"/>
            <a:ext cx="1365900" cy="942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100"/>
              <a:t>Regulator: 5 V</a:t>
            </a:r>
          </a:p>
        </p:txBody>
      </p:sp>
      <p:cxnSp>
        <p:nvCxnSpPr>
          <p:cNvPr id="76" name="Shape 76"/>
          <p:cNvCxnSpPr/>
          <p:nvPr/>
        </p:nvCxnSpPr>
        <p:spPr>
          <a:xfrm>
            <a:off x="2220242" y="1677204"/>
            <a:ext cx="1577399" cy="0"/>
          </a:xfrm>
          <a:prstGeom prst="straightConnector1">
            <a:avLst/>
          </a:prstGeom>
          <a:noFill/>
          <a:ln cap="flat" cmpd="sng" w="9525">
            <a:solidFill>
              <a:schemeClr val="dk2"/>
            </a:solidFill>
            <a:prstDash val="solid"/>
            <a:round/>
            <a:headEnd len="lg" w="lg" type="none"/>
            <a:tailEnd len="lg" w="lg" type="triangle"/>
          </a:ln>
        </p:spPr>
      </p:cxnSp>
      <p:cxnSp>
        <p:nvCxnSpPr>
          <p:cNvPr id="77" name="Shape 77"/>
          <p:cNvCxnSpPr/>
          <p:nvPr/>
        </p:nvCxnSpPr>
        <p:spPr>
          <a:xfrm>
            <a:off x="5173409" y="1677204"/>
            <a:ext cx="1577399" cy="0"/>
          </a:xfrm>
          <a:prstGeom prst="straightConnector1">
            <a:avLst/>
          </a:prstGeom>
          <a:noFill/>
          <a:ln cap="flat" cmpd="sng" w="9525">
            <a:solidFill>
              <a:schemeClr val="dk2"/>
            </a:solidFill>
            <a:prstDash val="solid"/>
            <a:round/>
            <a:headEnd len="lg" w="lg" type="none"/>
            <a:tailEnd len="lg" w="lg" type="triangle"/>
          </a:ln>
        </p:spPr>
      </p:cxnSp>
      <p:sp>
        <p:nvSpPr>
          <p:cNvPr id="78" name="Shape 78"/>
          <p:cNvSpPr txBox="1"/>
          <p:nvPr/>
        </p:nvSpPr>
        <p:spPr>
          <a:xfrm>
            <a:off x="5422825" y="1435525"/>
            <a:ext cx="1232400" cy="121500"/>
          </a:xfrm>
          <a:prstGeom prst="rect">
            <a:avLst/>
          </a:prstGeom>
          <a:noFill/>
          <a:ln>
            <a:noFill/>
          </a:ln>
        </p:spPr>
        <p:txBody>
          <a:bodyPr anchorCtr="0" anchor="t" bIns="91425" lIns="91425" rIns="91425" tIns="91425">
            <a:noAutofit/>
          </a:bodyPr>
          <a:lstStyle/>
          <a:p>
            <a:pPr lvl="0" rtl="0">
              <a:spcBef>
                <a:spcPts val="0"/>
              </a:spcBef>
              <a:buNone/>
            </a:pPr>
            <a:r>
              <a:rPr lang="en" sz="1000"/>
              <a:t>5 V (Analog DC)</a:t>
            </a:r>
          </a:p>
        </p:txBody>
      </p:sp>
      <p:graphicFrame>
        <p:nvGraphicFramePr>
          <p:cNvPr id="79" name="Shape 79"/>
          <p:cNvGraphicFramePr/>
          <p:nvPr/>
        </p:nvGraphicFramePr>
        <p:xfrm>
          <a:off x="336150" y="2351650"/>
          <a:ext cx="3000000" cy="3000000"/>
        </p:xfrm>
        <a:graphic>
          <a:graphicData uri="http://schemas.openxmlformats.org/drawingml/2006/table">
            <a:tbl>
              <a:tblPr>
                <a:noFill/>
                <a:tableStyleId>{A25F9568-994D-4DA0-A9C3-92F87B3B03A6}</a:tableStyleId>
              </a:tblPr>
              <a:tblGrid>
                <a:gridCol w="4330150"/>
                <a:gridCol w="4330150"/>
              </a:tblGrid>
              <a:tr h="357925">
                <a:tc>
                  <a:txBody>
                    <a:bodyPr>
                      <a:noAutofit/>
                    </a:bodyPr>
                    <a:lstStyle/>
                    <a:p>
                      <a:pPr lvl="0" rtl="0">
                        <a:spcBef>
                          <a:spcPts val="0"/>
                        </a:spcBef>
                        <a:buNone/>
                      </a:pPr>
                      <a:r>
                        <a:rPr lang="en" sz="1100" u="sng"/>
                        <a:t>Module</a:t>
                      </a:r>
                    </a:p>
                  </a:txBody>
                  <a:tcPr marT="91425" marB="91425" marR="91425" marL="91425"/>
                </a:tc>
                <a:tc>
                  <a:txBody>
                    <a:bodyPr>
                      <a:noAutofit/>
                    </a:bodyPr>
                    <a:lstStyle/>
                    <a:p>
                      <a:pPr lvl="0" rtl="0">
                        <a:spcBef>
                          <a:spcPts val="0"/>
                        </a:spcBef>
                        <a:buNone/>
                      </a:pPr>
                      <a:r>
                        <a:rPr lang="en" sz="1100" u="sng"/>
                        <a:t>Regulator: 5 V</a:t>
                      </a:r>
                    </a:p>
                  </a:txBody>
                  <a:tcPr marT="91425" marB="91425" marR="91425" marL="91425"/>
                </a:tc>
              </a:tr>
              <a:tr h="493425">
                <a:tc>
                  <a:txBody>
                    <a:bodyPr>
                      <a:noAutofit/>
                    </a:bodyPr>
                    <a:lstStyle/>
                    <a:p>
                      <a:pPr lvl="0" rtl="0">
                        <a:spcBef>
                          <a:spcPts val="0"/>
                        </a:spcBef>
                        <a:buNone/>
                      </a:pPr>
                      <a:r>
                        <a:rPr lang="en" sz="1100"/>
                        <a:t>Inputs</a:t>
                      </a:r>
                    </a:p>
                  </a:txBody>
                  <a:tcPr marT="91425" marB="91425" marR="91425" marL="91425"/>
                </a:tc>
                <a:tc>
                  <a:txBody>
                    <a:bodyPr>
                      <a:noAutofit/>
                    </a:bodyPr>
                    <a:lstStyle/>
                    <a:p>
                      <a:pPr lvl="0" rtl="0">
                        <a:spcBef>
                          <a:spcPts val="0"/>
                        </a:spcBef>
                        <a:buNone/>
                      </a:pPr>
                      <a:r>
                        <a:rPr lang="en" sz="1100"/>
                        <a:t>Battery connection with a +9 V DC Battery (Analog)</a:t>
                      </a:r>
                    </a:p>
                  </a:txBody>
                  <a:tcPr marT="91425" marB="91425" marR="91425" marL="91425"/>
                </a:tc>
              </a:tr>
              <a:tr h="357925">
                <a:tc>
                  <a:txBody>
                    <a:bodyPr>
                      <a:noAutofit/>
                    </a:bodyPr>
                    <a:lstStyle/>
                    <a:p>
                      <a:pPr lvl="0" rtl="0">
                        <a:spcBef>
                          <a:spcPts val="0"/>
                        </a:spcBef>
                        <a:buNone/>
                      </a:pPr>
                      <a:r>
                        <a:rPr lang="en" sz="1100"/>
                        <a:t>Outputs</a:t>
                      </a:r>
                    </a:p>
                  </a:txBody>
                  <a:tcPr marT="91425" marB="91425" marR="91425" marL="91425"/>
                </a:tc>
                <a:tc>
                  <a:txBody>
                    <a:bodyPr>
                      <a:noAutofit/>
                    </a:bodyPr>
                    <a:lstStyle/>
                    <a:p>
                      <a:pPr lvl="0" rtl="0">
                        <a:spcBef>
                          <a:spcPts val="0"/>
                        </a:spcBef>
                        <a:buNone/>
                      </a:pPr>
                      <a:r>
                        <a:rPr lang="en" sz="1100"/>
                        <a:t>+5 V DC Output (Analog), Maximum Current: 1 A</a:t>
                      </a:r>
                    </a:p>
                  </a:txBody>
                  <a:tcPr marT="91425" marB="91425" marR="91425" marL="91425"/>
                </a:tc>
              </a:tr>
              <a:tr h="357925">
                <a:tc>
                  <a:txBody>
                    <a:bodyPr>
                      <a:noAutofit/>
                    </a:bodyPr>
                    <a:lstStyle/>
                    <a:p>
                      <a:pPr lvl="0" rtl="0">
                        <a:spcBef>
                          <a:spcPts val="0"/>
                        </a:spcBef>
                        <a:buNone/>
                      </a:pPr>
                      <a:r>
                        <a:rPr lang="en" sz="1100"/>
                        <a:t>Functionality</a:t>
                      </a:r>
                    </a:p>
                  </a:txBody>
                  <a:tcPr marT="91425" marB="91425" marR="91425" marL="91425"/>
                </a:tc>
                <a:tc>
                  <a:txBody>
                    <a:bodyPr>
                      <a:noAutofit/>
                    </a:bodyPr>
                    <a:lstStyle/>
                    <a:p>
                      <a:pPr lvl="0" rtl="0">
                        <a:spcBef>
                          <a:spcPts val="0"/>
                        </a:spcBef>
                        <a:buNone/>
                      </a:pPr>
                      <a:r>
                        <a:rPr lang="en" sz="1100"/>
                        <a:t>Output a constant 5 V output from a 9 V</a:t>
                      </a:r>
                    </a:p>
                  </a:txBody>
                  <a:tcPr marT="91425" marB="91425" marR="91425" marL="91425"/>
                </a:tc>
              </a:tr>
            </a:tbl>
          </a:graphicData>
        </a:graphic>
      </p:graphicFrame>
      <p:sp>
        <p:nvSpPr>
          <p:cNvPr id="80" name="Shape 80"/>
          <p:cNvSpPr txBox="1"/>
          <p:nvPr/>
        </p:nvSpPr>
        <p:spPr>
          <a:xfrm>
            <a:off x="2542760" y="1424981"/>
            <a:ext cx="1078499" cy="121500"/>
          </a:xfrm>
          <a:prstGeom prst="rect">
            <a:avLst/>
          </a:prstGeom>
          <a:noFill/>
          <a:ln>
            <a:noFill/>
          </a:ln>
        </p:spPr>
        <p:txBody>
          <a:bodyPr anchorCtr="0" anchor="t" bIns="91425" lIns="91425" rIns="91425" tIns="91425">
            <a:noAutofit/>
          </a:bodyPr>
          <a:lstStyle/>
          <a:p>
            <a:pPr lvl="0" rtl="0">
              <a:spcBef>
                <a:spcPts val="0"/>
              </a:spcBef>
              <a:buNone/>
            </a:pPr>
            <a:r>
              <a:rPr lang="en" sz="1000"/>
              <a:t>Power, 9 V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7450" y="135075"/>
            <a:ext cx="8520599" cy="572699"/>
          </a:xfrm>
          <a:prstGeom prst="rect">
            <a:avLst/>
          </a:prstGeom>
        </p:spPr>
        <p:txBody>
          <a:bodyPr anchorCtr="0" anchor="ctr" bIns="91425" lIns="91425" rIns="91425" tIns="91425">
            <a:noAutofit/>
          </a:bodyPr>
          <a:lstStyle/>
          <a:p>
            <a:pPr lvl="0" rtl="0" algn="ctr">
              <a:spcBef>
                <a:spcPts val="0"/>
              </a:spcBef>
              <a:buNone/>
            </a:pPr>
            <a:r>
              <a:rPr lang="en" sz="1800" u="sng"/>
              <a:t>Level - 0: 3.3 V Regulator</a:t>
            </a:r>
          </a:p>
        </p:txBody>
      </p:sp>
      <p:sp>
        <p:nvSpPr>
          <p:cNvPr id="86" name="Shape 86"/>
          <p:cNvSpPr/>
          <p:nvPr/>
        </p:nvSpPr>
        <p:spPr>
          <a:xfrm>
            <a:off x="3807688" y="1057971"/>
            <a:ext cx="1365900" cy="942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100"/>
              <a:t>Regulator: 3.3 V</a:t>
            </a:r>
          </a:p>
        </p:txBody>
      </p:sp>
      <p:cxnSp>
        <p:nvCxnSpPr>
          <p:cNvPr id="87" name="Shape 87"/>
          <p:cNvCxnSpPr/>
          <p:nvPr/>
        </p:nvCxnSpPr>
        <p:spPr>
          <a:xfrm>
            <a:off x="2220242" y="1677204"/>
            <a:ext cx="1577399" cy="0"/>
          </a:xfrm>
          <a:prstGeom prst="straightConnector1">
            <a:avLst/>
          </a:prstGeom>
          <a:noFill/>
          <a:ln cap="flat" cmpd="sng" w="9525">
            <a:solidFill>
              <a:schemeClr val="dk2"/>
            </a:solidFill>
            <a:prstDash val="solid"/>
            <a:round/>
            <a:headEnd len="lg" w="lg" type="none"/>
            <a:tailEnd len="lg" w="lg" type="triangle"/>
          </a:ln>
        </p:spPr>
      </p:cxnSp>
      <p:cxnSp>
        <p:nvCxnSpPr>
          <p:cNvPr id="88" name="Shape 88"/>
          <p:cNvCxnSpPr/>
          <p:nvPr/>
        </p:nvCxnSpPr>
        <p:spPr>
          <a:xfrm>
            <a:off x="5173409" y="1677204"/>
            <a:ext cx="1577399" cy="0"/>
          </a:xfrm>
          <a:prstGeom prst="straightConnector1">
            <a:avLst/>
          </a:prstGeom>
          <a:noFill/>
          <a:ln cap="flat" cmpd="sng" w="9525">
            <a:solidFill>
              <a:schemeClr val="dk2"/>
            </a:solidFill>
            <a:prstDash val="solid"/>
            <a:round/>
            <a:headEnd len="lg" w="lg" type="none"/>
            <a:tailEnd len="lg" w="lg" type="triangle"/>
          </a:ln>
        </p:spPr>
      </p:cxnSp>
      <p:sp>
        <p:nvSpPr>
          <p:cNvPr id="89" name="Shape 89"/>
          <p:cNvSpPr txBox="1"/>
          <p:nvPr/>
        </p:nvSpPr>
        <p:spPr>
          <a:xfrm>
            <a:off x="5422825" y="1435525"/>
            <a:ext cx="1232400" cy="121500"/>
          </a:xfrm>
          <a:prstGeom prst="rect">
            <a:avLst/>
          </a:prstGeom>
          <a:noFill/>
          <a:ln>
            <a:noFill/>
          </a:ln>
        </p:spPr>
        <p:txBody>
          <a:bodyPr anchorCtr="0" anchor="t" bIns="91425" lIns="91425" rIns="91425" tIns="91425">
            <a:noAutofit/>
          </a:bodyPr>
          <a:lstStyle/>
          <a:p>
            <a:pPr lvl="0" rtl="0">
              <a:spcBef>
                <a:spcPts val="0"/>
              </a:spcBef>
              <a:buNone/>
            </a:pPr>
            <a:r>
              <a:rPr lang="en" sz="1000"/>
              <a:t>3.3 V (Analog DC)</a:t>
            </a:r>
          </a:p>
        </p:txBody>
      </p:sp>
      <p:graphicFrame>
        <p:nvGraphicFramePr>
          <p:cNvPr id="90" name="Shape 90"/>
          <p:cNvGraphicFramePr/>
          <p:nvPr/>
        </p:nvGraphicFramePr>
        <p:xfrm>
          <a:off x="336150" y="2351650"/>
          <a:ext cx="3000000" cy="3000000"/>
        </p:xfrm>
        <a:graphic>
          <a:graphicData uri="http://schemas.openxmlformats.org/drawingml/2006/table">
            <a:tbl>
              <a:tblPr>
                <a:noFill/>
                <a:tableStyleId>{76A1A0BA-A290-4A6A-9E03-BB730B57CD79}</a:tableStyleId>
              </a:tblPr>
              <a:tblGrid>
                <a:gridCol w="4330150"/>
                <a:gridCol w="4330150"/>
              </a:tblGrid>
              <a:tr h="357925">
                <a:tc>
                  <a:txBody>
                    <a:bodyPr>
                      <a:noAutofit/>
                    </a:bodyPr>
                    <a:lstStyle/>
                    <a:p>
                      <a:pPr lvl="0" rtl="0">
                        <a:spcBef>
                          <a:spcPts val="0"/>
                        </a:spcBef>
                        <a:buNone/>
                      </a:pPr>
                      <a:r>
                        <a:rPr lang="en" sz="1100" u="sng"/>
                        <a:t>Module</a:t>
                      </a:r>
                    </a:p>
                  </a:txBody>
                  <a:tcPr marT="91425" marB="91425" marR="91425" marL="91425"/>
                </a:tc>
                <a:tc>
                  <a:txBody>
                    <a:bodyPr>
                      <a:noAutofit/>
                    </a:bodyPr>
                    <a:lstStyle/>
                    <a:p>
                      <a:pPr lvl="0" rtl="0">
                        <a:spcBef>
                          <a:spcPts val="0"/>
                        </a:spcBef>
                        <a:buNone/>
                      </a:pPr>
                      <a:r>
                        <a:rPr lang="en" sz="1100" u="sng"/>
                        <a:t>Regulator: 5 V</a:t>
                      </a:r>
                    </a:p>
                  </a:txBody>
                  <a:tcPr marT="91425" marB="91425" marR="91425" marL="91425"/>
                </a:tc>
              </a:tr>
              <a:tr h="493425">
                <a:tc>
                  <a:txBody>
                    <a:bodyPr>
                      <a:noAutofit/>
                    </a:bodyPr>
                    <a:lstStyle/>
                    <a:p>
                      <a:pPr lvl="0" rtl="0">
                        <a:spcBef>
                          <a:spcPts val="0"/>
                        </a:spcBef>
                        <a:buNone/>
                      </a:pPr>
                      <a:r>
                        <a:rPr lang="en" sz="1100"/>
                        <a:t>Inputs</a:t>
                      </a:r>
                    </a:p>
                  </a:txBody>
                  <a:tcPr marT="91425" marB="91425" marR="91425" marL="91425"/>
                </a:tc>
                <a:tc>
                  <a:txBody>
                    <a:bodyPr>
                      <a:noAutofit/>
                    </a:bodyPr>
                    <a:lstStyle/>
                    <a:p>
                      <a:pPr lvl="0" rtl="0">
                        <a:spcBef>
                          <a:spcPts val="0"/>
                        </a:spcBef>
                        <a:buNone/>
                      </a:pPr>
                      <a:r>
                        <a:rPr lang="en" sz="1100"/>
                        <a:t>Battery connection with a +9 V DC Battery (Analog)</a:t>
                      </a:r>
                    </a:p>
                  </a:txBody>
                  <a:tcPr marT="91425" marB="91425" marR="91425" marL="91425"/>
                </a:tc>
              </a:tr>
              <a:tr h="357925">
                <a:tc>
                  <a:txBody>
                    <a:bodyPr>
                      <a:noAutofit/>
                    </a:bodyPr>
                    <a:lstStyle/>
                    <a:p>
                      <a:pPr lvl="0" rtl="0">
                        <a:spcBef>
                          <a:spcPts val="0"/>
                        </a:spcBef>
                        <a:buNone/>
                      </a:pPr>
                      <a:r>
                        <a:rPr lang="en" sz="1100"/>
                        <a:t>Outputs</a:t>
                      </a:r>
                    </a:p>
                  </a:txBody>
                  <a:tcPr marT="91425" marB="91425" marR="91425" marL="91425"/>
                </a:tc>
                <a:tc>
                  <a:txBody>
                    <a:bodyPr>
                      <a:noAutofit/>
                    </a:bodyPr>
                    <a:lstStyle/>
                    <a:p>
                      <a:pPr lvl="0" rtl="0">
                        <a:spcBef>
                          <a:spcPts val="0"/>
                        </a:spcBef>
                        <a:buNone/>
                      </a:pPr>
                      <a:r>
                        <a:rPr lang="en" sz="1100"/>
                        <a:t>+3.3 V DC Output (Analog), Maximum Current: 1 A</a:t>
                      </a:r>
                    </a:p>
                  </a:txBody>
                  <a:tcPr marT="91425" marB="91425" marR="91425" marL="91425"/>
                </a:tc>
              </a:tr>
              <a:tr h="357925">
                <a:tc>
                  <a:txBody>
                    <a:bodyPr>
                      <a:noAutofit/>
                    </a:bodyPr>
                    <a:lstStyle/>
                    <a:p>
                      <a:pPr lvl="0" rtl="0">
                        <a:spcBef>
                          <a:spcPts val="0"/>
                        </a:spcBef>
                        <a:buNone/>
                      </a:pPr>
                      <a:r>
                        <a:rPr lang="en" sz="1100"/>
                        <a:t>Functionality</a:t>
                      </a:r>
                    </a:p>
                  </a:txBody>
                  <a:tcPr marT="91425" marB="91425" marR="91425" marL="91425"/>
                </a:tc>
                <a:tc>
                  <a:txBody>
                    <a:bodyPr>
                      <a:noAutofit/>
                    </a:bodyPr>
                    <a:lstStyle/>
                    <a:p>
                      <a:pPr lvl="0" rtl="0">
                        <a:spcBef>
                          <a:spcPts val="0"/>
                        </a:spcBef>
                        <a:buNone/>
                      </a:pPr>
                      <a:r>
                        <a:rPr lang="en" sz="1100"/>
                        <a:t>Output a constant 3.3 V output from a 9 V</a:t>
                      </a:r>
                    </a:p>
                  </a:txBody>
                  <a:tcPr marT="91425" marB="91425" marR="91425" marL="91425"/>
                </a:tc>
              </a:tr>
            </a:tbl>
          </a:graphicData>
        </a:graphic>
      </p:graphicFrame>
      <p:sp>
        <p:nvSpPr>
          <p:cNvPr id="91" name="Shape 91"/>
          <p:cNvSpPr txBox="1"/>
          <p:nvPr/>
        </p:nvSpPr>
        <p:spPr>
          <a:xfrm>
            <a:off x="2542760" y="1424981"/>
            <a:ext cx="1078499" cy="121500"/>
          </a:xfrm>
          <a:prstGeom prst="rect">
            <a:avLst/>
          </a:prstGeom>
          <a:noFill/>
          <a:ln>
            <a:noFill/>
          </a:ln>
        </p:spPr>
        <p:txBody>
          <a:bodyPr anchorCtr="0" anchor="t" bIns="91425" lIns="91425" rIns="91425" tIns="91425">
            <a:noAutofit/>
          </a:bodyPr>
          <a:lstStyle/>
          <a:p>
            <a:pPr lvl="0" rtl="0">
              <a:spcBef>
                <a:spcPts val="0"/>
              </a:spcBef>
              <a:buNone/>
            </a:pPr>
            <a:r>
              <a:rPr lang="en" sz="1000"/>
              <a:t>Power, 9 V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7450" y="135075"/>
            <a:ext cx="8520599" cy="572699"/>
          </a:xfrm>
          <a:prstGeom prst="rect">
            <a:avLst/>
          </a:prstGeom>
        </p:spPr>
        <p:txBody>
          <a:bodyPr anchorCtr="0" anchor="ctr" bIns="91425" lIns="91425" rIns="91425" tIns="91425">
            <a:noAutofit/>
          </a:bodyPr>
          <a:lstStyle/>
          <a:p>
            <a:pPr lvl="0" rtl="0" algn="ctr">
              <a:spcBef>
                <a:spcPts val="0"/>
              </a:spcBef>
              <a:buNone/>
            </a:pPr>
            <a:r>
              <a:rPr lang="en" sz="1800" u="sng"/>
              <a:t>Level - 0: Ultrasonic</a:t>
            </a:r>
          </a:p>
        </p:txBody>
      </p:sp>
      <p:sp>
        <p:nvSpPr>
          <p:cNvPr id="97" name="Shape 97"/>
          <p:cNvSpPr/>
          <p:nvPr/>
        </p:nvSpPr>
        <p:spPr>
          <a:xfrm>
            <a:off x="3807688" y="1057971"/>
            <a:ext cx="1365900" cy="942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100"/>
              <a:t>Ultrasonic</a:t>
            </a:r>
          </a:p>
        </p:txBody>
      </p:sp>
      <p:cxnSp>
        <p:nvCxnSpPr>
          <p:cNvPr id="98" name="Shape 98"/>
          <p:cNvCxnSpPr/>
          <p:nvPr/>
        </p:nvCxnSpPr>
        <p:spPr>
          <a:xfrm>
            <a:off x="2220242" y="1677204"/>
            <a:ext cx="1577399" cy="0"/>
          </a:xfrm>
          <a:prstGeom prst="straightConnector1">
            <a:avLst/>
          </a:prstGeom>
          <a:noFill/>
          <a:ln cap="flat" cmpd="sng" w="9525">
            <a:solidFill>
              <a:schemeClr val="dk2"/>
            </a:solidFill>
            <a:prstDash val="solid"/>
            <a:round/>
            <a:headEnd len="lg" w="lg" type="none"/>
            <a:tailEnd len="lg" w="lg" type="triangle"/>
          </a:ln>
        </p:spPr>
      </p:cxnSp>
      <p:cxnSp>
        <p:nvCxnSpPr>
          <p:cNvPr id="99" name="Shape 99"/>
          <p:cNvCxnSpPr/>
          <p:nvPr/>
        </p:nvCxnSpPr>
        <p:spPr>
          <a:xfrm>
            <a:off x="5173409" y="1677204"/>
            <a:ext cx="1577399" cy="0"/>
          </a:xfrm>
          <a:prstGeom prst="straightConnector1">
            <a:avLst/>
          </a:prstGeom>
          <a:noFill/>
          <a:ln cap="flat" cmpd="sng" w="9525">
            <a:solidFill>
              <a:schemeClr val="dk2"/>
            </a:solidFill>
            <a:prstDash val="solid"/>
            <a:round/>
            <a:headEnd len="lg" w="lg" type="stealth"/>
            <a:tailEnd len="lg" w="lg" type="triangle"/>
          </a:ln>
        </p:spPr>
      </p:cxnSp>
      <p:sp>
        <p:nvSpPr>
          <p:cNvPr id="100" name="Shape 100"/>
          <p:cNvSpPr txBox="1"/>
          <p:nvPr/>
        </p:nvSpPr>
        <p:spPr>
          <a:xfrm>
            <a:off x="5422825" y="1435525"/>
            <a:ext cx="1232400" cy="121500"/>
          </a:xfrm>
          <a:prstGeom prst="rect">
            <a:avLst/>
          </a:prstGeom>
          <a:noFill/>
          <a:ln>
            <a:noFill/>
          </a:ln>
        </p:spPr>
        <p:txBody>
          <a:bodyPr anchorCtr="0" anchor="t" bIns="91425" lIns="91425" rIns="91425" tIns="91425">
            <a:noAutofit/>
          </a:bodyPr>
          <a:lstStyle/>
          <a:p>
            <a:pPr lvl="0" rtl="0">
              <a:spcBef>
                <a:spcPts val="0"/>
              </a:spcBef>
              <a:buNone/>
            </a:pPr>
            <a:r>
              <a:rPr lang="en" sz="1000"/>
              <a:t>Digital Input/Output</a:t>
            </a:r>
          </a:p>
        </p:txBody>
      </p:sp>
      <p:graphicFrame>
        <p:nvGraphicFramePr>
          <p:cNvPr id="101" name="Shape 101"/>
          <p:cNvGraphicFramePr/>
          <p:nvPr/>
        </p:nvGraphicFramePr>
        <p:xfrm>
          <a:off x="336150" y="2351650"/>
          <a:ext cx="3000000" cy="3000000"/>
        </p:xfrm>
        <a:graphic>
          <a:graphicData uri="http://schemas.openxmlformats.org/drawingml/2006/table">
            <a:tbl>
              <a:tblPr>
                <a:noFill/>
                <a:tableStyleId>{9BB4C8C1-FF05-4848-AA7C-722320B4DDAE}</a:tableStyleId>
              </a:tblPr>
              <a:tblGrid>
                <a:gridCol w="4330150"/>
                <a:gridCol w="4330150"/>
              </a:tblGrid>
              <a:tr h="357925">
                <a:tc>
                  <a:txBody>
                    <a:bodyPr>
                      <a:noAutofit/>
                    </a:bodyPr>
                    <a:lstStyle/>
                    <a:p>
                      <a:pPr lvl="0" rtl="0">
                        <a:spcBef>
                          <a:spcPts val="0"/>
                        </a:spcBef>
                        <a:buNone/>
                      </a:pPr>
                      <a:r>
                        <a:rPr lang="en" sz="1100" u="sng"/>
                        <a:t>Module</a:t>
                      </a:r>
                    </a:p>
                  </a:txBody>
                  <a:tcPr marT="91425" marB="91425" marR="91425" marL="91425"/>
                </a:tc>
                <a:tc>
                  <a:txBody>
                    <a:bodyPr>
                      <a:noAutofit/>
                    </a:bodyPr>
                    <a:lstStyle/>
                    <a:p>
                      <a:pPr lvl="0" rtl="0">
                        <a:spcBef>
                          <a:spcPts val="0"/>
                        </a:spcBef>
                        <a:buNone/>
                      </a:pPr>
                      <a:r>
                        <a:rPr lang="en" sz="1100" u="sng"/>
                        <a:t>Regulator: 5 V</a:t>
                      </a:r>
                    </a:p>
                  </a:txBody>
                  <a:tcPr marT="91425" marB="91425" marR="91425" marL="91425"/>
                </a:tc>
              </a:tr>
              <a:tr h="493425">
                <a:tc>
                  <a:txBody>
                    <a:bodyPr>
                      <a:noAutofit/>
                    </a:bodyPr>
                    <a:lstStyle/>
                    <a:p>
                      <a:pPr lvl="0" rtl="0">
                        <a:spcBef>
                          <a:spcPts val="0"/>
                        </a:spcBef>
                        <a:buNone/>
                      </a:pPr>
                      <a:r>
                        <a:rPr lang="en" sz="1100"/>
                        <a:t>Inputs</a:t>
                      </a:r>
                    </a:p>
                  </a:txBody>
                  <a:tcPr marT="91425" marB="91425" marR="91425" marL="91425"/>
                </a:tc>
                <a:tc>
                  <a:txBody>
                    <a:bodyPr>
                      <a:noAutofit/>
                    </a:bodyPr>
                    <a:lstStyle/>
                    <a:p>
                      <a:pPr lvl="0" rtl="0">
                        <a:spcBef>
                          <a:spcPts val="0"/>
                        </a:spcBef>
                        <a:buNone/>
                      </a:pPr>
                      <a:r>
                        <a:rPr lang="en" sz="1100"/>
                        <a:t>5 V DC Input (Analog)</a:t>
                      </a:r>
                    </a:p>
                  </a:txBody>
                  <a:tcPr marT="91425" marB="91425" marR="91425" marL="91425"/>
                </a:tc>
              </a:tr>
              <a:tr h="357925">
                <a:tc>
                  <a:txBody>
                    <a:bodyPr>
                      <a:noAutofit/>
                    </a:bodyPr>
                    <a:lstStyle/>
                    <a:p>
                      <a:pPr lvl="0" rtl="0">
                        <a:spcBef>
                          <a:spcPts val="0"/>
                        </a:spcBef>
                        <a:buNone/>
                      </a:pPr>
                      <a:r>
                        <a:rPr lang="en" sz="1100"/>
                        <a:t>I/O (Input/Output) Pin</a:t>
                      </a:r>
                    </a:p>
                  </a:txBody>
                  <a:tcPr marT="91425" marB="91425" marR="91425" marL="91425"/>
                </a:tc>
                <a:tc>
                  <a:txBody>
                    <a:bodyPr>
                      <a:noAutofit/>
                    </a:bodyPr>
                    <a:lstStyle/>
                    <a:p>
                      <a:pPr lvl="0" rtl="0">
                        <a:spcBef>
                          <a:spcPts val="0"/>
                        </a:spcBef>
                        <a:buNone/>
                      </a:pPr>
                      <a:r>
                        <a:rPr lang="en" sz="1100"/>
                        <a:t>The Microprocessors sends a digital trigger to the ultrasonic to activate it. The sensor sends back a digital pulse on the same pin to the microprocessor.</a:t>
                      </a:r>
                    </a:p>
                  </a:txBody>
                  <a:tcPr marT="91425" marB="91425" marR="91425" marL="91425"/>
                </a:tc>
              </a:tr>
              <a:tr h="357925">
                <a:tc>
                  <a:txBody>
                    <a:bodyPr>
                      <a:noAutofit/>
                    </a:bodyPr>
                    <a:lstStyle/>
                    <a:p>
                      <a:pPr lvl="0" rtl="0">
                        <a:spcBef>
                          <a:spcPts val="0"/>
                        </a:spcBef>
                        <a:buNone/>
                      </a:pPr>
                      <a:r>
                        <a:rPr lang="en" sz="1100"/>
                        <a:t>Functionality</a:t>
                      </a:r>
                    </a:p>
                  </a:txBody>
                  <a:tcPr marT="91425" marB="91425" marR="91425" marL="91425"/>
                </a:tc>
                <a:tc>
                  <a:txBody>
                    <a:bodyPr>
                      <a:noAutofit/>
                    </a:bodyPr>
                    <a:lstStyle/>
                    <a:p>
                      <a:pPr lvl="0" rtl="0">
                        <a:spcBef>
                          <a:spcPts val="0"/>
                        </a:spcBef>
                        <a:buNone/>
                      </a:pPr>
                      <a:r>
                        <a:rPr lang="en" sz="1100"/>
                        <a:t>Every 100 ms the sensor receive a 10 us trigger to activate it and send back a digital pulse to the microcontroller which contains distance information.</a:t>
                      </a:r>
                    </a:p>
                  </a:txBody>
                  <a:tcPr marT="91425" marB="91425" marR="91425" marL="91425"/>
                </a:tc>
              </a:tr>
            </a:tbl>
          </a:graphicData>
        </a:graphic>
      </p:graphicFrame>
      <p:sp>
        <p:nvSpPr>
          <p:cNvPr id="102" name="Shape 102"/>
          <p:cNvSpPr txBox="1"/>
          <p:nvPr/>
        </p:nvSpPr>
        <p:spPr>
          <a:xfrm>
            <a:off x="2542760" y="1424981"/>
            <a:ext cx="1078499" cy="121500"/>
          </a:xfrm>
          <a:prstGeom prst="rect">
            <a:avLst/>
          </a:prstGeom>
          <a:noFill/>
          <a:ln>
            <a:noFill/>
          </a:ln>
        </p:spPr>
        <p:txBody>
          <a:bodyPr anchorCtr="0" anchor="t" bIns="91425" lIns="91425" rIns="91425" tIns="91425">
            <a:noAutofit/>
          </a:bodyPr>
          <a:lstStyle/>
          <a:p>
            <a:pPr lvl="0" rtl="0">
              <a:spcBef>
                <a:spcPts val="0"/>
              </a:spcBef>
              <a:buNone/>
            </a:pPr>
            <a:r>
              <a:rPr lang="en" sz="1000"/>
              <a:t>5 V Input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7450" y="135075"/>
            <a:ext cx="8520599" cy="572699"/>
          </a:xfrm>
          <a:prstGeom prst="rect">
            <a:avLst/>
          </a:prstGeom>
        </p:spPr>
        <p:txBody>
          <a:bodyPr anchorCtr="0" anchor="ctr" bIns="91425" lIns="91425" rIns="91425" tIns="91425">
            <a:noAutofit/>
          </a:bodyPr>
          <a:lstStyle/>
          <a:p>
            <a:pPr lvl="0" rtl="0" algn="ctr">
              <a:spcBef>
                <a:spcPts val="0"/>
              </a:spcBef>
              <a:buNone/>
            </a:pPr>
            <a:r>
              <a:rPr lang="en" sz="1800" u="sng"/>
              <a:t>Level - 0: Microprocessor</a:t>
            </a:r>
          </a:p>
        </p:txBody>
      </p:sp>
      <p:sp>
        <p:nvSpPr>
          <p:cNvPr id="108" name="Shape 108"/>
          <p:cNvSpPr/>
          <p:nvPr/>
        </p:nvSpPr>
        <p:spPr>
          <a:xfrm>
            <a:off x="3797638" y="877371"/>
            <a:ext cx="1365900" cy="942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100"/>
              <a:t>Microprocessor</a:t>
            </a:r>
          </a:p>
        </p:txBody>
      </p:sp>
      <p:cxnSp>
        <p:nvCxnSpPr>
          <p:cNvPr id="109" name="Shape 109"/>
          <p:cNvCxnSpPr/>
          <p:nvPr/>
        </p:nvCxnSpPr>
        <p:spPr>
          <a:xfrm>
            <a:off x="2220242" y="1067604"/>
            <a:ext cx="1577399" cy="0"/>
          </a:xfrm>
          <a:prstGeom prst="straightConnector1">
            <a:avLst/>
          </a:prstGeom>
          <a:noFill/>
          <a:ln cap="flat" cmpd="sng" w="9525">
            <a:solidFill>
              <a:schemeClr val="dk2"/>
            </a:solidFill>
            <a:prstDash val="solid"/>
            <a:round/>
            <a:headEnd len="lg" w="lg" type="stealth"/>
            <a:tailEnd len="lg" w="lg" type="triangle"/>
          </a:ln>
        </p:spPr>
      </p:cxnSp>
      <p:cxnSp>
        <p:nvCxnSpPr>
          <p:cNvPr id="110" name="Shape 110"/>
          <p:cNvCxnSpPr/>
          <p:nvPr/>
        </p:nvCxnSpPr>
        <p:spPr>
          <a:xfrm>
            <a:off x="5173409" y="1143804"/>
            <a:ext cx="1577399" cy="0"/>
          </a:xfrm>
          <a:prstGeom prst="straightConnector1">
            <a:avLst/>
          </a:prstGeom>
          <a:noFill/>
          <a:ln cap="flat" cmpd="sng" w="9525">
            <a:solidFill>
              <a:schemeClr val="dk2"/>
            </a:solidFill>
            <a:prstDash val="solid"/>
            <a:round/>
            <a:headEnd len="lg" w="lg" type="none"/>
            <a:tailEnd len="lg" w="lg" type="triangle"/>
          </a:ln>
        </p:spPr>
      </p:cxnSp>
      <p:sp>
        <p:nvSpPr>
          <p:cNvPr id="111" name="Shape 111"/>
          <p:cNvSpPr txBox="1"/>
          <p:nvPr/>
        </p:nvSpPr>
        <p:spPr>
          <a:xfrm>
            <a:off x="5422824" y="902125"/>
            <a:ext cx="1727099" cy="121500"/>
          </a:xfrm>
          <a:prstGeom prst="rect">
            <a:avLst/>
          </a:prstGeom>
          <a:noFill/>
          <a:ln>
            <a:noFill/>
          </a:ln>
        </p:spPr>
        <p:txBody>
          <a:bodyPr anchorCtr="0" anchor="t" bIns="91425" lIns="91425" rIns="91425" tIns="91425">
            <a:noAutofit/>
          </a:bodyPr>
          <a:lstStyle/>
          <a:p>
            <a:pPr lvl="0" rtl="0">
              <a:spcBef>
                <a:spcPts val="0"/>
              </a:spcBef>
              <a:buNone/>
            </a:pPr>
            <a:r>
              <a:rPr lang="en" sz="1000"/>
              <a:t>Digital Output (LED)</a:t>
            </a:r>
          </a:p>
        </p:txBody>
      </p:sp>
      <p:graphicFrame>
        <p:nvGraphicFramePr>
          <p:cNvPr id="112" name="Shape 112"/>
          <p:cNvGraphicFramePr/>
          <p:nvPr/>
        </p:nvGraphicFramePr>
        <p:xfrm>
          <a:off x="336150" y="2351650"/>
          <a:ext cx="3000000" cy="3000000"/>
        </p:xfrm>
        <a:graphic>
          <a:graphicData uri="http://schemas.openxmlformats.org/drawingml/2006/table">
            <a:tbl>
              <a:tblPr>
                <a:noFill/>
                <a:tableStyleId>{B0F62DED-1C06-4D15-821B-DA867A2939E3}</a:tableStyleId>
              </a:tblPr>
              <a:tblGrid>
                <a:gridCol w="4330150"/>
                <a:gridCol w="4330150"/>
              </a:tblGrid>
              <a:tr h="357925">
                <a:tc>
                  <a:txBody>
                    <a:bodyPr>
                      <a:noAutofit/>
                    </a:bodyPr>
                    <a:lstStyle/>
                    <a:p>
                      <a:pPr lvl="0" rtl="0">
                        <a:spcBef>
                          <a:spcPts val="0"/>
                        </a:spcBef>
                        <a:buNone/>
                      </a:pPr>
                      <a:r>
                        <a:rPr lang="en" sz="1100" u="sng"/>
                        <a:t>Module</a:t>
                      </a:r>
                    </a:p>
                  </a:txBody>
                  <a:tcPr marT="91425" marB="91425" marR="91425" marL="91425"/>
                </a:tc>
                <a:tc>
                  <a:txBody>
                    <a:bodyPr>
                      <a:noAutofit/>
                    </a:bodyPr>
                    <a:lstStyle/>
                    <a:p>
                      <a:pPr lvl="0" rtl="0">
                        <a:spcBef>
                          <a:spcPts val="0"/>
                        </a:spcBef>
                        <a:buNone/>
                      </a:pPr>
                      <a:r>
                        <a:rPr lang="en" sz="1100" u="sng"/>
                        <a:t>Regulator: 5 V</a:t>
                      </a:r>
                    </a:p>
                  </a:txBody>
                  <a:tcPr marT="91425" marB="91425" marR="91425" marL="91425"/>
                </a:tc>
              </a:tr>
              <a:tr h="493425">
                <a:tc>
                  <a:txBody>
                    <a:bodyPr>
                      <a:noAutofit/>
                    </a:bodyPr>
                    <a:lstStyle/>
                    <a:p>
                      <a:pPr lvl="0" rtl="0">
                        <a:spcBef>
                          <a:spcPts val="0"/>
                        </a:spcBef>
                        <a:buNone/>
                      </a:pPr>
                      <a:r>
                        <a:rPr lang="en" sz="1100"/>
                        <a:t>Inputs</a:t>
                      </a:r>
                    </a:p>
                  </a:txBody>
                  <a:tcPr marT="91425" marB="91425" marR="91425" marL="91425"/>
                </a:tc>
                <a:tc>
                  <a:txBody>
                    <a:bodyPr>
                      <a:noAutofit/>
                    </a:bodyPr>
                    <a:lstStyle/>
                    <a:p>
                      <a:pPr indent="-298450" lvl="0" marL="457200" rtl="0">
                        <a:spcBef>
                          <a:spcPts val="0"/>
                        </a:spcBef>
                        <a:buSzPct val="100000"/>
                        <a:buChar char="●"/>
                      </a:pPr>
                      <a:r>
                        <a:rPr lang="en" sz="1100"/>
                        <a:t>5 V DC Input (Analog)</a:t>
                      </a:r>
                    </a:p>
                    <a:p>
                      <a:pPr indent="-298450" lvl="0" marL="457200" rtl="0">
                        <a:spcBef>
                          <a:spcPts val="0"/>
                        </a:spcBef>
                        <a:buSzPct val="100000"/>
                        <a:buChar char="●"/>
                      </a:pPr>
                      <a:r>
                        <a:rPr lang="en" sz="1100"/>
                        <a:t>Digital Input/Output Connection to the Ultrasonic Sensors</a:t>
                      </a:r>
                    </a:p>
                  </a:txBody>
                  <a:tcPr marT="91425" marB="91425" marR="91425" marL="91425"/>
                </a:tc>
              </a:tr>
              <a:tr h="357925">
                <a:tc>
                  <a:txBody>
                    <a:bodyPr>
                      <a:noAutofit/>
                    </a:bodyPr>
                    <a:lstStyle/>
                    <a:p>
                      <a:pPr lvl="0" rtl="0">
                        <a:spcBef>
                          <a:spcPts val="0"/>
                        </a:spcBef>
                        <a:buNone/>
                      </a:pPr>
                      <a:r>
                        <a:rPr lang="en" sz="1100"/>
                        <a:t>Outputs</a:t>
                      </a:r>
                    </a:p>
                  </a:txBody>
                  <a:tcPr marT="91425" marB="91425" marR="91425" marL="91425"/>
                </a:tc>
                <a:tc>
                  <a:txBody>
                    <a:bodyPr>
                      <a:noAutofit/>
                    </a:bodyPr>
                    <a:lstStyle/>
                    <a:p>
                      <a:pPr lvl="0" rtl="0">
                        <a:spcBef>
                          <a:spcPts val="0"/>
                        </a:spcBef>
                        <a:buNone/>
                      </a:pPr>
                      <a:r>
                        <a:rPr lang="en" sz="1100"/>
                        <a:t>Digital Output to run the Motor circuit and the LED’s to notify the users of oncoming obstacles</a:t>
                      </a:r>
                    </a:p>
                  </a:txBody>
                  <a:tcPr marT="91425" marB="91425" marR="91425" marL="91425"/>
                </a:tc>
              </a:tr>
              <a:tr h="357925">
                <a:tc>
                  <a:txBody>
                    <a:bodyPr>
                      <a:noAutofit/>
                    </a:bodyPr>
                    <a:lstStyle/>
                    <a:p>
                      <a:pPr lvl="0" rtl="0">
                        <a:spcBef>
                          <a:spcPts val="0"/>
                        </a:spcBef>
                        <a:buNone/>
                      </a:pPr>
                      <a:r>
                        <a:rPr lang="en" sz="1100"/>
                        <a:t>Functionality</a:t>
                      </a:r>
                    </a:p>
                  </a:txBody>
                  <a:tcPr marT="91425" marB="91425" marR="91425" marL="91425"/>
                </a:tc>
                <a:tc>
                  <a:txBody>
                    <a:bodyPr>
                      <a:noAutofit/>
                    </a:bodyPr>
                    <a:lstStyle/>
                    <a:p>
                      <a:pPr lvl="0" rtl="0">
                        <a:spcBef>
                          <a:spcPts val="0"/>
                        </a:spcBef>
                        <a:buNone/>
                      </a:pPr>
                      <a:r>
                        <a:rPr lang="en" sz="1100"/>
                        <a:t>When the microcontroller gets an input from the Ultrasonic sensors it looks at the width of the return pulse to find the distance between the user the object in front. If the distance is less than the safe distance the Digital pins on the outputs go High to notify the user. </a:t>
                      </a:r>
                    </a:p>
                  </a:txBody>
                  <a:tcPr marT="91425" marB="91425" marR="91425" marL="91425"/>
                </a:tc>
              </a:tr>
            </a:tbl>
          </a:graphicData>
        </a:graphic>
      </p:graphicFrame>
      <p:sp>
        <p:nvSpPr>
          <p:cNvPr id="113" name="Shape 113"/>
          <p:cNvSpPr txBox="1"/>
          <p:nvPr/>
        </p:nvSpPr>
        <p:spPr>
          <a:xfrm>
            <a:off x="2542760" y="815381"/>
            <a:ext cx="1078499" cy="121500"/>
          </a:xfrm>
          <a:prstGeom prst="rect">
            <a:avLst/>
          </a:prstGeom>
          <a:noFill/>
          <a:ln>
            <a:noFill/>
          </a:ln>
        </p:spPr>
        <p:txBody>
          <a:bodyPr anchorCtr="0" anchor="t" bIns="91425" lIns="91425" rIns="91425" tIns="91425">
            <a:noAutofit/>
          </a:bodyPr>
          <a:lstStyle/>
          <a:p>
            <a:pPr lvl="0" rtl="0">
              <a:spcBef>
                <a:spcPts val="0"/>
              </a:spcBef>
              <a:buNone/>
            </a:pPr>
            <a:r>
              <a:rPr lang="en" sz="1000"/>
              <a:t>Digital Input/Output</a:t>
            </a:r>
          </a:p>
        </p:txBody>
      </p:sp>
      <p:cxnSp>
        <p:nvCxnSpPr>
          <p:cNvPr id="114" name="Shape 114"/>
          <p:cNvCxnSpPr/>
          <p:nvPr/>
        </p:nvCxnSpPr>
        <p:spPr>
          <a:xfrm>
            <a:off x="2201609" y="1524804"/>
            <a:ext cx="1577399" cy="0"/>
          </a:xfrm>
          <a:prstGeom prst="straightConnector1">
            <a:avLst/>
          </a:prstGeom>
          <a:noFill/>
          <a:ln cap="flat" cmpd="sng" w="9525">
            <a:solidFill>
              <a:schemeClr val="dk2"/>
            </a:solidFill>
            <a:prstDash val="solid"/>
            <a:round/>
            <a:headEnd len="lg" w="lg" type="none"/>
            <a:tailEnd len="lg" w="lg" type="triangle"/>
          </a:ln>
        </p:spPr>
      </p:cxnSp>
      <p:sp>
        <p:nvSpPr>
          <p:cNvPr id="115" name="Shape 115"/>
          <p:cNvSpPr txBox="1"/>
          <p:nvPr/>
        </p:nvSpPr>
        <p:spPr>
          <a:xfrm>
            <a:off x="2465800" y="1287625"/>
            <a:ext cx="1232400" cy="121500"/>
          </a:xfrm>
          <a:prstGeom prst="rect">
            <a:avLst/>
          </a:prstGeom>
          <a:noFill/>
          <a:ln>
            <a:noFill/>
          </a:ln>
        </p:spPr>
        <p:txBody>
          <a:bodyPr anchorCtr="0" anchor="t" bIns="91425" lIns="91425" rIns="91425" tIns="91425">
            <a:noAutofit/>
          </a:bodyPr>
          <a:lstStyle/>
          <a:p>
            <a:pPr lvl="0" rtl="0">
              <a:spcBef>
                <a:spcPts val="0"/>
              </a:spcBef>
              <a:buNone/>
            </a:pPr>
            <a:r>
              <a:rPr lang="en" sz="1000"/>
              <a:t>Regulator: 5 V</a:t>
            </a:r>
          </a:p>
        </p:txBody>
      </p:sp>
      <p:cxnSp>
        <p:nvCxnSpPr>
          <p:cNvPr id="116" name="Shape 116"/>
          <p:cNvCxnSpPr/>
          <p:nvPr/>
        </p:nvCxnSpPr>
        <p:spPr>
          <a:xfrm>
            <a:off x="5173409" y="1372404"/>
            <a:ext cx="1577399" cy="0"/>
          </a:xfrm>
          <a:prstGeom prst="straightConnector1">
            <a:avLst/>
          </a:prstGeom>
          <a:noFill/>
          <a:ln cap="flat" cmpd="sng" w="9525">
            <a:solidFill>
              <a:schemeClr val="dk2"/>
            </a:solidFill>
            <a:prstDash val="solid"/>
            <a:round/>
            <a:headEnd len="lg" w="lg" type="none"/>
            <a:tailEnd len="lg" w="lg" type="triangle"/>
          </a:ln>
        </p:spPr>
      </p:cxnSp>
      <p:sp>
        <p:nvSpPr>
          <p:cNvPr id="117" name="Shape 117"/>
          <p:cNvSpPr txBox="1"/>
          <p:nvPr/>
        </p:nvSpPr>
        <p:spPr>
          <a:xfrm>
            <a:off x="5422825" y="1130725"/>
            <a:ext cx="1472999" cy="121500"/>
          </a:xfrm>
          <a:prstGeom prst="rect">
            <a:avLst/>
          </a:prstGeom>
          <a:noFill/>
          <a:ln>
            <a:noFill/>
          </a:ln>
        </p:spPr>
        <p:txBody>
          <a:bodyPr anchorCtr="0" anchor="t" bIns="91425" lIns="91425" rIns="91425" tIns="91425">
            <a:noAutofit/>
          </a:bodyPr>
          <a:lstStyle/>
          <a:p>
            <a:pPr lvl="0" rtl="0">
              <a:spcBef>
                <a:spcPts val="0"/>
              </a:spcBef>
              <a:buNone/>
            </a:pPr>
            <a:r>
              <a:rPr lang="en" sz="1000"/>
              <a:t>Digital Output (Motors)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7450" y="135075"/>
            <a:ext cx="8520599" cy="572699"/>
          </a:xfrm>
          <a:prstGeom prst="rect">
            <a:avLst/>
          </a:prstGeom>
        </p:spPr>
        <p:txBody>
          <a:bodyPr anchorCtr="0" anchor="ctr" bIns="91425" lIns="91425" rIns="91425" tIns="91425">
            <a:noAutofit/>
          </a:bodyPr>
          <a:lstStyle/>
          <a:p>
            <a:pPr lvl="0" rtl="0" algn="ctr">
              <a:spcBef>
                <a:spcPts val="0"/>
              </a:spcBef>
              <a:buNone/>
            </a:pPr>
            <a:r>
              <a:rPr lang="en" sz="1800" u="sng"/>
              <a:t>Level - 0: Microprocessor</a:t>
            </a:r>
          </a:p>
        </p:txBody>
      </p:sp>
      <p:sp>
        <p:nvSpPr>
          <p:cNvPr id="123" name="Shape 123"/>
          <p:cNvSpPr/>
          <p:nvPr/>
        </p:nvSpPr>
        <p:spPr>
          <a:xfrm>
            <a:off x="3797638" y="877371"/>
            <a:ext cx="1365900" cy="942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100"/>
              <a:t>Haptic Motors</a:t>
            </a:r>
          </a:p>
        </p:txBody>
      </p:sp>
      <p:cxnSp>
        <p:nvCxnSpPr>
          <p:cNvPr id="124" name="Shape 124"/>
          <p:cNvCxnSpPr/>
          <p:nvPr/>
        </p:nvCxnSpPr>
        <p:spPr>
          <a:xfrm>
            <a:off x="2220242" y="1067604"/>
            <a:ext cx="1577399" cy="0"/>
          </a:xfrm>
          <a:prstGeom prst="straightConnector1">
            <a:avLst/>
          </a:prstGeom>
          <a:noFill/>
          <a:ln cap="flat" cmpd="sng" w="9525">
            <a:solidFill>
              <a:schemeClr val="dk2"/>
            </a:solidFill>
            <a:prstDash val="solid"/>
            <a:round/>
            <a:headEnd len="lg" w="lg" type="none"/>
            <a:tailEnd len="lg" w="lg" type="triangle"/>
          </a:ln>
        </p:spPr>
      </p:cxnSp>
      <p:sp>
        <p:nvSpPr>
          <p:cNvPr id="125" name="Shape 125"/>
          <p:cNvSpPr txBox="1"/>
          <p:nvPr/>
        </p:nvSpPr>
        <p:spPr>
          <a:xfrm>
            <a:off x="5422824" y="902125"/>
            <a:ext cx="1727099" cy="121500"/>
          </a:xfrm>
          <a:prstGeom prst="rect">
            <a:avLst/>
          </a:prstGeom>
          <a:noFill/>
          <a:ln>
            <a:noFill/>
          </a:ln>
        </p:spPr>
        <p:txBody>
          <a:bodyPr anchorCtr="0" anchor="t" bIns="91425" lIns="91425" rIns="91425" tIns="91425">
            <a:noAutofit/>
          </a:bodyPr>
          <a:lstStyle/>
          <a:p>
            <a:pPr lvl="0" rtl="0">
              <a:spcBef>
                <a:spcPts val="0"/>
              </a:spcBef>
              <a:buNone/>
            </a:pPr>
            <a:r>
              <a:t/>
            </a:r>
            <a:endParaRPr sz="1000"/>
          </a:p>
        </p:txBody>
      </p:sp>
      <p:graphicFrame>
        <p:nvGraphicFramePr>
          <p:cNvPr id="126" name="Shape 126"/>
          <p:cNvGraphicFramePr/>
          <p:nvPr/>
        </p:nvGraphicFramePr>
        <p:xfrm>
          <a:off x="336150" y="2351650"/>
          <a:ext cx="3000000" cy="3000000"/>
        </p:xfrm>
        <a:graphic>
          <a:graphicData uri="http://schemas.openxmlformats.org/drawingml/2006/table">
            <a:tbl>
              <a:tblPr>
                <a:noFill/>
                <a:tableStyleId>{C27D871F-5DEF-486D-8B57-335C13CEBC91}</a:tableStyleId>
              </a:tblPr>
              <a:tblGrid>
                <a:gridCol w="4330150"/>
                <a:gridCol w="4330150"/>
              </a:tblGrid>
              <a:tr h="357925">
                <a:tc>
                  <a:txBody>
                    <a:bodyPr>
                      <a:noAutofit/>
                    </a:bodyPr>
                    <a:lstStyle/>
                    <a:p>
                      <a:pPr lvl="0" rtl="0">
                        <a:spcBef>
                          <a:spcPts val="0"/>
                        </a:spcBef>
                        <a:buNone/>
                      </a:pPr>
                      <a:r>
                        <a:rPr lang="en" sz="1100" u="sng"/>
                        <a:t>Module</a:t>
                      </a:r>
                    </a:p>
                  </a:txBody>
                  <a:tcPr marT="91425" marB="91425" marR="91425" marL="91425"/>
                </a:tc>
                <a:tc>
                  <a:txBody>
                    <a:bodyPr>
                      <a:noAutofit/>
                    </a:bodyPr>
                    <a:lstStyle/>
                    <a:p>
                      <a:pPr lvl="0" rtl="0">
                        <a:spcBef>
                          <a:spcPts val="0"/>
                        </a:spcBef>
                        <a:buNone/>
                      </a:pPr>
                      <a:r>
                        <a:rPr lang="en" sz="1100" u="sng"/>
                        <a:t>Regulator: 5 V</a:t>
                      </a:r>
                    </a:p>
                  </a:txBody>
                  <a:tcPr marT="91425" marB="91425" marR="91425" marL="91425"/>
                </a:tc>
              </a:tr>
              <a:tr h="493425">
                <a:tc>
                  <a:txBody>
                    <a:bodyPr>
                      <a:noAutofit/>
                    </a:bodyPr>
                    <a:lstStyle/>
                    <a:p>
                      <a:pPr lvl="0" rtl="0">
                        <a:spcBef>
                          <a:spcPts val="0"/>
                        </a:spcBef>
                        <a:buNone/>
                      </a:pPr>
                      <a:r>
                        <a:rPr lang="en" sz="1100"/>
                        <a:t>Inputs</a:t>
                      </a:r>
                    </a:p>
                  </a:txBody>
                  <a:tcPr marT="91425" marB="91425" marR="91425" marL="91425"/>
                </a:tc>
                <a:tc>
                  <a:txBody>
                    <a:bodyPr>
                      <a:noAutofit/>
                    </a:bodyPr>
                    <a:lstStyle/>
                    <a:p>
                      <a:pPr indent="-298450" lvl="0" marL="457200" rtl="0">
                        <a:spcBef>
                          <a:spcPts val="0"/>
                        </a:spcBef>
                        <a:buSzPct val="100000"/>
                        <a:buChar char="●"/>
                      </a:pPr>
                      <a:r>
                        <a:rPr lang="en" sz="1100"/>
                        <a:t>3.3 V DC Input (Analog)</a:t>
                      </a:r>
                    </a:p>
                    <a:p>
                      <a:pPr indent="-298450" lvl="0" marL="457200" rtl="0">
                        <a:spcBef>
                          <a:spcPts val="0"/>
                        </a:spcBef>
                        <a:buSzPct val="100000"/>
                        <a:buChar char="●"/>
                      </a:pPr>
                      <a:r>
                        <a:rPr lang="en" sz="1100"/>
                        <a:t>Digital Input Connection from Microprocessor</a:t>
                      </a:r>
                    </a:p>
                  </a:txBody>
                  <a:tcPr marT="91425" marB="91425" marR="91425" marL="91425"/>
                </a:tc>
              </a:tr>
              <a:tr h="357925">
                <a:tc>
                  <a:txBody>
                    <a:bodyPr>
                      <a:noAutofit/>
                    </a:bodyPr>
                    <a:lstStyle/>
                    <a:p>
                      <a:pPr lvl="0" rtl="0">
                        <a:spcBef>
                          <a:spcPts val="0"/>
                        </a:spcBef>
                        <a:buNone/>
                      </a:pPr>
                      <a:r>
                        <a:rPr lang="en" sz="1100"/>
                        <a:t>Outputs</a:t>
                      </a:r>
                    </a:p>
                  </a:txBody>
                  <a:tcPr marT="91425" marB="91425" marR="91425" marL="91425"/>
                </a:tc>
                <a:tc>
                  <a:txBody>
                    <a:bodyPr>
                      <a:noAutofit/>
                    </a:bodyPr>
                    <a:lstStyle/>
                    <a:p>
                      <a:pPr lvl="0" rtl="0">
                        <a:spcBef>
                          <a:spcPts val="0"/>
                        </a:spcBef>
                        <a:buNone/>
                      </a:pPr>
                      <a:r>
                        <a:rPr lang="en" sz="1100"/>
                        <a:t>Haptic Vibration </a:t>
                      </a:r>
                    </a:p>
                  </a:txBody>
                  <a:tcPr marT="91425" marB="91425" marR="91425" marL="91425"/>
                </a:tc>
              </a:tr>
              <a:tr h="357925">
                <a:tc>
                  <a:txBody>
                    <a:bodyPr>
                      <a:noAutofit/>
                    </a:bodyPr>
                    <a:lstStyle/>
                    <a:p>
                      <a:pPr lvl="0" rtl="0">
                        <a:spcBef>
                          <a:spcPts val="0"/>
                        </a:spcBef>
                        <a:buNone/>
                      </a:pPr>
                      <a:r>
                        <a:rPr lang="en" sz="1100"/>
                        <a:t>Functionality</a:t>
                      </a:r>
                    </a:p>
                  </a:txBody>
                  <a:tcPr marT="91425" marB="91425" marR="91425" marL="91425"/>
                </a:tc>
                <a:tc>
                  <a:txBody>
                    <a:bodyPr>
                      <a:noAutofit/>
                    </a:bodyPr>
                    <a:lstStyle/>
                    <a:p>
                      <a:pPr lvl="0" rtl="0">
                        <a:spcBef>
                          <a:spcPts val="0"/>
                        </a:spcBef>
                        <a:buNone/>
                      </a:pPr>
                      <a:r>
                        <a:rPr lang="en" sz="1100"/>
                        <a:t>If the Sensors detect an object too close to the user the Microprocessor sends a high bit through one of the digital ports to turn on the Haptic motors to warn the user. </a:t>
                      </a:r>
                    </a:p>
                  </a:txBody>
                  <a:tcPr marT="91425" marB="91425" marR="91425" marL="91425"/>
                </a:tc>
              </a:tr>
            </a:tbl>
          </a:graphicData>
        </a:graphic>
      </p:graphicFrame>
      <p:sp>
        <p:nvSpPr>
          <p:cNvPr id="127" name="Shape 127"/>
          <p:cNvSpPr txBox="1"/>
          <p:nvPr/>
        </p:nvSpPr>
        <p:spPr>
          <a:xfrm>
            <a:off x="2542760" y="815381"/>
            <a:ext cx="1078499" cy="121500"/>
          </a:xfrm>
          <a:prstGeom prst="rect">
            <a:avLst/>
          </a:prstGeom>
          <a:noFill/>
          <a:ln>
            <a:noFill/>
          </a:ln>
        </p:spPr>
        <p:txBody>
          <a:bodyPr anchorCtr="0" anchor="t" bIns="91425" lIns="91425" rIns="91425" tIns="91425">
            <a:noAutofit/>
          </a:bodyPr>
          <a:lstStyle/>
          <a:p>
            <a:pPr lvl="0" rtl="0">
              <a:spcBef>
                <a:spcPts val="0"/>
              </a:spcBef>
              <a:buNone/>
            </a:pPr>
            <a:r>
              <a:rPr lang="en" sz="1000"/>
              <a:t>Digital Input</a:t>
            </a:r>
          </a:p>
        </p:txBody>
      </p:sp>
      <p:cxnSp>
        <p:nvCxnSpPr>
          <p:cNvPr id="128" name="Shape 128"/>
          <p:cNvCxnSpPr/>
          <p:nvPr/>
        </p:nvCxnSpPr>
        <p:spPr>
          <a:xfrm>
            <a:off x="2220242" y="1474179"/>
            <a:ext cx="1577399" cy="0"/>
          </a:xfrm>
          <a:prstGeom prst="straightConnector1">
            <a:avLst/>
          </a:prstGeom>
          <a:noFill/>
          <a:ln cap="flat" cmpd="sng" w="9525">
            <a:solidFill>
              <a:schemeClr val="dk2"/>
            </a:solidFill>
            <a:prstDash val="solid"/>
            <a:round/>
            <a:headEnd len="lg" w="lg" type="none"/>
            <a:tailEnd len="lg" w="lg" type="triangle"/>
          </a:ln>
        </p:spPr>
      </p:cxnSp>
      <p:sp>
        <p:nvSpPr>
          <p:cNvPr id="129" name="Shape 129"/>
          <p:cNvSpPr txBox="1"/>
          <p:nvPr/>
        </p:nvSpPr>
        <p:spPr>
          <a:xfrm>
            <a:off x="2503135" y="1210144"/>
            <a:ext cx="1078499" cy="121500"/>
          </a:xfrm>
          <a:prstGeom prst="rect">
            <a:avLst/>
          </a:prstGeom>
          <a:noFill/>
          <a:ln>
            <a:noFill/>
          </a:ln>
        </p:spPr>
        <p:txBody>
          <a:bodyPr anchorCtr="0" anchor="t" bIns="91425" lIns="91425" rIns="91425" tIns="91425">
            <a:noAutofit/>
          </a:bodyPr>
          <a:lstStyle/>
          <a:p>
            <a:pPr lvl="0" rtl="0" algn="ctr">
              <a:spcBef>
                <a:spcPts val="0"/>
              </a:spcBef>
              <a:buNone/>
            </a:pPr>
            <a:r>
              <a:rPr lang="en" sz="1000"/>
              <a:t>3.3 V</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p:nvPr/>
        </p:nvSpPr>
        <p:spPr>
          <a:xfrm>
            <a:off x="522000" y="733650"/>
            <a:ext cx="8100000" cy="4307399"/>
          </a:xfrm>
          <a:prstGeom prst="rect">
            <a:avLst/>
          </a:prstGeom>
          <a:noFill/>
          <a:ln cap="flat" cmpd="sng" w="9525">
            <a:solidFill>
              <a:srgbClr val="000000"/>
            </a:solidFill>
            <a:prstDash val="solid"/>
            <a:round/>
            <a:headEnd len="med" w="med" type="none"/>
            <a:tailEnd len="med" w="med" type="none"/>
          </a:ln>
        </p:spPr>
        <p:txBody>
          <a:bodyPr anchorCtr="0" anchor="b" bIns="91425" lIns="91425" rIns="91425" tIns="91425">
            <a:noAutofit/>
          </a:bodyPr>
          <a:lstStyle/>
          <a:p>
            <a:pPr lvl="0" rtl="0">
              <a:spcBef>
                <a:spcPts val="0"/>
              </a:spcBef>
              <a:buNone/>
            </a:pPr>
            <a:r>
              <a:t/>
            </a:r>
            <a:endParaRPr/>
          </a:p>
        </p:txBody>
      </p:sp>
      <p:sp>
        <p:nvSpPr>
          <p:cNvPr id="135" name="Shape 135"/>
          <p:cNvSpPr txBox="1"/>
          <p:nvPr>
            <p:ph type="title"/>
          </p:nvPr>
        </p:nvSpPr>
        <p:spPr>
          <a:xfrm>
            <a:off x="311700" y="110600"/>
            <a:ext cx="8520599" cy="572699"/>
          </a:xfrm>
          <a:prstGeom prst="rect">
            <a:avLst/>
          </a:prstGeom>
        </p:spPr>
        <p:txBody>
          <a:bodyPr anchorCtr="0" anchor="ctr" bIns="91425" lIns="91425" rIns="91425" tIns="91425">
            <a:noAutofit/>
          </a:bodyPr>
          <a:lstStyle/>
          <a:p>
            <a:pPr lvl="0" rtl="0" algn="ctr">
              <a:spcBef>
                <a:spcPts val="0"/>
              </a:spcBef>
              <a:buNone/>
            </a:pPr>
            <a:r>
              <a:rPr lang="en" sz="1800" u="sng"/>
              <a:t>Level 1: Smart Cane</a:t>
            </a:r>
          </a:p>
        </p:txBody>
      </p:sp>
      <p:sp>
        <p:nvSpPr>
          <p:cNvPr id="136" name="Shape 136"/>
          <p:cNvSpPr/>
          <p:nvPr/>
        </p:nvSpPr>
        <p:spPr>
          <a:xfrm>
            <a:off x="3692075" y="989900"/>
            <a:ext cx="1404599" cy="521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Application Software</a:t>
            </a:r>
          </a:p>
        </p:txBody>
      </p:sp>
      <p:sp>
        <p:nvSpPr>
          <p:cNvPr id="137" name="Shape 137"/>
          <p:cNvSpPr/>
          <p:nvPr/>
        </p:nvSpPr>
        <p:spPr>
          <a:xfrm>
            <a:off x="3384400" y="1871350"/>
            <a:ext cx="2046600" cy="521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solidFill>
                  <a:schemeClr val="dk1"/>
                </a:solidFill>
              </a:rPr>
              <a:t>SPI Interface Program &amp; Debug </a:t>
            </a:r>
          </a:p>
        </p:txBody>
      </p:sp>
      <p:sp>
        <p:nvSpPr>
          <p:cNvPr id="138" name="Shape 138"/>
          <p:cNvSpPr/>
          <p:nvPr/>
        </p:nvSpPr>
        <p:spPr>
          <a:xfrm>
            <a:off x="2587025" y="3581100"/>
            <a:ext cx="1404599" cy="521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Regulator: 5 V</a:t>
            </a:r>
          </a:p>
        </p:txBody>
      </p:sp>
      <p:sp>
        <p:nvSpPr>
          <p:cNvPr id="139" name="Shape 139"/>
          <p:cNvSpPr/>
          <p:nvPr/>
        </p:nvSpPr>
        <p:spPr>
          <a:xfrm>
            <a:off x="4879750" y="3581100"/>
            <a:ext cx="1404599" cy="521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solidFill>
                  <a:schemeClr val="dk1"/>
                </a:solidFill>
              </a:rPr>
              <a:t>Regulator: 3.3 V</a:t>
            </a:r>
          </a:p>
        </p:txBody>
      </p:sp>
      <p:sp>
        <p:nvSpPr>
          <p:cNvPr id="140" name="Shape 140"/>
          <p:cNvSpPr/>
          <p:nvPr/>
        </p:nvSpPr>
        <p:spPr>
          <a:xfrm>
            <a:off x="3692075" y="4381950"/>
            <a:ext cx="1404599" cy="521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solidFill>
                  <a:schemeClr val="dk1"/>
                </a:solidFill>
              </a:rPr>
              <a:t>9 V Battery</a:t>
            </a:r>
          </a:p>
        </p:txBody>
      </p:sp>
      <p:cxnSp>
        <p:nvCxnSpPr>
          <p:cNvPr id="141" name="Shape 141"/>
          <p:cNvCxnSpPr>
            <a:stCxn id="136" idx="2"/>
            <a:endCxn id="137" idx="0"/>
          </p:cNvCxnSpPr>
          <p:nvPr/>
        </p:nvCxnSpPr>
        <p:spPr>
          <a:xfrm>
            <a:off x="4394374" y="1511599"/>
            <a:ext cx="13200" cy="359699"/>
          </a:xfrm>
          <a:prstGeom prst="straightConnector1">
            <a:avLst/>
          </a:prstGeom>
          <a:noFill/>
          <a:ln cap="flat" cmpd="sng" w="9525">
            <a:solidFill>
              <a:schemeClr val="dk2"/>
            </a:solidFill>
            <a:prstDash val="solid"/>
            <a:round/>
            <a:headEnd len="lg" w="lg" type="stealth"/>
            <a:tailEnd len="lg" w="lg" type="stealth"/>
          </a:ln>
        </p:spPr>
      </p:cxnSp>
      <p:sp>
        <p:nvSpPr>
          <p:cNvPr id="142" name="Shape 142"/>
          <p:cNvSpPr/>
          <p:nvPr/>
        </p:nvSpPr>
        <p:spPr>
          <a:xfrm>
            <a:off x="3692075" y="2726225"/>
            <a:ext cx="1404599" cy="521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solidFill>
                  <a:schemeClr val="dk1"/>
                </a:solidFill>
              </a:rPr>
              <a:t>Microprocessor</a:t>
            </a:r>
          </a:p>
        </p:txBody>
      </p:sp>
      <p:cxnSp>
        <p:nvCxnSpPr>
          <p:cNvPr id="143" name="Shape 143"/>
          <p:cNvCxnSpPr/>
          <p:nvPr/>
        </p:nvCxnSpPr>
        <p:spPr>
          <a:xfrm>
            <a:off x="4394375" y="2391900"/>
            <a:ext cx="0" cy="359700"/>
          </a:xfrm>
          <a:prstGeom prst="straightConnector1">
            <a:avLst/>
          </a:prstGeom>
          <a:noFill/>
          <a:ln cap="flat" cmpd="sng" w="9525">
            <a:solidFill>
              <a:schemeClr val="dk2"/>
            </a:solidFill>
            <a:prstDash val="solid"/>
            <a:round/>
            <a:headEnd len="lg" w="lg" type="stealth"/>
            <a:tailEnd len="lg" w="lg" type="stealth"/>
          </a:ln>
        </p:spPr>
      </p:cxnSp>
      <p:cxnSp>
        <p:nvCxnSpPr>
          <p:cNvPr id="144" name="Shape 144"/>
          <p:cNvCxnSpPr>
            <a:stCxn id="140" idx="0"/>
            <a:endCxn id="138" idx="2"/>
          </p:cNvCxnSpPr>
          <p:nvPr/>
        </p:nvCxnSpPr>
        <p:spPr>
          <a:xfrm flipH="1" rot="5400000">
            <a:off x="3702274" y="3689850"/>
            <a:ext cx="279300" cy="1104900"/>
          </a:xfrm>
          <a:prstGeom prst="bentConnector3">
            <a:avLst>
              <a:gd fmla="val 49973" name="adj1"/>
            </a:avLst>
          </a:prstGeom>
          <a:noFill/>
          <a:ln cap="flat" cmpd="sng" w="9525">
            <a:solidFill>
              <a:schemeClr val="dk2"/>
            </a:solidFill>
            <a:prstDash val="solid"/>
            <a:round/>
            <a:headEnd len="lg" w="lg" type="none"/>
            <a:tailEnd len="lg" w="lg" type="stealth"/>
          </a:ln>
        </p:spPr>
      </p:cxnSp>
      <p:cxnSp>
        <p:nvCxnSpPr>
          <p:cNvPr id="145" name="Shape 145"/>
          <p:cNvCxnSpPr>
            <a:stCxn id="140" idx="0"/>
            <a:endCxn id="139" idx="2"/>
          </p:cNvCxnSpPr>
          <p:nvPr/>
        </p:nvCxnSpPr>
        <p:spPr>
          <a:xfrm rot="-5400000">
            <a:off x="4848574" y="3648450"/>
            <a:ext cx="279300" cy="1187700"/>
          </a:xfrm>
          <a:prstGeom prst="bentConnector3">
            <a:avLst>
              <a:gd fmla="val 49973" name="adj1"/>
            </a:avLst>
          </a:prstGeom>
          <a:noFill/>
          <a:ln cap="flat" cmpd="sng" w="9525">
            <a:solidFill>
              <a:schemeClr val="dk2"/>
            </a:solidFill>
            <a:prstDash val="solid"/>
            <a:round/>
            <a:headEnd len="lg" w="lg" type="none"/>
            <a:tailEnd len="lg" w="lg" type="stealth"/>
          </a:ln>
        </p:spPr>
      </p:cxnSp>
      <p:cxnSp>
        <p:nvCxnSpPr>
          <p:cNvPr id="146" name="Shape 146"/>
          <p:cNvCxnSpPr>
            <a:stCxn id="138" idx="0"/>
            <a:endCxn id="142" idx="2"/>
          </p:cNvCxnSpPr>
          <p:nvPr/>
        </p:nvCxnSpPr>
        <p:spPr>
          <a:xfrm rot="-5400000">
            <a:off x="3675274" y="2861850"/>
            <a:ext cx="333300" cy="1105200"/>
          </a:xfrm>
          <a:prstGeom prst="bentConnector3">
            <a:avLst>
              <a:gd fmla="val 49981" name="adj1"/>
            </a:avLst>
          </a:prstGeom>
          <a:noFill/>
          <a:ln cap="flat" cmpd="sng" w="9525">
            <a:solidFill>
              <a:schemeClr val="dk2"/>
            </a:solidFill>
            <a:prstDash val="solid"/>
            <a:round/>
            <a:headEnd len="lg" w="lg" type="none"/>
            <a:tailEnd len="lg" w="lg" type="stealth"/>
          </a:ln>
        </p:spPr>
      </p:cxnSp>
      <p:sp>
        <p:nvSpPr>
          <p:cNvPr id="147" name="Shape 147"/>
          <p:cNvSpPr/>
          <p:nvPr/>
        </p:nvSpPr>
        <p:spPr>
          <a:xfrm>
            <a:off x="957375" y="1058075"/>
            <a:ext cx="912599" cy="521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Ultrasonic-1</a:t>
            </a:r>
          </a:p>
        </p:txBody>
      </p:sp>
      <p:sp>
        <p:nvSpPr>
          <p:cNvPr id="148" name="Shape 148"/>
          <p:cNvSpPr/>
          <p:nvPr/>
        </p:nvSpPr>
        <p:spPr>
          <a:xfrm>
            <a:off x="957375" y="1672000"/>
            <a:ext cx="912599" cy="521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Ultrasonic-2</a:t>
            </a:r>
          </a:p>
        </p:txBody>
      </p:sp>
      <p:sp>
        <p:nvSpPr>
          <p:cNvPr id="149" name="Shape 149"/>
          <p:cNvSpPr/>
          <p:nvPr/>
        </p:nvSpPr>
        <p:spPr>
          <a:xfrm>
            <a:off x="957375" y="2285925"/>
            <a:ext cx="912599" cy="521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Ultrasonic-3</a:t>
            </a:r>
          </a:p>
        </p:txBody>
      </p:sp>
      <p:cxnSp>
        <p:nvCxnSpPr>
          <p:cNvPr id="150" name="Shape 150"/>
          <p:cNvCxnSpPr>
            <a:stCxn id="147" idx="3"/>
            <a:endCxn id="142" idx="1"/>
          </p:cNvCxnSpPr>
          <p:nvPr/>
        </p:nvCxnSpPr>
        <p:spPr>
          <a:xfrm>
            <a:off x="1869974" y="1318924"/>
            <a:ext cx="1822200" cy="1668300"/>
          </a:xfrm>
          <a:prstGeom prst="bentConnector3">
            <a:avLst>
              <a:gd fmla="val 49997" name="adj1"/>
            </a:avLst>
          </a:prstGeom>
          <a:noFill/>
          <a:ln cap="flat" cmpd="sng" w="9525">
            <a:solidFill>
              <a:schemeClr val="dk2"/>
            </a:solidFill>
            <a:prstDash val="solid"/>
            <a:round/>
            <a:headEnd len="lg" w="lg" type="stealth"/>
            <a:tailEnd len="lg" w="lg" type="stealth"/>
          </a:ln>
        </p:spPr>
      </p:cxnSp>
      <p:cxnSp>
        <p:nvCxnSpPr>
          <p:cNvPr id="151" name="Shape 151"/>
          <p:cNvCxnSpPr>
            <a:stCxn id="148" idx="3"/>
            <a:endCxn id="142" idx="1"/>
          </p:cNvCxnSpPr>
          <p:nvPr/>
        </p:nvCxnSpPr>
        <p:spPr>
          <a:xfrm>
            <a:off x="1869974" y="1932849"/>
            <a:ext cx="1822200" cy="1054200"/>
          </a:xfrm>
          <a:prstGeom prst="bentConnector3">
            <a:avLst>
              <a:gd fmla="val 49997" name="adj1"/>
            </a:avLst>
          </a:prstGeom>
          <a:noFill/>
          <a:ln cap="flat" cmpd="sng" w="9525">
            <a:solidFill>
              <a:schemeClr val="dk2"/>
            </a:solidFill>
            <a:prstDash val="solid"/>
            <a:round/>
            <a:headEnd len="lg" w="lg" type="stealth"/>
            <a:tailEnd len="lg" w="lg" type="none"/>
          </a:ln>
        </p:spPr>
      </p:cxnSp>
      <p:cxnSp>
        <p:nvCxnSpPr>
          <p:cNvPr id="152" name="Shape 152"/>
          <p:cNvCxnSpPr>
            <a:stCxn id="149" idx="3"/>
            <a:endCxn id="142" idx="1"/>
          </p:cNvCxnSpPr>
          <p:nvPr/>
        </p:nvCxnSpPr>
        <p:spPr>
          <a:xfrm>
            <a:off x="1869974" y="2546774"/>
            <a:ext cx="1822200" cy="440400"/>
          </a:xfrm>
          <a:prstGeom prst="bentConnector3">
            <a:avLst>
              <a:gd fmla="val 49997" name="adj1"/>
            </a:avLst>
          </a:prstGeom>
          <a:noFill/>
          <a:ln cap="flat" cmpd="sng" w="9525">
            <a:solidFill>
              <a:schemeClr val="dk2"/>
            </a:solidFill>
            <a:prstDash val="solid"/>
            <a:round/>
            <a:headEnd len="lg" w="lg" type="stealth"/>
            <a:tailEnd len="lg" w="lg" type="none"/>
          </a:ln>
        </p:spPr>
      </p:cxnSp>
      <p:sp>
        <p:nvSpPr>
          <p:cNvPr id="153" name="Shape 153"/>
          <p:cNvSpPr txBox="1"/>
          <p:nvPr/>
        </p:nvSpPr>
        <p:spPr>
          <a:xfrm>
            <a:off x="1836550" y="1070875"/>
            <a:ext cx="1458000" cy="359700"/>
          </a:xfrm>
          <a:prstGeom prst="rect">
            <a:avLst/>
          </a:prstGeom>
          <a:noFill/>
          <a:ln>
            <a:noFill/>
          </a:ln>
        </p:spPr>
        <p:txBody>
          <a:bodyPr anchorCtr="0" anchor="t" bIns="91425" lIns="91425" rIns="91425" tIns="91425">
            <a:noAutofit/>
          </a:bodyPr>
          <a:lstStyle/>
          <a:p>
            <a:pPr lvl="0" rtl="0">
              <a:spcBef>
                <a:spcPts val="0"/>
              </a:spcBef>
              <a:buNone/>
            </a:pPr>
            <a:r>
              <a:rPr lang="en" sz="700"/>
              <a:t>Digital Input/Output</a:t>
            </a:r>
          </a:p>
        </p:txBody>
      </p:sp>
      <p:sp>
        <p:nvSpPr>
          <p:cNvPr id="154" name="Shape 154"/>
          <p:cNvSpPr txBox="1"/>
          <p:nvPr/>
        </p:nvSpPr>
        <p:spPr>
          <a:xfrm>
            <a:off x="1836550" y="1678400"/>
            <a:ext cx="1458000" cy="359700"/>
          </a:xfrm>
          <a:prstGeom prst="rect">
            <a:avLst/>
          </a:prstGeom>
          <a:noFill/>
          <a:ln>
            <a:noFill/>
          </a:ln>
        </p:spPr>
        <p:txBody>
          <a:bodyPr anchorCtr="0" anchor="t" bIns="91425" lIns="91425" rIns="91425" tIns="91425">
            <a:noAutofit/>
          </a:bodyPr>
          <a:lstStyle/>
          <a:p>
            <a:pPr lvl="0" rtl="0">
              <a:spcBef>
                <a:spcPts val="0"/>
              </a:spcBef>
              <a:buNone/>
            </a:pPr>
            <a:r>
              <a:rPr lang="en" sz="700"/>
              <a:t>Digital Input/Output</a:t>
            </a:r>
          </a:p>
        </p:txBody>
      </p:sp>
      <p:sp>
        <p:nvSpPr>
          <p:cNvPr id="155" name="Shape 155"/>
          <p:cNvSpPr txBox="1"/>
          <p:nvPr/>
        </p:nvSpPr>
        <p:spPr>
          <a:xfrm>
            <a:off x="2782525" y="2766925"/>
            <a:ext cx="1458000" cy="359700"/>
          </a:xfrm>
          <a:prstGeom prst="rect">
            <a:avLst/>
          </a:prstGeom>
          <a:noFill/>
          <a:ln>
            <a:noFill/>
          </a:ln>
        </p:spPr>
        <p:txBody>
          <a:bodyPr anchorCtr="0" anchor="t" bIns="91425" lIns="91425" rIns="91425" tIns="91425">
            <a:noAutofit/>
          </a:bodyPr>
          <a:lstStyle/>
          <a:p>
            <a:pPr lvl="0" rtl="0">
              <a:spcBef>
                <a:spcPts val="0"/>
              </a:spcBef>
              <a:buNone/>
            </a:pPr>
            <a:r>
              <a:rPr lang="en" sz="700"/>
              <a:t>Digital Input/Output</a:t>
            </a:r>
          </a:p>
        </p:txBody>
      </p:sp>
      <p:sp>
        <p:nvSpPr>
          <p:cNvPr id="156" name="Shape 156"/>
          <p:cNvSpPr/>
          <p:nvPr/>
        </p:nvSpPr>
        <p:spPr>
          <a:xfrm>
            <a:off x="1946175" y="2910875"/>
            <a:ext cx="555300" cy="35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Reset</a:t>
            </a:r>
          </a:p>
        </p:txBody>
      </p:sp>
      <p:sp>
        <p:nvSpPr>
          <p:cNvPr id="157" name="Shape 157"/>
          <p:cNvSpPr/>
          <p:nvPr/>
        </p:nvSpPr>
        <p:spPr>
          <a:xfrm>
            <a:off x="6653650" y="1871350"/>
            <a:ext cx="1252200" cy="521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LED (optional)</a:t>
            </a:r>
          </a:p>
        </p:txBody>
      </p:sp>
      <p:sp>
        <p:nvSpPr>
          <p:cNvPr id="158" name="Shape 158"/>
          <p:cNvSpPr/>
          <p:nvPr/>
        </p:nvSpPr>
        <p:spPr>
          <a:xfrm>
            <a:off x="6653650" y="2726225"/>
            <a:ext cx="1252200" cy="521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Haptic Motors</a:t>
            </a:r>
          </a:p>
        </p:txBody>
      </p:sp>
      <p:cxnSp>
        <p:nvCxnSpPr>
          <p:cNvPr id="159" name="Shape 159"/>
          <p:cNvCxnSpPr>
            <a:stCxn id="142" idx="3"/>
            <a:endCxn id="158" idx="1"/>
          </p:cNvCxnSpPr>
          <p:nvPr/>
        </p:nvCxnSpPr>
        <p:spPr>
          <a:xfrm>
            <a:off x="5096674" y="2987074"/>
            <a:ext cx="1557000" cy="600"/>
          </a:xfrm>
          <a:prstGeom prst="bentConnector3">
            <a:avLst>
              <a:gd fmla="val 49999" name="adj1"/>
            </a:avLst>
          </a:prstGeom>
          <a:noFill/>
          <a:ln cap="flat" cmpd="sng" w="9525">
            <a:solidFill>
              <a:schemeClr val="dk2"/>
            </a:solidFill>
            <a:prstDash val="solid"/>
            <a:round/>
            <a:headEnd len="lg" w="lg" type="none"/>
            <a:tailEnd len="lg" w="lg" type="stealth"/>
          </a:ln>
        </p:spPr>
      </p:cxnSp>
      <p:cxnSp>
        <p:nvCxnSpPr>
          <p:cNvPr id="160" name="Shape 160"/>
          <p:cNvCxnSpPr>
            <a:stCxn id="139" idx="3"/>
            <a:endCxn id="158" idx="2"/>
          </p:cNvCxnSpPr>
          <p:nvPr/>
        </p:nvCxnSpPr>
        <p:spPr>
          <a:xfrm flipH="1" rot="10800000">
            <a:off x="6284349" y="3247949"/>
            <a:ext cx="995400" cy="594000"/>
          </a:xfrm>
          <a:prstGeom prst="bentConnector2">
            <a:avLst/>
          </a:prstGeom>
          <a:noFill/>
          <a:ln cap="flat" cmpd="sng" w="9525">
            <a:solidFill>
              <a:schemeClr val="dk2"/>
            </a:solidFill>
            <a:prstDash val="solid"/>
            <a:round/>
            <a:headEnd len="lg" w="lg" type="none"/>
            <a:tailEnd len="lg" w="lg" type="stealth"/>
          </a:ln>
        </p:spPr>
      </p:cxnSp>
      <p:cxnSp>
        <p:nvCxnSpPr>
          <p:cNvPr id="161" name="Shape 161"/>
          <p:cNvCxnSpPr/>
          <p:nvPr/>
        </p:nvCxnSpPr>
        <p:spPr>
          <a:xfrm flipH="1" rot="10800000">
            <a:off x="5096575" y="2032450"/>
            <a:ext cx="1556999" cy="854999"/>
          </a:xfrm>
          <a:prstGeom prst="bentConnector3">
            <a:avLst>
              <a:gd fmla="val 50000" name="adj1"/>
            </a:avLst>
          </a:prstGeom>
          <a:noFill/>
          <a:ln cap="flat" cmpd="sng" w="9525">
            <a:solidFill>
              <a:schemeClr val="dk2"/>
            </a:solidFill>
            <a:prstDash val="solid"/>
            <a:round/>
            <a:headEnd len="lg" w="lg" type="none"/>
            <a:tailEnd len="lg" w="lg" type="stealth"/>
          </a:ln>
        </p:spPr>
      </p:cxnSp>
      <p:cxnSp>
        <p:nvCxnSpPr>
          <p:cNvPr id="162" name="Shape 162"/>
          <p:cNvCxnSpPr>
            <a:stCxn id="140" idx="3"/>
            <a:endCxn id="157" idx="3"/>
          </p:cNvCxnSpPr>
          <p:nvPr/>
        </p:nvCxnSpPr>
        <p:spPr>
          <a:xfrm flipH="1" rot="10800000">
            <a:off x="5096674" y="2132099"/>
            <a:ext cx="2809200" cy="2510700"/>
          </a:xfrm>
          <a:prstGeom prst="bentConnector3">
            <a:avLst>
              <a:gd fmla="val 108476" name="adj1"/>
            </a:avLst>
          </a:prstGeom>
          <a:noFill/>
          <a:ln cap="flat" cmpd="sng" w="9525">
            <a:solidFill>
              <a:schemeClr val="dk2"/>
            </a:solidFill>
            <a:prstDash val="solid"/>
            <a:round/>
            <a:headEnd len="lg" w="lg" type="none"/>
            <a:tailEnd len="lg" w="lg" type="stealth"/>
          </a:ln>
        </p:spPr>
      </p:cxnSp>
      <p:sp>
        <p:nvSpPr>
          <p:cNvPr id="163" name="Shape 163"/>
          <p:cNvSpPr txBox="1"/>
          <p:nvPr/>
        </p:nvSpPr>
        <p:spPr>
          <a:xfrm>
            <a:off x="5774900" y="1785775"/>
            <a:ext cx="1458000" cy="359700"/>
          </a:xfrm>
          <a:prstGeom prst="rect">
            <a:avLst/>
          </a:prstGeom>
          <a:noFill/>
          <a:ln>
            <a:noFill/>
          </a:ln>
        </p:spPr>
        <p:txBody>
          <a:bodyPr anchorCtr="0" anchor="t" bIns="91425" lIns="91425" rIns="91425" tIns="91425">
            <a:noAutofit/>
          </a:bodyPr>
          <a:lstStyle/>
          <a:p>
            <a:pPr lvl="0" rtl="0">
              <a:spcBef>
                <a:spcPts val="0"/>
              </a:spcBef>
              <a:buNone/>
            </a:pPr>
            <a:r>
              <a:rPr lang="en" sz="1000"/>
              <a:t>Digital Output</a:t>
            </a:r>
          </a:p>
        </p:txBody>
      </p:sp>
      <p:sp>
        <p:nvSpPr>
          <p:cNvPr id="164" name="Shape 164"/>
          <p:cNvSpPr txBox="1"/>
          <p:nvPr/>
        </p:nvSpPr>
        <p:spPr>
          <a:xfrm>
            <a:off x="5654500" y="2887437"/>
            <a:ext cx="1458000" cy="359700"/>
          </a:xfrm>
          <a:prstGeom prst="rect">
            <a:avLst/>
          </a:prstGeom>
          <a:noFill/>
          <a:ln>
            <a:noFill/>
          </a:ln>
        </p:spPr>
        <p:txBody>
          <a:bodyPr anchorCtr="0" anchor="t" bIns="91425" lIns="91425" rIns="91425" tIns="91425">
            <a:noAutofit/>
          </a:bodyPr>
          <a:lstStyle/>
          <a:p>
            <a:pPr lvl="0" rtl="0">
              <a:spcBef>
                <a:spcPts val="0"/>
              </a:spcBef>
              <a:buNone/>
            </a:pPr>
            <a:r>
              <a:rPr lang="en" sz="1000"/>
              <a:t>Digital Output</a:t>
            </a:r>
          </a:p>
        </p:txBody>
      </p:sp>
      <p:cxnSp>
        <p:nvCxnSpPr>
          <p:cNvPr id="165" name="Shape 165"/>
          <p:cNvCxnSpPr>
            <a:stCxn id="156" idx="3"/>
          </p:cNvCxnSpPr>
          <p:nvPr/>
        </p:nvCxnSpPr>
        <p:spPr>
          <a:xfrm>
            <a:off x="2501475" y="3090725"/>
            <a:ext cx="1183800" cy="66300"/>
          </a:xfrm>
          <a:prstGeom prst="bentConnector3">
            <a:avLst>
              <a:gd fmla="val 568" name="adj1"/>
            </a:avLst>
          </a:prstGeom>
          <a:noFill/>
          <a:ln cap="flat" cmpd="sng" w="9525">
            <a:solidFill>
              <a:schemeClr val="dk2"/>
            </a:solidFill>
            <a:prstDash val="solid"/>
            <a:round/>
            <a:headEnd len="lg" w="lg" type="none"/>
            <a:tailEnd len="lg" w="lg" type="stealth"/>
          </a:ln>
        </p:spPr>
      </p:cxnSp>
      <p:cxnSp>
        <p:nvCxnSpPr>
          <p:cNvPr id="166" name="Shape 166"/>
          <p:cNvCxnSpPr>
            <a:stCxn id="138" idx="1"/>
            <a:endCxn id="149" idx="1"/>
          </p:cNvCxnSpPr>
          <p:nvPr/>
        </p:nvCxnSpPr>
        <p:spPr>
          <a:xfrm rot="10800000">
            <a:off x="957425" y="2546849"/>
            <a:ext cx="1629600" cy="1295100"/>
          </a:xfrm>
          <a:prstGeom prst="bentConnector3">
            <a:avLst>
              <a:gd fmla="val 114616" name="adj1"/>
            </a:avLst>
          </a:prstGeom>
          <a:noFill/>
          <a:ln cap="flat" cmpd="sng" w="9525">
            <a:solidFill>
              <a:schemeClr val="dk2"/>
            </a:solidFill>
            <a:prstDash val="solid"/>
            <a:round/>
            <a:headEnd len="lg" w="lg" type="none"/>
            <a:tailEnd len="lg" w="lg" type="stealth"/>
          </a:ln>
        </p:spPr>
      </p:cxnSp>
      <p:cxnSp>
        <p:nvCxnSpPr>
          <p:cNvPr id="167" name="Shape 167"/>
          <p:cNvCxnSpPr>
            <a:stCxn id="138" idx="1"/>
            <a:endCxn id="148" idx="1"/>
          </p:cNvCxnSpPr>
          <p:nvPr/>
        </p:nvCxnSpPr>
        <p:spPr>
          <a:xfrm rot="10800000">
            <a:off x="957425" y="1932749"/>
            <a:ext cx="1629600" cy="1909200"/>
          </a:xfrm>
          <a:prstGeom prst="bentConnector3">
            <a:avLst>
              <a:gd fmla="val 114616" name="adj1"/>
            </a:avLst>
          </a:prstGeom>
          <a:noFill/>
          <a:ln cap="flat" cmpd="sng" w="9525">
            <a:solidFill>
              <a:schemeClr val="dk2"/>
            </a:solidFill>
            <a:prstDash val="solid"/>
            <a:round/>
            <a:headEnd len="lg" w="lg" type="none"/>
            <a:tailEnd len="lg" w="lg" type="stealth"/>
          </a:ln>
        </p:spPr>
      </p:cxnSp>
      <p:cxnSp>
        <p:nvCxnSpPr>
          <p:cNvPr id="168" name="Shape 168"/>
          <p:cNvCxnSpPr>
            <a:stCxn id="138" idx="1"/>
            <a:endCxn id="147" idx="1"/>
          </p:cNvCxnSpPr>
          <p:nvPr/>
        </p:nvCxnSpPr>
        <p:spPr>
          <a:xfrm rot="10800000">
            <a:off x="957425" y="1318949"/>
            <a:ext cx="1629600" cy="2523000"/>
          </a:xfrm>
          <a:prstGeom prst="bentConnector3">
            <a:avLst>
              <a:gd fmla="val 114616" name="adj1"/>
            </a:avLst>
          </a:prstGeom>
          <a:noFill/>
          <a:ln cap="flat" cmpd="sng" w="9525">
            <a:solidFill>
              <a:schemeClr val="dk2"/>
            </a:solidFill>
            <a:prstDash val="solid"/>
            <a:round/>
            <a:headEnd len="lg" w="lg" type="none"/>
            <a:tailEnd len="lg" w="lg" type="stealth"/>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130675"/>
            <a:ext cx="8520599" cy="572699"/>
          </a:xfrm>
          <a:prstGeom prst="rect">
            <a:avLst/>
          </a:prstGeom>
        </p:spPr>
        <p:txBody>
          <a:bodyPr anchorCtr="0" anchor="ctr" bIns="91425" lIns="91425" rIns="91425" tIns="91425">
            <a:noAutofit/>
          </a:bodyPr>
          <a:lstStyle/>
          <a:p>
            <a:pPr algn="ctr">
              <a:spcBef>
                <a:spcPts val="0"/>
              </a:spcBef>
              <a:buNone/>
            </a:pPr>
            <a:r>
              <a:rPr lang="en" sz="1800" u="sng"/>
              <a:t>Smart Cane Flowchart Representation</a:t>
            </a:r>
          </a:p>
        </p:txBody>
      </p:sp>
      <p:sp>
        <p:nvSpPr>
          <p:cNvPr id="174" name="Shape 174"/>
          <p:cNvSpPr/>
          <p:nvPr/>
        </p:nvSpPr>
        <p:spPr>
          <a:xfrm>
            <a:off x="608650" y="1585175"/>
            <a:ext cx="735599" cy="4346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sz="700"/>
              <a:t>Start</a:t>
            </a:r>
          </a:p>
        </p:txBody>
      </p:sp>
      <p:sp>
        <p:nvSpPr>
          <p:cNvPr id="175" name="Shape 175"/>
          <p:cNvSpPr/>
          <p:nvPr/>
        </p:nvSpPr>
        <p:spPr>
          <a:xfrm>
            <a:off x="1705575" y="1361087"/>
            <a:ext cx="1043425" cy="882875"/>
          </a:xfrm>
          <a:prstGeom prst="flowChartInputOutpu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700"/>
              <a:t>Object Detection</a:t>
            </a:r>
          </a:p>
        </p:txBody>
      </p:sp>
      <p:sp>
        <p:nvSpPr>
          <p:cNvPr id="176" name="Shape 176"/>
          <p:cNvSpPr/>
          <p:nvPr/>
        </p:nvSpPr>
        <p:spPr>
          <a:xfrm>
            <a:off x="3103500" y="1485125"/>
            <a:ext cx="1859399" cy="635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700"/>
              <a:t>Calculate the distance between Object and Cane</a:t>
            </a:r>
          </a:p>
        </p:txBody>
      </p:sp>
      <p:sp>
        <p:nvSpPr>
          <p:cNvPr id="177" name="Shape 177"/>
          <p:cNvSpPr/>
          <p:nvPr/>
        </p:nvSpPr>
        <p:spPr>
          <a:xfrm>
            <a:off x="5431125" y="1324325"/>
            <a:ext cx="1785900" cy="9564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700"/>
              <a:t>Distance &lt; 30 cm</a:t>
            </a:r>
          </a:p>
        </p:txBody>
      </p:sp>
      <p:cxnSp>
        <p:nvCxnSpPr>
          <p:cNvPr id="178" name="Shape 178"/>
          <p:cNvCxnSpPr>
            <a:stCxn id="174" idx="3"/>
            <a:endCxn id="175" idx="2"/>
          </p:cNvCxnSpPr>
          <p:nvPr/>
        </p:nvCxnSpPr>
        <p:spPr>
          <a:xfrm>
            <a:off x="1344249" y="1802524"/>
            <a:ext cx="465599" cy="600"/>
          </a:xfrm>
          <a:prstGeom prst="bentConnector3">
            <a:avLst>
              <a:gd fmla="val 38802" name="adj1"/>
            </a:avLst>
          </a:prstGeom>
          <a:noFill/>
          <a:ln cap="flat" cmpd="sng" w="9525">
            <a:solidFill>
              <a:schemeClr val="dk2"/>
            </a:solidFill>
            <a:prstDash val="solid"/>
            <a:round/>
            <a:headEnd len="lg" w="lg" type="none"/>
            <a:tailEnd len="lg" w="lg" type="stealth"/>
          </a:ln>
        </p:spPr>
      </p:cxnSp>
      <p:cxnSp>
        <p:nvCxnSpPr>
          <p:cNvPr id="179" name="Shape 179"/>
          <p:cNvCxnSpPr>
            <a:stCxn id="175" idx="5"/>
            <a:endCxn id="176" idx="1"/>
          </p:cNvCxnSpPr>
          <p:nvPr/>
        </p:nvCxnSpPr>
        <p:spPr>
          <a:xfrm>
            <a:off x="2644657" y="1802525"/>
            <a:ext cx="458700" cy="600"/>
          </a:xfrm>
          <a:prstGeom prst="bentConnector3">
            <a:avLst>
              <a:gd fmla="val 61389" name="adj1"/>
            </a:avLst>
          </a:prstGeom>
          <a:noFill/>
          <a:ln cap="flat" cmpd="sng" w="9525">
            <a:solidFill>
              <a:schemeClr val="dk2"/>
            </a:solidFill>
            <a:prstDash val="solid"/>
            <a:round/>
            <a:headEnd len="lg" w="lg" type="none"/>
            <a:tailEnd len="lg" w="lg" type="stealth"/>
          </a:ln>
        </p:spPr>
      </p:cxnSp>
      <p:cxnSp>
        <p:nvCxnSpPr>
          <p:cNvPr id="180" name="Shape 180"/>
          <p:cNvCxnSpPr>
            <a:stCxn id="176" idx="3"/>
            <a:endCxn id="177" idx="1"/>
          </p:cNvCxnSpPr>
          <p:nvPr/>
        </p:nvCxnSpPr>
        <p:spPr>
          <a:xfrm>
            <a:off x="4962899" y="1802824"/>
            <a:ext cx="468300" cy="600"/>
          </a:xfrm>
          <a:prstGeom prst="bentConnector3">
            <a:avLst>
              <a:gd fmla="val 49992" name="adj1"/>
            </a:avLst>
          </a:prstGeom>
          <a:noFill/>
          <a:ln cap="flat" cmpd="sng" w="9525">
            <a:solidFill>
              <a:schemeClr val="dk2"/>
            </a:solidFill>
            <a:prstDash val="solid"/>
            <a:round/>
            <a:headEnd len="lg" w="lg" type="none"/>
            <a:tailEnd len="lg" w="lg" type="stealth"/>
          </a:ln>
        </p:spPr>
      </p:cxnSp>
      <p:cxnSp>
        <p:nvCxnSpPr>
          <p:cNvPr id="181" name="Shape 181"/>
          <p:cNvCxnSpPr>
            <a:stCxn id="177" idx="0"/>
            <a:endCxn id="175" idx="1"/>
          </p:cNvCxnSpPr>
          <p:nvPr/>
        </p:nvCxnSpPr>
        <p:spPr>
          <a:xfrm rot="5400000">
            <a:off x="4257225" y="-705625"/>
            <a:ext cx="36900" cy="4096800"/>
          </a:xfrm>
          <a:prstGeom prst="bentConnector3">
            <a:avLst>
              <a:gd fmla="val -645325" name="adj1"/>
            </a:avLst>
          </a:prstGeom>
          <a:noFill/>
          <a:ln cap="flat" cmpd="sng" w="9525">
            <a:solidFill>
              <a:schemeClr val="dk2"/>
            </a:solidFill>
            <a:prstDash val="solid"/>
            <a:round/>
            <a:headEnd len="lg" w="lg" type="none"/>
            <a:tailEnd len="lg" w="lg" type="stealth"/>
          </a:ln>
        </p:spPr>
      </p:cxnSp>
      <p:sp>
        <p:nvSpPr>
          <p:cNvPr id="182" name="Shape 182"/>
          <p:cNvSpPr txBox="1"/>
          <p:nvPr/>
        </p:nvSpPr>
        <p:spPr>
          <a:xfrm>
            <a:off x="5019750" y="876175"/>
            <a:ext cx="354599" cy="140399"/>
          </a:xfrm>
          <a:prstGeom prst="rect">
            <a:avLst/>
          </a:prstGeom>
          <a:noFill/>
          <a:ln>
            <a:noFill/>
          </a:ln>
        </p:spPr>
        <p:txBody>
          <a:bodyPr anchorCtr="0" anchor="t" bIns="91425" lIns="91425" rIns="91425" tIns="91425">
            <a:noAutofit/>
          </a:bodyPr>
          <a:lstStyle/>
          <a:p>
            <a:pPr>
              <a:spcBef>
                <a:spcPts val="0"/>
              </a:spcBef>
              <a:buNone/>
            </a:pPr>
            <a:r>
              <a:rPr lang="en" sz="700"/>
              <a:t>No</a:t>
            </a:r>
          </a:p>
        </p:txBody>
      </p:sp>
      <p:sp>
        <p:nvSpPr>
          <p:cNvPr id="183" name="Shape 183"/>
          <p:cNvSpPr/>
          <p:nvPr/>
        </p:nvSpPr>
        <p:spPr>
          <a:xfrm>
            <a:off x="5661975" y="2762375"/>
            <a:ext cx="1324199" cy="782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700"/>
              <a:t>Turn on the LED and Haptic Motors to Alert the User</a:t>
            </a:r>
          </a:p>
        </p:txBody>
      </p:sp>
      <p:sp>
        <p:nvSpPr>
          <p:cNvPr id="184" name="Shape 184"/>
          <p:cNvSpPr/>
          <p:nvPr/>
        </p:nvSpPr>
        <p:spPr>
          <a:xfrm>
            <a:off x="5956275" y="4026725"/>
            <a:ext cx="735599" cy="4346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End</a:t>
            </a:r>
          </a:p>
        </p:txBody>
      </p:sp>
      <p:cxnSp>
        <p:nvCxnSpPr>
          <p:cNvPr id="185" name="Shape 185"/>
          <p:cNvCxnSpPr>
            <a:stCxn id="177" idx="2"/>
            <a:endCxn id="183" idx="0"/>
          </p:cNvCxnSpPr>
          <p:nvPr/>
        </p:nvCxnSpPr>
        <p:spPr>
          <a:xfrm flipH="1" rot="-5400000">
            <a:off x="6083625" y="2521175"/>
            <a:ext cx="481500" cy="600"/>
          </a:xfrm>
          <a:prstGeom prst="bentConnector3">
            <a:avLst>
              <a:gd fmla="val 50016" name="adj1"/>
            </a:avLst>
          </a:prstGeom>
          <a:noFill/>
          <a:ln cap="flat" cmpd="sng" w="9525">
            <a:solidFill>
              <a:schemeClr val="dk2"/>
            </a:solidFill>
            <a:prstDash val="solid"/>
            <a:round/>
            <a:headEnd len="lg" w="lg" type="none"/>
            <a:tailEnd len="lg" w="lg" type="stealth"/>
          </a:ln>
        </p:spPr>
      </p:cxnSp>
      <p:cxnSp>
        <p:nvCxnSpPr>
          <p:cNvPr id="186" name="Shape 186"/>
          <p:cNvCxnSpPr>
            <a:stCxn id="183" idx="2"/>
            <a:endCxn id="184" idx="0"/>
          </p:cNvCxnSpPr>
          <p:nvPr/>
        </p:nvCxnSpPr>
        <p:spPr>
          <a:xfrm flipH="1" rot="-5400000">
            <a:off x="6083474" y="3785674"/>
            <a:ext cx="481800" cy="600"/>
          </a:xfrm>
          <a:prstGeom prst="bentConnector3">
            <a:avLst>
              <a:gd fmla="val 50016" name="adj1"/>
            </a:avLst>
          </a:prstGeom>
          <a:noFill/>
          <a:ln cap="flat" cmpd="sng" w="9525">
            <a:solidFill>
              <a:schemeClr val="dk2"/>
            </a:solidFill>
            <a:prstDash val="solid"/>
            <a:round/>
            <a:headEnd len="lg" w="lg" type="none"/>
            <a:tailEnd len="lg" w="lg" type="stealth"/>
          </a:ln>
        </p:spPr>
      </p:cxnSp>
      <p:sp>
        <p:nvSpPr>
          <p:cNvPr id="187" name="Shape 187"/>
          <p:cNvSpPr txBox="1"/>
          <p:nvPr/>
        </p:nvSpPr>
        <p:spPr>
          <a:xfrm>
            <a:off x="6324075" y="2382950"/>
            <a:ext cx="354599" cy="140399"/>
          </a:xfrm>
          <a:prstGeom prst="rect">
            <a:avLst/>
          </a:prstGeom>
          <a:noFill/>
          <a:ln>
            <a:noFill/>
          </a:ln>
        </p:spPr>
        <p:txBody>
          <a:bodyPr anchorCtr="0" anchor="t" bIns="91425" lIns="91425" rIns="91425" tIns="91425">
            <a:noAutofit/>
          </a:bodyPr>
          <a:lstStyle/>
          <a:p>
            <a:pPr lvl="0" rtl="0">
              <a:spcBef>
                <a:spcPts val="0"/>
              </a:spcBef>
              <a:buNone/>
            </a:pPr>
            <a:r>
              <a:rPr lang="en" sz="700"/>
              <a:t>Yes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