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3" r:id="rId4"/>
    <p:sldId id="258" r:id="rId5"/>
    <p:sldId id="259" r:id="rId6"/>
    <p:sldId id="260" r:id="rId7"/>
    <p:sldId id="261" r:id="rId8"/>
    <p:sldId id="262" r:id="rId9"/>
    <p:sldId id="264" r:id="rId10"/>
    <p:sldId id="265" r:id="rId1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95AE1-3EF4-4431-B02E-080BE2EAE62D}">
  <a:tblStyle styleId="{8FA95AE1-3EF4-4431-B02E-080BE2EAE62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25F9568-994D-4DA0-A9C3-92F87B3B03A6}"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6A1A0BA-A290-4A6A-9E03-BB730B57CD79}"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BB4C8C1-FF05-4848-AA7C-722320B4DDAE}"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0F62DED-1C06-4D15-821B-DA867A2939E3}" styleName="Table_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C27D871F-5DEF-486D-8B57-335C13CEBC91}"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eonkiyoo/groupxx.github.io/wik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311708" y="744575"/>
            <a:ext cx="8520599" cy="2052599"/>
          </a:xfrm>
          <a:prstGeom prst="rect">
            <a:avLst/>
          </a:prstGeom>
        </p:spPr>
        <p:txBody>
          <a:bodyPr lIns="91425" tIns="91425" rIns="91425" bIns="91425" anchor="ctr" anchorCtr="0">
            <a:noAutofit/>
          </a:bodyPr>
          <a:lstStyle/>
          <a:p>
            <a:pPr>
              <a:spcBef>
                <a:spcPts val="0"/>
              </a:spcBef>
              <a:buNone/>
            </a:pPr>
            <a:r>
              <a:rPr lang="en" sz="3600" dirty="0"/>
              <a:t>T06 - Smart Cane</a:t>
            </a:r>
            <a:br>
              <a:rPr lang="en" sz="3600" dirty="0"/>
            </a:br>
            <a:r>
              <a:rPr lang="en" sz="3600" dirty="0"/>
              <a:t>System Modelling</a:t>
            </a:r>
          </a:p>
        </p:txBody>
      </p:sp>
      <p:sp>
        <p:nvSpPr>
          <p:cNvPr id="51" name="Shape 51"/>
          <p:cNvSpPr txBox="1">
            <a:spLocks noGrp="1"/>
          </p:cNvSpPr>
          <p:nvPr>
            <p:ph type="subTitle" idx="1"/>
          </p:nvPr>
        </p:nvSpPr>
        <p:spPr>
          <a:xfrm>
            <a:off x="311700" y="2834125"/>
            <a:ext cx="8520599" cy="792600"/>
          </a:xfrm>
          <a:prstGeom prst="rect">
            <a:avLst/>
          </a:prstGeom>
        </p:spPr>
        <p:txBody>
          <a:bodyPr lIns="91425" tIns="91425" rIns="91425" bIns="91425" anchor="t" anchorCtr="0">
            <a:noAutofit/>
          </a:bodyPr>
          <a:lstStyle/>
          <a:p>
            <a:pPr>
              <a:spcBef>
                <a:spcPts val="0"/>
              </a:spcBef>
              <a:buNone/>
            </a:pPr>
            <a:r>
              <a:rPr lang="en" sz="1400"/>
              <a:t>Members: Dusan Micic, Shadman Samin, Nathan Pham, Keon Yoo</a:t>
            </a:r>
          </a:p>
        </p:txBody>
      </p:sp>
      <p:sp>
        <p:nvSpPr>
          <p:cNvPr id="52" name="Shape 52"/>
          <p:cNvSpPr txBox="1"/>
          <p:nvPr/>
        </p:nvSpPr>
        <p:spPr>
          <a:xfrm>
            <a:off x="6253800" y="3705450"/>
            <a:ext cx="2842499" cy="1384499"/>
          </a:xfrm>
          <a:prstGeom prst="rect">
            <a:avLst/>
          </a:prstGeom>
          <a:noFill/>
          <a:ln>
            <a:noFill/>
          </a:ln>
        </p:spPr>
        <p:txBody>
          <a:bodyPr lIns="91425" tIns="91425" rIns="91425" bIns="91425" anchor="t" anchorCtr="0">
            <a:noAutofit/>
          </a:bodyPr>
          <a:lstStyle/>
          <a:p>
            <a:pPr rtl="0">
              <a:spcBef>
                <a:spcPts val="0"/>
              </a:spcBef>
              <a:buNone/>
            </a:pPr>
            <a:r>
              <a:rPr lang="en" dirty="0"/>
              <a:t>Document ID: T06_Model_V1</a:t>
            </a:r>
            <a:br>
              <a:rPr lang="en" dirty="0"/>
            </a:br>
            <a:r>
              <a:rPr lang="en" dirty="0"/>
              <a:t>Version	   : </a:t>
            </a:r>
            <a:r>
              <a:rPr lang="en" dirty="0" smtClean="0"/>
              <a:t>1.1</a:t>
            </a:r>
            <a:endParaRPr lang="en" dirty="0"/>
          </a:p>
          <a:p>
            <a:pPr rtl="0">
              <a:spcBef>
                <a:spcPts val="0"/>
              </a:spcBef>
              <a:buNone/>
            </a:pPr>
            <a:r>
              <a:rPr lang="en" dirty="0" smtClean="0"/>
              <a:t>Date</a:t>
            </a:r>
            <a:r>
              <a:rPr lang="en" dirty="0"/>
              <a:t>	</a:t>
            </a:r>
            <a:r>
              <a:rPr lang="en" dirty="0" smtClean="0"/>
              <a:t>   : 12/9/2015</a:t>
            </a:r>
            <a:endParaRPr lang="en" dirty="0"/>
          </a:p>
          <a:p>
            <a:pPr>
              <a:spcBef>
                <a:spcPts val="0"/>
              </a:spcBef>
              <a:buNone/>
            </a:pPr>
            <a:r>
              <a:rPr lang="en" dirty="0"/>
              <a:t>Location        : </a:t>
            </a:r>
            <a:r>
              <a:rPr lang="en" u="sng" dirty="0">
                <a:solidFill>
                  <a:schemeClr val="hlink"/>
                </a:solidFill>
                <a:hlinkClick r:id="rId3"/>
              </a:rPr>
              <a:t>Git Wiki Page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97762" y="111137"/>
            <a:ext cx="8520599" cy="572699"/>
          </a:xfrm>
          <a:prstGeom prst="rect">
            <a:avLst/>
          </a:prstGeom>
        </p:spPr>
        <p:txBody>
          <a:bodyPr lIns="91425" tIns="91425" rIns="91425" bIns="91425" anchor="ctr" anchorCtr="0">
            <a:noAutofit/>
          </a:bodyPr>
          <a:lstStyle/>
          <a:p>
            <a:pPr algn="ctr">
              <a:spcBef>
                <a:spcPts val="0"/>
              </a:spcBef>
              <a:buNone/>
            </a:pPr>
            <a:r>
              <a:rPr lang="en" sz="1800" u="sng"/>
              <a:t>State Machine View</a:t>
            </a:r>
          </a:p>
        </p:txBody>
      </p:sp>
      <p:sp>
        <p:nvSpPr>
          <p:cNvPr id="193" name="Shape 193"/>
          <p:cNvSpPr txBox="1"/>
          <p:nvPr/>
        </p:nvSpPr>
        <p:spPr>
          <a:xfrm>
            <a:off x="7298101" y="2058690"/>
            <a:ext cx="1845899" cy="207600"/>
          </a:xfrm>
          <a:prstGeom prst="rect">
            <a:avLst/>
          </a:prstGeom>
          <a:noFill/>
          <a:ln>
            <a:noFill/>
          </a:ln>
        </p:spPr>
        <p:txBody>
          <a:bodyPr lIns="91425" tIns="91425" rIns="91425" bIns="91425" anchor="t" anchorCtr="0">
            <a:noAutofit/>
          </a:bodyPr>
          <a:lstStyle/>
          <a:p>
            <a:pPr lvl="0" rtl="0">
              <a:spcBef>
                <a:spcPts val="0"/>
              </a:spcBef>
              <a:buNone/>
            </a:pPr>
            <a:r>
              <a:rPr lang="en" sz="1000" dirty="0"/>
              <a:t>No object detected</a:t>
            </a:r>
          </a:p>
        </p:txBody>
      </p:sp>
      <p:sp>
        <p:nvSpPr>
          <p:cNvPr id="194" name="Shape 194"/>
          <p:cNvSpPr txBox="1"/>
          <p:nvPr/>
        </p:nvSpPr>
        <p:spPr>
          <a:xfrm>
            <a:off x="2522145" y="1758628"/>
            <a:ext cx="1845899" cy="207600"/>
          </a:xfrm>
          <a:prstGeom prst="rect">
            <a:avLst/>
          </a:prstGeom>
          <a:noFill/>
          <a:ln>
            <a:noFill/>
          </a:ln>
        </p:spPr>
        <p:txBody>
          <a:bodyPr lIns="91425" tIns="91425" rIns="91425" bIns="91425" anchor="t" anchorCtr="0">
            <a:noAutofit/>
          </a:bodyPr>
          <a:lstStyle/>
          <a:p>
            <a:pPr lvl="0" rtl="0">
              <a:spcBef>
                <a:spcPts val="0"/>
              </a:spcBef>
              <a:buNone/>
            </a:pPr>
            <a:r>
              <a:rPr lang="en" sz="1000" dirty="0" smtClean="0"/>
              <a:t>Within Motor distance</a:t>
            </a:r>
            <a:endParaRPr lang="en" sz="1000" dirty="0"/>
          </a:p>
        </p:txBody>
      </p:sp>
      <p:sp>
        <p:nvSpPr>
          <p:cNvPr id="195" name="Shape 195"/>
          <p:cNvSpPr/>
          <p:nvPr/>
        </p:nvSpPr>
        <p:spPr>
          <a:xfrm>
            <a:off x="1345554" y="2266290"/>
            <a:ext cx="1029900" cy="809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700" dirty="0"/>
              <a:t>User Feedback </a:t>
            </a:r>
            <a:r>
              <a:rPr lang="en" sz="700" dirty="0" smtClean="0"/>
              <a:t> and Operate </a:t>
            </a:r>
            <a:r>
              <a:rPr lang="en" sz="700" dirty="0"/>
              <a:t>Motor</a:t>
            </a:r>
          </a:p>
        </p:txBody>
      </p:sp>
      <p:cxnSp>
        <p:nvCxnSpPr>
          <p:cNvPr id="198" name="Shape 198"/>
          <p:cNvCxnSpPr/>
          <p:nvPr/>
        </p:nvCxnSpPr>
        <p:spPr>
          <a:xfrm rot="10800000">
            <a:off x="6891372" y="2391141"/>
            <a:ext cx="150900" cy="286200"/>
          </a:xfrm>
          <a:prstGeom prst="curvedConnector4">
            <a:avLst>
              <a:gd name="adj1" fmla="val -157803"/>
              <a:gd name="adj2" fmla="val 224607"/>
            </a:avLst>
          </a:prstGeom>
          <a:noFill/>
          <a:ln w="9525" cap="flat" cmpd="sng">
            <a:solidFill>
              <a:schemeClr val="dk2"/>
            </a:solidFill>
            <a:prstDash val="solid"/>
            <a:round/>
            <a:headEnd type="none" w="lg" len="lg"/>
            <a:tailEnd type="stealth" w="lg" len="lg"/>
          </a:ln>
        </p:spPr>
      </p:cxnSp>
      <p:sp>
        <p:nvSpPr>
          <p:cNvPr id="197" name="Shape 197"/>
          <p:cNvSpPr/>
          <p:nvPr/>
        </p:nvSpPr>
        <p:spPr>
          <a:xfrm>
            <a:off x="3846744" y="2272641"/>
            <a:ext cx="1029900" cy="809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700"/>
              <a:t> </a:t>
            </a:r>
            <a:r>
              <a:rPr lang="en" sz="800"/>
              <a:t>Verify Distance</a:t>
            </a:r>
          </a:p>
        </p:txBody>
      </p:sp>
      <p:sp>
        <p:nvSpPr>
          <p:cNvPr id="9" name="Shape 197"/>
          <p:cNvSpPr/>
          <p:nvPr/>
        </p:nvSpPr>
        <p:spPr>
          <a:xfrm>
            <a:off x="6012372" y="2272641"/>
            <a:ext cx="1029900" cy="809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700" dirty="0"/>
              <a:t> </a:t>
            </a:r>
            <a:r>
              <a:rPr lang="en" sz="800" dirty="0" smtClean="0"/>
              <a:t>Object Detection</a:t>
            </a:r>
            <a:endParaRPr lang="en" sz="800" dirty="0"/>
          </a:p>
        </p:txBody>
      </p:sp>
      <p:cxnSp>
        <p:nvCxnSpPr>
          <p:cNvPr id="6" name="Curved Connector 5"/>
          <p:cNvCxnSpPr>
            <a:stCxn id="9" idx="0"/>
            <a:endCxn id="197" idx="0"/>
          </p:cNvCxnSpPr>
          <p:nvPr/>
        </p:nvCxnSpPr>
        <p:spPr>
          <a:xfrm rot="16200000" flipV="1">
            <a:off x="5444508" y="1189827"/>
            <a:ext cx="12700" cy="2165628"/>
          </a:xfrm>
          <a:prstGeom prst="curvedConnector3">
            <a:avLst>
              <a:gd name="adj1" fmla="val 180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 name="Curved Connector 7"/>
          <p:cNvCxnSpPr>
            <a:stCxn id="197" idx="4"/>
            <a:endCxn id="9" idx="4"/>
          </p:cNvCxnSpPr>
          <p:nvPr/>
        </p:nvCxnSpPr>
        <p:spPr>
          <a:xfrm rot="16200000" flipH="1">
            <a:off x="5444508" y="1999227"/>
            <a:ext cx="12700" cy="2165628"/>
          </a:xfrm>
          <a:prstGeom prst="curvedConnector3">
            <a:avLst>
              <a:gd name="adj1" fmla="val 180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Shape 193"/>
          <p:cNvSpPr txBox="1"/>
          <p:nvPr/>
        </p:nvSpPr>
        <p:spPr>
          <a:xfrm>
            <a:off x="4876644" y="1770492"/>
            <a:ext cx="1845899" cy="207600"/>
          </a:xfrm>
          <a:prstGeom prst="rect">
            <a:avLst/>
          </a:prstGeom>
          <a:noFill/>
          <a:ln>
            <a:noFill/>
          </a:ln>
        </p:spPr>
        <p:txBody>
          <a:bodyPr lIns="91425" tIns="91425" rIns="91425" bIns="91425" anchor="t" anchorCtr="0">
            <a:noAutofit/>
          </a:bodyPr>
          <a:lstStyle/>
          <a:p>
            <a:pPr lvl="0" rtl="0">
              <a:spcBef>
                <a:spcPts val="0"/>
              </a:spcBef>
              <a:buNone/>
            </a:pPr>
            <a:r>
              <a:rPr lang="en" sz="1000" dirty="0" smtClean="0"/>
              <a:t>object </a:t>
            </a:r>
            <a:r>
              <a:rPr lang="en" sz="1000" dirty="0"/>
              <a:t>detected</a:t>
            </a:r>
          </a:p>
        </p:txBody>
      </p:sp>
      <p:sp>
        <p:nvSpPr>
          <p:cNvPr id="20" name="Shape 193"/>
          <p:cNvSpPr txBox="1"/>
          <p:nvPr/>
        </p:nvSpPr>
        <p:spPr>
          <a:xfrm>
            <a:off x="4876643" y="3246235"/>
            <a:ext cx="1845899" cy="207600"/>
          </a:xfrm>
          <a:prstGeom prst="rect">
            <a:avLst/>
          </a:prstGeom>
          <a:noFill/>
          <a:ln>
            <a:noFill/>
          </a:ln>
        </p:spPr>
        <p:txBody>
          <a:bodyPr lIns="91425" tIns="91425" rIns="91425" bIns="91425" anchor="t" anchorCtr="0">
            <a:noAutofit/>
          </a:bodyPr>
          <a:lstStyle/>
          <a:p>
            <a:pPr lvl="0" rtl="0">
              <a:spcBef>
                <a:spcPts val="0"/>
              </a:spcBef>
              <a:buNone/>
            </a:pPr>
            <a:r>
              <a:rPr lang="en" sz="1000" dirty="0" smtClean="0"/>
              <a:t>Not within motor distance</a:t>
            </a:r>
            <a:endParaRPr lang="en" sz="1000" dirty="0"/>
          </a:p>
        </p:txBody>
      </p:sp>
      <p:cxnSp>
        <p:nvCxnSpPr>
          <p:cNvPr id="17" name="Curved Connector 16"/>
          <p:cNvCxnSpPr>
            <a:stCxn id="197" idx="0"/>
            <a:endCxn id="195" idx="0"/>
          </p:cNvCxnSpPr>
          <p:nvPr/>
        </p:nvCxnSpPr>
        <p:spPr>
          <a:xfrm rot="16200000" flipV="1">
            <a:off x="3107924" y="1018871"/>
            <a:ext cx="6351" cy="2501190"/>
          </a:xfrm>
          <a:prstGeom prst="curvedConnector3">
            <a:avLst>
              <a:gd name="adj1" fmla="val 369943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Curved Connector 22"/>
          <p:cNvCxnSpPr>
            <a:stCxn id="195" idx="4"/>
            <a:endCxn id="197" idx="4"/>
          </p:cNvCxnSpPr>
          <p:nvPr/>
        </p:nvCxnSpPr>
        <p:spPr>
          <a:xfrm rot="16200000" flipH="1">
            <a:off x="3107924" y="1828270"/>
            <a:ext cx="6351" cy="2501190"/>
          </a:xfrm>
          <a:prstGeom prst="curvedConnector3">
            <a:avLst>
              <a:gd name="adj1" fmla="val 3699433"/>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Shape 194"/>
          <p:cNvSpPr txBox="1"/>
          <p:nvPr/>
        </p:nvSpPr>
        <p:spPr>
          <a:xfrm>
            <a:off x="2522145" y="3240421"/>
            <a:ext cx="1845899" cy="207600"/>
          </a:xfrm>
          <a:prstGeom prst="rect">
            <a:avLst/>
          </a:prstGeom>
          <a:noFill/>
          <a:ln>
            <a:noFill/>
          </a:ln>
        </p:spPr>
        <p:txBody>
          <a:bodyPr lIns="91425" tIns="91425" rIns="91425" bIns="91425" anchor="t" anchorCtr="0">
            <a:noAutofit/>
          </a:bodyPr>
          <a:lstStyle/>
          <a:p>
            <a:pPr lvl="0" rtl="0">
              <a:spcBef>
                <a:spcPts val="0"/>
              </a:spcBef>
              <a:buNone/>
            </a:pPr>
            <a:r>
              <a:rPr lang="en" sz="1000" dirty="0" smtClean="0"/>
              <a:t>Re-verify distance</a:t>
            </a:r>
            <a:endParaRPr lang="en" sz="1000"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317450" y="135075"/>
            <a:ext cx="8520599" cy="572699"/>
          </a:xfrm>
          <a:prstGeom prst="rect">
            <a:avLst/>
          </a:prstGeom>
        </p:spPr>
        <p:txBody>
          <a:bodyPr lIns="91425" tIns="91425" rIns="91425" bIns="91425" anchor="ctr" anchorCtr="0">
            <a:noAutofit/>
          </a:bodyPr>
          <a:lstStyle/>
          <a:p>
            <a:pPr algn="ctr">
              <a:spcBef>
                <a:spcPts val="0"/>
              </a:spcBef>
              <a:buNone/>
            </a:pPr>
            <a:r>
              <a:rPr lang="en" sz="1800" u="sng" dirty="0"/>
              <a:t>Level - 0 Diagram</a:t>
            </a:r>
          </a:p>
        </p:txBody>
      </p:sp>
      <p:sp>
        <p:nvSpPr>
          <p:cNvPr id="58" name="Shape 58"/>
          <p:cNvSpPr/>
          <p:nvPr/>
        </p:nvSpPr>
        <p:spPr>
          <a:xfrm>
            <a:off x="3807688" y="1057971"/>
            <a:ext cx="1365900" cy="94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100"/>
              <a:t>Smart Cane</a:t>
            </a:r>
          </a:p>
        </p:txBody>
      </p:sp>
      <p:cxnSp>
        <p:nvCxnSpPr>
          <p:cNvPr id="59" name="Shape 59"/>
          <p:cNvCxnSpPr/>
          <p:nvPr/>
        </p:nvCxnSpPr>
        <p:spPr>
          <a:xfrm>
            <a:off x="2220242" y="1199247"/>
            <a:ext cx="1577399" cy="0"/>
          </a:xfrm>
          <a:prstGeom prst="straightConnector1">
            <a:avLst/>
          </a:prstGeom>
          <a:noFill/>
          <a:ln w="9525" cap="flat" cmpd="sng">
            <a:solidFill>
              <a:schemeClr val="dk2"/>
            </a:solidFill>
            <a:prstDash val="solid"/>
            <a:round/>
            <a:headEnd type="none" w="lg" len="lg"/>
            <a:tailEnd type="triangle" w="lg" len="lg"/>
          </a:ln>
        </p:spPr>
      </p:cxnSp>
      <p:cxnSp>
        <p:nvCxnSpPr>
          <p:cNvPr id="60" name="Shape 60"/>
          <p:cNvCxnSpPr/>
          <p:nvPr/>
        </p:nvCxnSpPr>
        <p:spPr>
          <a:xfrm>
            <a:off x="2220242" y="1677204"/>
            <a:ext cx="1577399" cy="0"/>
          </a:xfrm>
          <a:prstGeom prst="straightConnector1">
            <a:avLst/>
          </a:prstGeom>
          <a:noFill/>
          <a:ln w="9525" cap="flat" cmpd="sng">
            <a:solidFill>
              <a:schemeClr val="dk2"/>
            </a:solidFill>
            <a:prstDash val="solid"/>
            <a:round/>
            <a:headEnd type="none" w="lg" len="lg"/>
            <a:tailEnd type="triangle" w="lg" len="lg"/>
          </a:ln>
        </p:spPr>
      </p:cxnSp>
      <p:sp>
        <p:nvSpPr>
          <p:cNvPr id="61" name="Shape 61"/>
          <p:cNvSpPr txBox="1"/>
          <p:nvPr/>
        </p:nvSpPr>
        <p:spPr>
          <a:xfrm>
            <a:off x="2417762" y="821382"/>
            <a:ext cx="1490699" cy="121500"/>
          </a:xfrm>
          <a:prstGeom prst="rect">
            <a:avLst/>
          </a:prstGeom>
          <a:noFill/>
          <a:ln>
            <a:noFill/>
          </a:ln>
        </p:spPr>
        <p:txBody>
          <a:bodyPr lIns="91425" tIns="91425" rIns="91425" bIns="91425" anchor="t" anchorCtr="0">
            <a:noAutofit/>
          </a:bodyPr>
          <a:lstStyle/>
          <a:p>
            <a:pPr>
              <a:spcBef>
                <a:spcPts val="0"/>
              </a:spcBef>
              <a:buNone/>
            </a:pPr>
            <a:r>
              <a:rPr lang="en" sz="1000" dirty="0" smtClean="0"/>
              <a:t>3 different Ultrasonic Sensor Inputs</a:t>
            </a:r>
            <a:endParaRPr lang="en" sz="1000" dirty="0"/>
          </a:p>
        </p:txBody>
      </p:sp>
      <p:sp>
        <p:nvSpPr>
          <p:cNvPr id="62" name="Shape 62"/>
          <p:cNvSpPr txBox="1"/>
          <p:nvPr/>
        </p:nvSpPr>
        <p:spPr>
          <a:xfrm>
            <a:off x="2513198" y="1435282"/>
            <a:ext cx="1078499" cy="121500"/>
          </a:xfrm>
          <a:prstGeom prst="rect">
            <a:avLst/>
          </a:prstGeom>
          <a:noFill/>
          <a:ln>
            <a:noFill/>
          </a:ln>
        </p:spPr>
        <p:txBody>
          <a:bodyPr lIns="91425" tIns="91425" rIns="91425" bIns="91425" anchor="t" anchorCtr="0">
            <a:noAutofit/>
          </a:bodyPr>
          <a:lstStyle/>
          <a:p>
            <a:pPr lvl="0" rtl="0">
              <a:spcBef>
                <a:spcPts val="0"/>
              </a:spcBef>
              <a:buNone/>
            </a:pPr>
            <a:r>
              <a:rPr lang="en" sz="1000" dirty="0"/>
              <a:t>Power, </a:t>
            </a:r>
            <a:r>
              <a:rPr lang="en" sz="1000" dirty="0" smtClean="0"/>
              <a:t>9V DC </a:t>
            </a:r>
            <a:endParaRPr lang="en" sz="1000" dirty="0"/>
          </a:p>
        </p:txBody>
      </p:sp>
      <p:cxnSp>
        <p:nvCxnSpPr>
          <p:cNvPr id="63" name="Shape 63"/>
          <p:cNvCxnSpPr/>
          <p:nvPr/>
        </p:nvCxnSpPr>
        <p:spPr>
          <a:xfrm>
            <a:off x="5173588" y="1556782"/>
            <a:ext cx="1577399" cy="0"/>
          </a:xfrm>
          <a:prstGeom prst="straightConnector1">
            <a:avLst/>
          </a:prstGeom>
          <a:noFill/>
          <a:ln w="9525" cap="flat" cmpd="sng">
            <a:solidFill>
              <a:schemeClr val="dk2"/>
            </a:solidFill>
            <a:prstDash val="solid"/>
            <a:round/>
            <a:headEnd type="none" w="lg" len="lg"/>
            <a:tailEnd type="triangle" w="lg" len="lg"/>
          </a:ln>
        </p:spPr>
      </p:cxnSp>
      <p:sp>
        <p:nvSpPr>
          <p:cNvPr id="65" name="Shape 65"/>
          <p:cNvSpPr txBox="1"/>
          <p:nvPr/>
        </p:nvSpPr>
        <p:spPr>
          <a:xfrm>
            <a:off x="5251138" y="1299116"/>
            <a:ext cx="1422299" cy="121500"/>
          </a:xfrm>
          <a:prstGeom prst="rect">
            <a:avLst/>
          </a:prstGeom>
          <a:noFill/>
          <a:ln>
            <a:noFill/>
          </a:ln>
        </p:spPr>
        <p:txBody>
          <a:bodyPr lIns="91425" tIns="91425" rIns="91425" bIns="91425" anchor="t" anchorCtr="0">
            <a:noAutofit/>
          </a:bodyPr>
          <a:lstStyle/>
          <a:p>
            <a:pPr lvl="0" rtl="0">
              <a:spcBef>
                <a:spcPts val="0"/>
              </a:spcBef>
              <a:buNone/>
            </a:pPr>
            <a:r>
              <a:rPr lang="en" sz="1000" dirty="0"/>
              <a:t>Haptic Motor Output </a:t>
            </a:r>
          </a:p>
        </p:txBody>
      </p:sp>
      <p:graphicFrame>
        <p:nvGraphicFramePr>
          <p:cNvPr id="67" name="Shape 67"/>
          <p:cNvGraphicFramePr/>
          <p:nvPr>
            <p:extLst>
              <p:ext uri="{D42A27DB-BD31-4B8C-83A1-F6EECF244321}">
                <p14:modId xmlns:p14="http://schemas.microsoft.com/office/powerpoint/2010/main" val="2486292753"/>
              </p:ext>
            </p:extLst>
          </p:nvPr>
        </p:nvGraphicFramePr>
        <p:xfrm>
          <a:off x="336150" y="2351650"/>
          <a:ext cx="8660300" cy="2483230"/>
        </p:xfrm>
        <a:graphic>
          <a:graphicData uri="http://schemas.openxmlformats.org/drawingml/2006/table">
            <a:tbl>
              <a:tblPr>
                <a:noFill/>
                <a:tableStyleId>{8FA95AE1-3EF4-4431-B02E-080BE2EAE62D}</a:tableStyleId>
              </a:tblPr>
              <a:tblGrid>
                <a:gridCol w="4330150">
                  <a:extLst>
                    <a:ext uri="{9D8B030D-6E8A-4147-A177-3AD203B41FA5}">
                      <a16:colId xmlns:a16="http://schemas.microsoft.com/office/drawing/2014/main" val="20000"/>
                    </a:ext>
                  </a:extLst>
                </a:gridCol>
                <a:gridCol w="4330150">
                  <a:extLst>
                    <a:ext uri="{9D8B030D-6E8A-4147-A177-3AD203B41FA5}">
                      <a16:colId xmlns:a16="http://schemas.microsoft.com/office/drawing/2014/main" val="20001"/>
                    </a:ext>
                  </a:extLst>
                </a:gridCol>
              </a:tblGrid>
              <a:tr h="357925">
                <a:tc>
                  <a:txBody>
                    <a:bodyPr/>
                    <a:lstStyle/>
                    <a:p>
                      <a:pPr>
                        <a:spcBef>
                          <a:spcPts val="0"/>
                        </a:spcBef>
                        <a:buNone/>
                      </a:pPr>
                      <a:r>
                        <a:rPr lang="en" sz="1100" u="sng"/>
                        <a:t>Module</a:t>
                      </a:r>
                    </a:p>
                  </a:txBody>
                  <a:tcPr marL="91425" marR="91425" marT="91425" marB="91425"/>
                </a:tc>
                <a:tc>
                  <a:txBody>
                    <a:bodyPr/>
                    <a:lstStyle/>
                    <a:p>
                      <a:pPr>
                        <a:spcBef>
                          <a:spcPts val="0"/>
                        </a:spcBef>
                        <a:buNone/>
                      </a:pPr>
                      <a:r>
                        <a:rPr lang="en" sz="1100" u="sng"/>
                        <a:t>Smart Cane</a:t>
                      </a:r>
                    </a:p>
                  </a:txBody>
                  <a:tcPr marL="91425" marR="91425" marT="91425" marB="91425"/>
                </a:tc>
                <a:extLst>
                  <a:ext uri="{0D108BD9-81ED-4DB2-BD59-A6C34878D82A}">
                    <a16:rowId xmlns:a16="http://schemas.microsoft.com/office/drawing/2014/main" val="10000"/>
                  </a:ext>
                </a:extLst>
              </a:tr>
              <a:tr h="1249250">
                <a:tc>
                  <a:txBody>
                    <a:bodyPr/>
                    <a:lstStyle/>
                    <a:p>
                      <a:pPr>
                        <a:spcBef>
                          <a:spcPts val="0"/>
                        </a:spcBef>
                        <a:buNone/>
                      </a:pPr>
                      <a:r>
                        <a:rPr lang="en" sz="1100"/>
                        <a:t>Inputs</a:t>
                      </a:r>
                    </a:p>
                  </a:txBody>
                  <a:tcPr marL="91425" marR="91425" marT="91425" marB="91425"/>
                </a:tc>
                <a:tc>
                  <a:txBody>
                    <a:bodyPr/>
                    <a:lstStyle/>
                    <a:p>
                      <a:pPr>
                        <a:spcBef>
                          <a:spcPts val="0"/>
                        </a:spcBef>
                        <a:buNone/>
                      </a:pPr>
                      <a:r>
                        <a:rPr lang="en" sz="1100" dirty="0"/>
                        <a:t>The system has </a:t>
                      </a:r>
                      <a:r>
                        <a:rPr lang="en" sz="1100" dirty="0" smtClean="0"/>
                        <a:t>three pulse</a:t>
                      </a:r>
                      <a:r>
                        <a:rPr lang="en" sz="1100" baseline="0" dirty="0" smtClean="0"/>
                        <a:t> width</a:t>
                      </a:r>
                      <a:r>
                        <a:rPr lang="en" sz="1100" dirty="0" smtClean="0"/>
                        <a:t> </a:t>
                      </a:r>
                      <a:r>
                        <a:rPr lang="en" sz="1100" dirty="0"/>
                        <a:t>inputs coming in </a:t>
                      </a:r>
                      <a:r>
                        <a:rPr lang="en" sz="1100" dirty="0" smtClean="0"/>
                        <a:t>from </a:t>
                      </a:r>
                      <a:r>
                        <a:rPr lang="en" sz="1100" dirty="0"/>
                        <a:t>3 Ultrasonic </a:t>
                      </a:r>
                      <a:r>
                        <a:rPr lang="en" sz="1100" dirty="0" smtClean="0"/>
                        <a:t>Sensors. </a:t>
                      </a:r>
                      <a:r>
                        <a:rPr lang="en" sz="1100" dirty="0"/>
                        <a:t>Each containing </a:t>
                      </a:r>
                      <a:r>
                        <a:rPr lang="en" sz="1100" dirty="0" smtClean="0"/>
                        <a:t>an</a:t>
                      </a:r>
                      <a:r>
                        <a:rPr lang="en" sz="1100" baseline="0" dirty="0" smtClean="0"/>
                        <a:t> 8 cycle burst</a:t>
                      </a:r>
                      <a:r>
                        <a:rPr lang="en" sz="1100" dirty="0" smtClean="0"/>
                        <a:t> </a:t>
                      </a:r>
                      <a:r>
                        <a:rPr lang="en" sz="1100" dirty="0"/>
                        <a:t>pulses that gives us distance information based on the width of the pulse. </a:t>
                      </a:r>
                      <a:br>
                        <a:rPr lang="en" sz="1100" dirty="0"/>
                      </a:br>
                      <a:r>
                        <a:rPr lang="en" sz="1100" dirty="0"/>
                        <a:t/>
                      </a:r>
                      <a:br>
                        <a:rPr lang="en" sz="1100" dirty="0"/>
                      </a:br>
                      <a:r>
                        <a:rPr lang="en" sz="1100" dirty="0"/>
                        <a:t>Second, we have the </a:t>
                      </a:r>
                      <a:r>
                        <a:rPr lang="en" sz="1100" dirty="0" smtClean="0"/>
                        <a:t>9V DC Power </a:t>
                      </a:r>
                      <a:r>
                        <a:rPr lang="en" sz="1100" dirty="0"/>
                        <a:t>that is connected to the </a:t>
                      </a:r>
                      <a:r>
                        <a:rPr lang="en" sz="1100" dirty="0" smtClean="0"/>
                        <a:t>9V </a:t>
                      </a:r>
                      <a:r>
                        <a:rPr lang="en" sz="1100" dirty="0"/>
                        <a:t>battery that powers the whole system.</a:t>
                      </a:r>
                    </a:p>
                  </a:txBody>
                  <a:tcPr marL="91425" marR="91425" marT="91425" marB="91425"/>
                </a:tc>
                <a:extLst>
                  <a:ext uri="{0D108BD9-81ED-4DB2-BD59-A6C34878D82A}">
                    <a16:rowId xmlns:a16="http://schemas.microsoft.com/office/drawing/2014/main" val="10001"/>
                  </a:ext>
                </a:extLst>
              </a:tr>
              <a:tr h="357925">
                <a:tc>
                  <a:txBody>
                    <a:bodyPr/>
                    <a:lstStyle/>
                    <a:p>
                      <a:pPr>
                        <a:spcBef>
                          <a:spcPts val="0"/>
                        </a:spcBef>
                        <a:buNone/>
                      </a:pPr>
                      <a:r>
                        <a:rPr lang="en" sz="1100"/>
                        <a:t>Outputs</a:t>
                      </a:r>
                    </a:p>
                  </a:txBody>
                  <a:tcPr marL="91425" marR="91425" marT="91425" marB="91425"/>
                </a:tc>
                <a:tc>
                  <a:txBody>
                    <a:bodyPr/>
                    <a:lstStyle/>
                    <a:p>
                      <a:pPr>
                        <a:spcBef>
                          <a:spcPts val="0"/>
                        </a:spcBef>
                        <a:buNone/>
                      </a:pPr>
                      <a:r>
                        <a:rPr lang="en" sz="1100" dirty="0"/>
                        <a:t>Digital </a:t>
                      </a:r>
                      <a:r>
                        <a:rPr lang="en" sz="1100" dirty="0" smtClean="0"/>
                        <a:t>Output </a:t>
                      </a:r>
                      <a:r>
                        <a:rPr lang="en" sz="1100" dirty="0"/>
                        <a:t>to Haptic </a:t>
                      </a:r>
                      <a:r>
                        <a:rPr lang="en" sz="1100" dirty="0" smtClean="0"/>
                        <a:t>Motor for operation</a:t>
                      </a:r>
                      <a:endParaRPr lang="en" sz="1100" dirty="0"/>
                    </a:p>
                  </a:txBody>
                  <a:tcPr marL="91425" marR="91425" marT="91425" marB="91425"/>
                </a:tc>
                <a:extLst>
                  <a:ext uri="{0D108BD9-81ED-4DB2-BD59-A6C34878D82A}">
                    <a16:rowId xmlns:a16="http://schemas.microsoft.com/office/drawing/2014/main" val="10002"/>
                  </a:ext>
                </a:extLst>
              </a:tr>
              <a:tr h="357925">
                <a:tc>
                  <a:txBody>
                    <a:bodyPr/>
                    <a:lstStyle/>
                    <a:p>
                      <a:pPr>
                        <a:spcBef>
                          <a:spcPts val="0"/>
                        </a:spcBef>
                        <a:buNone/>
                      </a:pPr>
                      <a:r>
                        <a:rPr lang="en" sz="1100"/>
                        <a:t>Functionality</a:t>
                      </a:r>
                    </a:p>
                  </a:txBody>
                  <a:tcPr marL="91425" marR="91425" marT="91425" marB="91425"/>
                </a:tc>
                <a:tc>
                  <a:txBody>
                    <a:bodyPr/>
                    <a:lstStyle/>
                    <a:p>
                      <a:pPr>
                        <a:spcBef>
                          <a:spcPts val="0"/>
                        </a:spcBef>
                        <a:buNone/>
                      </a:pPr>
                      <a:r>
                        <a:rPr lang="en" sz="1100" dirty="0"/>
                        <a:t>Measure the distance between the user and nearby </a:t>
                      </a:r>
                      <a:r>
                        <a:rPr lang="en" sz="1100" dirty="0" smtClean="0"/>
                        <a:t>objects. </a:t>
                      </a:r>
                      <a:r>
                        <a:rPr lang="en" sz="1100" dirty="0"/>
                        <a:t>And notifies the user if the object is too close.</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522000" y="733650"/>
            <a:ext cx="8100000" cy="4307399"/>
          </a:xfrm>
          <a:prstGeom prst="rect">
            <a:avLst/>
          </a:prstGeom>
          <a:noFill/>
          <a:ln w="9525" cap="flat" cmpd="sng">
            <a:solidFill>
              <a:srgbClr val="000000"/>
            </a:solidFill>
            <a:prstDash val="solid"/>
            <a:round/>
            <a:headEnd type="none" w="med" len="med"/>
            <a:tailEnd type="none" w="med" len="med"/>
          </a:ln>
        </p:spPr>
        <p:txBody>
          <a:bodyPr lIns="91425" tIns="91425" rIns="91425" bIns="91425" anchor="b" anchorCtr="0">
            <a:noAutofit/>
          </a:bodyPr>
          <a:lstStyle/>
          <a:p>
            <a:pPr lvl="0" rtl="0">
              <a:spcBef>
                <a:spcPts val="0"/>
              </a:spcBef>
              <a:buNone/>
            </a:pPr>
            <a:endParaRPr/>
          </a:p>
        </p:txBody>
      </p:sp>
      <p:sp>
        <p:nvSpPr>
          <p:cNvPr id="135" name="Shape 135"/>
          <p:cNvSpPr txBox="1">
            <a:spLocks noGrp="1"/>
          </p:cNvSpPr>
          <p:nvPr>
            <p:ph type="title"/>
          </p:nvPr>
        </p:nvSpPr>
        <p:spPr>
          <a:xfrm>
            <a:off x="311700" y="110600"/>
            <a:ext cx="8520599" cy="572699"/>
          </a:xfrm>
          <a:prstGeom prst="rect">
            <a:avLst/>
          </a:prstGeom>
        </p:spPr>
        <p:txBody>
          <a:bodyPr lIns="91425" tIns="91425" rIns="91425" bIns="91425" anchor="ctr" anchorCtr="0">
            <a:noAutofit/>
          </a:bodyPr>
          <a:lstStyle/>
          <a:p>
            <a:pPr lvl="0" algn="ctr" rtl="0">
              <a:spcBef>
                <a:spcPts val="0"/>
              </a:spcBef>
              <a:buNone/>
            </a:pPr>
            <a:r>
              <a:rPr lang="en" sz="1800" u="sng"/>
              <a:t>Level 1: Smart Cane</a:t>
            </a:r>
          </a:p>
        </p:txBody>
      </p:sp>
      <p:sp>
        <p:nvSpPr>
          <p:cNvPr id="136" name="Shape 136"/>
          <p:cNvSpPr/>
          <p:nvPr/>
        </p:nvSpPr>
        <p:spPr>
          <a:xfrm>
            <a:off x="3692075" y="989900"/>
            <a:ext cx="1404599"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a:t>Application Software</a:t>
            </a:r>
          </a:p>
        </p:txBody>
      </p:sp>
      <p:sp>
        <p:nvSpPr>
          <p:cNvPr id="137" name="Shape 137"/>
          <p:cNvSpPr/>
          <p:nvPr/>
        </p:nvSpPr>
        <p:spPr>
          <a:xfrm>
            <a:off x="3384400" y="1871350"/>
            <a:ext cx="2046600"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chemeClr val="dk1"/>
                </a:solidFill>
              </a:rPr>
              <a:t>SPI Interface Program &amp; Debug </a:t>
            </a:r>
          </a:p>
        </p:txBody>
      </p:sp>
      <p:sp>
        <p:nvSpPr>
          <p:cNvPr id="138" name="Shape 138"/>
          <p:cNvSpPr/>
          <p:nvPr/>
        </p:nvSpPr>
        <p:spPr>
          <a:xfrm>
            <a:off x="2587025" y="3581100"/>
            <a:ext cx="1404599"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dirty="0"/>
              <a:t>Regulator: </a:t>
            </a:r>
            <a:r>
              <a:rPr lang="en" sz="1000" dirty="0" smtClean="0"/>
              <a:t>5V</a:t>
            </a:r>
            <a:endParaRPr lang="en" sz="1000" dirty="0"/>
          </a:p>
        </p:txBody>
      </p:sp>
      <p:sp>
        <p:nvSpPr>
          <p:cNvPr id="139" name="Shape 139"/>
          <p:cNvSpPr/>
          <p:nvPr/>
        </p:nvSpPr>
        <p:spPr>
          <a:xfrm>
            <a:off x="4879750" y="3581100"/>
            <a:ext cx="1404599"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dirty="0">
                <a:solidFill>
                  <a:schemeClr val="dk1"/>
                </a:solidFill>
              </a:rPr>
              <a:t>Regulator: </a:t>
            </a:r>
            <a:r>
              <a:rPr lang="en" sz="1000" dirty="0" smtClean="0">
                <a:solidFill>
                  <a:schemeClr val="dk1"/>
                </a:solidFill>
              </a:rPr>
              <a:t>3.3V</a:t>
            </a:r>
            <a:endParaRPr lang="en" sz="1000" dirty="0">
              <a:solidFill>
                <a:schemeClr val="dk1"/>
              </a:solidFill>
            </a:endParaRPr>
          </a:p>
        </p:txBody>
      </p:sp>
      <p:sp>
        <p:nvSpPr>
          <p:cNvPr id="140" name="Shape 140"/>
          <p:cNvSpPr/>
          <p:nvPr/>
        </p:nvSpPr>
        <p:spPr>
          <a:xfrm>
            <a:off x="3692075" y="4381950"/>
            <a:ext cx="1404599"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dirty="0" smtClean="0">
                <a:solidFill>
                  <a:schemeClr val="dk1"/>
                </a:solidFill>
              </a:rPr>
              <a:t>9V </a:t>
            </a:r>
            <a:r>
              <a:rPr lang="en" sz="1000" dirty="0">
                <a:solidFill>
                  <a:schemeClr val="dk1"/>
                </a:solidFill>
              </a:rPr>
              <a:t>Battery</a:t>
            </a:r>
          </a:p>
        </p:txBody>
      </p:sp>
      <p:cxnSp>
        <p:nvCxnSpPr>
          <p:cNvPr id="141" name="Shape 141"/>
          <p:cNvCxnSpPr>
            <a:stCxn id="136" idx="2"/>
            <a:endCxn id="137" idx="0"/>
          </p:cNvCxnSpPr>
          <p:nvPr/>
        </p:nvCxnSpPr>
        <p:spPr>
          <a:xfrm>
            <a:off x="4394374" y="1511599"/>
            <a:ext cx="13200" cy="359699"/>
          </a:xfrm>
          <a:prstGeom prst="straightConnector1">
            <a:avLst/>
          </a:prstGeom>
          <a:noFill/>
          <a:ln w="9525" cap="flat" cmpd="sng">
            <a:solidFill>
              <a:schemeClr val="dk2"/>
            </a:solidFill>
            <a:prstDash val="solid"/>
            <a:round/>
            <a:headEnd type="stealth" w="lg" len="lg"/>
            <a:tailEnd type="stealth" w="lg" len="lg"/>
          </a:ln>
        </p:spPr>
      </p:cxnSp>
      <p:sp>
        <p:nvSpPr>
          <p:cNvPr id="142" name="Shape 142"/>
          <p:cNvSpPr/>
          <p:nvPr/>
        </p:nvSpPr>
        <p:spPr>
          <a:xfrm>
            <a:off x="3692075" y="2726225"/>
            <a:ext cx="1404599"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chemeClr val="dk1"/>
                </a:solidFill>
              </a:rPr>
              <a:t>Microprocessor</a:t>
            </a:r>
          </a:p>
        </p:txBody>
      </p:sp>
      <p:cxnSp>
        <p:nvCxnSpPr>
          <p:cNvPr id="143" name="Shape 143"/>
          <p:cNvCxnSpPr/>
          <p:nvPr/>
        </p:nvCxnSpPr>
        <p:spPr>
          <a:xfrm>
            <a:off x="4394375" y="2391900"/>
            <a:ext cx="0" cy="359700"/>
          </a:xfrm>
          <a:prstGeom prst="straightConnector1">
            <a:avLst/>
          </a:prstGeom>
          <a:noFill/>
          <a:ln w="9525" cap="flat" cmpd="sng">
            <a:solidFill>
              <a:schemeClr val="dk2"/>
            </a:solidFill>
            <a:prstDash val="solid"/>
            <a:round/>
            <a:headEnd type="stealth" w="lg" len="lg"/>
            <a:tailEnd type="stealth" w="lg" len="lg"/>
          </a:ln>
        </p:spPr>
      </p:cxnSp>
      <p:cxnSp>
        <p:nvCxnSpPr>
          <p:cNvPr id="144" name="Shape 144"/>
          <p:cNvCxnSpPr>
            <a:stCxn id="140" idx="0"/>
            <a:endCxn id="138" idx="2"/>
          </p:cNvCxnSpPr>
          <p:nvPr/>
        </p:nvCxnSpPr>
        <p:spPr>
          <a:xfrm rot="5400000" flipH="1">
            <a:off x="3702274" y="3689850"/>
            <a:ext cx="279300" cy="1104900"/>
          </a:xfrm>
          <a:prstGeom prst="bentConnector3">
            <a:avLst>
              <a:gd name="adj1" fmla="val 49973"/>
            </a:avLst>
          </a:prstGeom>
          <a:noFill/>
          <a:ln w="9525" cap="flat" cmpd="sng">
            <a:solidFill>
              <a:schemeClr val="dk2"/>
            </a:solidFill>
            <a:prstDash val="solid"/>
            <a:round/>
            <a:headEnd type="none" w="lg" len="lg"/>
            <a:tailEnd type="stealth" w="lg" len="lg"/>
          </a:ln>
        </p:spPr>
      </p:cxnSp>
      <p:cxnSp>
        <p:nvCxnSpPr>
          <p:cNvPr id="145" name="Shape 145"/>
          <p:cNvCxnSpPr>
            <a:stCxn id="140" idx="0"/>
            <a:endCxn id="139" idx="2"/>
          </p:cNvCxnSpPr>
          <p:nvPr/>
        </p:nvCxnSpPr>
        <p:spPr>
          <a:xfrm rot="-5400000">
            <a:off x="4848574" y="3648450"/>
            <a:ext cx="279300" cy="1187700"/>
          </a:xfrm>
          <a:prstGeom prst="bentConnector3">
            <a:avLst>
              <a:gd name="adj1" fmla="val 49973"/>
            </a:avLst>
          </a:prstGeom>
          <a:noFill/>
          <a:ln w="9525" cap="flat" cmpd="sng">
            <a:solidFill>
              <a:schemeClr val="dk2"/>
            </a:solidFill>
            <a:prstDash val="solid"/>
            <a:round/>
            <a:headEnd type="none" w="lg" len="lg"/>
            <a:tailEnd type="stealth" w="lg" len="lg"/>
          </a:ln>
        </p:spPr>
      </p:cxnSp>
      <p:cxnSp>
        <p:nvCxnSpPr>
          <p:cNvPr id="146" name="Shape 146"/>
          <p:cNvCxnSpPr>
            <a:stCxn id="138" idx="0"/>
            <a:endCxn id="142" idx="2"/>
          </p:cNvCxnSpPr>
          <p:nvPr/>
        </p:nvCxnSpPr>
        <p:spPr>
          <a:xfrm rot="-5400000">
            <a:off x="3675274" y="2861850"/>
            <a:ext cx="333300" cy="1105200"/>
          </a:xfrm>
          <a:prstGeom prst="bentConnector3">
            <a:avLst>
              <a:gd name="adj1" fmla="val 49981"/>
            </a:avLst>
          </a:prstGeom>
          <a:noFill/>
          <a:ln w="9525" cap="flat" cmpd="sng">
            <a:solidFill>
              <a:schemeClr val="dk2"/>
            </a:solidFill>
            <a:prstDash val="solid"/>
            <a:round/>
            <a:headEnd type="none" w="lg" len="lg"/>
            <a:tailEnd type="stealth" w="lg" len="lg"/>
          </a:ln>
        </p:spPr>
      </p:cxnSp>
      <p:sp>
        <p:nvSpPr>
          <p:cNvPr id="147" name="Shape 147"/>
          <p:cNvSpPr/>
          <p:nvPr/>
        </p:nvSpPr>
        <p:spPr>
          <a:xfrm>
            <a:off x="957375" y="1058075"/>
            <a:ext cx="912599"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Ultrasonic-1</a:t>
            </a:r>
          </a:p>
        </p:txBody>
      </p:sp>
      <p:sp>
        <p:nvSpPr>
          <p:cNvPr id="148" name="Shape 148"/>
          <p:cNvSpPr/>
          <p:nvPr/>
        </p:nvSpPr>
        <p:spPr>
          <a:xfrm>
            <a:off x="957375" y="1672000"/>
            <a:ext cx="912599"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Ultrasonic-2</a:t>
            </a:r>
          </a:p>
        </p:txBody>
      </p:sp>
      <p:sp>
        <p:nvSpPr>
          <p:cNvPr id="149" name="Shape 149"/>
          <p:cNvSpPr/>
          <p:nvPr/>
        </p:nvSpPr>
        <p:spPr>
          <a:xfrm>
            <a:off x="957375" y="2285925"/>
            <a:ext cx="912599"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Ultrasonic-3</a:t>
            </a:r>
          </a:p>
        </p:txBody>
      </p:sp>
      <p:cxnSp>
        <p:nvCxnSpPr>
          <p:cNvPr id="150" name="Shape 150"/>
          <p:cNvCxnSpPr>
            <a:stCxn id="147" idx="3"/>
            <a:endCxn id="142" idx="1"/>
          </p:cNvCxnSpPr>
          <p:nvPr/>
        </p:nvCxnSpPr>
        <p:spPr>
          <a:xfrm>
            <a:off x="1869974" y="1318924"/>
            <a:ext cx="1822200" cy="1668300"/>
          </a:xfrm>
          <a:prstGeom prst="bentConnector3">
            <a:avLst>
              <a:gd name="adj1" fmla="val 49997"/>
            </a:avLst>
          </a:prstGeom>
          <a:noFill/>
          <a:ln w="9525" cap="flat" cmpd="sng">
            <a:solidFill>
              <a:schemeClr val="dk2"/>
            </a:solidFill>
            <a:prstDash val="solid"/>
            <a:round/>
            <a:headEnd type="stealth" w="lg" len="lg"/>
            <a:tailEnd type="stealth" w="lg" len="lg"/>
          </a:ln>
        </p:spPr>
      </p:cxnSp>
      <p:cxnSp>
        <p:nvCxnSpPr>
          <p:cNvPr id="151" name="Shape 151"/>
          <p:cNvCxnSpPr>
            <a:stCxn id="148" idx="3"/>
            <a:endCxn id="142" idx="1"/>
          </p:cNvCxnSpPr>
          <p:nvPr/>
        </p:nvCxnSpPr>
        <p:spPr>
          <a:xfrm>
            <a:off x="1869974" y="1932849"/>
            <a:ext cx="1822200" cy="1054200"/>
          </a:xfrm>
          <a:prstGeom prst="bentConnector3">
            <a:avLst>
              <a:gd name="adj1" fmla="val 49997"/>
            </a:avLst>
          </a:prstGeom>
          <a:noFill/>
          <a:ln w="9525" cap="flat" cmpd="sng">
            <a:solidFill>
              <a:schemeClr val="dk2"/>
            </a:solidFill>
            <a:prstDash val="solid"/>
            <a:round/>
            <a:headEnd type="stealth" w="lg" len="lg"/>
            <a:tailEnd type="none" w="lg" len="lg"/>
          </a:ln>
        </p:spPr>
      </p:cxnSp>
      <p:cxnSp>
        <p:nvCxnSpPr>
          <p:cNvPr id="152" name="Shape 152"/>
          <p:cNvCxnSpPr>
            <a:stCxn id="149" idx="3"/>
            <a:endCxn id="142" idx="1"/>
          </p:cNvCxnSpPr>
          <p:nvPr/>
        </p:nvCxnSpPr>
        <p:spPr>
          <a:xfrm>
            <a:off x="1869974" y="2546774"/>
            <a:ext cx="1822200" cy="440400"/>
          </a:xfrm>
          <a:prstGeom prst="bentConnector3">
            <a:avLst>
              <a:gd name="adj1" fmla="val 49997"/>
            </a:avLst>
          </a:prstGeom>
          <a:noFill/>
          <a:ln w="9525" cap="flat" cmpd="sng">
            <a:solidFill>
              <a:schemeClr val="dk2"/>
            </a:solidFill>
            <a:prstDash val="solid"/>
            <a:round/>
            <a:headEnd type="stealth" w="lg" len="lg"/>
            <a:tailEnd type="none" w="lg" len="lg"/>
          </a:ln>
        </p:spPr>
      </p:cxnSp>
      <p:sp>
        <p:nvSpPr>
          <p:cNvPr id="153" name="Shape 153"/>
          <p:cNvSpPr txBox="1"/>
          <p:nvPr/>
        </p:nvSpPr>
        <p:spPr>
          <a:xfrm>
            <a:off x="1836550" y="1070875"/>
            <a:ext cx="1458000" cy="359700"/>
          </a:xfrm>
          <a:prstGeom prst="rect">
            <a:avLst/>
          </a:prstGeom>
          <a:noFill/>
          <a:ln>
            <a:noFill/>
          </a:ln>
        </p:spPr>
        <p:txBody>
          <a:bodyPr lIns="91425" tIns="91425" rIns="91425" bIns="91425" anchor="t" anchorCtr="0">
            <a:noAutofit/>
          </a:bodyPr>
          <a:lstStyle/>
          <a:p>
            <a:pPr lvl="0" rtl="0">
              <a:spcBef>
                <a:spcPts val="0"/>
              </a:spcBef>
              <a:buNone/>
            </a:pPr>
            <a:r>
              <a:rPr lang="en" sz="700"/>
              <a:t>Digital Input/Output</a:t>
            </a:r>
          </a:p>
        </p:txBody>
      </p:sp>
      <p:sp>
        <p:nvSpPr>
          <p:cNvPr id="154" name="Shape 154"/>
          <p:cNvSpPr txBox="1"/>
          <p:nvPr/>
        </p:nvSpPr>
        <p:spPr>
          <a:xfrm>
            <a:off x="1836550" y="1678400"/>
            <a:ext cx="1458000" cy="359700"/>
          </a:xfrm>
          <a:prstGeom prst="rect">
            <a:avLst/>
          </a:prstGeom>
          <a:noFill/>
          <a:ln>
            <a:noFill/>
          </a:ln>
        </p:spPr>
        <p:txBody>
          <a:bodyPr lIns="91425" tIns="91425" rIns="91425" bIns="91425" anchor="t" anchorCtr="0">
            <a:noAutofit/>
          </a:bodyPr>
          <a:lstStyle/>
          <a:p>
            <a:pPr lvl="0" rtl="0">
              <a:spcBef>
                <a:spcPts val="0"/>
              </a:spcBef>
              <a:buNone/>
            </a:pPr>
            <a:r>
              <a:rPr lang="en" sz="700" dirty="0"/>
              <a:t>Digital Input/Output</a:t>
            </a:r>
          </a:p>
        </p:txBody>
      </p:sp>
      <p:sp>
        <p:nvSpPr>
          <p:cNvPr id="155" name="Shape 155"/>
          <p:cNvSpPr txBox="1"/>
          <p:nvPr/>
        </p:nvSpPr>
        <p:spPr>
          <a:xfrm>
            <a:off x="2782575" y="2755884"/>
            <a:ext cx="1458000" cy="359700"/>
          </a:xfrm>
          <a:prstGeom prst="rect">
            <a:avLst/>
          </a:prstGeom>
          <a:noFill/>
          <a:ln>
            <a:noFill/>
          </a:ln>
        </p:spPr>
        <p:txBody>
          <a:bodyPr lIns="91425" tIns="91425" rIns="91425" bIns="91425" anchor="t" anchorCtr="0">
            <a:noAutofit/>
          </a:bodyPr>
          <a:lstStyle/>
          <a:p>
            <a:pPr lvl="0" rtl="0">
              <a:spcBef>
                <a:spcPts val="0"/>
              </a:spcBef>
              <a:buNone/>
            </a:pPr>
            <a:r>
              <a:rPr lang="en" sz="700" dirty="0"/>
              <a:t>Digital Input/Output</a:t>
            </a:r>
          </a:p>
        </p:txBody>
      </p:sp>
      <p:sp>
        <p:nvSpPr>
          <p:cNvPr id="158" name="Shape 158"/>
          <p:cNvSpPr/>
          <p:nvPr/>
        </p:nvSpPr>
        <p:spPr>
          <a:xfrm>
            <a:off x="6653650" y="2726225"/>
            <a:ext cx="1252200" cy="521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dirty="0" smtClean="0"/>
              <a:t>    Haptic </a:t>
            </a:r>
            <a:r>
              <a:rPr lang="en" sz="1000" dirty="0"/>
              <a:t>Motors</a:t>
            </a:r>
          </a:p>
        </p:txBody>
      </p:sp>
      <p:cxnSp>
        <p:nvCxnSpPr>
          <p:cNvPr id="159" name="Shape 159"/>
          <p:cNvCxnSpPr>
            <a:stCxn id="142" idx="3"/>
            <a:endCxn id="158" idx="1"/>
          </p:cNvCxnSpPr>
          <p:nvPr/>
        </p:nvCxnSpPr>
        <p:spPr>
          <a:xfrm>
            <a:off x="5096674" y="2987074"/>
            <a:ext cx="1557000" cy="600"/>
          </a:xfrm>
          <a:prstGeom prst="bentConnector3">
            <a:avLst>
              <a:gd name="adj1" fmla="val 49999"/>
            </a:avLst>
          </a:prstGeom>
          <a:noFill/>
          <a:ln w="9525" cap="flat" cmpd="sng">
            <a:solidFill>
              <a:schemeClr val="dk2"/>
            </a:solidFill>
            <a:prstDash val="solid"/>
            <a:round/>
            <a:headEnd type="none" w="lg" len="lg"/>
            <a:tailEnd type="stealth" w="lg" len="lg"/>
          </a:ln>
        </p:spPr>
      </p:cxnSp>
      <p:cxnSp>
        <p:nvCxnSpPr>
          <p:cNvPr id="160" name="Shape 160"/>
          <p:cNvCxnSpPr>
            <a:stCxn id="139" idx="3"/>
            <a:endCxn id="158" idx="2"/>
          </p:cNvCxnSpPr>
          <p:nvPr/>
        </p:nvCxnSpPr>
        <p:spPr>
          <a:xfrm rot="10800000" flipH="1">
            <a:off x="6284349" y="3247949"/>
            <a:ext cx="995400" cy="594000"/>
          </a:xfrm>
          <a:prstGeom prst="bentConnector2">
            <a:avLst/>
          </a:prstGeom>
          <a:noFill/>
          <a:ln w="9525" cap="flat" cmpd="sng">
            <a:solidFill>
              <a:schemeClr val="dk2"/>
            </a:solidFill>
            <a:prstDash val="solid"/>
            <a:round/>
            <a:headEnd type="none" w="lg" len="lg"/>
            <a:tailEnd type="stealth" w="lg" len="lg"/>
          </a:ln>
        </p:spPr>
      </p:cxnSp>
      <p:sp>
        <p:nvSpPr>
          <p:cNvPr id="164" name="Shape 164"/>
          <p:cNvSpPr txBox="1"/>
          <p:nvPr/>
        </p:nvSpPr>
        <p:spPr>
          <a:xfrm>
            <a:off x="5654500" y="2887437"/>
            <a:ext cx="1458000" cy="359700"/>
          </a:xfrm>
          <a:prstGeom prst="rect">
            <a:avLst/>
          </a:prstGeom>
          <a:noFill/>
          <a:ln>
            <a:noFill/>
          </a:ln>
        </p:spPr>
        <p:txBody>
          <a:bodyPr lIns="91425" tIns="91425" rIns="91425" bIns="91425" anchor="t" anchorCtr="0">
            <a:noAutofit/>
          </a:bodyPr>
          <a:lstStyle/>
          <a:p>
            <a:pPr lvl="0" rtl="0">
              <a:spcBef>
                <a:spcPts val="0"/>
              </a:spcBef>
              <a:buNone/>
            </a:pPr>
            <a:r>
              <a:rPr lang="en" sz="1000"/>
              <a:t>Digital Output</a:t>
            </a:r>
          </a:p>
        </p:txBody>
      </p:sp>
      <p:cxnSp>
        <p:nvCxnSpPr>
          <p:cNvPr id="166" name="Shape 166"/>
          <p:cNvCxnSpPr>
            <a:stCxn id="138" idx="1"/>
            <a:endCxn id="149" idx="1"/>
          </p:cNvCxnSpPr>
          <p:nvPr/>
        </p:nvCxnSpPr>
        <p:spPr>
          <a:xfrm rot="10800000">
            <a:off x="957425" y="2546849"/>
            <a:ext cx="1629600" cy="1295100"/>
          </a:xfrm>
          <a:prstGeom prst="bentConnector3">
            <a:avLst>
              <a:gd name="adj1" fmla="val 114616"/>
            </a:avLst>
          </a:prstGeom>
          <a:noFill/>
          <a:ln w="9525" cap="flat" cmpd="sng">
            <a:solidFill>
              <a:schemeClr val="dk2"/>
            </a:solidFill>
            <a:prstDash val="solid"/>
            <a:round/>
            <a:headEnd type="none" w="lg" len="lg"/>
            <a:tailEnd type="stealth" w="lg" len="lg"/>
          </a:ln>
        </p:spPr>
      </p:cxnSp>
      <p:cxnSp>
        <p:nvCxnSpPr>
          <p:cNvPr id="167" name="Shape 167"/>
          <p:cNvCxnSpPr>
            <a:stCxn id="138" idx="1"/>
            <a:endCxn id="148" idx="1"/>
          </p:cNvCxnSpPr>
          <p:nvPr/>
        </p:nvCxnSpPr>
        <p:spPr>
          <a:xfrm rot="10800000">
            <a:off x="957425" y="1932749"/>
            <a:ext cx="1629600" cy="1909200"/>
          </a:xfrm>
          <a:prstGeom prst="bentConnector3">
            <a:avLst>
              <a:gd name="adj1" fmla="val 114616"/>
            </a:avLst>
          </a:prstGeom>
          <a:noFill/>
          <a:ln w="9525" cap="flat" cmpd="sng">
            <a:solidFill>
              <a:schemeClr val="dk2"/>
            </a:solidFill>
            <a:prstDash val="solid"/>
            <a:round/>
            <a:headEnd type="none" w="lg" len="lg"/>
            <a:tailEnd type="stealth" w="lg" len="lg"/>
          </a:ln>
        </p:spPr>
      </p:cxnSp>
      <p:cxnSp>
        <p:nvCxnSpPr>
          <p:cNvPr id="168" name="Shape 168"/>
          <p:cNvCxnSpPr>
            <a:stCxn id="138" idx="1"/>
            <a:endCxn id="147" idx="1"/>
          </p:cNvCxnSpPr>
          <p:nvPr/>
        </p:nvCxnSpPr>
        <p:spPr>
          <a:xfrm rot="10800000">
            <a:off x="957425" y="1318949"/>
            <a:ext cx="1629600" cy="2523000"/>
          </a:xfrm>
          <a:prstGeom prst="bentConnector3">
            <a:avLst>
              <a:gd name="adj1" fmla="val 114616"/>
            </a:avLst>
          </a:prstGeom>
          <a:noFill/>
          <a:ln w="9525" cap="flat" cmpd="sng">
            <a:solidFill>
              <a:schemeClr val="dk2"/>
            </a:solidFill>
            <a:prstDash val="solid"/>
            <a:round/>
            <a:headEnd type="none" w="lg" len="lg"/>
            <a:tailEnd type="stealth" w="lg" len="lg"/>
          </a:ln>
        </p:spPr>
      </p:cxnSp>
      <p:sp>
        <p:nvSpPr>
          <p:cNvPr id="37" name="Shape 154"/>
          <p:cNvSpPr txBox="1"/>
          <p:nvPr/>
        </p:nvSpPr>
        <p:spPr>
          <a:xfrm>
            <a:off x="1841777" y="2291770"/>
            <a:ext cx="1458000" cy="359700"/>
          </a:xfrm>
          <a:prstGeom prst="rect">
            <a:avLst/>
          </a:prstGeom>
          <a:noFill/>
          <a:ln>
            <a:noFill/>
          </a:ln>
        </p:spPr>
        <p:txBody>
          <a:bodyPr lIns="91425" tIns="91425" rIns="91425" bIns="91425" anchor="t" anchorCtr="0">
            <a:noAutofit/>
          </a:bodyPr>
          <a:lstStyle/>
          <a:p>
            <a:pPr lvl="0" rtl="0">
              <a:spcBef>
                <a:spcPts val="0"/>
              </a:spcBef>
              <a:buNone/>
            </a:pPr>
            <a:r>
              <a:rPr lang="en" sz="700" dirty="0"/>
              <a:t>Digital Input/Output</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7450" y="135075"/>
            <a:ext cx="8520599" cy="572699"/>
          </a:xfrm>
          <a:prstGeom prst="rect">
            <a:avLst/>
          </a:prstGeom>
        </p:spPr>
        <p:txBody>
          <a:bodyPr lIns="91425" tIns="91425" rIns="91425" bIns="91425" anchor="ctr" anchorCtr="0">
            <a:noAutofit/>
          </a:bodyPr>
          <a:lstStyle/>
          <a:p>
            <a:pPr lvl="0" algn="ctr" rtl="0">
              <a:spcBef>
                <a:spcPts val="0"/>
              </a:spcBef>
              <a:buNone/>
            </a:pPr>
            <a:r>
              <a:rPr lang="en" sz="1800" u="sng" dirty="0"/>
              <a:t>Level - 0: </a:t>
            </a:r>
            <a:r>
              <a:rPr lang="en" sz="1800" u="sng" dirty="0" smtClean="0"/>
              <a:t>5V </a:t>
            </a:r>
            <a:r>
              <a:rPr lang="en" sz="1800" u="sng" dirty="0"/>
              <a:t>Regulator</a:t>
            </a:r>
          </a:p>
        </p:txBody>
      </p:sp>
      <p:sp>
        <p:nvSpPr>
          <p:cNvPr id="75" name="Shape 75"/>
          <p:cNvSpPr/>
          <p:nvPr/>
        </p:nvSpPr>
        <p:spPr>
          <a:xfrm>
            <a:off x="3807688" y="1057971"/>
            <a:ext cx="1365900" cy="94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100" dirty="0"/>
              <a:t>Regulator: </a:t>
            </a:r>
            <a:r>
              <a:rPr lang="en" sz="1100" dirty="0" smtClean="0"/>
              <a:t>5V</a:t>
            </a:r>
            <a:endParaRPr lang="en" sz="1100" dirty="0"/>
          </a:p>
        </p:txBody>
      </p:sp>
      <p:cxnSp>
        <p:nvCxnSpPr>
          <p:cNvPr id="76" name="Shape 76"/>
          <p:cNvCxnSpPr/>
          <p:nvPr/>
        </p:nvCxnSpPr>
        <p:spPr>
          <a:xfrm>
            <a:off x="2220242" y="1677204"/>
            <a:ext cx="1577399" cy="0"/>
          </a:xfrm>
          <a:prstGeom prst="straightConnector1">
            <a:avLst/>
          </a:prstGeom>
          <a:noFill/>
          <a:ln w="9525" cap="flat" cmpd="sng">
            <a:solidFill>
              <a:schemeClr val="dk2"/>
            </a:solidFill>
            <a:prstDash val="solid"/>
            <a:round/>
            <a:headEnd type="none" w="lg" len="lg"/>
            <a:tailEnd type="triangle" w="lg" len="lg"/>
          </a:ln>
        </p:spPr>
      </p:cxnSp>
      <p:cxnSp>
        <p:nvCxnSpPr>
          <p:cNvPr id="77" name="Shape 77"/>
          <p:cNvCxnSpPr/>
          <p:nvPr/>
        </p:nvCxnSpPr>
        <p:spPr>
          <a:xfrm>
            <a:off x="5173409" y="1677204"/>
            <a:ext cx="1577399" cy="0"/>
          </a:xfrm>
          <a:prstGeom prst="straightConnector1">
            <a:avLst/>
          </a:prstGeom>
          <a:noFill/>
          <a:ln w="9525" cap="flat" cmpd="sng">
            <a:solidFill>
              <a:schemeClr val="dk2"/>
            </a:solidFill>
            <a:prstDash val="solid"/>
            <a:round/>
            <a:headEnd type="none" w="lg" len="lg"/>
            <a:tailEnd type="triangle" w="lg" len="lg"/>
          </a:ln>
        </p:spPr>
      </p:cxnSp>
      <p:sp>
        <p:nvSpPr>
          <p:cNvPr id="78" name="Shape 78"/>
          <p:cNvSpPr txBox="1"/>
          <p:nvPr/>
        </p:nvSpPr>
        <p:spPr>
          <a:xfrm>
            <a:off x="5422825" y="1435525"/>
            <a:ext cx="1232400" cy="121500"/>
          </a:xfrm>
          <a:prstGeom prst="rect">
            <a:avLst/>
          </a:prstGeom>
          <a:noFill/>
          <a:ln>
            <a:noFill/>
          </a:ln>
        </p:spPr>
        <p:txBody>
          <a:bodyPr lIns="91425" tIns="91425" rIns="91425" bIns="91425" anchor="t" anchorCtr="0">
            <a:noAutofit/>
          </a:bodyPr>
          <a:lstStyle/>
          <a:p>
            <a:pPr lvl="0" rtl="0">
              <a:spcBef>
                <a:spcPts val="0"/>
              </a:spcBef>
              <a:buNone/>
            </a:pPr>
            <a:r>
              <a:rPr lang="en" sz="1000" dirty="0"/>
              <a:t>5 V </a:t>
            </a:r>
            <a:r>
              <a:rPr lang="en" sz="1000" dirty="0" smtClean="0"/>
              <a:t>(DC</a:t>
            </a:r>
            <a:r>
              <a:rPr lang="en" sz="1000" dirty="0"/>
              <a:t>)</a:t>
            </a:r>
          </a:p>
        </p:txBody>
      </p:sp>
      <p:graphicFrame>
        <p:nvGraphicFramePr>
          <p:cNvPr id="79" name="Shape 79"/>
          <p:cNvGraphicFramePr/>
          <p:nvPr>
            <p:extLst>
              <p:ext uri="{D42A27DB-BD31-4B8C-83A1-F6EECF244321}">
                <p14:modId xmlns:p14="http://schemas.microsoft.com/office/powerpoint/2010/main" val="2107539628"/>
              </p:ext>
            </p:extLst>
          </p:nvPr>
        </p:nvGraphicFramePr>
        <p:xfrm>
          <a:off x="336150" y="2351650"/>
          <a:ext cx="8660300" cy="1567200"/>
        </p:xfrm>
        <a:graphic>
          <a:graphicData uri="http://schemas.openxmlformats.org/drawingml/2006/table">
            <a:tbl>
              <a:tblPr>
                <a:noFill/>
                <a:tableStyleId>{A25F9568-994D-4DA0-A9C3-92F87B3B03A6}</a:tableStyleId>
              </a:tblPr>
              <a:tblGrid>
                <a:gridCol w="4330150">
                  <a:extLst>
                    <a:ext uri="{9D8B030D-6E8A-4147-A177-3AD203B41FA5}">
                      <a16:colId xmlns:a16="http://schemas.microsoft.com/office/drawing/2014/main" val="20000"/>
                    </a:ext>
                  </a:extLst>
                </a:gridCol>
                <a:gridCol w="4330150">
                  <a:extLst>
                    <a:ext uri="{9D8B030D-6E8A-4147-A177-3AD203B41FA5}">
                      <a16:colId xmlns:a16="http://schemas.microsoft.com/office/drawing/2014/main" val="20001"/>
                    </a:ext>
                  </a:extLst>
                </a:gridCol>
              </a:tblGrid>
              <a:tr h="357925">
                <a:tc>
                  <a:txBody>
                    <a:bodyPr/>
                    <a:lstStyle/>
                    <a:p>
                      <a:pPr lvl="0" rtl="0">
                        <a:spcBef>
                          <a:spcPts val="0"/>
                        </a:spcBef>
                        <a:buNone/>
                      </a:pPr>
                      <a:r>
                        <a:rPr lang="en" sz="1100" u="sng"/>
                        <a:t>Module</a:t>
                      </a:r>
                    </a:p>
                  </a:txBody>
                  <a:tcPr marL="91425" marR="91425" marT="91425" marB="91425"/>
                </a:tc>
                <a:tc>
                  <a:txBody>
                    <a:bodyPr/>
                    <a:lstStyle/>
                    <a:p>
                      <a:pPr lvl="0" rtl="0">
                        <a:spcBef>
                          <a:spcPts val="0"/>
                        </a:spcBef>
                        <a:buNone/>
                      </a:pPr>
                      <a:r>
                        <a:rPr lang="en" sz="1100" u="sng" dirty="0"/>
                        <a:t>Regulator: </a:t>
                      </a:r>
                      <a:r>
                        <a:rPr lang="en" sz="1100" u="sng" dirty="0" smtClean="0"/>
                        <a:t>5V</a:t>
                      </a:r>
                      <a:endParaRPr lang="en" sz="1100" u="sng" dirty="0"/>
                    </a:p>
                  </a:txBody>
                  <a:tcPr marL="91425" marR="91425" marT="91425" marB="91425"/>
                </a:tc>
                <a:extLst>
                  <a:ext uri="{0D108BD9-81ED-4DB2-BD59-A6C34878D82A}">
                    <a16:rowId xmlns:a16="http://schemas.microsoft.com/office/drawing/2014/main" val="10000"/>
                  </a:ext>
                </a:extLst>
              </a:tr>
              <a:tr h="493425">
                <a:tc>
                  <a:txBody>
                    <a:bodyPr/>
                    <a:lstStyle/>
                    <a:p>
                      <a:pPr lvl="0" rtl="0">
                        <a:spcBef>
                          <a:spcPts val="0"/>
                        </a:spcBef>
                        <a:buNone/>
                      </a:pPr>
                      <a:r>
                        <a:rPr lang="en" sz="1100"/>
                        <a:t>Inputs</a:t>
                      </a:r>
                    </a:p>
                  </a:txBody>
                  <a:tcPr marL="91425" marR="91425" marT="91425" marB="91425"/>
                </a:tc>
                <a:tc>
                  <a:txBody>
                    <a:bodyPr/>
                    <a:lstStyle/>
                    <a:p>
                      <a:pPr lvl="0" rtl="0">
                        <a:spcBef>
                          <a:spcPts val="0"/>
                        </a:spcBef>
                        <a:buNone/>
                      </a:pPr>
                      <a:r>
                        <a:rPr lang="en" sz="1100" dirty="0"/>
                        <a:t>Battery connection with a +</a:t>
                      </a:r>
                      <a:r>
                        <a:rPr lang="en" sz="1100" dirty="0" smtClean="0"/>
                        <a:t>9V </a:t>
                      </a:r>
                      <a:r>
                        <a:rPr lang="en" sz="1100" dirty="0"/>
                        <a:t>DC </a:t>
                      </a:r>
                      <a:r>
                        <a:rPr lang="en" sz="1100" dirty="0" smtClean="0"/>
                        <a:t>Battery</a:t>
                      </a:r>
                      <a:endParaRPr lang="en" sz="1100" dirty="0"/>
                    </a:p>
                  </a:txBody>
                  <a:tcPr marL="91425" marR="91425" marT="91425" marB="91425"/>
                </a:tc>
                <a:extLst>
                  <a:ext uri="{0D108BD9-81ED-4DB2-BD59-A6C34878D82A}">
                    <a16:rowId xmlns:a16="http://schemas.microsoft.com/office/drawing/2014/main" val="10001"/>
                  </a:ext>
                </a:extLst>
              </a:tr>
              <a:tr h="357925">
                <a:tc>
                  <a:txBody>
                    <a:bodyPr/>
                    <a:lstStyle/>
                    <a:p>
                      <a:pPr lvl="0" rtl="0">
                        <a:spcBef>
                          <a:spcPts val="0"/>
                        </a:spcBef>
                        <a:buNone/>
                      </a:pPr>
                      <a:r>
                        <a:rPr lang="en" sz="1100"/>
                        <a:t>Outputs</a:t>
                      </a:r>
                    </a:p>
                  </a:txBody>
                  <a:tcPr marL="91425" marR="91425" marT="91425" marB="91425"/>
                </a:tc>
                <a:tc>
                  <a:txBody>
                    <a:bodyPr/>
                    <a:lstStyle/>
                    <a:p>
                      <a:pPr lvl="0" rtl="0">
                        <a:spcBef>
                          <a:spcPts val="0"/>
                        </a:spcBef>
                        <a:buNone/>
                      </a:pPr>
                      <a:r>
                        <a:rPr lang="en" sz="1100" dirty="0"/>
                        <a:t>+</a:t>
                      </a:r>
                      <a:r>
                        <a:rPr lang="en" sz="1100" dirty="0" smtClean="0"/>
                        <a:t>5V </a:t>
                      </a:r>
                      <a:r>
                        <a:rPr lang="en" sz="1100" dirty="0"/>
                        <a:t>DC </a:t>
                      </a:r>
                      <a:r>
                        <a:rPr lang="en" sz="1100" dirty="0" smtClean="0"/>
                        <a:t>Output, </a:t>
                      </a:r>
                      <a:r>
                        <a:rPr lang="en" sz="1100" dirty="0"/>
                        <a:t>Maximum Current: </a:t>
                      </a:r>
                      <a:r>
                        <a:rPr lang="en" sz="1100" dirty="0" smtClean="0"/>
                        <a:t>1A</a:t>
                      </a:r>
                      <a:endParaRPr lang="en" sz="1100" dirty="0"/>
                    </a:p>
                  </a:txBody>
                  <a:tcPr marL="91425" marR="91425" marT="91425" marB="91425"/>
                </a:tc>
                <a:extLst>
                  <a:ext uri="{0D108BD9-81ED-4DB2-BD59-A6C34878D82A}">
                    <a16:rowId xmlns:a16="http://schemas.microsoft.com/office/drawing/2014/main" val="10002"/>
                  </a:ext>
                </a:extLst>
              </a:tr>
              <a:tr h="357925">
                <a:tc>
                  <a:txBody>
                    <a:bodyPr/>
                    <a:lstStyle/>
                    <a:p>
                      <a:pPr lvl="0" rtl="0">
                        <a:spcBef>
                          <a:spcPts val="0"/>
                        </a:spcBef>
                        <a:buNone/>
                      </a:pPr>
                      <a:r>
                        <a:rPr lang="en" sz="1100"/>
                        <a:t>Functionality</a:t>
                      </a:r>
                    </a:p>
                  </a:txBody>
                  <a:tcPr marL="91425" marR="91425" marT="91425" marB="91425"/>
                </a:tc>
                <a:tc>
                  <a:txBody>
                    <a:bodyPr/>
                    <a:lstStyle/>
                    <a:p>
                      <a:pPr lvl="0" rtl="0">
                        <a:spcBef>
                          <a:spcPts val="0"/>
                        </a:spcBef>
                        <a:buNone/>
                      </a:pPr>
                      <a:r>
                        <a:rPr lang="en" sz="1100" dirty="0"/>
                        <a:t>Output a constant </a:t>
                      </a:r>
                      <a:r>
                        <a:rPr lang="en" sz="1100" dirty="0" smtClean="0"/>
                        <a:t>5V DC </a:t>
                      </a:r>
                      <a:r>
                        <a:rPr lang="en" sz="1100" dirty="0"/>
                        <a:t>output from a 9 V</a:t>
                      </a:r>
                    </a:p>
                  </a:txBody>
                  <a:tcPr marL="91425" marR="91425" marT="91425" marB="91425"/>
                </a:tc>
                <a:extLst>
                  <a:ext uri="{0D108BD9-81ED-4DB2-BD59-A6C34878D82A}">
                    <a16:rowId xmlns:a16="http://schemas.microsoft.com/office/drawing/2014/main" val="10003"/>
                  </a:ext>
                </a:extLst>
              </a:tr>
            </a:tbl>
          </a:graphicData>
        </a:graphic>
      </p:graphicFrame>
      <p:sp>
        <p:nvSpPr>
          <p:cNvPr id="80" name="Shape 80"/>
          <p:cNvSpPr txBox="1"/>
          <p:nvPr/>
        </p:nvSpPr>
        <p:spPr>
          <a:xfrm>
            <a:off x="2542760" y="1424981"/>
            <a:ext cx="1078499" cy="121500"/>
          </a:xfrm>
          <a:prstGeom prst="rect">
            <a:avLst/>
          </a:prstGeom>
          <a:noFill/>
          <a:ln>
            <a:noFill/>
          </a:ln>
        </p:spPr>
        <p:txBody>
          <a:bodyPr lIns="91425" tIns="91425" rIns="91425" bIns="91425" anchor="t" anchorCtr="0">
            <a:noAutofit/>
          </a:bodyPr>
          <a:lstStyle/>
          <a:p>
            <a:pPr lvl="0" rtl="0">
              <a:spcBef>
                <a:spcPts val="0"/>
              </a:spcBef>
              <a:buNone/>
            </a:pPr>
            <a:r>
              <a:rPr lang="en" sz="1000" dirty="0"/>
              <a:t>Power, </a:t>
            </a:r>
            <a:r>
              <a:rPr lang="en" sz="1000" dirty="0" smtClean="0"/>
              <a:t>9V DC</a:t>
            </a:r>
            <a:endParaRPr lang="en" sz="10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7450" y="135075"/>
            <a:ext cx="8520599" cy="572699"/>
          </a:xfrm>
          <a:prstGeom prst="rect">
            <a:avLst/>
          </a:prstGeom>
        </p:spPr>
        <p:txBody>
          <a:bodyPr lIns="91425" tIns="91425" rIns="91425" bIns="91425" anchor="ctr" anchorCtr="0">
            <a:noAutofit/>
          </a:bodyPr>
          <a:lstStyle/>
          <a:p>
            <a:pPr lvl="0" algn="ctr" rtl="0">
              <a:spcBef>
                <a:spcPts val="0"/>
              </a:spcBef>
              <a:buNone/>
            </a:pPr>
            <a:r>
              <a:rPr lang="en" sz="1800" u="sng" dirty="0"/>
              <a:t>Level - 0: </a:t>
            </a:r>
            <a:r>
              <a:rPr lang="en" sz="1800" u="sng" dirty="0" smtClean="0"/>
              <a:t>3.3V </a:t>
            </a:r>
            <a:r>
              <a:rPr lang="en" sz="1800" u="sng" dirty="0"/>
              <a:t>Regulator</a:t>
            </a:r>
          </a:p>
        </p:txBody>
      </p:sp>
      <p:sp>
        <p:nvSpPr>
          <p:cNvPr id="86" name="Shape 86"/>
          <p:cNvSpPr/>
          <p:nvPr/>
        </p:nvSpPr>
        <p:spPr>
          <a:xfrm>
            <a:off x="3807688" y="1057971"/>
            <a:ext cx="1365900" cy="94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100" dirty="0"/>
              <a:t>Regulator: </a:t>
            </a:r>
            <a:r>
              <a:rPr lang="en" sz="1100" dirty="0" smtClean="0"/>
              <a:t>3.3V</a:t>
            </a:r>
            <a:endParaRPr lang="en" sz="1100" dirty="0"/>
          </a:p>
        </p:txBody>
      </p:sp>
      <p:cxnSp>
        <p:nvCxnSpPr>
          <p:cNvPr id="87" name="Shape 87"/>
          <p:cNvCxnSpPr/>
          <p:nvPr/>
        </p:nvCxnSpPr>
        <p:spPr>
          <a:xfrm>
            <a:off x="2220242" y="1677204"/>
            <a:ext cx="1577399" cy="0"/>
          </a:xfrm>
          <a:prstGeom prst="straightConnector1">
            <a:avLst/>
          </a:prstGeom>
          <a:noFill/>
          <a:ln w="9525" cap="flat" cmpd="sng">
            <a:solidFill>
              <a:schemeClr val="dk2"/>
            </a:solidFill>
            <a:prstDash val="solid"/>
            <a:round/>
            <a:headEnd type="none" w="lg" len="lg"/>
            <a:tailEnd type="triangle" w="lg" len="lg"/>
          </a:ln>
        </p:spPr>
      </p:cxnSp>
      <p:cxnSp>
        <p:nvCxnSpPr>
          <p:cNvPr id="88" name="Shape 88"/>
          <p:cNvCxnSpPr/>
          <p:nvPr/>
        </p:nvCxnSpPr>
        <p:spPr>
          <a:xfrm>
            <a:off x="5173409" y="1677204"/>
            <a:ext cx="1577399" cy="0"/>
          </a:xfrm>
          <a:prstGeom prst="straightConnector1">
            <a:avLst/>
          </a:prstGeom>
          <a:noFill/>
          <a:ln w="9525" cap="flat" cmpd="sng">
            <a:solidFill>
              <a:schemeClr val="dk2"/>
            </a:solidFill>
            <a:prstDash val="solid"/>
            <a:round/>
            <a:headEnd type="none" w="lg" len="lg"/>
            <a:tailEnd type="triangle" w="lg" len="lg"/>
          </a:ln>
        </p:spPr>
      </p:cxnSp>
      <p:sp>
        <p:nvSpPr>
          <p:cNvPr id="89" name="Shape 89"/>
          <p:cNvSpPr txBox="1"/>
          <p:nvPr/>
        </p:nvSpPr>
        <p:spPr>
          <a:xfrm>
            <a:off x="5422825" y="1435525"/>
            <a:ext cx="1232400" cy="121500"/>
          </a:xfrm>
          <a:prstGeom prst="rect">
            <a:avLst/>
          </a:prstGeom>
          <a:noFill/>
          <a:ln>
            <a:noFill/>
          </a:ln>
        </p:spPr>
        <p:txBody>
          <a:bodyPr lIns="91425" tIns="91425" rIns="91425" bIns="91425" anchor="t" anchorCtr="0">
            <a:noAutofit/>
          </a:bodyPr>
          <a:lstStyle/>
          <a:p>
            <a:pPr lvl="0" rtl="0">
              <a:spcBef>
                <a:spcPts val="0"/>
              </a:spcBef>
              <a:buNone/>
            </a:pPr>
            <a:r>
              <a:rPr lang="en" sz="1000" dirty="0" smtClean="0"/>
              <a:t>3.3V </a:t>
            </a:r>
            <a:r>
              <a:rPr lang="en" sz="1000" dirty="0"/>
              <a:t>(Analog DC)</a:t>
            </a:r>
          </a:p>
        </p:txBody>
      </p:sp>
      <p:graphicFrame>
        <p:nvGraphicFramePr>
          <p:cNvPr id="90" name="Shape 90"/>
          <p:cNvGraphicFramePr/>
          <p:nvPr>
            <p:extLst>
              <p:ext uri="{D42A27DB-BD31-4B8C-83A1-F6EECF244321}">
                <p14:modId xmlns:p14="http://schemas.microsoft.com/office/powerpoint/2010/main" val="1795636895"/>
              </p:ext>
            </p:extLst>
          </p:nvPr>
        </p:nvGraphicFramePr>
        <p:xfrm>
          <a:off x="336150" y="2351650"/>
          <a:ext cx="8660300" cy="1567200"/>
        </p:xfrm>
        <a:graphic>
          <a:graphicData uri="http://schemas.openxmlformats.org/drawingml/2006/table">
            <a:tbl>
              <a:tblPr>
                <a:noFill/>
                <a:tableStyleId>{76A1A0BA-A290-4A6A-9E03-BB730B57CD79}</a:tableStyleId>
              </a:tblPr>
              <a:tblGrid>
                <a:gridCol w="4330150">
                  <a:extLst>
                    <a:ext uri="{9D8B030D-6E8A-4147-A177-3AD203B41FA5}">
                      <a16:colId xmlns:a16="http://schemas.microsoft.com/office/drawing/2014/main" val="20000"/>
                    </a:ext>
                  </a:extLst>
                </a:gridCol>
                <a:gridCol w="4330150">
                  <a:extLst>
                    <a:ext uri="{9D8B030D-6E8A-4147-A177-3AD203B41FA5}">
                      <a16:colId xmlns:a16="http://schemas.microsoft.com/office/drawing/2014/main" val="20001"/>
                    </a:ext>
                  </a:extLst>
                </a:gridCol>
              </a:tblGrid>
              <a:tr h="357925">
                <a:tc>
                  <a:txBody>
                    <a:bodyPr/>
                    <a:lstStyle/>
                    <a:p>
                      <a:pPr lvl="0" rtl="0">
                        <a:spcBef>
                          <a:spcPts val="0"/>
                        </a:spcBef>
                        <a:buNone/>
                      </a:pPr>
                      <a:r>
                        <a:rPr lang="en" sz="1100" u="sng"/>
                        <a:t>Module</a:t>
                      </a:r>
                    </a:p>
                  </a:txBody>
                  <a:tcPr marL="91425" marR="91425" marT="91425" marB="91425"/>
                </a:tc>
                <a:tc>
                  <a:txBody>
                    <a:bodyPr/>
                    <a:lstStyle/>
                    <a:p>
                      <a:pPr lvl="0" rtl="0">
                        <a:spcBef>
                          <a:spcPts val="0"/>
                        </a:spcBef>
                        <a:buNone/>
                      </a:pPr>
                      <a:r>
                        <a:rPr lang="en" sz="1100" u="sng" dirty="0"/>
                        <a:t>Regulator: </a:t>
                      </a:r>
                      <a:r>
                        <a:rPr lang="en" sz="1100" u="sng" dirty="0" smtClean="0"/>
                        <a:t>3.3V</a:t>
                      </a:r>
                      <a:endParaRPr lang="en" sz="1100" u="sng" dirty="0"/>
                    </a:p>
                  </a:txBody>
                  <a:tcPr marL="91425" marR="91425" marT="91425" marB="91425"/>
                </a:tc>
                <a:extLst>
                  <a:ext uri="{0D108BD9-81ED-4DB2-BD59-A6C34878D82A}">
                    <a16:rowId xmlns:a16="http://schemas.microsoft.com/office/drawing/2014/main" val="10000"/>
                  </a:ext>
                </a:extLst>
              </a:tr>
              <a:tr h="493425">
                <a:tc>
                  <a:txBody>
                    <a:bodyPr/>
                    <a:lstStyle/>
                    <a:p>
                      <a:pPr lvl="0" rtl="0">
                        <a:spcBef>
                          <a:spcPts val="0"/>
                        </a:spcBef>
                        <a:buNone/>
                      </a:pPr>
                      <a:r>
                        <a:rPr lang="en" sz="1100"/>
                        <a:t>Inputs</a:t>
                      </a:r>
                    </a:p>
                  </a:txBody>
                  <a:tcPr marL="91425" marR="91425" marT="91425" marB="91425"/>
                </a:tc>
                <a:tc>
                  <a:txBody>
                    <a:bodyPr/>
                    <a:lstStyle/>
                    <a:p>
                      <a:pPr lvl="0" rtl="0">
                        <a:spcBef>
                          <a:spcPts val="0"/>
                        </a:spcBef>
                        <a:buNone/>
                      </a:pPr>
                      <a:r>
                        <a:rPr lang="en" sz="1100" dirty="0"/>
                        <a:t>Battery connection with a +</a:t>
                      </a:r>
                      <a:r>
                        <a:rPr lang="en" sz="1100" dirty="0" smtClean="0"/>
                        <a:t>9V </a:t>
                      </a:r>
                      <a:r>
                        <a:rPr lang="en" sz="1100" dirty="0"/>
                        <a:t>DC </a:t>
                      </a:r>
                      <a:r>
                        <a:rPr lang="en" sz="1100" dirty="0" smtClean="0"/>
                        <a:t>Battery</a:t>
                      </a:r>
                      <a:endParaRPr lang="en" sz="1100" dirty="0"/>
                    </a:p>
                  </a:txBody>
                  <a:tcPr marL="91425" marR="91425" marT="91425" marB="91425"/>
                </a:tc>
                <a:extLst>
                  <a:ext uri="{0D108BD9-81ED-4DB2-BD59-A6C34878D82A}">
                    <a16:rowId xmlns:a16="http://schemas.microsoft.com/office/drawing/2014/main" val="10001"/>
                  </a:ext>
                </a:extLst>
              </a:tr>
              <a:tr h="357925">
                <a:tc>
                  <a:txBody>
                    <a:bodyPr/>
                    <a:lstStyle/>
                    <a:p>
                      <a:pPr lvl="0" rtl="0">
                        <a:spcBef>
                          <a:spcPts val="0"/>
                        </a:spcBef>
                        <a:buNone/>
                      </a:pPr>
                      <a:r>
                        <a:rPr lang="en" sz="1100"/>
                        <a:t>Outputs</a:t>
                      </a:r>
                    </a:p>
                  </a:txBody>
                  <a:tcPr marL="91425" marR="91425" marT="91425" marB="91425"/>
                </a:tc>
                <a:tc>
                  <a:txBody>
                    <a:bodyPr/>
                    <a:lstStyle/>
                    <a:p>
                      <a:pPr lvl="0" rtl="0">
                        <a:spcBef>
                          <a:spcPts val="0"/>
                        </a:spcBef>
                        <a:buNone/>
                      </a:pPr>
                      <a:r>
                        <a:rPr lang="en" sz="1100" dirty="0"/>
                        <a:t>+</a:t>
                      </a:r>
                      <a:r>
                        <a:rPr lang="en" sz="1100" dirty="0" smtClean="0"/>
                        <a:t>3.3V </a:t>
                      </a:r>
                      <a:r>
                        <a:rPr lang="en" sz="1100" dirty="0"/>
                        <a:t>DC </a:t>
                      </a:r>
                      <a:r>
                        <a:rPr lang="en" sz="1100" dirty="0" smtClean="0"/>
                        <a:t>Output,</a:t>
                      </a:r>
                      <a:r>
                        <a:rPr lang="en" sz="1100" baseline="0" dirty="0" smtClean="0"/>
                        <a:t> </a:t>
                      </a:r>
                      <a:r>
                        <a:rPr lang="en" sz="1100" dirty="0" smtClean="0"/>
                        <a:t>Maximum </a:t>
                      </a:r>
                      <a:r>
                        <a:rPr lang="en" sz="1100" dirty="0"/>
                        <a:t>Current: </a:t>
                      </a:r>
                      <a:r>
                        <a:rPr lang="en" sz="1100" dirty="0" smtClean="0"/>
                        <a:t>1A</a:t>
                      </a:r>
                      <a:endParaRPr lang="en" sz="1100" dirty="0"/>
                    </a:p>
                  </a:txBody>
                  <a:tcPr marL="91425" marR="91425" marT="91425" marB="91425"/>
                </a:tc>
                <a:extLst>
                  <a:ext uri="{0D108BD9-81ED-4DB2-BD59-A6C34878D82A}">
                    <a16:rowId xmlns:a16="http://schemas.microsoft.com/office/drawing/2014/main" val="10002"/>
                  </a:ext>
                </a:extLst>
              </a:tr>
              <a:tr h="357925">
                <a:tc>
                  <a:txBody>
                    <a:bodyPr/>
                    <a:lstStyle/>
                    <a:p>
                      <a:pPr lvl="0" rtl="0">
                        <a:spcBef>
                          <a:spcPts val="0"/>
                        </a:spcBef>
                        <a:buNone/>
                      </a:pPr>
                      <a:r>
                        <a:rPr lang="en" sz="1100"/>
                        <a:t>Functionality</a:t>
                      </a:r>
                    </a:p>
                  </a:txBody>
                  <a:tcPr marL="91425" marR="91425" marT="91425" marB="91425"/>
                </a:tc>
                <a:tc>
                  <a:txBody>
                    <a:bodyPr/>
                    <a:lstStyle/>
                    <a:p>
                      <a:pPr lvl="0" rtl="0">
                        <a:spcBef>
                          <a:spcPts val="0"/>
                        </a:spcBef>
                        <a:buNone/>
                      </a:pPr>
                      <a:r>
                        <a:rPr lang="en" sz="1100" dirty="0"/>
                        <a:t>Output a constant </a:t>
                      </a:r>
                      <a:r>
                        <a:rPr lang="en" sz="1100" dirty="0" smtClean="0"/>
                        <a:t>3.3V </a:t>
                      </a:r>
                      <a:r>
                        <a:rPr lang="en" sz="1100" dirty="0"/>
                        <a:t>output from a </a:t>
                      </a:r>
                      <a:r>
                        <a:rPr lang="en" sz="1100" dirty="0" smtClean="0"/>
                        <a:t>9V</a:t>
                      </a:r>
                      <a:endParaRPr lang="en" sz="1100" dirty="0"/>
                    </a:p>
                  </a:txBody>
                  <a:tcPr marL="91425" marR="91425" marT="91425" marB="91425"/>
                </a:tc>
                <a:extLst>
                  <a:ext uri="{0D108BD9-81ED-4DB2-BD59-A6C34878D82A}">
                    <a16:rowId xmlns:a16="http://schemas.microsoft.com/office/drawing/2014/main" val="10003"/>
                  </a:ext>
                </a:extLst>
              </a:tr>
            </a:tbl>
          </a:graphicData>
        </a:graphic>
      </p:graphicFrame>
      <p:sp>
        <p:nvSpPr>
          <p:cNvPr id="91" name="Shape 91"/>
          <p:cNvSpPr txBox="1"/>
          <p:nvPr/>
        </p:nvSpPr>
        <p:spPr>
          <a:xfrm>
            <a:off x="2532250" y="1424981"/>
            <a:ext cx="1078499" cy="121500"/>
          </a:xfrm>
          <a:prstGeom prst="rect">
            <a:avLst/>
          </a:prstGeom>
          <a:noFill/>
          <a:ln>
            <a:noFill/>
          </a:ln>
        </p:spPr>
        <p:txBody>
          <a:bodyPr lIns="91425" tIns="91425" rIns="91425" bIns="91425" anchor="t" anchorCtr="0">
            <a:noAutofit/>
          </a:bodyPr>
          <a:lstStyle/>
          <a:p>
            <a:pPr lvl="0" rtl="0">
              <a:spcBef>
                <a:spcPts val="0"/>
              </a:spcBef>
              <a:buNone/>
            </a:pPr>
            <a:r>
              <a:rPr lang="en" sz="1000" dirty="0"/>
              <a:t>Power, </a:t>
            </a:r>
            <a:r>
              <a:rPr lang="en" sz="1000" dirty="0" smtClean="0"/>
              <a:t>9V DC </a:t>
            </a:r>
            <a:endParaRPr lang="en" sz="1000"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7450" y="135075"/>
            <a:ext cx="8520599" cy="572699"/>
          </a:xfrm>
          <a:prstGeom prst="rect">
            <a:avLst/>
          </a:prstGeom>
        </p:spPr>
        <p:txBody>
          <a:bodyPr lIns="91425" tIns="91425" rIns="91425" bIns="91425" anchor="ctr" anchorCtr="0">
            <a:noAutofit/>
          </a:bodyPr>
          <a:lstStyle/>
          <a:p>
            <a:pPr lvl="0" algn="ctr" rtl="0">
              <a:spcBef>
                <a:spcPts val="0"/>
              </a:spcBef>
              <a:buNone/>
            </a:pPr>
            <a:r>
              <a:rPr lang="en" sz="1800" u="sng" dirty="0"/>
              <a:t>Level - 0: </a:t>
            </a:r>
            <a:r>
              <a:rPr lang="en" sz="1800" u="sng" dirty="0" smtClean="0"/>
              <a:t>Ultrasonic Sensor</a:t>
            </a:r>
            <a:endParaRPr lang="en" sz="1800" u="sng" dirty="0"/>
          </a:p>
        </p:txBody>
      </p:sp>
      <p:sp>
        <p:nvSpPr>
          <p:cNvPr id="97" name="Shape 97"/>
          <p:cNvSpPr/>
          <p:nvPr/>
        </p:nvSpPr>
        <p:spPr>
          <a:xfrm>
            <a:off x="3807688" y="1057971"/>
            <a:ext cx="1365900" cy="94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100" dirty="0" smtClean="0"/>
              <a:t>Ultrasonic Sensor</a:t>
            </a:r>
            <a:endParaRPr lang="en" sz="1100" dirty="0"/>
          </a:p>
        </p:txBody>
      </p:sp>
      <p:cxnSp>
        <p:nvCxnSpPr>
          <p:cNvPr id="98" name="Shape 98"/>
          <p:cNvCxnSpPr/>
          <p:nvPr/>
        </p:nvCxnSpPr>
        <p:spPr>
          <a:xfrm>
            <a:off x="2220242" y="1677204"/>
            <a:ext cx="1577399" cy="0"/>
          </a:xfrm>
          <a:prstGeom prst="straightConnector1">
            <a:avLst/>
          </a:prstGeom>
          <a:noFill/>
          <a:ln w="9525" cap="flat" cmpd="sng">
            <a:solidFill>
              <a:schemeClr val="dk2"/>
            </a:solidFill>
            <a:prstDash val="solid"/>
            <a:round/>
            <a:headEnd type="none" w="lg" len="lg"/>
            <a:tailEnd type="triangle" w="lg" len="lg"/>
          </a:ln>
        </p:spPr>
      </p:cxnSp>
      <p:cxnSp>
        <p:nvCxnSpPr>
          <p:cNvPr id="99" name="Shape 99"/>
          <p:cNvCxnSpPr/>
          <p:nvPr/>
        </p:nvCxnSpPr>
        <p:spPr>
          <a:xfrm>
            <a:off x="5173409" y="1677204"/>
            <a:ext cx="1577399" cy="0"/>
          </a:xfrm>
          <a:prstGeom prst="straightConnector1">
            <a:avLst/>
          </a:prstGeom>
          <a:noFill/>
          <a:ln w="9525" cap="flat" cmpd="sng">
            <a:solidFill>
              <a:schemeClr val="dk2"/>
            </a:solidFill>
            <a:prstDash val="solid"/>
            <a:round/>
            <a:headEnd type="stealth" w="lg" len="lg"/>
            <a:tailEnd type="triangle" w="lg" len="lg"/>
          </a:ln>
        </p:spPr>
      </p:cxnSp>
      <p:sp>
        <p:nvSpPr>
          <p:cNvPr id="100" name="Shape 100"/>
          <p:cNvSpPr txBox="1"/>
          <p:nvPr/>
        </p:nvSpPr>
        <p:spPr>
          <a:xfrm>
            <a:off x="5518408" y="1303481"/>
            <a:ext cx="1232400" cy="121500"/>
          </a:xfrm>
          <a:prstGeom prst="rect">
            <a:avLst/>
          </a:prstGeom>
          <a:noFill/>
          <a:ln>
            <a:noFill/>
          </a:ln>
        </p:spPr>
        <p:txBody>
          <a:bodyPr lIns="91425" tIns="91425" rIns="91425" bIns="91425" anchor="t" anchorCtr="0">
            <a:noAutofit/>
          </a:bodyPr>
          <a:lstStyle/>
          <a:p>
            <a:pPr lvl="0" rtl="0">
              <a:spcBef>
                <a:spcPts val="0"/>
              </a:spcBef>
              <a:buNone/>
            </a:pPr>
            <a:r>
              <a:rPr lang="en" sz="1000"/>
              <a:t>Digital Input/Output</a:t>
            </a:r>
          </a:p>
        </p:txBody>
      </p:sp>
      <p:graphicFrame>
        <p:nvGraphicFramePr>
          <p:cNvPr id="101" name="Shape 101"/>
          <p:cNvGraphicFramePr/>
          <p:nvPr>
            <p:extLst>
              <p:ext uri="{D42A27DB-BD31-4B8C-83A1-F6EECF244321}">
                <p14:modId xmlns:p14="http://schemas.microsoft.com/office/powerpoint/2010/main" val="984360431"/>
              </p:ext>
            </p:extLst>
          </p:nvPr>
        </p:nvGraphicFramePr>
        <p:xfrm>
          <a:off x="336150" y="2351650"/>
          <a:ext cx="8660300" cy="2725810"/>
        </p:xfrm>
        <a:graphic>
          <a:graphicData uri="http://schemas.openxmlformats.org/drawingml/2006/table">
            <a:tbl>
              <a:tblPr>
                <a:noFill/>
                <a:tableStyleId>{9BB4C8C1-FF05-4848-AA7C-722320B4DDAE}</a:tableStyleId>
              </a:tblPr>
              <a:tblGrid>
                <a:gridCol w="4330150">
                  <a:extLst>
                    <a:ext uri="{9D8B030D-6E8A-4147-A177-3AD203B41FA5}">
                      <a16:colId xmlns:a16="http://schemas.microsoft.com/office/drawing/2014/main" val="20000"/>
                    </a:ext>
                  </a:extLst>
                </a:gridCol>
                <a:gridCol w="4330150">
                  <a:extLst>
                    <a:ext uri="{9D8B030D-6E8A-4147-A177-3AD203B41FA5}">
                      <a16:colId xmlns:a16="http://schemas.microsoft.com/office/drawing/2014/main" val="20001"/>
                    </a:ext>
                  </a:extLst>
                </a:gridCol>
              </a:tblGrid>
              <a:tr h="357925">
                <a:tc>
                  <a:txBody>
                    <a:bodyPr/>
                    <a:lstStyle/>
                    <a:p>
                      <a:pPr lvl="0" rtl="0">
                        <a:spcBef>
                          <a:spcPts val="0"/>
                        </a:spcBef>
                        <a:buNone/>
                      </a:pPr>
                      <a:r>
                        <a:rPr lang="en" sz="1100" u="sng"/>
                        <a:t>Module</a:t>
                      </a:r>
                    </a:p>
                  </a:txBody>
                  <a:tcPr marL="91425" marR="91425" marT="91425" marB="91425"/>
                </a:tc>
                <a:tc>
                  <a:txBody>
                    <a:bodyPr/>
                    <a:lstStyle/>
                    <a:p>
                      <a:pPr lvl="0" rtl="0">
                        <a:spcBef>
                          <a:spcPts val="0"/>
                        </a:spcBef>
                        <a:buNone/>
                      </a:pPr>
                      <a:r>
                        <a:rPr lang="en" sz="1100" u="sng" dirty="0" smtClean="0"/>
                        <a:t>Ultrasonic</a:t>
                      </a:r>
                      <a:r>
                        <a:rPr lang="en" sz="1100" u="sng" baseline="0" dirty="0" smtClean="0"/>
                        <a:t> Sensor</a:t>
                      </a:r>
                      <a:endParaRPr lang="en" sz="1100" u="sng" dirty="0"/>
                    </a:p>
                  </a:txBody>
                  <a:tcPr marL="91425" marR="91425" marT="91425" marB="91425"/>
                </a:tc>
                <a:extLst>
                  <a:ext uri="{0D108BD9-81ED-4DB2-BD59-A6C34878D82A}">
                    <a16:rowId xmlns:a16="http://schemas.microsoft.com/office/drawing/2014/main" val="10000"/>
                  </a:ext>
                </a:extLst>
              </a:tr>
              <a:tr h="493425">
                <a:tc>
                  <a:txBody>
                    <a:bodyPr/>
                    <a:lstStyle/>
                    <a:p>
                      <a:pPr lvl="0" rtl="0">
                        <a:spcBef>
                          <a:spcPts val="0"/>
                        </a:spcBef>
                        <a:buNone/>
                      </a:pPr>
                      <a:r>
                        <a:rPr lang="en" sz="1100"/>
                        <a:t>Inputs</a:t>
                      </a:r>
                    </a:p>
                  </a:txBody>
                  <a:tcPr marL="91425" marR="91425" marT="91425" marB="91425"/>
                </a:tc>
                <a:tc>
                  <a:txBody>
                    <a:bodyPr/>
                    <a:lstStyle/>
                    <a:p>
                      <a:pPr lvl="0" rtl="0">
                        <a:spcBef>
                          <a:spcPts val="0"/>
                        </a:spcBef>
                        <a:buNone/>
                      </a:pPr>
                      <a:r>
                        <a:rPr lang="en" sz="1100" dirty="0" smtClean="0"/>
                        <a:t>5V </a:t>
                      </a:r>
                      <a:r>
                        <a:rPr lang="en" sz="1100" dirty="0"/>
                        <a:t>DC Input </a:t>
                      </a:r>
                      <a:r>
                        <a:rPr lang="en" sz="1100" dirty="0" smtClean="0"/>
                        <a:t>for the Ultrasonic Sensor(From</a:t>
                      </a:r>
                      <a:r>
                        <a:rPr lang="en" sz="1100" baseline="0" dirty="0" smtClean="0"/>
                        <a:t> 5V Voltage Regulator)</a:t>
                      </a:r>
                      <a:endParaRPr lang="en" sz="1100" dirty="0"/>
                    </a:p>
                  </a:txBody>
                  <a:tcPr marL="91425" marR="91425" marT="91425" marB="91425"/>
                </a:tc>
                <a:extLst>
                  <a:ext uri="{0D108BD9-81ED-4DB2-BD59-A6C34878D82A}">
                    <a16:rowId xmlns:a16="http://schemas.microsoft.com/office/drawing/2014/main" val="10001"/>
                  </a:ext>
                </a:extLst>
              </a:tr>
              <a:tr h="357925">
                <a:tc>
                  <a:txBody>
                    <a:bodyPr/>
                    <a:lstStyle/>
                    <a:p>
                      <a:pPr lvl="0" rtl="0">
                        <a:spcBef>
                          <a:spcPts val="0"/>
                        </a:spcBef>
                        <a:buNone/>
                      </a:pPr>
                      <a:r>
                        <a:rPr lang="en" sz="1100"/>
                        <a:t>I/O (Input/Output) Pin</a:t>
                      </a:r>
                    </a:p>
                  </a:txBody>
                  <a:tcPr marL="91425" marR="91425" marT="91425" marB="91425"/>
                </a:tc>
                <a:tc>
                  <a:txBody>
                    <a:bodyPr/>
                    <a:lstStyle/>
                    <a:p>
                      <a:pPr lvl="0" rtl="0">
                        <a:spcBef>
                          <a:spcPts val="0"/>
                        </a:spcBef>
                        <a:buNone/>
                      </a:pPr>
                      <a:r>
                        <a:rPr lang="en" sz="1100" dirty="0"/>
                        <a:t>The Microprocessors sends a digital trigger </a:t>
                      </a:r>
                      <a:r>
                        <a:rPr lang="en" sz="1100" dirty="0" smtClean="0"/>
                        <a:t>pulse</a:t>
                      </a:r>
                      <a:r>
                        <a:rPr lang="en" sz="1100" baseline="0" dirty="0" smtClean="0"/>
                        <a:t> (5V) </a:t>
                      </a:r>
                      <a:r>
                        <a:rPr lang="en" sz="1100" dirty="0" smtClean="0"/>
                        <a:t>to </a:t>
                      </a:r>
                      <a:r>
                        <a:rPr lang="en" sz="1100" dirty="0"/>
                        <a:t>the </a:t>
                      </a:r>
                      <a:r>
                        <a:rPr lang="en" sz="1100" dirty="0" smtClean="0"/>
                        <a:t>ultrasonic sensor </a:t>
                      </a:r>
                      <a:r>
                        <a:rPr lang="en" sz="1100" dirty="0"/>
                        <a:t>to activate it. The sensor sends back </a:t>
                      </a:r>
                      <a:r>
                        <a:rPr lang="en" sz="1100" dirty="0" smtClean="0"/>
                        <a:t>an</a:t>
                      </a:r>
                      <a:r>
                        <a:rPr lang="en" sz="1100" baseline="0" dirty="0" smtClean="0"/>
                        <a:t> echo signal by an 8 cycle burst </a:t>
                      </a:r>
                      <a:r>
                        <a:rPr lang="en" sz="1100" dirty="0" smtClean="0"/>
                        <a:t>pulse (~5V)</a:t>
                      </a:r>
                      <a:r>
                        <a:rPr lang="en" sz="1100" baseline="0" dirty="0" smtClean="0"/>
                        <a:t> </a:t>
                      </a:r>
                      <a:r>
                        <a:rPr lang="en" sz="1100" dirty="0" smtClean="0"/>
                        <a:t>on </a:t>
                      </a:r>
                      <a:r>
                        <a:rPr lang="en" sz="1100" dirty="0"/>
                        <a:t>the same pin to the microprocessor</a:t>
                      </a:r>
                      <a:r>
                        <a:rPr lang="en" sz="1100" dirty="0" smtClean="0"/>
                        <a:t>. The width of the digital</a:t>
                      </a:r>
                      <a:r>
                        <a:rPr lang="en" sz="1100" baseline="0" dirty="0" smtClean="0"/>
                        <a:t> pulse to the microprocessor indicates the obstruction distance. The wider the signal the further the object.</a:t>
                      </a:r>
                      <a:endParaRPr lang="en" sz="1100" dirty="0"/>
                    </a:p>
                  </a:txBody>
                  <a:tcPr marL="91425" marR="91425" marT="91425" marB="91425"/>
                </a:tc>
                <a:extLst>
                  <a:ext uri="{0D108BD9-81ED-4DB2-BD59-A6C34878D82A}">
                    <a16:rowId xmlns:a16="http://schemas.microsoft.com/office/drawing/2014/main" val="10002"/>
                  </a:ext>
                </a:extLst>
              </a:tr>
              <a:tr h="357925">
                <a:tc>
                  <a:txBody>
                    <a:bodyPr/>
                    <a:lstStyle/>
                    <a:p>
                      <a:pPr lvl="0" rtl="0">
                        <a:spcBef>
                          <a:spcPts val="0"/>
                        </a:spcBef>
                        <a:buNone/>
                      </a:pPr>
                      <a:r>
                        <a:rPr lang="en" sz="1100"/>
                        <a:t>Functionality</a:t>
                      </a:r>
                    </a:p>
                  </a:txBody>
                  <a:tcPr marL="91425" marR="91425" marT="91425" marB="91425"/>
                </a:tc>
                <a:tc>
                  <a:txBody>
                    <a:bodyPr/>
                    <a:lstStyle/>
                    <a:p>
                      <a:pPr lvl="0" rtl="0">
                        <a:spcBef>
                          <a:spcPts val="0"/>
                        </a:spcBef>
                        <a:buNone/>
                      </a:pPr>
                      <a:r>
                        <a:rPr lang="en" sz="1100" dirty="0"/>
                        <a:t>Every 100 ms the sensor receive a 10 us trigger to activate it and send back a digital pulse to the microcontroller which contains distance information.</a:t>
                      </a:r>
                    </a:p>
                  </a:txBody>
                  <a:tcPr marL="91425" marR="91425" marT="91425" marB="91425"/>
                </a:tc>
                <a:extLst>
                  <a:ext uri="{0D108BD9-81ED-4DB2-BD59-A6C34878D82A}">
                    <a16:rowId xmlns:a16="http://schemas.microsoft.com/office/drawing/2014/main" val="10003"/>
                  </a:ext>
                </a:extLst>
              </a:tr>
            </a:tbl>
          </a:graphicData>
        </a:graphic>
      </p:graphicFrame>
      <p:sp>
        <p:nvSpPr>
          <p:cNvPr id="102" name="Shape 102"/>
          <p:cNvSpPr txBox="1"/>
          <p:nvPr/>
        </p:nvSpPr>
        <p:spPr>
          <a:xfrm>
            <a:off x="2542760" y="1424981"/>
            <a:ext cx="1078499" cy="121500"/>
          </a:xfrm>
          <a:prstGeom prst="rect">
            <a:avLst/>
          </a:prstGeom>
          <a:noFill/>
          <a:ln>
            <a:noFill/>
          </a:ln>
        </p:spPr>
        <p:txBody>
          <a:bodyPr lIns="91425" tIns="91425" rIns="91425" bIns="91425" anchor="t" anchorCtr="0">
            <a:noAutofit/>
          </a:bodyPr>
          <a:lstStyle/>
          <a:p>
            <a:pPr lvl="0" rtl="0">
              <a:spcBef>
                <a:spcPts val="0"/>
              </a:spcBef>
              <a:buNone/>
            </a:pPr>
            <a:r>
              <a:rPr lang="en" sz="1000" dirty="0" smtClean="0"/>
              <a:t>5V DC, Power</a:t>
            </a:r>
            <a:endParaRPr lang="en" sz="1000"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7450" y="135075"/>
            <a:ext cx="8520599" cy="572699"/>
          </a:xfrm>
          <a:prstGeom prst="rect">
            <a:avLst/>
          </a:prstGeom>
        </p:spPr>
        <p:txBody>
          <a:bodyPr lIns="91425" tIns="91425" rIns="91425" bIns="91425" anchor="ctr" anchorCtr="0">
            <a:noAutofit/>
          </a:bodyPr>
          <a:lstStyle/>
          <a:p>
            <a:pPr lvl="0" algn="ctr" rtl="0">
              <a:spcBef>
                <a:spcPts val="0"/>
              </a:spcBef>
              <a:buNone/>
            </a:pPr>
            <a:r>
              <a:rPr lang="en" sz="1800" u="sng"/>
              <a:t>Level - 0: Microprocessor</a:t>
            </a:r>
          </a:p>
        </p:txBody>
      </p:sp>
      <p:sp>
        <p:nvSpPr>
          <p:cNvPr id="108" name="Shape 108"/>
          <p:cNvSpPr/>
          <p:nvPr/>
        </p:nvSpPr>
        <p:spPr>
          <a:xfrm>
            <a:off x="3797638" y="877371"/>
            <a:ext cx="1365900" cy="94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100"/>
              <a:t>Microprocessor</a:t>
            </a:r>
          </a:p>
        </p:txBody>
      </p:sp>
      <p:cxnSp>
        <p:nvCxnSpPr>
          <p:cNvPr id="109" name="Shape 109"/>
          <p:cNvCxnSpPr/>
          <p:nvPr/>
        </p:nvCxnSpPr>
        <p:spPr>
          <a:xfrm>
            <a:off x="2220242" y="1067604"/>
            <a:ext cx="1577399" cy="0"/>
          </a:xfrm>
          <a:prstGeom prst="straightConnector1">
            <a:avLst/>
          </a:prstGeom>
          <a:noFill/>
          <a:ln w="9525" cap="flat" cmpd="sng">
            <a:solidFill>
              <a:schemeClr val="dk2"/>
            </a:solidFill>
            <a:prstDash val="solid"/>
            <a:round/>
            <a:headEnd type="stealth" w="lg" len="lg"/>
            <a:tailEnd type="triangle" w="lg" len="lg"/>
          </a:ln>
        </p:spPr>
      </p:cxnSp>
      <p:graphicFrame>
        <p:nvGraphicFramePr>
          <p:cNvPr id="112" name="Shape 112"/>
          <p:cNvGraphicFramePr/>
          <p:nvPr>
            <p:extLst>
              <p:ext uri="{D42A27DB-BD31-4B8C-83A1-F6EECF244321}">
                <p14:modId xmlns:p14="http://schemas.microsoft.com/office/powerpoint/2010/main" val="97146286"/>
              </p:ext>
            </p:extLst>
          </p:nvPr>
        </p:nvGraphicFramePr>
        <p:xfrm>
          <a:off x="336150" y="2351650"/>
          <a:ext cx="8660300" cy="2582875"/>
        </p:xfrm>
        <a:graphic>
          <a:graphicData uri="http://schemas.openxmlformats.org/drawingml/2006/table">
            <a:tbl>
              <a:tblPr>
                <a:noFill/>
                <a:tableStyleId>{B0F62DED-1C06-4D15-821B-DA867A2939E3}</a:tableStyleId>
              </a:tblPr>
              <a:tblGrid>
                <a:gridCol w="4330150">
                  <a:extLst>
                    <a:ext uri="{9D8B030D-6E8A-4147-A177-3AD203B41FA5}">
                      <a16:colId xmlns:a16="http://schemas.microsoft.com/office/drawing/2014/main" val="20000"/>
                    </a:ext>
                  </a:extLst>
                </a:gridCol>
                <a:gridCol w="4330150">
                  <a:extLst>
                    <a:ext uri="{9D8B030D-6E8A-4147-A177-3AD203B41FA5}">
                      <a16:colId xmlns:a16="http://schemas.microsoft.com/office/drawing/2014/main" val="20001"/>
                    </a:ext>
                  </a:extLst>
                </a:gridCol>
              </a:tblGrid>
              <a:tr h="357925">
                <a:tc>
                  <a:txBody>
                    <a:bodyPr/>
                    <a:lstStyle/>
                    <a:p>
                      <a:pPr lvl="0" rtl="0">
                        <a:spcBef>
                          <a:spcPts val="0"/>
                        </a:spcBef>
                        <a:buNone/>
                      </a:pPr>
                      <a:r>
                        <a:rPr lang="en" sz="1100" u="sng"/>
                        <a:t>Module</a:t>
                      </a:r>
                    </a:p>
                  </a:txBody>
                  <a:tcPr marL="91425" marR="91425" marT="91425" marB="91425"/>
                </a:tc>
                <a:tc>
                  <a:txBody>
                    <a:bodyPr/>
                    <a:lstStyle/>
                    <a:p>
                      <a:pPr lvl="0" rtl="0">
                        <a:spcBef>
                          <a:spcPts val="0"/>
                        </a:spcBef>
                        <a:buNone/>
                      </a:pPr>
                      <a:r>
                        <a:rPr lang="en" sz="1100" u="sng" dirty="0" smtClean="0"/>
                        <a:t>Microprocessor</a:t>
                      </a:r>
                      <a:endParaRPr lang="en" sz="1100" u="sng" dirty="0"/>
                    </a:p>
                  </a:txBody>
                  <a:tcPr marL="91425" marR="91425" marT="91425" marB="91425"/>
                </a:tc>
                <a:extLst>
                  <a:ext uri="{0D108BD9-81ED-4DB2-BD59-A6C34878D82A}">
                    <a16:rowId xmlns:a16="http://schemas.microsoft.com/office/drawing/2014/main" val="10000"/>
                  </a:ext>
                </a:extLst>
              </a:tr>
              <a:tr h="493425">
                <a:tc>
                  <a:txBody>
                    <a:bodyPr/>
                    <a:lstStyle/>
                    <a:p>
                      <a:pPr lvl="0" rtl="0">
                        <a:spcBef>
                          <a:spcPts val="0"/>
                        </a:spcBef>
                        <a:buNone/>
                      </a:pPr>
                      <a:r>
                        <a:rPr lang="en" sz="1100"/>
                        <a:t>Inputs</a:t>
                      </a:r>
                    </a:p>
                  </a:txBody>
                  <a:tcPr marL="91425" marR="91425" marT="91425" marB="91425"/>
                </a:tc>
                <a:tc>
                  <a:txBody>
                    <a:bodyPr/>
                    <a:lstStyle/>
                    <a:p>
                      <a:pPr marL="457200" lvl="0" indent="-298450" rtl="0">
                        <a:spcBef>
                          <a:spcPts val="0"/>
                        </a:spcBef>
                        <a:buSzPct val="100000"/>
                        <a:buChar char="●"/>
                      </a:pPr>
                      <a:r>
                        <a:rPr lang="en" sz="1100" dirty="0" smtClean="0"/>
                        <a:t>5V </a:t>
                      </a:r>
                      <a:r>
                        <a:rPr lang="en" sz="1100" dirty="0"/>
                        <a:t>DC </a:t>
                      </a:r>
                      <a:r>
                        <a:rPr lang="en" sz="1100" dirty="0" smtClean="0"/>
                        <a:t>Input</a:t>
                      </a:r>
                      <a:r>
                        <a:rPr lang="en" sz="1100" baseline="0" dirty="0" smtClean="0"/>
                        <a:t> for Power (From 5V Regulator)</a:t>
                      </a:r>
                      <a:endParaRPr lang="en" sz="1100" dirty="0" smtClean="0"/>
                    </a:p>
                    <a:p>
                      <a:pPr marL="457200" lvl="0" indent="-298450" rtl="0">
                        <a:spcBef>
                          <a:spcPts val="0"/>
                        </a:spcBef>
                        <a:buSzPct val="100000"/>
                        <a:buChar char="●"/>
                      </a:pPr>
                      <a:r>
                        <a:rPr lang="en" sz="1100" dirty="0" smtClean="0"/>
                        <a:t>Input 8</a:t>
                      </a:r>
                      <a:r>
                        <a:rPr lang="en" sz="1100" baseline="0" dirty="0" smtClean="0"/>
                        <a:t> burst cycle from the echo of ultrasonic sensor to detect distance.</a:t>
                      </a:r>
                      <a:endParaRPr lang="en" sz="1100" dirty="0"/>
                    </a:p>
                  </a:txBody>
                  <a:tcPr marL="91425" marR="91425" marT="91425" marB="91425"/>
                </a:tc>
                <a:extLst>
                  <a:ext uri="{0D108BD9-81ED-4DB2-BD59-A6C34878D82A}">
                    <a16:rowId xmlns:a16="http://schemas.microsoft.com/office/drawing/2014/main" val="10001"/>
                  </a:ext>
                </a:extLst>
              </a:tr>
              <a:tr h="357925">
                <a:tc>
                  <a:txBody>
                    <a:bodyPr/>
                    <a:lstStyle/>
                    <a:p>
                      <a:pPr lvl="0" rtl="0">
                        <a:spcBef>
                          <a:spcPts val="0"/>
                        </a:spcBef>
                        <a:buNone/>
                      </a:pPr>
                      <a:r>
                        <a:rPr lang="en" sz="1100"/>
                        <a:t>Outputs</a:t>
                      </a:r>
                    </a:p>
                  </a:txBody>
                  <a:tcPr marL="91425" marR="91425" marT="91425" marB="91425"/>
                </a:tc>
                <a:tc>
                  <a:txBody>
                    <a:bodyPr/>
                    <a:lstStyle/>
                    <a:p>
                      <a:pPr marL="171450" lvl="0" indent="-171450" rtl="0">
                        <a:spcBef>
                          <a:spcPts val="0"/>
                        </a:spcBef>
                        <a:buFont typeface="Arial" panose="020B0604020202020204" pitchFamily="34" charset="0"/>
                        <a:buChar char="•"/>
                      </a:pPr>
                      <a:r>
                        <a:rPr lang="en" sz="1100" dirty="0" smtClean="0"/>
                        <a:t>Send output</a:t>
                      </a:r>
                      <a:r>
                        <a:rPr lang="en" sz="1100" baseline="0" dirty="0" smtClean="0"/>
                        <a:t> high (~5V) to bias transistor allowing current flow to power motor on when within obstruction distance</a:t>
                      </a:r>
                    </a:p>
                    <a:p>
                      <a:pPr marL="171450" lvl="0" indent="-171450" rtl="0">
                        <a:spcBef>
                          <a:spcPts val="0"/>
                        </a:spcBef>
                        <a:buFont typeface="Arial" panose="020B0604020202020204" pitchFamily="34" charset="0"/>
                        <a:buChar char="•"/>
                      </a:pPr>
                      <a:r>
                        <a:rPr lang="en" sz="1100" baseline="0" dirty="0" smtClean="0"/>
                        <a:t>Output 10us pulse high (~5V) to trigger the Ultrasonic sensors</a:t>
                      </a:r>
                    </a:p>
                  </a:txBody>
                  <a:tcPr marL="91425" marR="91425" marT="91425" marB="91425"/>
                </a:tc>
                <a:extLst>
                  <a:ext uri="{0D108BD9-81ED-4DB2-BD59-A6C34878D82A}">
                    <a16:rowId xmlns:a16="http://schemas.microsoft.com/office/drawing/2014/main" val="10002"/>
                  </a:ext>
                </a:extLst>
              </a:tr>
              <a:tr h="357925">
                <a:tc>
                  <a:txBody>
                    <a:bodyPr/>
                    <a:lstStyle/>
                    <a:p>
                      <a:pPr lvl="0" rtl="0">
                        <a:spcBef>
                          <a:spcPts val="0"/>
                        </a:spcBef>
                        <a:buNone/>
                      </a:pPr>
                      <a:r>
                        <a:rPr lang="en" sz="1100"/>
                        <a:t>Functionality</a:t>
                      </a:r>
                    </a:p>
                  </a:txBody>
                  <a:tcPr marL="91425" marR="91425" marT="91425" marB="91425"/>
                </a:tc>
                <a:tc>
                  <a:txBody>
                    <a:bodyPr/>
                    <a:lstStyle/>
                    <a:p>
                      <a:pPr lvl="0" rtl="0">
                        <a:spcBef>
                          <a:spcPts val="0"/>
                        </a:spcBef>
                        <a:buNone/>
                      </a:pPr>
                      <a:r>
                        <a:rPr lang="en" sz="1100" dirty="0"/>
                        <a:t>When the microcontroller gets an input from the </a:t>
                      </a:r>
                      <a:r>
                        <a:rPr lang="en" sz="1100" dirty="0" smtClean="0"/>
                        <a:t>Ultrasonic </a:t>
                      </a:r>
                      <a:r>
                        <a:rPr lang="en" sz="1100" dirty="0"/>
                        <a:t>sensors it looks at the width of the return pulse to find the distance between the user the object in front. If the distance is less than the safe distance the Digital pins on the outputs go High to notify the user. </a:t>
                      </a:r>
                    </a:p>
                  </a:txBody>
                  <a:tcPr marL="91425" marR="91425" marT="91425" marB="91425"/>
                </a:tc>
                <a:extLst>
                  <a:ext uri="{0D108BD9-81ED-4DB2-BD59-A6C34878D82A}">
                    <a16:rowId xmlns:a16="http://schemas.microsoft.com/office/drawing/2014/main" val="10003"/>
                  </a:ext>
                </a:extLst>
              </a:tr>
            </a:tbl>
          </a:graphicData>
        </a:graphic>
      </p:graphicFrame>
      <p:sp>
        <p:nvSpPr>
          <p:cNvPr id="113" name="Shape 113"/>
          <p:cNvSpPr txBox="1"/>
          <p:nvPr/>
        </p:nvSpPr>
        <p:spPr>
          <a:xfrm>
            <a:off x="2609191" y="704864"/>
            <a:ext cx="1078499" cy="121500"/>
          </a:xfrm>
          <a:prstGeom prst="rect">
            <a:avLst/>
          </a:prstGeom>
          <a:noFill/>
          <a:ln>
            <a:noFill/>
          </a:ln>
        </p:spPr>
        <p:txBody>
          <a:bodyPr lIns="91425" tIns="91425" rIns="91425" bIns="91425" anchor="t" anchorCtr="0">
            <a:noAutofit/>
          </a:bodyPr>
          <a:lstStyle/>
          <a:p>
            <a:pPr lvl="0" rtl="0">
              <a:spcBef>
                <a:spcPts val="0"/>
              </a:spcBef>
              <a:buNone/>
            </a:pPr>
            <a:r>
              <a:rPr lang="en" sz="1000"/>
              <a:t>Digital Input/Output</a:t>
            </a:r>
          </a:p>
        </p:txBody>
      </p:sp>
      <p:cxnSp>
        <p:nvCxnSpPr>
          <p:cNvPr id="114" name="Shape 114"/>
          <p:cNvCxnSpPr/>
          <p:nvPr/>
        </p:nvCxnSpPr>
        <p:spPr>
          <a:xfrm>
            <a:off x="2201609" y="1524804"/>
            <a:ext cx="1577399" cy="0"/>
          </a:xfrm>
          <a:prstGeom prst="straightConnector1">
            <a:avLst/>
          </a:prstGeom>
          <a:noFill/>
          <a:ln w="9525" cap="flat" cmpd="sng">
            <a:solidFill>
              <a:schemeClr val="dk2"/>
            </a:solidFill>
            <a:prstDash val="solid"/>
            <a:round/>
            <a:headEnd type="none" w="lg" len="lg"/>
            <a:tailEnd type="triangle" w="lg" len="lg"/>
          </a:ln>
        </p:spPr>
      </p:cxnSp>
      <p:sp>
        <p:nvSpPr>
          <p:cNvPr id="115" name="Shape 115"/>
          <p:cNvSpPr txBox="1"/>
          <p:nvPr/>
        </p:nvSpPr>
        <p:spPr>
          <a:xfrm>
            <a:off x="2455290" y="1287625"/>
            <a:ext cx="1232400" cy="121500"/>
          </a:xfrm>
          <a:prstGeom prst="rect">
            <a:avLst/>
          </a:prstGeom>
          <a:noFill/>
          <a:ln>
            <a:noFill/>
          </a:ln>
        </p:spPr>
        <p:txBody>
          <a:bodyPr lIns="91425" tIns="91425" rIns="91425" bIns="91425" anchor="t" anchorCtr="0">
            <a:noAutofit/>
          </a:bodyPr>
          <a:lstStyle/>
          <a:p>
            <a:pPr lvl="0" rtl="0">
              <a:spcBef>
                <a:spcPts val="0"/>
              </a:spcBef>
              <a:buNone/>
            </a:pPr>
            <a:r>
              <a:rPr lang="en" sz="1000" dirty="0" smtClean="0"/>
              <a:t>5V DC, Power</a:t>
            </a:r>
            <a:endParaRPr lang="en" sz="1000" dirty="0"/>
          </a:p>
        </p:txBody>
      </p:sp>
      <p:cxnSp>
        <p:nvCxnSpPr>
          <p:cNvPr id="116" name="Shape 116"/>
          <p:cNvCxnSpPr/>
          <p:nvPr/>
        </p:nvCxnSpPr>
        <p:spPr>
          <a:xfrm>
            <a:off x="5173409" y="1372404"/>
            <a:ext cx="1577399" cy="0"/>
          </a:xfrm>
          <a:prstGeom prst="straightConnector1">
            <a:avLst/>
          </a:prstGeom>
          <a:noFill/>
          <a:ln w="9525" cap="flat" cmpd="sng">
            <a:solidFill>
              <a:schemeClr val="dk2"/>
            </a:solidFill>
            <a:prstDash val="solid"/>
            <a:round/>
            <a:headEnd type="none" w="lg" len="lg"/>
            <a:tailEnd type="triangle" w="lg" len="lg"/>
          </a:ln>
        </p:spPr>
      </p:cxnSp>
      <p:sp>
        <p:nvSpPr>
          <p:cNvPr id="117" name="Shape 117"/>
          <p:cNvSpPr txBox="1"/>
          <p:nvPr/>
        </p:nvSpPr>
        <p:spPr>
          <a:xfrm>
            <a:off x="5422825" y="1130725"/>
            <a:ext cx="1472999" cy="121500"/>
          </a:xfrm>
          <a:prstGeom prst="rect">
            <a:avLst/>
          </a:prstGeom>
          <a:noFill/>
          <a:ln>
            <a:noFill/>
          </a:ln>
        </p:spPr>
        <p:txBody>
          <a:bodyPr lIns="91425" tIns="91425" rIns="91425" bIns="91425" anchor="t" anchorCtr="0">
            <a:noAutofit/>
          </a:bodyPr>
          <a:lstStyle/>
          <a:p>
            <a:pPr lvl="0" rtl="0">
              <a:spcBef>
                <a:spcPts val="0"/>
              </a:spcBef>
              <a:buNone/>
            </a:pPr>
            <a:r>
              <a:rPr lang="en" sz="1000"/>
              <a:t>Digital Output (Motors)</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7450" y="135075"/>
            <a:ext cx="8520599" cy="572699"/>
          </a:xfrm>
          <a:prstGeom prst="rect">
            <a:avLst/>
          </a:prstGeom>
        </p:spPr>
        <p:txBody>
          <a:bodyPr lIns="91425" tIns="91425" rIns="91425" bIns="91425" anchor="ctr" anchorCtr="0">
            <a:noAutofit/>
          </a:bodyPr>
          <a:lstStyle/>
          <a:p>
            <a:pPr lvl="0" algn="ctr" rtl="0">
              <a:spcBef>
                <a:spcPts val="0"/>
              </a:spcBef>
              <a:buNone/>
            </a:pPr>
            <a:r>
              <a:rPr lang="en" sz="1800" u="sng" dirty="0"/>
              <a:t>Level - 0: </a:t>
            </a:r>
            <a:r>
              <a:rPr lang="en" sz="1800" u="sng" dirty="0" smtClean="0"/>
              <a:t>Haptic Motor</a:t>
            </a:r>
            <a:endParaRPr lang="en" sz="1800" u="sng" dirty="0"/>
          </a:p>
        </p:txBody>
      </p:sp>
      <p:sp>
        <p:nvSpPr>
          <p:cNvPr id="123" name="Shape 123"/>
          <p:cNvSpPr/>
          <p:nvPr/>
        </p:nvSpPr>
        <p:spPr>
          <a:xfrm>
            <a:off x="3797638" y="877371"/>
            <a:ext cx="1365900" cy="94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100" dirty="0"/>
              <a:t>Haptic </a:t>
            </a:r>
            <a:r>
              <a:rPr lang="en" sz="1100" dirty="0" smtClean="0"/>
              <a:t>Motor</a:t>
            </a:r>
            <a:endParaRPr lang="en" sz="1100" dirty="0"/>
          </a:p>
        </p:txBody>
      </p:sp>
      <p:cxnSp>
        <p:nvCxnSpPr>
          <p:cNvPr id="124" name="Shape 124"/>
          <p:cNvCxnSpPr/>
          <p:nvPr/>
        </p:nvCxnSpPr>
        <p:spPr>
          <a:xfrm>
            <a:off x="2220242" y="1067604"/>
            <a:ext cx="1577399" cy="0"/>
          </a:xfrm>
          <a:prstGeom prst="straightConnector1">
            <a:avLst/>
          </a:prstGeom>
          <a:noFill/>
          <a:ln w="9525" cap="flat" cmpd="sng">
            <a:solidFill>
              <a:schemeClr val="dk2"/>
            </a:solidFill>
            <a:prstDash val="solid"/>
            <a:round/>
            <a:headEnd type="none" w="lg" len="lg"/>
            <a:tailEnd type="triangle" w="lg" len="lg"/>
          </a:ln>
        </p:spPr>
      </p:cxnSp>
      <p:graphicFrame>
        <p:nvGraphicFramePr>
          <p:cNvPr id="126" name="Shape 126"/>
          <p:cNvGraphicFramePr/>
          <p:nvPr>
            <p:extLst>
              <p:ext uri="{D42A27DB-BD31-4B8C-83A1-F6EECF244321}">
                <p14:modId xmlns:p14="http://schemas.microsoft.com/office/powerpoint/2010/main" val="7505425"/>
              </p:ext>
            </p:extLst>
          </p:nvPr>
        </p:nvGraphicFramePr>
        <p:xfrm>
          <a:off x="336150" y="2351650"/>
          <a:ext cx="8660300" cy="2255030"/>
        </p:xfrm>
        <a:graphic>
          <a:graphicData uri="http://schemas.openxmlformats.org/drawingml/2006/table">
            <a:tbl>
              <a:tblPr>
                <a:noFill/>
                <a:tableStyleId>{C27D871F-5DEF-486D-8B57-335C13CEBC91}</a:tableStyleId>
              </a:tblPr>
              <a:tblGrid>
                <a:gridCol w="4330150">
                  <a:extLst>
                    <a:ext uri="{9D8B030D-6E8A-4147-A177-3AD203B41FA5}">
                      <a16:colId xmlns:a16="http://schemas.microsoft.com/office/drawing/2014/main" val="20000"/>
                    </a:ext>
                  </a:extLst>
                </a:gridCol>
                <a:gridCol w="4330150">
                  <a:extLst>
                    <a:ext uri="{9D8B030D-6E8A-4147-A177-3AD203B41FA5}">
                      <a16:colId xmlns:a16="http://schemas.microsoft.com/office/drawing/2014/main" val="20001"/>
                    </a:ext>
                  </a:extLst>
                </a:gridCol>
              </a:tblGrid>
              <a:tr h="357925">
                <a:tc>
                  <a:txBody>
                    <a:bodyPr/>
                    <a:lstStyle/>
                    <a:p>
                      <a:pPr lvl="0" rtl="0">
                        <a:spcBef>
                          <a:spcPts val="0"/>
                        </a:spcBef>
                        <a:buNone/>
                      </a:pPr>
                      <a:r>
                        <a:rPr lang="en" sz="1100" u="sng"/>
                        <a:t>Module</a:t>
                      </a:r>
                    </a:p>
                  </a:txBody>
                  <a:tcPr marL="91425" marR="91425" marT="91425" marB="91425"/>
                </a:tc>
                <a:tc>
                  <a:txBody>
                    <a:bodyPr/>
                    <a:lstStyle/>
                    <a:p>
                      <a:pPr lvl="0" rtl="0">
                        <a:spcBef>
                          <a:spcPts val="0"/>
                        </a:spcBef>
                        <a:buNone/>
                      </a:pPr>
                      <a:r>
                        <a:rPr lang="en" sz="1100" u="sng" dirty="0" smtClean="0"/>
                        <a:t>Haptic Motor</a:t>
                      </a:r>
                      <a:endParaRPr lang="en" sz="1100" u="sng" dirty="0"/>
                    </a:p>
                  </a:txBody>
                  <a:tcPr marL="91425" marR="91425" marT="91425" marB="91425"/>
                </a:tc>
                <a:extLst>
                  <a:ext uri="{0D108BD9-81ED-4DB2-BD59-A6C34878D82A}">
                    <a16:rowId xmlns:a16="http://schemas.microsoft.com/office/drawing/2014/main" val="10000"/>
                  </a:ext>
                </a:extLst>
              </a:tr>
              <a:tr h="493425">
                <a:tc>
                  <a:txBody>
                    <a:bodyPr/>
                    <a:lstStyle/>
                    <a:p>
                      <a:pPr lvl="0" rtl="0">
                        <a:spcBef>
                          <a:spcPts val="0"/>
                        </a:spcBef>
                        <a:buNone/>
                      </a:pPr>
                      <a:r>
                        <a:rPr lang="en" sz="1100"/>
                        <a:t>Inputs</a:t>
                      </a:r>
                    </a:p>
                  </a:txBody>
                  <a:tcPr marL="91425" marR="91425" marT="91425" marB="91425"/>
                </a:tc>
                <a:tc>
                  <a:txBody>
                    <a:bodyPr/>
                    <a:lstStyle/>
                    <a:p>
                      <a:pPr marL="457200" lvl="0" indent="-298450" rtl="0">
                        <a:spcBef>
                          <a:spcPts val="0"/>
                        </a:spcBef>
                        <a:buSzPct val="100000"/>
                        <a:buChar char="●"/>
                      </a:pPr>
                      <a:r>
                        <a:rPr lang="en" sz="1100" dirty="0" smtClean="0"/>
                        <a:t>3.3V </a:t>
                      </a:r>
                      <a:r>
                        <a:rPr lang="en" sz="1100" dirty="0"/>
                        <a:t>DC Input </a:t>
                      </a:r>
                      <a:r>
                        <a:rPr lang="en" sz="1100" dirty="0" smtClean="0"/>
                        <a:t>(from 3.3</a:t>
                      </a:r>
                      <a:r>
                        <a:rPr lang="en" sz="1100" baseline="0" dirty="0" smtClean="0"/>
                        <a:t>V Voltage Regulator)</a:t>
                      </a:r>
                      <a:endParaRPr lang="en" sz="1100" dirty="0"/>
                    </a:p>
                    <a:p>
                      <a:pPr marL="457200" lvl="0" indent="-298450" rtl="0">
                        <a:spcBef>
                          <a:spcPts val="0"/>
                        </a:spcBef>
                        <a:buSzPct val="100000"/>
                        <a:buChar char="●"/>
                      </a:pPr>
                      <a:r>
                        <a:rPr lang="en" sz="1100" dirty="0"/>
                        <a:t>Digital Input Connection from </a:t>
                      </a:r>
                      <a:r>
                        <a:rPr lang="en" sz="1100" dirty="0" smtClean="0"/>
                        <a:t>Microprocessor (output high ~5 volts)</a:t>
                      </a:r>
                      <a:endParaRPr lang="en" sz="1100" dirty="0"/>
                    </a:p>
                  </a:txBody>
                  <a:tcPr marL="91425" marR="91425" marT="91425" marB="91425"/>
                </a:tc>
                <a:extLst>
                  <a:ext uri="{0D108BD9-81ED-4DB2-BD59-A6C34878D82A}">
                    <a16:rowId xmlns:a16="http://schemas.microsoft.com/office/drawing/2014/main" val="10001"/>
                  </a:ext>
                </a:extLst>
              </a:tr>
              <a:tr h="357925">
                <a:tc>
                  <a:txBody>
                    <a:bodyPr/>
                    <a:lstStyle/>
                    <a:p>
                      <a:pPr lvl="0" rtl="0">
                        <a:spcBef>
                          <a:spcPts val="0"/>
                        </a:spcBef>
                        <a:buNone/>
                      </a:pPr>
                      <a:r>
                        <a:rPr lang="en" sz="1100"/>
                        <a:t>Outputs</a:t>
                      </a:r>
                    </a:p>
                  </a:txBody>
                  <a:tcPr marL="91425" marR="91425" marT="91425" marB="91425"/>
                </a:tc>
                <a:tc>
                  <a:txBody>
                    <a:bodyPr/>
                    <a:lstStyle/>
                    <a:p>
                      <a:pPr lvl="0" rtl="0">
                        <a:spcBef>
                          <a:spcPts val="0"/>
                        </a:spcBef>
                        <a:buNone/>
                      </a:pPr>
                      <a:r>
                        <a:rPr lang="en" sz="1100" dirty="0" smtClean="0"/>
                        <a:t>Motor Vibration Output</a:t>
                      </a:r>
                      <a:endParaRPr lang="en" sz="1100" dirty="0"/>
                    </a:p>
                  </a:txBody>
                  <a:tcPr marL="91425" marR="91425" marT="91425" marB="91425"/>
                </a:tc>
                <a:extLst>
                  <a:ext uri="{0D108BD9-81ED-4DB2-BD59-A6C34878D82A}">
                    <a16:rowId xmlns:a16="http://schemas.microsoft.com/office/drawing/2014/main" val="10002"/>
                  </a:ext>
                </a:extLst>
              </a:tr>
              <a:tr h="357925">
                <a:tc>
                  <a:txBody>
                    <a:bodyPr/>
                    <a:lstStyle/>
                    <a:p>
                      <a:pPr lvl="0" rtl="0">
                        <a:spcBef>
                          <a:spcPts val="0"/>
                        </a:spcBef>
                        <a:buNone/>
                      </a:pPr>
                      <a:r>
                        <a:rPr lang="en" sz="1100" dirty="0"/>
                        <a:t>Functionality</a:t>
                      </a:r>
                    </a:p>
                  </a:txBody>
                  <a:tcPr marL="91425" marR="91425" marT="91425" marB="91425"/>
                </a:tc>
                <a:tc>
                  <a:txBody>
                    <a:bodyPr/>
                    <a:lstStyle/>
                    <a:p>
                      <a:pPr lvl="0" rtl="0">
                        <a:spcBef>
                          <a:spcPts val="0"/>
                        </a:spcBef>
                        <a:buNone/>
                      </a:pPr>
                      <a:r>
                        <a:rPr lang="en" sz="1100" dirty="0"/>
                        <a:t>If the Sensors detect an object too close to the user the Microprocessor sends a high bit through one of the digital ports </a:t>
                      </a:r>
                      <a:r>
                        <a:rPr lang="en" sz="1100" dirty="0" smtClean="0"/>
                        <a:t>on the microprocessor to </a:t>
                      </a:r>
                      <a:r>
                        <a:rPr lang="en" sz="1100" dirty="0"/>
                        <a:t>turn on the Haptic </a:t>
                      </a:r>
                      <a:r>
                        <a:rPr lang="en" sz="1100" dirty="0" smtClean="0"/>
                        <a:t>motors (4.5</a:t>
                      </a:r>
                      <a:r>
                        <a:rPr lang="en" sz="1100" baseline="0" dirty="0" smtClean="0"/>
                        <a:t> – 3.0 Volt required power to operate)</a:t>
                      </a:r>
                      <a:r>
                        <a:rPr lang="en" sz="1100" dirty="0" smtClean="0"/>
                        <a:t> </a:t>
                      </a:r>
                      <a:r>
                        <a:rPr lang="en" sz="1100" dirty="0"/>
                        <a:t>to warn the </a:t>
                      </a:r>
                      <a:r>
                        <a:rPr lang="en" sz="1100" dirty="0" smtClean="0"/>
                        <a:t>user of an obstruction. </a:t>
                      </a:r>
                      <a:endParaRPr lang="en" sz="1100" dirty="0"/>
                    </a:p>
                  </a:txBody>
                  <a:tcPr marL="91425" marR="91425" marT="91425" marB="91425"/>
                </a:tc>
                <a:extLst>
                  <a:ext uri="{0D108BD9-81ED-4DB2-BD59-A6C34878D82A}">
                    <a16:rowId xmlns:a16="http://schemas.microsoft.com/office/drawing/2014/main" val="10003"/>
                  </a:ext>
                </a:extLst>
              </a:tr>
            </a:tbl>
          </a:graphicData>
        </a:graphic>
      </p:graphicFrame>
      <p:sp>
        <p:nvSpPr>
          <p:cNvPr id="127" name="Shape 127"/>
          <p:cNvSpPr txBox="1"/>
          <p:nvPr/>
        </p:nvSpPr>
        <p:spPr>
          <a:xfrm>
            <a:off x="2611137" y="784355"/>
            <a:ext cx="1078499" cy="121500"/>
          </a:xfrm>
          <a:prstGeom prst="rect">
            <a:avLst/>
          </a:prstGeom>
          <a:noFill/>
          <a:ln>
            <a:noFill/>
          </a:ln>
        </p:spPr>
        <p:txBody>
          <a:bodyPr lIns="91425" tIns="91425" rIns="91425" bIns="91425" anchor="t" anchorCtr="0">
            <a:noAutofit/>
          </a:bodyPr>
          <a:lstStyle/>
          <a:p>
            <a:pPr lvl="0" rtl="0">
              <a:spcBef>
                <a:spcPts val="0"/>
              </a:spcBef>
              <a:buNone/>
            </a:pPr>
            <a:r>
              <a:rPr lang="en" sz="1000" dirty="0"/>
              <a:t>Digital Input</a:t>
            </a:r>
          </a:p>
        </p:txBody>
      </p:sp>
      <p:cxnSp>
        <p:nvCxnSpPr>
          <p:cNvPr id="128" name="Shape 128"/>
          <p:cNvCxnSpPr/>
          <p:nvPr/>
        </p:nvCxnSpPr>
        <p:spPr>
          <a:xfrm>
            <a:off x="2220242" y="1568772"/>
            <a:ext cx="1577399" cy="0"/>
          </a:xfrm>
          <a:prstGeom prst="straightConnector1">
            <a:avLst/>
          </a:prstGeom>
          <a:noFill/>
          <a:ln w="9525" cap="flat" cmpd="sng">
            <a:solidFill>
              <a:schemeClr val="dk2"/>
            </a:solidFill>
            <a:prstDash val="solid"/>
            <a:round/>
            <a:headEnd type="none" w="lg" len="lg"/>
            <a:tailEnd type="triangle" w="lg" len="lg"/>
          </a:ln>
        </p:spPr>
      </p:cxnSp>
      <p:sp>
        <p:nvSpPr>
          <p:cNvPr id="129" name="Shape 129"/>
          <p:cNvSpPr txBox="1"/>
          <p:nvPr/>
        </p:nvSpPr>
        <p:spPr>
          <a:xfrm>
            <a:off x="2469691" y="1212559"/>
            <a:ext cx="1078499" cy="121500"/>
          </a:xfrm>
          <a:prstGeom prst="rect">
            <a:avLst/>
          </a:prstGeom>
          <a:noFill/>
          <a:ln>
            <a:noFill/>
          </a:ln>
        </p:spPr>
        <p:txBody>
          <a:bodyPr lIns="91425" tIns="91425" rIns="91425" bIns="91425" anchor="t" anchorCtr="0">
            <a:noAutofit/>
          </a:bodyPr>
          <a:lstStyle/>
          <a:p>
            <a:pPr lvl="0" algn="ctr" rtl="0">
              <a:spcBef>
                <a:spcPts val="0"/>
              </a:spcBef>
              <a:buNone/>
            </a:pPr>
            <a:r>
              <a:rPr lang="en" sz="1000" dirty="0" smtClean="0"/>
              <a:t>3.3V DC, Power</a:t>
            </a:r>
            <a:endParaRPr lang="en" sz="1000" dirty="0"/>
          </a:p>
        </p:txBody>
      </p:sp>
      <p:cxnSp>
        <p:nvCxnSpPr>
          <p:cNvPr id="12" name="Shape 128"/>
          <p:cNvCxnSpPr/>
          <p:nvPr/>
        </p:nvCxnSpPr>
        <p:spPr>
          <a:xfrm>
            <a:off x="5163538" y="1322795"/>
            <a:ext cx="1577399" cy="0"/>
          </a:xfrm>
          <a:prstGeom prst="straightConnector1">
            <a:avLst/>
          </a:prstGeom>
          <a:noFill/>
          <a:ln w="9525" cap="flat" cmpd="sng">
            <a:solidFill>
              <a:schemeClr val="dk2"/>
            </a:solidFill>
            <a:prstDash val="solid"/>
            <a:round/>
            <a:headEnd type="none" w="lg" len="lg"/>
            <a:tailEnd type="triangle" w="lg" len="lg"/>
          </a:ln>
        </p:spPr>
      </p:cxnSp>
      <p:sp>
        <p:nvSpPr>
          <p:cNvPr id="15" name="Shape 127"/>
          <p:cNvSpPr txBox="1"/>
          <p:nvPr/>
        </p:nvSpPr>
        <p:spPr>
          <a:xfrm>
            <a:off x="5498767" y="882893"/>
            <a:ext cx="1078499" cy="121500"/>
          </a:xfrm>
          <a:prstGeom prst="rect">
            <a:avLst/>
          </a:prstGeom>
          <a:noFill/>
          <a:ln>
            <a:noFill/>
          </a:ln>
        </p:spPr>
        <p:txBody>
          <a:bodyPr lIns="91425" tIns="91425" rIns="91425" bIns="91425" anchor="t" anchorCtr="0">
            <a:noAutofit/>
          </a:bodyPr>
          <a:lstStyle/>
          <a:p>
            <a:pPr lvl="0" rtl="0">
              <a:spcBef>
                <a:spcPts val="0"/>
              </a:spcBef>
              <a:buNone/>
            </a:pPr>
            <a:r>
              <a:rPr lang="en" sz="1000" dirty="0" smtClean="0"/>
              <a:t>Motor Vibration Output</a:t>
            </a:r>
            <a:endParaRPr lang="en" sz="1000"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130675"/>
            <a:ext cx="8520599" cy="572699"/>
          </a:xfrm>
          <a:prstGeom prst="rect">
            <a:avLst/>
          </a:prstGeom>
        </p:spPr>
        <p:txBody>
          <a:bodyPr lIns="91425" tIns="91425" rIns="91425" bIns="91425" anchor="ctr" anchorCtr="0">
            <a:noAutofit/>
          </a:bodyPr>
          <a:lstStyle/>
          <a:p>
            <a:pPr algn="ctr">
              <a:spcBef>
                <a:spcPts val="0"/>
              </a:spcBef>
              <a:buNone/>
            </a:pPr>
            <a:r>
              <a:rPr lang="en" sz="1800" u="sng"/>
              <a:t>Smart Cane Flowchart Representation</a:t>
            </a:r>
          </a:p>
        </p:txBody>
      </p:sp>
      <p:sp>
        <p:nvSpPr>
          <p:cNvPr id="174" name="Shape 174"/>
          <p:cNvSpPr/>
          <p:nvPr/>
        </p:nvSpPr>
        <p:spPr>
          <a:xfrm>
            <a:off x="608650" y="1585175"/>
            <a:ext cx="735599" cy="4346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700"/>
              <a:t>Start</a:t>
            </a:r>
          </a:p>
        </p:txBody>
      </p:sp>
      <p:sp>
        <p:nvSpPr>
          <p:cNvPr id="175" name="Shape 175"/>
          <p:cNvSpPr/>
          <p:nvPr/>
        </p:nvSpPr>
        <p:spPr>
          <a:xfrm>
            <a:off x="1705575" y="1361087"/>
            <a:ext cx="1043425" cy="882875"/>
          </a:xfrm>
          <a:prstGeom prst="flowChartInputOutpu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700"/>
              <a:t>Object Detection</a:t>
            </a:r>
          </a:p>
        </p:txBody>
      </p:sp>
      <p:sp>
        <p:nvSpPr>
          <p:cNvPr id="176" name="Shape 176"/>
          <p:cNvSpPr/>
          <p:nvPr/>
        </p:nvSpPr>
        <p:spPr>
          <a:xfrm>
            <a:off x="3103500" y="1485125"/>
            <a:ext cx="1859399" cy="635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700"/>
              <a:t>Calculate the distance between Object and Cane</a:t>
            </a:r>
          </a:p>
        </p:txBody>
      </p:sp>
      <p:sp>
        <p:nvSpPr>
          <p:cNvPr id="177" name="Shape 177"/>
          <p:cNvSpPr/>
          <p:nvPr/>
        </p:nvSpPr>
        <p:spPr>
          <a:xfrm>
            <a:off x="5431125" y="1324325"/>
            <a:ext cx="1785900" cy="956400"/>
          </a:xfrm>
          <a:prstGeom prst="diamon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700"/>
              <a:t>Distance &lt; 30 cm</a:t>
            </a:r>
          </a:p>
        </p:txBody>
      </p:sp>
      <p:cxnSp>
        <p:nvCxnSpPr>
          <p:cNvPr id="178" name="Shape 178"/>
          <p:cNvCxnSpPr>
            <a:stCxn id="174" idx="3"/>
            <a:endCxn id="175" idx="2"/>
          </p:cNvCxnSpPr>
          <p:nvPr/>
        </p:nvCxnSpPr>
        <p:spPr>
          <a:xfrm>
            <a:off x="1344249" y="1802524"/>
            <a:ext cx="465599" cy="600"/>
          </a:xfrm>
          <a:prstGeom prst="bentConnector3">
            <a:avLst>
              <a:gd name="adj1" fmla="val 38802"/>
            </a:avLst>
          </a:prstGeom>
          <a:noFill/>
          <a:ln w="9525" cap="flat" cmpd="sng">
            <a:solidFill>
              <a:schemeClr val="dk2"/>
            </a:solidFill>
            <a:prstDash val="solid"/>
            <a:round/>
            <a:headEnd type="none" w="lg" len="lg"/>
            <a:tailEnd type="stealth" w="lg" len="lg"/>
          </a:ln>
        </p:spPr>
      </p:cxnSp>
      <p:cxnSp>
        <p:nvCxnSpPr>
          <p:cNvPr id="179" name="Shape 179"/>
          <p:cNvCxnSpPr>
            <a:stCxn id="175" idx="5"/>
            <a:endCxn id="176" idx="1"/>
          </p:cNvCxnSpPr>
          <p:nvPr/>
        </p:nvCxnSpPr>
        <p:spPr>
          <a:xfrm>
            <a:off x="2644657" y="1802525"/>
            <a:ext cx="458700" cy="600"/>
          </a:xfrm>
          <a:prstGeom prst="bentConnector3">
            <a:avLst>
              <a:gd name="adj1" fmla="val 61389"/>
            </a:avLst>
          </a:prstGeom>
          <a:noFill/>
          <a:ln w="9525" cap="flat" cmpd="sng">
            <a:solidFill>
              <a:schemeClr val="dk2"/>
            </a:solidFill>
            <a:prstDash val="solid"/>
            <a:round/>
            <a:headEnd type="none" w="lg" len="lg"/>
            <a:tailEnd type="stealth" w="lg" len="lg"/>
          </a:ln>
        </p:spPr>
      </p:cxnSp>
      <p:cxnSp>
        <p:nvCxnSpPr>
          <p:cNvPr id="180" name="Shape 180"/>
          <p:cNvCxnSpPr>
            <a:stCxn id="176" idx="3"/>
            <a:endCxn id="177" idx="1"/>
          </p:cNvCxnSpPr>
          <p:nvPr/>
        </p:nvCxnSpPr>
        <p:spPr>
          <a:xfrm>
            <a:off x="4962899" y="1802824"/>
            <a:ext cx="468300" cy="600"/>
          </a:xfrm>
          <a:prstGeom prst="bentConnector3">
            <a:avLst>
              <a:gd name="adj1" fmla="val 49992"/>
            </a:avLst>
          </a:prstGeom>
          <a:noFill/>
          <a:ln w="9525" cap="flat" cmpd="sng">
            <a:solidFill>
              <a:schemeClr val="dk2"/>
            </a:solidFill>
            <a:prstDash val="solid"/>
            <a:round/>
            <a:headEnd type="none" w="lg" len="lg"/>
            <a:tailEnd type="stealth" w="lg" len="lg"/>
          </a:ln>
        </p:spPr>
      </p:cxnSp>
      <p:cxnSp>
        <p:nvCxnSpPr>
          <p:cNvPr id="181" name="Shape 181"/>
          <p:cNvCxnSpPr>
            <a:stCxn id="177" idx="0"/>
            <a:endCxn id="175" idx="1"/>
          </p:cNvCxnSpPr>
          <p:nvPr/>
        </p:nvCxnSpPr>
        <p:spPr>
          <a:xfrm rot="5400000">
            <a:off x="4257225" y="-705625"/>
            <a:ext cx="36900" cy="4096800"/>
          </a:xfrm>
          <a:prstGeom prst="bentConnector3">
            <a:avLst>
              <a:gd name="adj1" fmla="val -645325"/>
            </a:avLst>
          </a:prstGeom>
          <a:noFill/>
          <a:ln w="9525" cap="flat" cmpd="sng">
            <a:solidFill>
              <a:schemeClr val="dk2"/>
            </a:solidFill>
            <a:prstDash val="solid"/>
            <a:round/>
            <a:headEnd type="none" w="lg" len="lg"/>
            <a:tailEnd type="stealth" w="lg" len="lg"/>
          </a:ln>
        </p:spPr>
      </p:cxnSp>
      <p:sp>
        <p:nvSpPr>
          <p:cNvPr id="182" name="Shape 182"/>
          <p:cNvSpPr txBox="1"/>
          <p:nvPr/>
        </p:nvSpPr>
        <p:spPr>
          <a:xfrm>
            <a:off x="5019750" y="876175"/>
            <a:ext cx="354599" cy="140399"/>
          </a:xfrm>
          <a:prstGeom prst="rect">
            <a:avLst/>
          </a:prstGeom>
          <a:noFill/>
          <a:ln>
            <a:noFill/>
          </a:ln>
        </p:spPr>
        <p:txBody>
          <a:bodyPr lIns="91425" tIns="91425" rIns="91425" bIns="91425" anchor="t" anchorCtr="0">
            <a:noAutofit/>
          </a:bodyPr>
          <a:lstStyle/>
          <a:p>
            <a:pPr>
              <a:spcBef>
                <a:spcPts val="0"/>
              </a:spcBef>
              <a:buNone/>
            </a:pPr>
            <a:r>
              <a:rPr lang="en" sz="700" dirty="0"/>
              <a:t>No</a:t>
            </a:r>
          </a:p>
        </p:txBody>
      </p:sp>
      <p:sp>
        <p:nvSpPr>
          <p:cNvPr id="183" name="Shape 183"/>
          <p:cNvSpPr/>
          <p:nvPr/>
        </p:nvSpPr>
        <p:spPr>
          <a:xfrm>
            <a:off x="5661975" y="2762375"/>
            <a:ext cx="1324199" cy="782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700"/>
              <a:t>Turn on the LED and Haptic Motors to Alert the User</a:t>
            </a:r>
          </a:p>
        </p:txBody>
      </p:sp>
      <p:cxnSp>
        <p:nvCxnSpPr>
          <p:cNvPr id="185" name="Shape 185"/>
          <p:cNvCxnSpPr>
            <a:stCxn id="177" idx="2"/>
            <a:endCxn id="183" idx="0"/>
          </p:cNvCxnSpPr>
          <p:nvPr/>
        </p:nvCxnSpPr>
        <p:spPr>
          <a:xfrm rot="-5400000" flipH="1">
            <a:off x="6083625" y="2521175"/>
            <a:ext cx="481500" cy="600"/>
          </a:xfrm>
          <a:prstGeom prst="bentConnector3">
            <a:avLst>
              <a:gd name="adj1" fmla="val 50016"/>
            </a:avLst>
          </a:prstGeom>
          <a:noFill/>
          <a:ln w="9525" cap="flat" cmpd="sng">
            <a:solidFill>
              <a:schemeClr val="dk2"/>
            </a:solidFill>
            <a:prstDash val="solid"/>
            <a:round/>
            <a:headEnd type="none" w="lg" len="lg"/>
            <a:tailEnd type="stealth" w="lg" len="lg"/>
          </a:ln>
        </p:spPr>
      </p:cxnSp>
      <p:cxnSp>
        <p:nvCxnSpPr>
          <p:cNvPr id="186" name="Shape 186"/>
          <p:cNvCxnSpPr>
            <a:stCxn id="183" idx="2"/>
          </p:cNvCxnSpPr>
          <p:nvPr/>
        </p:nvCxnSpPr>
        <p:spPr>
          <a:xfrm rot="-5400000" flipH="1">
            <a:off x="6083474" y="3785674"/>
            <a:ext cx="481800" cy="600"/>
          </a:xfrm>
          <a:prstGeom prst="bentConnector3">
            <a:avLst>
              <a:gd name="adj1" fmla="val 50016"/>
            </a:avLst>
          </a:prstGeom>
          <a:noFill/>
          <a:ln w="9525" cap="flat" cmpd="sng">
            <a:solidFill>
              <a:schemeClr val="dk2"/>
            </a:solidFill>
            <a:prstDash val="solid"/>
            <a:round/>
            <a:headEnd type="none" w="lg" len="lg"/>
            <a:tailEnd type="stealth" w="lg" len="lg"/>
          </a:ln>
        </p:spPr>
      </p:cxnSp>
      <p:sp>
        <p:nvSpPr>
          <p:cNvPr id="187" name="Shape 187"/>
          <p:cNvSpPr txBox="1"/>
          <p:nvPr/>
        </p:nvSpPr>
        <p:spPr>
          <a:xfrm>
            <a:off x="6324075" y="2382950"/>
            <a:ext cx="354599" cy="140399"/>
          </a:xfrm>
          <a:prstGeom prst="rect">
            <a:avLst/>
          </a:prstGeom>
          <a:noFill/>
          <a:ln>
            <a:noFill/>
          </a:ln>
        </p:spPr>
        <p:txBody>
          <a:bodyPr lIns="91425" tIns="91425" rIns="91425" bIns="91425" anchor="t" anchorCtr="0">
            <a:noAutofit/>
          </a:bodyPr>
          <a:lstStyle/>
          <a:p>
            <a:pPr lvl="0" rtl="0">
              <a:spcBef>
                <a:spcPts val="0"/>
              </a:spcBef>
              <a:buNone/>
            </a:pPr>
            <a:r>
              <a:rPr lang="en" sz="700" dirty="0"/>
              <a:t>Yes</a:t>
            </a:r>
          </a:p>
        </p:txBody>
      </p:sp>
      <p:sp>
        <p:nvSpPr>
          <p:cNvPr id="17" name="Shape 177"/>
          <p:cNvSpPr/>
          <p:nvPr/>
        </p:nvSpPr>
        <p:spPr>
          <a:xfrm>
            <a:off x="5431125" y="4026724"/>
            <a:ext cx="1785900" cy="956400"/>
          </a:xfrm>
          <a:prstGeom prst="diamon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700"/>
              <a:t>Distance &lt; 30 cm</a:t>
            </a:r>
          </a:p>
        </p:txBody>
      </p:sp>
      <p:cxnSp>
        <p:nvCxnSpPr>
          <p:cNvPr id="3" name="Elbow Connector 2"/>
          <p:cNvCxnSpPr>
            <a:stCxn id="17" idx="3"/>
            <a:endCxn id="183" idx="3"/>
          </p:cNvCxnSpPr>
          <p:nvPr/>
        </p:nvCxnSpPr>
        <p:spPr>
          <a:xfrm flipH="1" flipV="1">
            <a:off x="6986174" y="3153725"/>
            <a:ext cx="230851" cy="1351199"/>
          </a:xfrm>
          <a:prstGeom prst="bentConnector3">
            <a:avLst>
              <a:gd name="adj1" fmla="val -212847"/>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Shape 187"/>
          <p:cNvSpPr txBox="1"/>
          <p:nvPr/>
        </p:nvSpPr>
        <p:spPr>
          <a:xfrm>
            <a:off x="7293075" y="4269557"/>
            <a:ext cx="354599" cy="140399"/>
          </a:xfrm>
          <a:prstGeom prst="rect">
            <a:avLst/>
          </a:prstGeom>
          <a:noFill/>
          <a:ln>
            <a:noFill/>
          </a:ln>
        </p:spPr>
        <p:txBody>
          <a:bodyPr lIns="91425" tIns="91425" rIns="91425" bIns="91425" anchor="t" anchorCtr="0">
            <a:noAutofit/>
          </a:bodyPr>
          <a:lstStyle/>
          <a:p>
            <a:pPr lvl="0" rtl="0">
              <a:spcBef>
                <a:spcPts val="0"/>
              </a:spcBef>
              <a:buNone/>
            </a:pPr>
            <a:r>
              <a:rPr lang="en" sz="700" dirty="0"/>
              <a:t>Yes</a:t>
            </a:r>
          </a:p>
        </p:txBody>
      </p:sp>
      <p:cxnSp>
        <p:nvCxnSpPr>
          <p:cNvPr id="6" name="Elbow Connector 5"/>
          <p:cNvCxnSpPr>
            <a:stCxn id="17" idx="1"/>
            <a:endCxn id="175" idx="4"/>
          </p:cNvCxnSpPr>
          <p:nvPr/>
        </p:nvCxnSpPr>
        <p:spPr>
          <a:xfrm rot="10800000">
            <a:off x="2227289" y="2243962"/>
            <a:ext cx="3203837" cy="2260962"/>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24" name="Shape 182"/>
          <p:cNvSpPr txBox="1"/>
          <p:nvPr/>
        </p:nvSpPr>
        <p:spPr>
          <a:xfrm>
            <a:off x="4899228" y="4269556"/>
            <a:ext cx="354599" cy="140399"/>
          </a:xfrm>
          <a:prstGeom prst="rect">
            <a:avLst/>
          </a:prstGeom>
          <a:noFill/>
          <a:ln>
            <a:noFill/>
          </a:ln>
        </p:spPr>
        <p:txBody>
          <a:bodyPr lIns="91425" tIns="91425" rIns="91425" bIns="91425" anchor="t" anchorCtr="0">
            <a:noAutofit/>
          </a:bodyPr>
          <a:lstStyle/>
          <a:p>
            <a:pPr>
              <a:spcBef>
                <a:spcPts val="0"/>
              </a:spcBef>
              <a:buNone/>
            </a:pPr>
            <a:r>
              <a:rPr lang="en" sz="700" dirty="0"/>
              <a:t>No</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666</Words>
  <Application>Microsoft Office PowerPoint</Application>
  <PresentationFormat>On-screen Show (16:9)</PresentationFormat>
  <Paragraphs>119</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simple-light-2</vt:lpstr>
      <vt:lpstr>T06 - Smart Cane System Modelling</vt:lpstr>
      <vt:lpstr>Level - 0 Diagram</vt:lpstr>
      <vt:lpstr>Level 1: Smart Cane</vt:lpstr>
      <vt:lpstr>Level - 0: 5V Regulator</vt:lpstr>
      <vt:lpstr>Level - 0: 3.3V Regulator</vt:lpstr>
      <vt:lpstr>Level - 0: Ultrasonic Sensor</vt:lpstr>
      <vt:lpstr>Level - 0: Microprocessor</vt:lpstr>
      <vt:lpstr>Level - 0: Haptic Motor</vt:lpstr>
      <vt:lpstr>Smart Cane Flowchart Representation</vt:lpstr>
      <vt:lpstr>State Machine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T06 - Smart Cane System Modelling</dc:title>
  <dc:creator>Dell</dc:creator>
  <cp:lastModifiedBy>Dell</cp:lastModifiedBy>
  <cp:revision>10</cp:revision>
  <dcterms:modified xsi:type="dcterms:W3CDTF">2015-12-10T00:37:05Z</dcterms:modified>
</cp:coreProperties>
</file>