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68" r:id="rId6"/>
    <p:sldId id="258" r:id="rId7"/>
    <p:sldId id="259" r:id="rId8"/>
    <p:sldId id="260" r:id="rId9"/>
    <p:sldId id="269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" name="Imagen 6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19" name="Imagen 7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34960" y="1124640"/>
            <a:ext cx="491832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D0D0D"/>
                </a:solidFill>
                <a:latin typeface="Verdana"/>
                <a:ea typeface="DejaVu Sans"/>
              </a:rPr>
              <a:t>PASO A PRODUCCIÓN</a:t>
            </a:r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89440" y="1364040"/>
            <a:ext cx="21085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E3E3E"/>
                </a:solidFill>
                <a:latin typeface="Verdana"/>
                <a:ea typeface="Verdana"/>
              </a:rPr>
              <a:t>SERVIDOR ORIGEN</a:t>
            </a:r>
            <a:endParaRPr lang="es-CO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79719" y="187740"/>
            <a:ext cx="9906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CREACION DE MONITORES Y MATRIZ DE ESCALAMIENTO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90160" y="4037760"/>
            <a:ext cx="22197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E3E3E"/>
                </a:solidFill>
                <a:latin typeface="Verdana"/>
                <a:ea typeface="Verdana"/>
              </a:rPr>
              <a:t>SERVIDOR DESTINO</a:t>
            </a:r>
            <a:endParaRPr lang="es-CO" sz="14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432720" y="826200"/>
            <a:ext cx="7554240" cy="86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s-CO" sz="1800" b="0" strike="noStrike" spc="-1">
                <a:solidFill>
                  <a:srgbClr val="A6A6A6"/>
                </a:solidFill>
                <a:latin typeface="Verdana"/>
                <a:ea typeface="DejaVu Sans"/>
              </a:rPr>
              <a:t>EJEMPLOS……………. Incluir los necesarios</a:t>
            </a:r>
            <a:endParaRPr lang="es-CO" sz="1800" b="0" strike="noStrike" spc="-1">
              <a:latin typeface="Arial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502B08B5-1E5E-4C6F-B832-68C9E9BC8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305112"/>
              </p:ext>
            </p:extLst>
          </p:nvPr>
        </p:nvGraphicFramePr>
        <p:xfrm>
          <a:off x="279719" y="1773000"/>
          <a:ext cx="11727402" cy="2131560"/>
        </p:xfrm>
        <a:graphic>
          <a:graphicData uri="http://schemas.openxmlformats.org/drawingml/2006/table">
            <a:tbl>
              <a:tblPr/>
              <a:tblGrid>
                <a:gridCol w="255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3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No están los archivos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Problema en el cifrado del Archivo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 dirty="0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050AD15-1949-4112-9148-ECE8D9865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987690"/>
              </p:ext>
            </p:extLst>
          </p:nvPr>
        </p:nvGraphicFramePr>
        <p:xfrm>
          <a:off x="279719" y="4345560"/>
          <a:ext cx="11727402" cy="1899360"/>
        </p:xfrm>
        <a:graphic>
          <a:graphicData uri="http://schemas.openxmlformats.org/drawingml/2006/table">
            <a:tbl>
              <a:tblPr/>
              <a:tblGrid>
                <a:gridCol w="263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se pudo colocar los archivos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Problema en el cifrado del Archivo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42080" y="343800"/>
            <a:ext cx="1537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3E3E3E"/>
                </a:solidFill>
                <a:latin typeface="Verdana"/>
                <a:ea typeface="Verdana"/>
              </a:rPr>
              <a:t>PLAN B.</a:t>
            </a:r>
            <a:endParaRPr lang="es-CO" sz="2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86840" y="1345680"/>
            <a:ext cx="103838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800" b="0" strike="noStrike" spc="-1">
                <a:solidFill>
                  <a:srgbClr val="0D0D0D"/>
                </a:solidFill>
                <a:latin typeface="Verdana"/>
                <a:ea typeface="DejaVu Sans"/>
              </a:rPr>
              <a:t>En caso de falla de falla de la plataforma GoAnyWhere, cual es el plan de contingencia a ejecutar?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708920" y="2368440"/>
            <a:ext cx="8438760" cy="36918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-Ejecutar el flujo manual.</a:t>
            </a:r>
          </a:p>
          <a:p>
            <a:pPr>
              <a:lnSpc>
                <a:spcPct val="100000"/>
              </a:lnSpc>
            </a:pPr>
            <a:endParaRPr lang="es-ES" spc="-1" dirty="0">
              <a:solidFill>
                <a:srgbClr val="808080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</a:rPr>
              <a:t>-Se debe remitir a través de correo cifrado la información al Banco,</a:t>
            </a:r>
            <a:r>
              <a:rPr lang="es-ES" spc="-1" dirty="0">
                <a:solidFill>
                  <a:srgbClr val="808080"/>
                </a:solidFill>
                <a:latin typeface="Verdana"/>
              </a:rPr>
              <a:t> al contacto definido</a:t>
            </a:r>
            <a:r>
              <a:rPr lang="es-ES" sz="1800" b="0" strike="noStrike" spc="-1" dirty="0">
                <a:solidFill>
                  <a:srgbClr val="808080"/>
                </a:solidFill>
                <a:latin typeface="Verdana"/>
              </a:rPr>
              <a:t>.</a:t>
            </a: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RQ35315_Archivos_Cashin_S3_Banco_manual</a:t>
            </a: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73080" y="5114520"/>
            <a:ext cx="5976000" cy="77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4500" b="1" strike="noStrike" spc="-1">
                <a:solidFill>
                  <a:srgbClr val="FFFFFF"/>
                </a:solidFill>
                <a:latin typeface="Verdana"/>
                <a:ea typeface="Verdana"/>
              </a:rPr>
              <a:t>Gracias</a:t>
            </a:r>
            <a:endParaRPr lang="es-CO" sz="4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608120" y="17002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PLATAFORMA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061600" y="170856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Goanywhere</a:t>
            </a:r>
            <a:r>
              <a:rPr lang="es-ES_tradnl" sz="1600" b="0" strike="noStrike" spc="-1" dirty="0">
                <a:solidFill>
                  <a:schemeClr val="accent4"/>
                </a:solidFill>
                <a:latin typeface="Verdana"/>
                <a:ea typeface="DejaVu Sans"/>
              </a:rPr>
              <a:t> - </a:t>
            </a: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Xcom</a:t>
            </a:r>
            <a:endParaRPr lang="es-CO" sz="1600" b="0" strike="noStrike" spc="-1" dirty="0"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608120" y="26982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RUTA DEL FLUJO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5061600" y="269820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600" b="0" strike="noStrike" spc="-1" dirty="0">
                <a:latin typeface="Arial"/>
              </a:rPr>
              <a:t>/S3/K7/RQ35315</a:t>
            </a:r>
          </a:p>
        </p:txBody>
      </p:sp>
      <p:sp>
        <p:nvSpPr>
          <p:cNvPr id="164" name="CustomShape 6"/>
          <p:cNvSpPr/>
          <p:nvPr/>
        </p:nvSpPr>
        <p:spPr>
          <a:xfrm>
            <a:off x="1608120" y="3195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IM - RQ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5061600" y="32050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RQ35315</a:t>
            </a:r>
          </a:p>
        </p:txBody>
      </p:sp>
      <p:sp>
        <p:nvSpPr>
          <p:cNvPr id="166" name="CustomShape 8"/>
          <p:cNvSpPr/>
          <p:nvPr/>
        </p:nvSpPr>
        <p:spPr>
          <a:xfrm>
            <a:off x="1608120" y="21978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AREA   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5061600" y="2206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Plataforma dale - AWS</a:t>
            </a:r>
          </a:p>
        </p:txBody>
      </p:sp>
      <p:sp>
        <p:nvSpPr>
          <p:cNvPr id="168" name="CustomShape 10"/>
          <p:cNvSpPr/>
          <p:nvPr/>
        </p:nvSpPr>
        <p:spPr>
          <a:xfrm>
            <a:off x="1608120" y="370116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SD MONITOREO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5061600" y="37108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O" dirty="0"/>
          </a:p>
        </p:txBody>
      </p:sp>
      <p:sp>
        <p:nvSpPr>
          <p:cNvPr id="170" name="CustomShape 12"/>
          <p:cNvSpPr/>
          <p:nvPr/>
        </p:nvSpPr>
        <p:spPr>
          <a:xfrm>
            <a:off x="1622520" y="1188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FLUJO NUEVO?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5075640" y="119664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SI</a:t>
            </a:r>
          </a:p>
        </p:txBody>
      </p:sp>
      <p:sp>
        <p:nvSpPr>
          <p:cNvPr id="172" name="CustomShape 14"/>
          <p:cNvSpPr/>
          <p:nvPr/>
        </p:nvSpPr>
        <p:spPr>
          <a:xfrm>
            <a:off x="1608120" y="42130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PRESENTÓ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5061600" y="4222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</p:txBody>
      </p:sp>
      <p:sp>
        <p:nvSpPr>
          <p:cNvPr id="174" name="CustomShape 16"/>
          <p:cNvSpPr/>
          <p:nvPr/>
        </p:nvSpPr>
        <p:spPr>
          <a:xfrm>
            <a:off x="1604520" y="47458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DESARROLLO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5075640" y="47593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  <a:p>
            <a:endParaRPr lang="es-CO" dirty="0"/>
          </a:p>
        </p:txBody>
      </p:sp>
      <p:sp>
        <p:nvSpPr>
          <p:cNvPr id="176" name="CustomShape 18"/>
          <p:cNvSpPr/>
          <p:nvPr/>
        </p:nvSpPr>
        <p:spPr>
          <a:xfrm>
            <a:off x="1577160" y="52732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FUNCIONAL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7" name="CustomShape 19"/>
          <p:cNvSpPr/>
          <p:nvPr/>
        </p:nvSpPr>
        <p:spPr>
          <a:xfrm>
            <a:off x="5039640" y="52732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Angela Andrea Bustos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CO" sz="2800" b="0" strike="noStrike" spc="-1">
                <a:solidFill>
                  <a:srgbClr val="000000"/>
                </a:solidFill>
                <a:latin typeface="Verdana"/>
              </a:rPr>
              <a:t>INDICE</a:t>
            </a:r>
            <a:endParaRPr lang="es-CO" sz="2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702240" y="2182320"/>
            <a:ext cx="529452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1. Situación Actual.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2. Nuevo Proceso.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3. Diagramas de Proceso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4. Descripción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5. Plan B.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6. Requerimientos Adicionales.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7. Programación de Ejecución</a:t>
            </a:r>
            <a:endParaRPr lang="es-CO" sz="1800" b="0" strike="noStrike" spc="-1">
              <a:latin typeface="Arial"/>
            </a:endParaRPr>
          </a:p>
        </p:txBody>
      </p:sp>
      <p:pic>
        <p:nvPicPr>
          <p:cNvPr id="181" name="Picture 7" descr="http://www.netgdl.com/images/monito_n.jpg"/>
          <p:cNvPicPr/>
          <p:nvPr/>
        </p:nvPicPr>
        <p:blipFill>
          <a:blip r:embed="rId2"/>
          <a:srcRect r="7897"/>
          <a:stretch/>
        </p:blipFill>
        <p:spPr>
          <a:xfrm>
            <a:off x="1133280" y="1311480"/>
            <a:ext cx="2499480" cy="347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1. Situación Actual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958040" y="1957320"/>
            <a:ext cx="832392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s-CO" sz="2400" spc="-1" dirty="0">
                <a:solidFill>
                  <a:srgbClr val="A6A6A6"/>
                </a:solidFill>
                <a:latin typeface="Verdana"/>
              </a:rPr>
              <a:t>Transmitir el archivo de conciliación para dale que genera la Transmisión de Archivos (AWS - GAW - BBOG) para las Transferencias Inmediatas a través de </a:t>
            </a:r>
            <a:r>
              <a:rPr lang="es-CO" sz="2400" spc="-1" dirty="0" err="1">
                <a:solidFill>
                  <a:srgbClr val="A6A6A6"/>
                </a:solidFill>
                <a:latin typeface="Verdana"/>
              </a:rPr>
              <a:t>xCom</a:t>
            </a:r>
            <a:r>
              <a:rPr lang="es-CO" sz="2400" spc="-1" dirty="0">
                <a:solidFill>
                  <a:srgbClr val="A6A6A6"/>
                </a:solidFill>
                <a:latin typeface="Verdana"/>
              </a:rPr>
              <a:t> hacia Banco de Bogotá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DejaVu Sans"/>
              </a:rPr>
              <a:t>, como destino final. 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10040" y="1791360"/>
            <a:ext cx="7554240" cy="24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Aft>
                <a:spcPts val="1060"/>
              </a:spcAft>
            </a:pP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Se requiere realizar la transmisión de archivos desde la plataforma S3 ubicada en ATH donde se dejan estos archivos de forma encriptada, de allí se transmiten al XCOM de ATH 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Arial"/>
              </a:rPr>
              <a:t>y del </a:t>
            </a: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XCOM de ATH al XCOM del banco de Bogotá.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0" y="0"/>
            <a:ext cx="1219176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2. Nuevo Proceso</a:t>
            </a:r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Verdana"/>
              </a:rPr>
              <a:t>3. Flujo de recepción y envió de archivos.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67940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183204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51003E-DFF4-4EFD-A513-451073DD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96" y="2679492"/>
            <a:ext cx="1086785" cy="652071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DD024E2-C7DA-4FEA-970B-835DAF63D862}"/>
              </a:ext>
            </a:extLst>
          </p:cNvPr>
          <p:cNvSpPr/>
          <p:nvPr/>
        </p:nvSpPr>
        <p:spPr>
          <a:xfrm>
            <a:off x="524656" y="2143593"/>
            <a:ext cx="11107711" cy="388245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CC89ACD-B51C-4E79-B48D-0233D8500109}"/>
              </a:ext>
            </a:extLst>
          </p:cNvPr>
          <p:cNvCxnSpPr>
            <a:cxnSpLocks/>
          </p:cNvCxnSpPr>
          <p:nvPr/>
        </p:nvCxnSpPr>
        <p:spPr>
          <a:xfrm>
            <a:off x="3315320" y="1019327"/>
            <a:ext cx="0" cy="496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18FFCADE-FD88-4327-B289-AD12C777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174055"/>
            <a:ext cx="2718336" cy="8172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82AA1A7-6F8B-487F-9A65-395B88B74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068" y="1180442"/>
            <a:ext cx="2603628" cy="84075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AC588FC-3C95-471E-A119-6B5EF4F46BB2}"/>
              </a:ext>
            </a:extLst>
          </p:cNvPr>
          <p:cNvCxnSpPr>
            <a:cxnSpLocks/>
          </p:cNvCxnSpPr>
          <p:nvPr/>
        </p:nvCxnSpPr>
        <p:spPr>
          <a:xfrm>
            <a:off x="8894160" y="1058046"/>
            <a:ext cx="0" cy="496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7652D613-AEE7-455B-A5E8-5AB672A2C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620" y="1239433"/>
            <a:ext cx="1552575" cy="5619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7EDF62-2AC6-4440-AB33-E03001B8A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1823" y="1255392"/>
            <a:ext cx="2312563" cy="6209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4BD4817-2320-4045-AFD9-14237DF8CFA1}"/>
              </a:ext>
            </a:extLst>
          </p:cNvPr>
          <p:cNvSpPr txBox="1"/>
          <p:nvPr/>
        </p:nvSpPr>
        <p:spPr>
          <a:xfrm>
            <a:off x="631553" y="3919120"/>
            <a:ext cx="256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genera archivo cifrado desde la BD del S3 bajo proceso automático. 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76D6FFA-A4BD-4F03-8086-9038C33A9104}"/>
              </a:ext>
            </a:extLst>
          </p:cNvPr>
          <p:cNvSpPr/>
          <p:nvPr/>
        </p:nvSpPr>
        <p:spPr>
          <a:xfrm>
            <a:off x="792399" y="2899228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968B792-A105-46A6-967A-0CFDE5C2EBD6}"/>
              </a:ext>
            </a:extLst>
          </p:cNvPr>
          <p:cNvCxnSpPr>
            <a:cxnSpLocks/>
          </p:cNvCxnSpPr>
          <p:nvPr/>
        </p:nvCxnSpPr>
        <p:spPr>
          <a:xfrm>
            <a:off x="6120980" y="2068639"/>
            <a:ext cx="0" cy="3960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2796FB49-1907-49D6-A262-65CDF0BEDD9D}"/>
              </a:ext>
            </a:extLst>
          </p:cNvPr>
          <p:cNvSpPr/>
          <p:nvPr/>
        </p:nvSpPr>
        <p:spPr>
          <a:xfrm>
            <a:off x="3430031" y="2881753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B13228D-EB79-4EEC-BF53-3FAAD9366125}"/>
              </a:ext>
            </a:extLst>
          </p:cNvPr>
          <p:cNvCxnSpPr>
            <a:cxnSpLocks/>
          </p:cNvCxnSpPr>
          <p:nvPr/>
        </p:nvCxnSpPr>
        <p:spPr>
          <a:xfrm>
            <a:off x="3666511" y="3668217"/>
            <a:ext cx="241200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B050D72-507F-4E75-AEA8-B85E1D6FFA21}"/>
              </a:ext>
            </a:extLst>
          </p:cNvPr>
          <p:cNvSpPr txBox="1"/>
          <p:nvPr/>
        </p:nvSpPr>
        <p:spPr>
          <a:xfrm>
            <a:off x="3449862" y="3905077"/>
            <a:ext cx="2569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trae el archivo cifrado que deja la plataforma en la ruta y se lleva a ruta de </a:t>
            </a:r>
            <a:r>
              <a:rPr lang="es-CO" dirty="0" err="1"/>
              <a:t>Xcom</a:t>
            </a:r>
            <a:r>
              <a:rPr lang="es-CO" dirty="0"/>
              <a:t> de ATH, disponible en servidor de ICBS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E6A771CF-3A6C-4497-A7EE-83A9C2A13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7980" y="2726765"/>
            <a:ext cx="1893114" cy="766033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D2787A7-4E1E-448D-B3FC-7E5B859184AB}"/>
              </a:ext>
            </a:extLst>
          </p:cNvPr>
          <p:cNvCxnSpPr>
            <a:cxnSpLocks/>
          </p:cNvCxnSpPr>
          <p:nvPr/>
        </p:nvCxnSpPr>
        <p:spPr>
          <a:xfrm>
            <a:off x="6412203" y="3670717"/>
            <a:ext cx="241200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34286A-3FE2-43A8-9DB3-DA0F2BEB9C76}"/>
              </a:ext>
            </a:extLst>
          </p:cNvPr>
          <p:cNvSpPr txBox="1"/>
          <p:nvPr/>
        </p:nvSpPr>
        <p:spPr>
          <a:xfrm>
            <a:off x="6210544" y="3922567"/>
            <a:ext cx="2569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aloja el archivo cifrado que trae </a:t>
            </a:r>
            <a:r>
              <a:rPr lang="es-CO" dirty="0" err="1"/>
              <a:t>GoAnyWhere</a:t>
            </a:r>
            <a:r>
              <a:rPr lang="es-CO" dirty="0"/>
              <a:t> desde el Core TIN para que desde aquí se transmita al Banco de Bogotá. 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4E4F6AC-C916-490D-8F04-C1D7E5E8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81" y="2801908"/>
            <a:ext cx="1086785" cy="652071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AA3B2591-EA00-417F-8D61-FC5E07D0B30A}"/>
              </a:ext>
            </a:extLst>
          </p:cNvPr>
          <p:cNvSpPr/>
          <p:nvPr/>
        </p:nvSpPr>
        <p:spPr>
          <a:xfrm>
            <a:off x="6465420" y="2885533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778235EB-B260-45BF-BC66-597E0C6883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1582" y="2844864"/>
            <a:ext cx="961719" cy="62228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98BEA53C-9766-4110-AC67-83D5D99FF6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68933" y="2842073"/>
            <a:ext cx="961713" cy="778530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99936146-8242-4A17-B9F5-A2AB77BB14A1}"/>
              </a:ext>
            </a:extLst>
          </p:cNvPr>
          <p:cNvSpPr txBox="1"/>
          <p:nvPr/>
        </p:nvSpPr>
        <p:spPr>
          <a:xfrm>
            <a:off x="8926640" y="3950047"/>
            <a:ext cx="256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/>
              <a:t>Descifra </a:t>
            </a:r>
            <a:r>
              <a:rPr lang="es-CO" dirty="0"/>
              <a:t>y carga archivo que se remite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F9BCC73-76A9-4BB5-95EE-97EDA10222A3}"/>
              </a:ext>
            </a:extLst>
          </p:cNvPr>
          <p:cNvSpPr/>
          <p:nvPr/>
        </p:nvSpPr>
        <p:spPr>
          <a:xfrm>
            <a:off x="9072569" y="2903187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908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Table 1"/>
          <p:cNvGraphicFramePr/>
          <p:nvPr>
            <p:extLst>
              <p:ext uri="{D42A27DB-BD31-4B8C-83A1-F6EECF244321}">
                <p14:modId xmlns:p14="http://schemas.microsoft.com/office/powerpoint/2010/main" val="3717197077"/>
              </p:ext>
            </p:extLst>
          </p:nvPr>
        </p:nvGraphicFramePr>
        <p:xfrm>
          <a:off x="301320" y="455760"/>
          <a:ext cx="5859360" cy="1963883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Transferencias Inmediatas ATH</a:t>
                      </a:r>
                      <a:endParaRPr lang="es-CO" sz="1100" dirty="0"/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XCOM-</a:t>
                      </a:r>
                      <a:r>
                        <a:rPr lang="es-CO" sz="1100" b="0" strike="noStrike" spc="-1" dirty="0" err="1">
                          <a:latin typeface="+mn-lt"/>
                        </a:rPr>
                        <a:t>eICBS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10.130.2.120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TCP/IP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8002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1" name="Table 2"/>
          <p:cNvGraphicFramePr/>
          <p:nvPr>
            <p:extLst>
              <p:ext uri="{D42A27DB-BD31-4B8C-83A1-F6EECF244321}">
                <p14:modId xmlns:p14="http://schemas.microsoft.com/office/powerpoint/2010/main" val="1102923401"/>
              </p:ext>
            </p:extLst>
          </p:nvPr>
        </p:nvGraphicFramePr>
        <p:xfrm>
          <a:off x="269640" y="2644726"/>
          <a:ext cx="11782080" cy="2734006"/>
        </p:xfrm>
        <a:graphic>
          <a:graphicData uri="http://schemas.openxmlformats.org/drawingml/2006/table">
            <a:tbl>
              <a:tblPr/>
              <a:tblGrid>
                <a:gridCol w="277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83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Origen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Cifrado?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ID Llave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Custodio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 Información Confidencial?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 </a:t>
                      </a: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CASHIN_CB_DDMMAAAA.txt.pgp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resource:s3://staging-k7-conciliacion/</a:t>
                      </a: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cb</a:t>
                      </a: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/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9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946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1872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77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33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CustomShape 3"/>
          <p:cNvSpPr/>
          <p:nvPr/>
        </p:nvSpPr>
        <p:spPr>
          <a:xfrm>
            <a:off x="301320" y="0"/>
            <a:ext cx="3472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ORIGEN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Table 1"/>
          <p:cNvGraphicFramePr/>
          <p:nvPr>
            <p:extLst>
              <p:ext uri="{D42A27DB-BD31-4B8C-83A1-F6EECF244321}">
                <p14:modId xmlns:p14="http://schemas.microsoft.com/office/powerpoint/2010/main" val="2953457644"/>
              </p:ext>
            </p:extLst>
          </p:nvPr>
        </p:nvGraphicFramePr>
        <p:xfrm>
          <a:off x="301320" y="955080"/>
          <a:ext cx="5859360" cy="2173237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>
                          <a:latin typeface="Arial"/>
                        </a:rPr>
                        <a:t>Banco Bogota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Producción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10.87.98.2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TCP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USRXCOMSTN</a:t>
                      </a:r>
                      <a:r>
                        <a:rPr lang="es-C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4" name="Table 2"/>
          <p:cNvGraphicFramePr/>
          <p:nvPr>
            <p:extLst>
              <p:ext uri="{D42A27DB-BD31-4B8C-83A1-F6EECF244321}">
                <p14:modId xmlns:p14="http://schemas.microsoft.com/office/powerpoint/2010/main" val="231719766"/>
              </p:ext>
            </p:extLst>
          </p:nvPr>
        </p:nvGraphicFramePr>
        <p:xfrm>
          <a:off x="301320" y="3429000"/>
          <a:ext cx="11257200" cy="2415600"/>
        </p:xfrm>
        <a:graphic>
          <a:graphicData uri="http://schemas.openxmlformats.org/drawingml/2006/table">
            <a:tbl>
              <a:tblPr/>
              <a:tblGrid>
                <a:gridCol w="332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Destino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 </a:t>
                      </a: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CASHIN_CB_DDMMAAAA.txt.pgp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58362"/>
                  </a:ext>
                </a:extLst>
              </a:tr>
              <a:tr h="147231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041117"/>
                  </a:ext>
                </a:extLst>
              </a:tr>
              <a:tr h="16950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7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12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CustomShape 3"/>
          <p:cNvSpPr/>
          <p:nvPr/>
        </p:nvSpPr>
        <p:spPr>
          <a:xfrm>
            <a:off x="301320" y="303259"/>
            <a:ext cx="36644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DESTINO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 1"/>
          <p:cNvGraphicFramePr/>
          <p:nvPr>
            <p:extLst>
              <p:ext uri="{D42A27DB-BD31-4B8C-83A1-F6EECF244321}">
                <p14:modId xmlns:p14="http://schemas.microsoft.com/office/powerpoint/2010/main" val="302232785"/>
              </p:ext>
            </p:extLst>
          </p:nvPr>
        </p:nvGraphicFramePr>
        <p:xfrm>
          <a:off x="659520" y="1249560"/>
          <a:ext cx="11032560" cy="2922480"/>
        </p:xfrm>
        <a:graphic>
          <a:graphicData uri="http://schemas.openxmlformats.org/drawingml/2006/table">
            <a:tbl>
              <a:tblPr/>
              <a:tblGrid>
                <a:gridCol w="18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Días de Ejecución 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Domingo a Domingo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Días festivos?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 dirty="0">
                          <a:solidFill>
                            <a:srgbClr val="BFBFBF"/>
                          </a:solidFill>
                          <a:latin typeface="Calibri"/>
                        </a:rPr>
                        <a:t>SI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Horas Ejecución (hora militar):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23:00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Minuto de Ejecución: </a:t>
                      </a:r>
                      <a:endParaRPr lang="es-CO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Cantidad de Ejecuciones al día?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Para cada Ejecución se genera archivo?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 dirty="0">
                          <a:solidFill>
                            <a:srgbClr val="BFBFBF"/>
                          </a:solidFill>
                          <a:latin typeface="Calibri"/>
                        </a:rPr>
                        <a:t>SI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Se debe monitorear todas las Ejecuciones?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Criticidad del Flujo?</a:t>
                      </a:r>
                      <a:endParaRPr lang="es-CO" sz="18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Media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Observaciones: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CustomShape 2"/>
          <p:cNvSpPr/>
          <p:nvPr/>
        </p:nvSpPr>
        <p:spPr>
          <a:xfrm>
            <a:off x="547182" y="457200"/>
            <a:ext cx="66441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EJECUCION DEL FLUJO Y MONITOREO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445800" y="4670280"/>
            <a:ext cx="5440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Ruta de logs para monitorear: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/gfs/procesos/K7/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59520" y="4736520"/>
            <a:ext cx="47563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Criticidad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Alta: Cada ejecución se monitorea.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Media: el 70% de las ejecuciones.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Baja: 1 Ejecución al día correctamente.</a:t>
            </a:r>
            <a:endParaRPr lang="es-CO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32032</TotalTime>
  <Words>809</Words>
  <Application>Microsoft Office PowerPoint</Application>
  <PresentationFormat>Panorámica</PresentationFormat>
  <Paragraphs>204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Symbol</vt:lpstr>
      <vt:lpstr>Verdana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Nancy Astrid Chávez Castro</dc:creator>
  <dc:description/>
  <cp:lastModifiedBy>Juan M. Centeno Villalobos</cp:lastModifiedBy>
  <cp:revision>283</cp:revision>
  <dcterms:created xsi:type="dcterms:W3CDTF">2018-01-10T20:56:24Z</dcterms:created>
  <dcterms:modified xsi:type="dcterms:W3CDTF">2020-09-21T21:21:52Z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