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68" r:id="rId6"/>
    <p:sldId id="258" r:id="rId7"/>
    <p:sldId id="259" r:id="rId8"/>
    <p:sldId id="260" r:id="rId9"/>
    <p:sldId id="269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5" name="Imagen 6"/>
          <p:cNvPicPr/>
          <p:nvPr/>
        </p:nvPicPr>
        <p:blipFill>
          <a:blip r:embed="rId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19" name="Imagen 7"/>
          <p:cNvPicPr/>
          <p:nvPr/>
        </p:nvPicPr>
        <p:blipFill>
          <a:blip r:embed="rId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34960" y="1124640"/>
            <a:ext cx="491832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D0D0D"/>
                </a:solidFill>
                <a:latin typeface="Verdana"/>
                <a:ea typeface="DejaVu Sans"/>
              </a:rPr>
              <a:t>PASO A PRODUCCIÓN</a:t>
            </a:r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289440" y="1364040"/>
            <a:ext cx="21085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3E3E3E"/>
                </a:solidFill>
                <a:latin typeface="Verdana"/>
                <a:ea typeface="Verdana"/>
              </a:rPr>
              <a:t>SERVIDOR ORIGEN</a:t>
            </a:r>
            <a:endParaRPr lang="es-CO" sz="1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79719" y="187740"/>
            <a:ext cx="99068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CREACION DE MONITORES Y MATRIZ DE ESCALAMIENTO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290160" y="4037760"/>
            <a:ext cx="221976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3E3E3E"/>
                </a:solidFill>
                <a:latin typeface="Verdana"/>
                <a:ea typeface="Verdana"/>
              </a:rPr>
              <a:t>SERVIDOR DESTINO</a:t>
            </a:r>
            <a:endParaRPr lang="es-CO" sz="14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432720" y="826200"/>
            <a:ext cx="7554240" cy="86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s-CO" sz="1800" b="0" strike="noStrike" spc="-1">
                <a:solidFill>
                  <a:srgbClr val="A6A6A6"/>
                </a:solidFill>
                <a:latin typeface="Verdana"/>
                <a:ea typeface="DejaVu Sans"/>
              </a:rPr>
              <a:t>EJEMPLOS……………. Incluir los necesarios</a:t>
            </a:r>
            <a:endParaRPr lang="es-CO" sz="1800" b="0" strike="noStrike" spc="-1">
              <a:latin typeface="Arial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502B08B5-1E5E-4C6F-B832-68C9E9BC8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305112"/>
              </p:ext>
            </p:extLst>
          </p:nvPr>
        </p:nvGraphicFramePr>
        <p:xfrm>
          <a:off x="279719" y="1773000"/>
          <a:ext cx="11727402" cy="2131560"/>
        </p:xfrm>
        <a:graphic>
          <a:graphicData uri="http://schemas.openxmlformats.org/drawingml/2006/table">
            <a:tbl>
              <a:tblPr/>
              <a:tblGrid>
                <a:gridCol w="255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32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Posible Falla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Nombre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Cargo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Fijo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Celular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Correo Electrónico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No hay Conexión con el Servidor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Daniel Solano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Jairo Garnica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Líder Core TIN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Líder Desarrollo ATH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3508523718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3168765660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200" b="0" strike="noStrike" spc="-1" dirty="0">
                          <a:latin typeface="+mn-lt"/>
                        </a:rPr>
                        <a:t>proveedor_dsolano@ath.com.co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latin typeface="+mn-lt"/>
                        </a:rPr>
                        <a:t>jgarnica@ath.com.co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No están los archivos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Daniel Solano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Jairo Garnica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Líder Core TIN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Líder Desarrollo ATH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3508523718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3168765660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200" b="0" strike="noStrike" spc="-1" dirty="0">
                          <a:latin typeface="+mn-lt"/>
                        </a:rPr>
                        <a:t>proveedor_dsolano@ath.com.co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latin typeface="+mn-lt"/>
                        </a:rPr>
                        <a:t>jgarnica@ath.com.co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Problema en el cifrado del Archivo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Daniel Solano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Jairo Garnica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Líder Core TIN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Líder Desarrollo ATH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3508523718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3168765660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200" b="0" strike="noStrike" spc="-1" dirty="0">
                          <a:latin typeface="+mn-lt"/>
                        </a:rPr>
                        <a:t>proveedor_dsolano@ath.com.co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latin typeface="+mn-lt"/>
                        </a:rPr>
                        <a:t>jgarnica@ath.com.co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1" strike="noStrike" spc="-1" dirty="0">
                          <a:solidFill>
                            <a:srgbClr val="FF0000"/>
                          </a:solidFill>
                          <a:latin typeface="Calibri"/>
                        </a:rPr>
                        <a:t>Otras por definir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050AD15-1949-4112-9148-ECE8D9865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987690"/>
              </p:ext>
            </p:extLst>
          </p:nvPr>
        </p:nvGraphicFramePr>
        <p:xfrm>
          <a:off x="279719" y="4345560"/>
          <a:ext cx="11727402" cy="1899360"/>
        </p:xfrm>
        <a:graphic>
          <a:graphicData uri="http://schemas.openxmlformats.org/drawingml/2006/table">
            <a:tbl>
              <a:tblPr/>
              <a:tblGrid>
                <a:gridCol w="263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4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Posible Falla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Nombre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Cargo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Fijo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Celular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Correo Electrónico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No hay Conexión con 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Claudia Rodriguez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Gestor Proyectos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3158282513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CRODR14@bancodebogota.com.co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No se pudo colocar los archivos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Claudia Rodriguez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Gestor Proyectos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3158282513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CRODR14@bancodebogota.com.co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Problema en el cifrado del Archivo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Claudia Rodriguez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Gestor Proyectos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3158282513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CRODR14@bancodebogota.com.co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Otras por definir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42080" y="343800"/>
            <a:ext cx="1537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>
                <a:solidFill>
                  <a:srgbClr val="3E3E3E"/>
                </a:solidFill>
                <a:latin typeface="Verdana"/>
                <a:ea typeface="Verdana"/>
              </a:rPr>
              <a:t>PLAN B.</a:t>
            </a:r>
            <a:endParaRPr lang="es-CO" sz="24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086840" y="1345680"/>
            <a:ext cx="103838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O" sz="1800" b="0" strike="noStrike" spc="-1">
                <a:solidFill>
                  <a:srgbClr val="0D0D0D"/>
                </a:solidFill>
                <a:latin typeface="Verdana"/>
                <a:ea typeface="DejaVu Sans"/>
              </a:rPr>
              <a:t>En caso de falla de falla de la plataforma GoAnyWhere, cual es el plan de contingencia a ejecutar?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721277" y="1991339"/>
            <a:ext cx="8438760" cy="36918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  <a:ea typeface="DejaVu Sans"/>
              </a:rPr>
              <a:t>-Ejecutar el flujo manual.</a:t>
            </a:r>
          </a:p>
          <a:p>
            <a:pPr>
              <a:lnSpc>
                <a:spcPct val="100000"/>
              </a:lnSpc>
            </a:pPr>
            <a:endParaRPr lang="es-ES" spc="-1" dirty="0">
              <a:solidFill>
                <a:srgbClr val="808080"/>
              </a:solid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</a:rPr>
              <a:t>-Se debe remitir a través de correo cifrado la información al Banco,</a:t>
            </a:r>
            <a:r>
              <a:rPr lang="es-ES" spc="-1" dirty="0">
                <a:solidFill>
                  <a:srgbClr val="808080"/>
                </a:solidFill>
                <a:latin typeface="Verdana"/>
              </a:rPr>
              <a:t> al contacto definido</a:t>
            </a:r>
            <a:r>
              <a:rPr lang="es-ES" sz="1800" b="0" strike="noStrike" spc="-1" dirty="0">
                <a:solidFill>
                  <a:srgbClr val="808080"/>
                </a:solidFill>
                <a:latin typeface="Verdana"/>
              </a:rPr>
              <a:t>.</a:t>
            </a: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r>
              <a:rPr lang="es-ES_tradnl" spc="-1" dirty="0">
                <a:solidFill>
                  <a:srgbClr val="808080"/>
                </a:solidFill>
                <a:latin typeface="Verdana"/>
              </a:rPr>
              <a:t>RQ35321_Archivos_CintaCanalesE_K7_Banco_manual</a:t>
            </a:r>
          </a:p>
          <a:p>
            <a:endParaRPr lang="es-CO" spc="-1" dirty="0">
              <a:solidFill>
                <a:srgbClr val="808080"/>
              </a:solidFill>
              <a:latin typeface="Verdana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973080" y="5114520"/>
            <a:ext cx="5976000" cy="77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4500" b="1" strike="noStrike" spc="-1">
                <a:solidFill>
                  <a:srgbClr val="FFFFFF"/>
                </a:solidFill>
                <a:latin typeface="Verdana"/>
                <a:ea typeface="Verdana"/>
              </a:rPr>
              <a:t>Gracias</a:t>
            </a:r>
            <a:endParaRPr lang="es-CO" sz="4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>
                <a:solidFill>
                  <a:srgbClr val="FFFFFF"/>
                </a:solidFill>
                <a:latin typeface="Calibri"/>
                <a:ea typeface="DejaVu Sans"/>
              </a:rPr>
              <a:t>.</a:t>
            </a:r>
            <a:endParaRPr lang="es-CO" sz="4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608120" y="170028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PLATAFORMA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5061600" y="1708560"/>
            <a:ext cx="5758560" cy="337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600" b="0" strike="noStrike" spc="-1" dirty="0" err="1">
                <a:solidFill>
                  <a:schemeClr val="accent4"/>
                </a:solidFill>
                <a:latin typeface="Verdana"/>
                <a:ea typeface="DejaVu Sans"/>
              </a:rPr>
              <a:t>Goanywhere</a:t>
            </a:r>
            <a:r>
              <a:rPr lang="es-ES_tradnl" sz="1600" b="0" strike="noStrike" spc="-1" dirty="0">
                <a:solidFill>
                  <a:schemeClr val="accent4"/>
                </a:solidFill>
                <a:latin typeface="Verdana"/>
                <a:ea typeface="DejaVu Sans"/>
              </a:rPr>
              <a:t> - </a:t>
            </a:r>
            <a:r>
              <a:rPr lang="es-ES_tradnl" sz="1600" b="0" strike="noStrike" spc="-1" dirty="0" err="1">
                <a:solidFill>
                  <a:schemeClr val="accent4"/>
                </a:solidFill>
                <a:latin typeface="Verdana"/>
                <a:ea typeface="DejaVu Sans"/>
              </a:rPr>
              <a:t>Xcom</a:t>
            </a:r>
            <a:endParaRPr lang="es-CO" sz="1600" b="0" strike="noStrike" spc="-1" dirty="0">
              <a:solidFill>
                <a:schemeClr val="accent4"/>
              </a:solid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1608120" y="269820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RUTA DEL FLUJO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5061600" y="2698200"/>
            <a:ext cx="5758560" cy="337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O" sz="1600" b="0" strike="noStrike" spc="-1" dirty="0">
                <a:latin typeface="Arial"/>
              </a:rPr>
              <a:t>/S3/K7/RQ35321</a:t>
            </a:r>
          </a:p>
        </p:txBody>
      </p:sp>
      <p:sp>
        <p:nvSpPr>
          <p:cNvPr id="164" name="CustomShape 6"/>
          <p:cNvSpPr/>
          <p:nvPr/>
        </p:nvSpPr>
        <p:spPr>
          <a:xfrm>
            <a:off x="1608120" y="319572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IM - RQ        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5061600" y="32050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RQ35321</a:t>
            </a:r>
          </a:p>
        </p:txBody>
      </p:sp>
      <p:sp>
        <p:nvSpPr>
          <p:cNvPr id="166" name="CustomShape 8"/>
          <p:cNvSpPr/>
          <p:nvPr/>
        </p:nvSpPr>
        <p:spPr>
          <a:xfrm>
            <a:off x="1608120" y="219780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AREA           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5061600" y="220680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Plataforma dale - Único</a:t>
            </a:r>
          </a:p>
        </p:txBody>
      </p:sp>
      <p:sp>
        <p:nvSpPr>
          <p:cNvPr id="168" name="CustomShape 10"/>
          <p:cNvSpPr/>
          <p:nvPr/>
        </p:nvSpPr>
        <p:spPr>
          <a:xfrm>
            <a:off x="1608120" y="370116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SD MONITOREO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9" name="CustomShape 11"/>
          <p:cNvSpPr/>
          <p:nvPr/>
        </p:nvSpPr>
        <p:spPr>
          <a:xfrm>
            <a:off x="5061600" y="37108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CO" dirty="0"/>
          </a:p>
        </p:txBody>
      </p:sp>
      <p:sp>
        <p:nvSpPr>
          <p:cNvPr id="170" name="CustomShape 12"/>
          <p:cNvSpPr/>
          <p:nvPr/>
        </p:nvSpPr>
        <p:spPr>
          <a:xfrm>
            <a:off x="1622520" y="118872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FLUJO NUEVO?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1" name="CustomShape 13"/>
          <p:cNvSpPr/>
          <p:nvPr/>
        </p:nvSpPr>
        <p:spPr>
          <a:xfrm>
            <a:off x="5075640" y="119664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SI</a:t>
            </a:r>
          </a:p>
        </p:txBody>
      </p:sp>
      <p:sp>
        <p:nvSpPr>
          <p:cNvPr id="172" name="CustomShape 14"/>
          <p:cNvSpPr/>
          <p:nvPr/>
        </p:nvSpPr>
        <p:spPr>
          <a:xfrm>
            <a:off x="1608120" y="421308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PRESENTÓ    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3" name="CustomShape 15"/>
          <p:cNvSpPr/>
          <p:nvPr/>
        </p:nvSpPr>
        <p:spPr>
          <a:xfrm>
            <a:off x="5061600" y="422280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Juan Manuel Centeno Villalobos</a:t>
            </a:r>
          </a:p>
        </p:txBody>
      </p:sp>
      <p:sp>
        <p:nvSpPr>
          <p:cNvPr id="174" name="CustomShape 16"/>
          <p:cNvSpPr/>
          <p:nvPr/>
        </p:nvSpPr>
        <p:spPr>
          <a:xfrm>
            <a:off x="1604520" y="4745880"/>
            <a:ext cx="33915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CONTACTO DESARROLLO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5" name="CustomShape 17"/>
          <p:cNvSpPr/>
          <p:nvPr/>
        </p:nvSpPr>
        <p:spPr>
          <a:xfrm>
            <a:off x="5075640" y="47593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Juan Manuel Centeno Villalobos</a:t>
            </a:r>
          </a:p>
        </p:txBody>
      </p:sp>
      <p:sp>
        <p:nvSpPr>
          <p:cNvPr id="176" name="CustomShape 18"/>
          <p:cNvSpPr/>
          <p:nvPr/>
        </p:nvSpPr>
        <p:spPr>
          <a:xfrm>
            <a:off x="1577160" y="5273280"/>
            <a:ext cx="33915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CONTACTO FUNCIONAL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7" name="CustomShape 19"/>
          <p:cNvSpPr/>
          <p:nvPr/>
        </p:nvSpPr>
        <p:spPr>
          <a:xfrm>
            <a:off x="5039640" y="52732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Angela Andrea Bustos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>
                <a:solidFill>
                  <a:srgbClr val="FFFFFF"/>
                </a:solidFill>
                <a:latin typeface="Calibri"/>
              </a:rPr>
              <a:t>.</a:t>
            </a:r>
            <a:endParaRPr lang="es-CO" sz="44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CO" sz="2800" b="0" strike="noStrike" spc="-1">
                <a:solidFill>
                  <a:srgbClr val="000000"/>
                </a:solidFill>
                <a:latin typeface="Verdana"/>
              </a:rPr>
              <a:t>INDICE</a:t>
            </a:r>
            <a:endParaRPr lang="es-CO" sz="28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702240" y="2182320"/>
            <a:ext cx="529452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1. Situación Actual.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2. Nuevo Proceso.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3. Diagramas de Proceso del flujo.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4. Descripción del Flujo.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5. Plan B.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O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6. Requerimientos Adicionales.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O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7. Programación de Ejecución</a:t>
            </a:r>
            <a:endParaRPr lang="es-CO" sz="1800" b="0" strike="noStrike" spc="-1">
              <a:latin typeface="Arial"/>
            </a:endParaRPr>
          </a:p>
        </p:txBody>
      </p:sp>
      <p:pic>
        <p:nvPicPr>
          <p:cNvPr id="181" name="Picture 7" descr="http://www.netgdl.com/images/monito_n.jpg"/>
          <p:cNvPicPr/>
          <p:nvPr/>
        </p:nvPicPr>
        <p:blipFill>
          <a:blip r:embed="rId2"/>
          <a:srcRect r="7897"/>
          <a:stretch/>
        </p:blipFill>
        <p:spPr>
          <a:xfrm>
            <a:off x="1133280" y="1311480"/>
            <a:ext cx="2499480" cy="347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Verdana"/>
              </a:rPr>
              <a:t>1. Situación Actual</a:t>
            </a:r>
            <a:endParaRPr lang="es-CO" sz="44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958040" y="1957320"/>
            <a:ext cx="8323920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s-CO" sz="2400" spc="-1" dirty="0">
                <a:solidFill>
                  <a:srgbClr val="A6A6A6"/>
                </a:solidFill>
                <a:latin typeface="Verdana"/>
              </a:rPr>
              <a:t>Transmitir el archivo de conciliación para dale que genera la Transmisión de Archivos (Único - GAW - BBOG) para las Transferencias Inmediatas a través de </a:t>
            </a:r>
            <a:r>
              <a:rPr lang="es-CO" sz="2400" spc="-1" dirty="0" err="1">
                <a:solidFill>
                  <a:srgbClr val="A6A6A6"/>
                </a:solidFill>
                <a:latin typeface="Verdana"/>
              </a:rPr>
              <a:t>xCom</a:t>
            </a:r>
            <a:r>
              <a:rPr lang="es-CO" sz="2400" spc="-1" dirty="0">
                <a:solidFill>
                  <a:srgbClr val="A6A6A6"/>
                </a:solidFill>
                <a:latin typeface="Verdana"/>
              </a:rPr>
              <a:t> hacia Banco de Bogotá</a:t>
            </a:r>
            <a:r>
              <a:rPr lang="es-CO" sz="2400" spc="-1" dirty="0">
                <a:solidFill>
                  <a:srgbClr val="A6A6A6"/>
                </a:solidFill>
                <a:latin typeface="Verdana"/>
                <a:ea typeface="DejaVu Sans"/>
              </a:rPr>
              <a:t>, como destino final. </a:t>
            </a:r>
            <a:endParaRPr lang="es-CO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210040" y="1791360"/>
            <a:ext cx="7554240" cy="241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Aft>
                <a:spcPts val="1060"/>
              </a:spcAft>
            </a:pPr>
            <a:r>
              <a:rPr lang="es-CO" sz="2400" b="0" strike="noStrike" spc="-1" dirty="0">
                <a:solidFill>
                  <a:srgbClr val="A6A6A6"/>
                </a:solidFill>
                <a:latin typeface="Verdana"/>
                <a:ea typeface="Arial"/>
              </a:rPr>
              <a:t>Se requiere realizar la transmisión de archivos desde la plataforma Único ubicada en ATH donde se dejan estos archivos de forma encriptada, de allí se transmiten al XCOM de ATH </a:t>
            </a:r>
            <a:r>
              <a:rPr lang="es-CO" sz="2400" spc="-1" dirty="0">
                <a:solidFill>
                  <a:srgbClr val="A6A6A6"/>
                </a:solidFill>
                <a:latin typeface="Verdana"/>
                <a:ea typeface="Arial"/>
              </a:rPr>
              <a:t>y del </a:t>
            </a:r>
            <a:r>
              <a:rPr lang="es-CO" sz="2400" b="0" strike="noStrike" spc="-1" dirty="0">
                <a:solidFill>
                  <a:srgbClr val="A6A6A6"/>
                </a:solidFill>
                <a:latin typeface="Verdana"/>
                <a:ea typeface="Arial"/>
              </a:rPr>
              <a:t>XCOM de ATH al XCOM del banco de Bogotá.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0" y="0"/>
            <a:ext cx="1219176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Verdana"/>
              </a:rPr>
              <a:t>2. Nuevo Proceso</a:t>
            </a:r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2400" b="0" strike="noStrike" spc="-1" dirty="0">
                <a:solidFill>
                  <a:srgbClr val="000000"/>
                </a:solidFill>
                <a:latin typeface="Verdana"/>
              </a:rPr>
              <a:t>3. Flujo de recepción y envió de archivos.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67940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1832040" y="792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0B5363ED-CDD7-40B3-867B-DDD78F7DA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748417"/>
            <a:ext cx="10880035" cy="522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8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Table 1"/>
          <p:cNvGraphicFramePr/>
          <p:nvPr>
            <p:extLst>
              <p:ext uri="{D42A27DB-BD31-4B8C-83A1-F6EECF244321}">
                <p14:modId xmlns:p14="http://schemas.microsoft.com/office/powerpoint/2010/main" val="2378182699"/>
              </p:ext>
            </p:extLst>
          </p:nvPr>
        </p:nvGraphicFramePr>
        <p:xfrm>
          <a:off x="301320" y="455760"/>
          <a:ext cx="5859360" cy="1963883"/>
        </p:xfrm>
        <a:graphic>
          <a:graphicData uri="http://schemas.openxmlformats.org/drawingml/2006/table">
            <a:tbl>
              <a:tblPr/>
              <a:tblGrid>
                <a:gridCol w="271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Entidad: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 Transferencias Inmediatas ATH</a:t>
                      </a:r>
                      <a:endParaRPr lang="es-CO" sz="1100" dirty="0"/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Nombre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XCOM-</a:t>
                      </a:r>
                      <a:r>
                        <a:rPr lang="es-CO" sz="1100" b="0" strike="noStrike" spc="-1" dirty="0" err="1">
                          <a:latin typeface="+mn-lt"/>
                        </a:rPr>
                        <a:t>eICBS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Ip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10.130.2.120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Protocolo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TCP/IP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Usa modo pasivo?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N/A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Puerto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990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Usuario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AthXCOMeICBS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1" name="Table 2"/>
          <p:cNvGraphicFramePr/>
          <p:nvPr>
            <p:extLst>
              <p:ext uri="{D42A27DB-BD31-4B8C-83A1-F6EECF244321}">
                <p14:modId xmlns:p14="http://schemas.microsoft.com/office/powerpoint/2010/main" val="3823806883"/>
              </p:ext>
            </p:extLst>
          </p:nvPr>
        </p:nvGraphicFramePr>
        <p:xfrm>
          <a:off x="357809" y="2644726"/>
          <a:ext cx="11693911" cy="2766831"/>
        </p:xfrm>
        <a:graphic>
          <a:graphicData uri="http://schemas.openxmlformats.org/drawingml/2006/table">
            <a:tbl>
              <a:tblPr/>
              <a:tblGrid>
                <a:gridCol w="2687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0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5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Nombre del Archivo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Ruta Origen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Fecha Dia Anterior?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Cifrado?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ID Llave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Custodio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 Información Confidencial?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KDDMMAAC.txt.pgp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\</a:t>
                      </a:r>
                      <a:r>
                        <a:rPr lang="es-CO" sz="11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Unico</a:t>
                      </a: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\Salidas\Entidades\K7\</a:t>
                      </a:r>
                      <a:r>
                        <a:rPr lang="es-CO" sz="11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MvtoATM</a:t>
                      </a: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\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754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s-CO" sz="11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Microsoft YaHei"/>
                        <a:cs typeface="+mn-cs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495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8946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1872"/>
                  </a:ext>
                </a:extLst>
              </a:tr>
              <a:tr h="323557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77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33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2" name="CustomShape 3"/>
          <p:cNvSpPr/>
          <p:nvPr/>
        </p:nvSpPr>
        <p:spPr>
          <a:xfrm>
            <a:off x="301320" y="0"/>
            <a:ext cx="3472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SERVIDOR ORIGEN</a:t>
            </a:r>
            <a:endParaRPr lang="es-CO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Table 1"/>
          <p:cNvGraphicFramePr/>
          <p:nvPr>
            <p:extLst>
              <p:ext uri="{D42A27DB-BD31-4B8C-83A1-F6EECF244321}">
                <p14:modId xmlns:p14="http://schemas.microsoft.com/office/powerpoint/2010/main" val="2953457644"/>
              </p:ext>
            </p:extLst>
          </p:nvPr>
        </p:nvGraphicFramePr>
        <p:xfrm>
          <a:off x="301320" y="955080"/>
          <a:ext cx="5859360" cy="2173237"/>
        </p:xfrm>
        <a:graphic>
          <a:graphicData uri="http://schemas.openxmlformats.org/drawingml/2006/table">
            <a:tbl>
              <a:tblPr/>
              <a:tblGrid>
                <a:gridCol w="271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Entidad: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>
                          <a:latin typeface="Arial"/>
                        </a:rPr>
                        <a:t>Banco Bogota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Nombre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Producción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Ip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10.87.98.2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Protocolo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TCP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Usa modo pasivo?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N/A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4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Puerto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1390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Usuario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USRXCOMSTN</a:t>
                      </a:r>
                      <a:r>
                        <a:rPr lang="es-C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4" name="Table 2"/>
          <p:cNvGraphicFramePr/>
          <p:nvPr>
            <p:extLst>
              <p:ext uri="{D42A27DB-BD31-4B8C-83A1-F6EECF244321}">
                <p14:modId xmlns:p14="http://schemas.microsoft.com/office/powerpoint/2010/main" val="1144773246"/>
              </p:ext>
            </p:extLst>
          </p:nvPr>
        </p:nvGraphicFramePr>
        <p:xfrm>
          <a:off x="301320" y="3429000"/>
          <a:ext cx="11257200" cy="2415600"/>
        </p:xfrm>
        <a:graphic>
          <a:graphicData uri="http://schemas.openxmlformats.org/drawingml/2006/table">
            <a:tbl>
              <a:tblPr/>
              <a:tblGrid>
                <a:gridCol w="332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Nombre del Archivo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Ruta Destino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Fecha Dia Anterior?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KDDMMAAC.txt.pgp</a:t>
                      </a:r>
                      <a:endParaRPr lang="es-CO" sz="1100" b="0" strike="noStrike" spc="-1" dirty="0">
                        <a:latin typeface="+mn-lt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1100" b="0" i="0" u="none" strike="noStrike" kern="1200" cap="none" spc="-1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58362"/>
                  </a:ext>
                </a:extLst>
              </a:tr>
              <a:tr h="14723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041117"/>
                  </a:ext>
                </a:extLst>
              </a:tr>
              <a:tr h="169505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75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120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CustomShape 3"/>
          <p:cNvSpPr/>
          <p:nvPr/>
        </p:nvSpPr>
        <p:spPr>
          <a:xfrm>
            <a:off x="301320" y="303259"/>
            <a:ext cx="36644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SERVIDOR DESTINO</a:t>
            </a:r>
            <a:endParaRPr lang="es-CO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 1"/>
          <p:cNvGraphicFramePr/>
          <p:nvPr>
            <p:extLst>
              <p:ext uri="{D42A27DB-BD31-4B8C-83A1-F6EECF244321}">
                <p14:modId xmlns:p14="http://schemas.microsoft.com/office/powerpoint/2010/main" val="2742159249"/>
              </p:ext>
            </p:extLst>
          </p:nvPr>
        </p:nvGraphicFramePr>
        <p:xfrm>
          <a:off x="659520" y="1249560"/>
          <a:ext cx="11032560" cy="2922480"/>
        </p:xfrm>
        <a:graphic>
          <a:graphicData uri="http://schemas.openxmlformats.org/drawingml/2006/table">
            <a:tbl>
              <a:tblPr/>
              <a:tblGrid>
                <a:gridCol w="184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Días de Ejecución : 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Domingo a Domingo 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Días festivos?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400" b="0" strike="noStrike" spc="-1" dirty="0">
                          <a:solidFill>
                            <a:srgbClr val="BFBFBF"/>
                          </a:solidFill>
                          <a:latin typeface="Calibri"/>
                        </a:rPr>
                        <a:t>SI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Horas Ejecución (hora militar): 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23:30</a:t>
                      </a:r>
                      <a:endParaRPr lang="es-CO" sz="18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Minuto de Ejecución: </a:t>
                      </a:r>
                      <a:endParaRPr lang="es-CO" sz="16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strike="noStrike" spc="-1" dirty="0">
                          <a:latin typeface="Arial"/>
                        </a:rPr>
                        <a:t>1</a:t>
                      </a: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Cantidad de Ejecuciones al día?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strike="noStrike" spc="-1" dirty="0">
                          <a:latin typeface="Arial"/>
                        </a:rPr>
                        <a:t>1</a:t>
                      </a: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Para cada Ejecución se genera archivo?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400" b="0" strike="noStrike" spc="-1" dirty="0">
                          <a:solidFill>
                            <a:srgbClr val="BFBFBF"/>
                          </a:solidFill>
                          <a:latin typeface="Calibri"/>
                        </a:rPr>
                        <a:t>SI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Se debe monitorear todas las Ejecuciones?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Criticidad del Flujo?</a:t>
                      </a:r>
                      <a:endParaRPr lang="es-CO" sz="18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solidFill>
                            <a:srgbClr val="000000"/>
                          </a:solidFill>
                          <a:latin typeface="Verdana"/>
                        </a:rPr>
                        <a:t>Media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3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Observaciones: 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s-CO" dirty="0"/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7" name="CustomShape 2"/>
          <p:cNvSpPr/>
          <p:nvPr/>
        </p:nvSpPr>
        <p:spPr>
          <a:xfrm>
            <a:off x="547182" y="457200"/>
            <a:ext cx="66441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EJECUCION DEL FLUJO Y MONITOREO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445800" y="4670280"/>
            <a:ext cx="54406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Ruta de logs para monitorear: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/gfs/procesos/K7/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659520" y="4736520"/>
            <a:ext cx="475632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Criticidad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Alta: Cada ejecución se monitorea.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Media: el 70% de las ejecuciones.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Baja: 1 Ejecución al día correctamente.</a:t>
            </a:r>
            <a:endParaRPr lang="es-CO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32061</TotalTime>
  <Words>730</Words>
  <Application>Microsoft Office PowerPoint</Application>
  <PresentationFormat>Panorámica</PresentationFormat>
  <Paragraphs>196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Calibri</vt:lpstr>
      <vt:lpstr>Symbol</vt:lpstr>
      <vt:lpstr>Verdana</vt:lpstr>
      <vt:lpstr>Wingdings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Nancy Astrid Chávez Castro</dc:creator>
  <dc:description/>
  <cp:lastModifiedBy>Juan M. Centeno Villalobos</cp:lastModifiedBy>
  <cp:revision>289</cp:revision>
  <dcterms:created xsi:type="dcterms:W3CDTF">2018-01-10T20:56:24Z</dcterms:created>
  <dcterms:modified xsi:type="dcterms:W3CDTF">2020-10-27T17:06:19Z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