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9440" y="1364040"/>
            <a:ext cx="2108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9719" y="187740"/>
            <a:ext cx="990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CREACION DE MONITORES Y MATRIZ DE ESCALAMIENTO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60" y="4037760"/>
            <a:ext cx="2219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32720" y="826200"/>
            <a:ext cx="755424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CO" sz="1800" b="0" strike="noStrike" spc="-1">
                <a:solidFill>
                  <a:srgbClr val="A6A6A6"/>
                </a:solidFill>
                <a:latin typeface="Verdana"/>
                <a:ea typeface="DejaVu Sans"/>
              </a:rPr>
              <a:t>EJEMPLOS……………. Incluir los necesarios</a:t>
            </a:r>
            <a:endParaRPr lang="es-CO" sz="1800" b="0" strike="noStrike" spc="-1">
              <a:latin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2B08B5-1E5E-4C6F-B832-68C9E9BC8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5112"/>
              </p:ext>
            </p:extLst>
          </p:nvPr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están los archivos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50AD15-1949-4112-9148-ECE8D986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87690"/>
              </p:ext>
            </p:extLst>
          </p:nvPr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21277" y="1991339"/>
            <a:ext cx="8438760" cy="39688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-Ejecutar el flujo manual.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-Se debe remitir a través de correo cifrado la información al Banco,</a:t>
            </a:r>
            <a:r>
              <a:rPr lang="es-ES" spc="-1" dirty="0">
                <a:solidFill>
                  <a:srgbClr val="808080"/>
                </a:solidFill>
                <a:latin typeface="Verdana"/>
              </a:rPr>
              <a:t> al contacto definido</a:t>
            </a: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.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 indent="181610"/>
            <a:r>
              <a:rPr lang="es-ES_tradnl" spc="-1" dirty="0">
                <a:solidFill>
                  <a:srgbClr val="808080"/>
                </a:solidFill>
                <a:latin typeface="Verdana"/>
              </a:rPr>
              <a:t>RQ35322_Archivos_BIT_TD_S3_Banco_manual</a:t>
            </a:r>
            <a:endParaRPr lang="es-419" spc="-1" dirty="0">
              <a:solidFill>
                <a:srgbClr val="808080"/>
              </a:solidFill>
              <a:latin typeface="Verdana"/>
            </a:endParaRPr>
          </a:p>
          <a:p>
            <a:pPr indent="181610"/>
            <a:r>
              <a:rPr lang="es-ES_tradnl" spc="-1" dirty="0">
                <a:solidFill>
                  <a:srgbClr val="808080"/>
                </a:solidFill>
                <a:latin typeface="Verdana"/>
              </a:rPr>
              <a:t>RQ35322_Archivos_BIT_TRX_S3_Banco_manual</a:t>
            </a:r>
            <a:endParaRPr lang="es-419" spc="-1" dirty="0">
              <a:solidFill>
                <a:srgbClr val="808080"/>
              </a:solidFill>
              <a:latin typeface="Verdana"/>
            </a:endParaRPr>
          </a:p>
          <a:p>
            <a:endParaRPr lang="es-CO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/S3/K7/RQ35322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RQ35322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AWS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s-CO" sz="2400" spc="-1" dirty="0">
                <a:solidFill>
                  <a:srgbClr val="A6A6A6"/>
                </a:solidFill>
                <a:latin typeface="Verdana"/>
              </a:rPr>
              <a:t>Transmitir el archivo de conciliación para dale que genera la Transmisión de Archivos (AWS - GAW - BBOG) para las Transferencias Inmediatas a través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</a:rPr>
              <a:t>xCom</a:t>
            </a:r>
            <a:r>
              <a:rPr lang="es-CO" sz="2400" spc="-1" dirty="0">
                <a:solidFill>
                  <a:srgbClr val="A6A6A6"/>
                </a:solidFill>
                <a:latin typeface="Verdana"/>
              </a:rPr>
              <a:t> hacia Banco de Bogotá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AWS ubicada en ATH donde se dejan estos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Verdana"/>
              </a:rPr>
              <a:t>3. Flujo de recepción y envió de archivos.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1003E-DFF4-4EFD-A513-451073DD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79492"/>
            <a:ext cx="1086785" cy="6520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D024E2-C7DA-4FEA-970B-835DAF63D862}"/>
              </a:ext>
            </a:extLst>
          </p:cNvPr>
          <p:cNvSpPr/>
          <p:nvPr/>
        </p:nvSpPr>
        <p:spPr>
          <a:xfrm>
            <a:off x="524656" y="2143593"/>
            <a:ext cx="11107711" cy="38824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C89ACD-B51C-4E79-B48D-0233D8500109}"/>
              </a:ext>
            </a:extLst>
          </p:cNvPr>
          <p:cNvCxnSpPr>
            <a:cxnSpLocks/>
          </p:cNvCxnSpPr>
          <p:nvPr/>
        </p:nvCxnSpPr>
        <p:spPr>
          <a:xfrm>
            <a:off x="3315320" y="1019327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8FFCADE-FD88-4327-B289-AD12C777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174055"/>
            <a:ext cx="2718336" cy="817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2AA1A7-6F8B-487F-9A65-395B88B7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68" y="1180442"/>
            <a:ext cx="2603628" cy="84075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AC588FC-3C95-471E-A119-6B5EF4F46BB2}"/>
              </a:ext>
            </a:extLst>
          </p:cNvPr>
          <p:cNvCxnSpPr>
            <a:cxnSpLocks/>
          </p:cNvCxnSpPr>
          <p:nvPr/>
        </p:nvCxnSpPr>
        <p:spPr>
          <a:xfrm>
            <a:off x="8894160" y="1058046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52D613-AEE7-455B-A5E8-5AB672A2C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620" y="1239433"/>
            <a:ext cx="1552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EDF62-2AC6-4440-AB33-E03001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823" y="1255392"/>
            <a:ext cx="2312563" cy="6209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BD4817-2320-4045-AFD9-14237DF8CFA1}"/>
              </a:ext>
            </a:extLst>
          </p:cNvPr>
          <p:cNvSpPr txBox="1"/>
          <p:nvPr/>
        </p:nvSpPr>
        <p:spPr>
          <a:xfrm>
            <a:off x="631553" y="3919120"/>
            <a:ext cx="256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genera archivo cifrado desde la BD del AWS bajo proceso automático.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6D6FFA-A4BD-4F03-8086-9038C33A9104}"/>
              </a:ext>
            </a:extLst>
          </p:cNvPr>
          <p:cNvSpPr/>
          <p:nvPr/>
        </p:nvSpPr>
        <p:spPr>
          <a:xfrm>
            <a:off x="792399" y="2899228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968B792-A105-46A6-967A-0CFDE5C2EBD6}"/>
              </a:ext>
            </a:extLst>
          </p:cNvPr>
          <p:cNvCxnSpPr>
            <a:cxnSpLocks/>
          </p:cNvCxnSpPr>
          <p:nvPr/>
        </p:nvCxnSpPr>
        <p:spPr>
          <a:xfrm>
            <a:off x="6120980" y="2068639"/>
            <a:ext cx="0" cy="3960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796FB49-1907-49D6-A262-65CDF0BEDD9D}"/>
              </a:ext>
            </a:extLst>
          </p:cNvPr>
          <p:cNvSpPr/>
          <p:nvPr/>
        </p:nvSpPr>
        <p:spPr>
          <a:xfrm>
            <a:off x="3430031" y="288175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13228D-EB79-4EEC-BF53-3FAAD9366125}"/>
              </a:ext>
            </a:extLst>
          </p:cNvPr>
          <p:cNvCxnSpPr>
            <a:cxnSpLocks/>
          </p:cNvCxnSpPr>
          <p:nvPr/>
        </p:nvCxnSpPr>
        <p:spPr>
          <a:xfrm>
            <a:off x="3666511" y="36682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050D72-507F-4E75-AEA8-B85E1D6FFA21}"/>
              </a:ext>
            </a:extLst>
          </p:cNvPr>
          <p:cNvSpPr txBox="1"/>
          <p:nvPr/>
        </p:nvSpPr>
        <p:spPr>
          <a:xfrm>
            <a:off x="3449862" y="390507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trae el archivo cifrado que deja la plataforma en la ruta y se lleva a ruta de </a:t>
            </a:r>
            <a:r>
              <a:rPr lang="es-CO" dirty="0" err="1"/>
              <a:t>Xcom</a:t>
            </a:r>
            <a:r>
              <a:rPr lang="es-CO" dirty="0"/>
              <a:t> de ATH, disponible en servidor de ICBS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A771CF-3A6C-4497-A7EE-83A9C2A1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80" y="2726765"/>
            <a:ext cx="1893114" cy="766033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2787A7-4E1E-448D-B3FC-7E5B859184AB}"/>
              </a:ext>
            </a:extLst>
          </p:cNvPr>
          <p:cNvCxnSpPr>
            <a:cxnSpLocks/>
          </p:cNvCxnSpPr>
          <p:nvPr/>
        </p:nvCxnSpPr>
        <p:spPr>
          <a:xfrm>
            <a:off x="6412203" y="36707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4286A-3FE2-43A8-9DB3-DA0F2BEB9C76}"/>
              </a:ext>
            </a:extLst>
          </p:cNvPr>
          <p:cNvSpPr txBox="1"/>
          <p:nvPr/>
        </p:nvSpPr>
        <p:spPr>
          <a:xfrm>
            <a:off x="6210544" y="3922567"/>
            <a:ext cx="256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aloja el archivo cifrado que trae </a:t>
            </a:r>
            <a:r>
              <a:rPr lang="es-CO" dirty="0" err="1"/>
              <a:t>GoAnyWhere</a:t>
            </a:r>
            <a:r>
              <a:rPr lang="es-CO" dirty="0"/>
              <a:t> desde el AWS para que desde aquí se transmita al Banco de Bogotá.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E4F6AC-C916-490D-8F04-C1D7E5E8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81" y="2801908"/>
            <a:ext cx="1086785" cy="6520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AA3B2591-EA00-417F-8D61-FC5E07D0B30A}"/>
              </a:ext>
            </a:extLst>
          </p:cNvPr>
          <p:cNvSpPr/>
          <p:nvPr/>
        </p:nvSpPr>
        <p:spPr>
          <a:xfrm>
            <a:off x="6465420" y="288553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78235EB-B260-45BF-BC66-597E0C688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1582" y="2844864"/>
            <a:ext cx="961719" cy="6222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BEA53C-9766-4110-AC67-83D5D99FF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8933" y="2842073"/>
            <a:ext cx="961713" cy="77853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9936146-8242-4A17-B9F5-A2AB77BB14A1}"/>
              </a:ext>
            </a:extLst>
          </p:cNvPr>
          <p:cNvSpPr txBox="1"/>
          <p:nvPr/>
        </p:nvSpPr>
        <p:spPr>
          <a:xfrm>
            <a:off x="8926640" y="3950047"/>
            <a:ext cx="256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Descifra </a:t>
            </a:r>
            <a:r>
              <a:rPr lang="es-CO" dirty="0"/>
              <a:t>y carga archivo que se remite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9BCC73-76A9-4BB5-95EE-97EDA10222A3}"/>
              </a:ext>
            </a:extLst>
          </p:cNvPr>
          <p:cNvSpPr/>
          <p:nvPr/>
        </p:nvSpPr>
        <p:spPr>
          <a:xfrm>
            <a:off x="9072569" y="2903187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90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2378182699"/>
              </p:ext>
            </p:extLst>
          </p:nvPr>
        </p:nvGraphicFramePr>
        <p:xfrm>
          <a:off x="301320" y="455760"/>
          <a:ext cx="5859360" cy="1963883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Transferencias Inmediatas ATH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XCOM-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10.130.2.120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TCP/IP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990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AthXCOMeICBS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2097324039"/>
              </p:ext>
            </p:extLst>
          </p:nvPr>
        </p:nvGraphicFramePr>
        <p:xfrm>
          <a:off x="269640" y="2644726"/>
          <a:ext cx="11782080" cy="2766831"/>
        </p:xfrm>
        <a:graphic>
          <a:graphicData uri="http://schemas.openxmlformats.org/drawingml/2006/table">
            <a:tbl>
              <a:tblPr/>
              <a:tblGrid>
                <a:gridCol w="27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BIT_TRX_DDMMAAAA.txt.pgp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staging-k7-operacion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BIT_TD_DDMMAAAA.txt.pgp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staging-k7-operacion</a:t>
                      </a:r>
                      <a:endParaRPr lang="es-CO" sz="11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Microsoft YaHei"/>
                        <a:cs typeface="+mn-cs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824296213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BIT_TRX_DDMMAAAA.txt.pgp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BIT_TD_DDMMAAAA.txt.pgp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"/>
          <p:cNvGraphicFramePr/>
          <p:nvPr>
            <p:extLst>
              <p:ext uri="{D42A27DB-BD31-4B8C-83A1-F6EECF244321}">
                <p14:modId xmlns:p14="http://schemas.microsoft.com/office/powerpoint/2010/main" val="1253789736"/>
              </p:ext>
            </p:extLst>
          </p:nvPr>
        </p:nvGraphicFramePr>
        <p:xfrm>
          <a:off x="659520" y="1249560"/>
          <a:ext cx="11032560" cy="2922480"/>
        </p:xfrm>
        <a:graphic>
          <a:graphicData uri="http://schemas.openxmlformats.org/drawingml/2006/table">
            <a:tbl>
              <a:tblPr/>
              <a:tblGrid>
                <a:gridCol w="18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de Ejecución 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_trad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Domingo a Domingo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festivos?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Horas Ejecución (hora militar):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23:00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Minuto de Ejecución: </a:t>
                      </a:r>
                      <a:endParaRPr lang="es-CO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Cantidad de Ejecuciones al día?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Para cada Ejecución se genera archivo?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Se debe monitorear todas las Ejecuciones?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Criticidad del Flujo?</a:t>
                      </a:r>
                      <a:endParaRPr lang="es-CO" sz="18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Media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Observaciones: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2"/>
          <p:cNvSpPr/>
          <p:nvPr/>
        </p:nvSpPr>
        <p:spPr>
          <a:xfrm>
            <a:off x="547182" y="457200"/>
            <a:ext cx="664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EJECUCION DEL FLUJO Y MONITOREO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445800" y="4670280"/>
            <a:ext cx="544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 logs para monitorear: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/gfs/procesos/K7/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9520" y="4736520"/>
            <a:ext cx="4756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Criticidad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Alta: Cada ejecución se monitorea.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Media: el 70% de las ejecuciones.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Baja: 1 Ejecución al día correctamente.</a:t>
            </a:r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32055</TotalTime>
  <Words>855</Words>
  <Application>Microsoft Office PowerPoint</Application>
  <PresentationFormat>Panorámica</PresentationFormat>
  <Paragraphs>215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288</cp:revision>
  <dcterms:created xsi:type="dcterms:W3CDTF">2018-01-10T20:56:24Z</dcterms:created>
  <dcterms:modified xsi:type="dcterms:W3CDTF">2020-09-22T22:27:15Z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