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-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-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-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-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-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-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-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ucas Falbo - 29 de junho de 20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Lucas Falbo - 29 de junho de 2024</a:t>
            </a:r>
          </a:p>
        </p:txBody>
      </p:sp>
      <p:sp>
        <p:nvSpPr>
          <p:cNvPr id="152" name="Índice de popularidade do govern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Índice de popularidade do governo</a:t>
            </a:r>
          </a:p>
        </p:txBody>
      </p:sp>
      <p:sp>
        <p:nvSpPr>
          <p:cNvPr id="15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Modelo econométr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Modelo econométrico</a:t>
            </a:r>
          </a:p>
        </p:txBody>
      </p:sp>
      <p:sp>
        <p:nvSpPr>
          <p:cNvPr id="188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4538" y="3695699"/>
            <a:ext cx="9811782" cy="9451194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Notar que todas as variáveis independentes estão sendo consideradas t-1, já que a pesquisa de opinião é reflexo do mês anterior.…"/>
          <p:cNvSpPr txBox="1"/>
          <p:nvPr/>
        </p:nvSpPr>
        <p:spPr>
          <a:xfrm>
            <a:off x="11220000" y="3740405"/>
            <a:ext cx="11653747" cy="2302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•"/>
            </a:pPr>
            <a:r>
              <a:t>Notar que todas as variáveis independentes estão sendo consideradas t-1, já que a pesquisa de opinião é reflexo do mês anterior.</a:t>
            </a:r>
          </a:p>
          <a:p>
            <a:pPr/>
          </a:p>
          <a:p>
            <a:pPr marL="304800" indent="-304800" algn="l">
              <a:buSzPct val="123000"/>
              <a:buChar char="•"/>
            </a:pPr>
            <a:r>
              <a:t>Observando o modelo econométrico idealizado, constatamos que para o nosso nível de significância escolhido há necessdidade de desconsiderar certas variáveis independentes. Nisso ajusta-se o modelo para refletir esse contexto: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Modelo econométr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Modelo econométrico</a:t>
            </a:r>
          </a:p>
        </p:txBody>
      </p:sp>
      <p:sp>
        <p:nvSpPr>
          <p:cNvPr id="19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65392" y="4592621"/>
            <a:ext cx="10898261" cy="7363125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Considerando que todas as variáveis agora estão dentro do grau de significância escolhido, pode-se rejeitar a hipotese nula de que há variáveis não estatisticamente relevantes no modelo.…"/>
          <p:cNvSpPr txBox="1"/>
          <p:nvPr/>
        </p:nvSpPr>
        <p:spPr>
          <a:xfrm>
            <a:off x="499895" y="4608407"/>
            <a:ext cx="11653746" cy="3776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•"/>
            </a:pPr>
            <a:r>
              <a:t>Considerando que todas as variáveis agora estão dentro do grau de significância escolhido, pode-se rejeitar a hipotese nula de que há variáveis não estatisticamente relevantes no modelo.</a:t>
            </a:r>
          </a:p>
          <a:p>
            <a:pPr marL="304800" indent="-304800" algn="l">
              <a:buSzPct val="123000"/>
              <a:buChar char="•"/>
            </a:pPr>
          </a:p>
          <a:p>
            <a:pPr marL="304800" indent="-304800" algn="l">
              <a:buSzPct val="123000"/>
              <a:buChar char="•"/>
            </a:pPr>
            <a:r>
              <a:t>Olhando parao R-quadrado, pode-se afirmar que há uma redução significativa do nível de variabilidade inicialmente obeservada. Entretanto, há risco de um valor alto ser indicador de overfitting.</a:t>
            </a:r>
          </a:p>
          <a:p>
            <a:pPr marL="304800" indent="-304800" algn="l">
              <a:buSzPct val="123000"/>
              <a:buChar char="•"/>
            </a:pPr>
          </a:p>
          <a:p>
            <a:pPr marL="304800" indent="-304800" algn="l">
              <a:buSzPct val="123000"/>
              <a:buChar char="•"/>
            </a:pPr>
            <a:r>
              <a:t>Proxímo ponto será a observação dos resíduos, para poder concluir que não houve descarte de dados estatisticamente relevantes.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Análise dos resídu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Análise dos resíduos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Análise dos resídu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Análise dos resíduos</a:t>
            </a:r>
          </a:p>
        </p:txBody>
      </p:sp>
      <p:sp>
        <p:nvSpPr>
          <p:cNvPr id="20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2655" y="5422434"/>
            <a:ext cx="8712049" cy="2341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27043" y="3323141"/>
            <a:ext cx="10206227" cy="6434115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Os resíduos apresentam uma média muito proxíma ao zero, indicando uma boa cobertura das variáveis que compõe o modelo.…"/>
          <p:cNvSpPr txBox="1"/>
          <p:nvPr/>
        </p:nvSpPr>
        <p:spPr>
          <a:xfrm>
            <a:off x="1206500" y="10611601"/>
            <a:ext cx="21971001" cy="1566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•"/>
            </a:pPr>
            <a:r>
              <a:t>Os resíduos apresentam uma média muito proxíma ao zero, indicando uma boa cobertura das variáveis que compõe o modelo.</a:t>
            </a:r>
          </a:p>
          <a:p>
            <a:pPr marL="304800" indent="-304800" algn="l">
              <a:buSzPct val="123000"/>
              <a:buChar char="•"/>
            </a:pPr>
          </a:p>
          <a:p>
            <a:pPr marL="304800" indent="-304800" algn="l">
              <a:buSzPct val="123000"/>
              <a:buChar char="•"/>
            </a:pPr>
            <a:r>
              <a:t>Entretanto, não é garantia de estacionariedade, relevante para poder montar um modelo preditivo. Dessa forma será realizados testes para avaliar a hipótese nula.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Análise dos resídu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Análise dos resíduos</a:t>
            </a:r>
          </a:p>
        </p:txBody>
      </p:sp>
      <p:sp>
        <p:nvSpPr>
          <p:cNvPr id="20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8732" y="3424486"/>
            <a:ext cx="6489701" cy="9512301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Observa-se que, para o grau de siginificância escolhido, os valores de tau3, phi2 e phi3 são maiores que os calculados pelo teste, portanto, não se rejeita a hipótese nula e significa que há raiz unitária implicando que os residuos não são estacionários."/>
          <p:cNvSpPr txBox="1"/>
          <p:nvPr/>
        </p:nvSpPr>
        <p:spPr>
          <a:xfrm>
            <a:off x="9683680" y="5849868"/>
            <a:ext cx="11653746" cy="1566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04800" indent="-304800" algn="l">
              <a:buSzPct val="123000"/>
              <a:buChar char="•"/>
            </a:lvl1pPr>
          </a:lstStyle>
          <a:p>
            <a:pPr/>
            <a:r>
              <a:t>Observa-se que, para o grau de siginificância escolhido, os valores de tau3, phi2 e phi3 são maiores que os calculados pelo teste, portanto, não se rejeita a hipótese nula e significa que há raiz unitária implicando que os residuos não são estacionários.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Análise dos resídu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Análise dos resíduos</a:t>
            </a:r>
          </a:p>
        </p:txBody>
      </p:sp>
      <p:sp>
        <p:nvSpPr>
          <p:cNvPr id="211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2597" y="5250955"/>
            <a:ext cx="8329361" cy="4570708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Observando que o valor calculado pelo teste é, em módulo, menor que o valor para o grau de significância escolhido. Com isso rejeita-se a hipótese nula, logo não há raiz unitária, implicando que os residuos são estacionários."/>
          <p:cNvSpPr txBox="1"/>
          <p:nvPr/>
        </p:nvSpPr>
        <p:spPr>
          <a:xfrm>
            <a:off x="11493124" y="6034018"/>
            <a:ext cx="11653747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04800" indent="-304800" algn="l">
              <a:buSzPct val="123000"/>
              <a:buChar char="•"/>
            </a:lvl1pPr>
          </a:lstStyle>
          <a:p>
            <a:pPr/>
            <a:r>
              <a:t>Observando que o valor calculado pelo teste é, em módulo, menor que o valor para o grau de significância escolhido. Com isso rejeita-se a hipótese nula, logo não há raiz unitária, implicando que os residuos são estacionários.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onclusã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onclusõ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Conclusões</a:t>
            </a:r>
          </a:p>
        </p:txBody>
      </p:sp>
      <p:sp>
        <p:nvSpPr>
          <p:cNvPr id="218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Há uma seleção de de variáveis estatisticamente relevantes, dando uma boa cobertura na base de dados analisad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Há uma seleção de de variáveis estatisticamente relevantes, dando uma boa cobertura na base de dados analisada</a:t>
            </a:r>
          </a:p>
          <a:p>
            <a:pPr/>
            <a:r>
              <a:t>Há de se resalvar que há presença de outiliers e erro padrão alto presente nos resíduos do modelo, indicando que há espaço para otimização</a:t>
            </a:r>
          </a:p>
          <a:p>
            <a:pPr/>
            <a:r>
              <a:t>Em termos de hipótese, temos a corretação entre as variáveis, ajudando a explicar a hipótese proposta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Motivaçã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Motivação</a:t>
            </a:r>
          </a:p>
        </p:txBody>
      </p:sp>
      <p:sp>
        <p:nvSpPr>
          <p:cNvPr id="156" name="Pontos fundamentais para anális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Pontos fundamentais para análise</a:t>
            </a:r>
          </a:p>
        </p:txBody>
      </p:sp>
      <p:sp>
        <p:nvSpPr>
          <p:cNvPr id="157" name="Indicadores como crescimento do PIB, taxa de desemprego e inflação fornecem uma visão clara da saúde econômica de um país. O desempenho econômico é frequentemente um fator-chave na determinação da popularidade de um governo, pois impacta diretamente a qu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Indicadores como crescimento do PIB, taxa de desemprego e inflação fornecem uma visão clara da saúde econômica de um país. O desempenho econômico é frequentemente um fator-chave na determinação da popularidade de um governo, pois impacta diretamente a qualidade de vida dos cidadãos.</a:t>
            </a:r>
          </a:p>
          <a:p>
            <a:pPr/>
            <a:r>
              <a:t>Uma economia forte geralmente está associada a um maior emprego, melhores salários, menor inflação e condições econômicas estáveis. </a:t>
            </a:r>
          </a:p>
          <a:p>
            <a:pPr/>
            <a:r>
              <a:t>A avaliação dos indicadores econômicos ao longo do tempo pode ajudar a determinar a eficácia das políticas econômicas implementadas pelo governo.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Há uma relação entre indicadores macroeconomicos e popularidade do governo?"/>
          <p:cNvSpPr txBox="1"/>
          <p:nvPr>
            <p:ph type="body" idx="1"/>
          </p:nvPr>
        </p:nvSpPr>
        <p:spPr>
          <a:xfrm>
            <a:off x="1206499" y="3237208"/>
            <a:ext cx="21971001" cy="7241584"/>
          </a:xfrm>
          <a:prstGeom prst="rect">
            <a:avLst/>
          </a:prstGeom>
        </p:spPr>
        <p:txBody>
          <a:bodyPr/>
          <a:lstStyle>
            <a:lvl1pPr defTabSz="1316703">
              <a:defRPr spc="-135" sz="13500"/>
            </a:lvl1pPr>
          </a:lstStyle>
          <a:p>
            <a:pPr/>
            <a:r>
              <a:t>Há uma relação entre indicadores macroeconomicos e popularidade do governo?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Variáveis do mode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Variáveis do modelo</a:t>
            </a:r>
          </a:p>
        </p:txBody>
      </p:sp>
      <p:sp>
        <p:nvSpPr>
          <p:cNvPr id="16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163" name="Table 1"/>
          <p:cNvGraphicFramePr/>
          <p:nvPr/>
        </p:nvGraphicFramePr>
        <p:xfrm>
          <a:off x="1271766" y="4254854"/>
          <a:ext cx="21853168" cy="82560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2359744"/>
                <a:gridCol w="16186428"/>
                <a:gridCol w="3294294"/>
              </a:tblGrid>
              <a:tr h="68694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Variável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Métrica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Fonte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6942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otimo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Porcentagem de aprovação do governo com Ótimo e Bom na série histórica do IBOPE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IBOPE/CNI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6942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icc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Índice de confiança do consumidor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Fecomércio SP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6942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varejo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Vendas reais no varejo: índice dessazonalizado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IBGE/PMC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6942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usd_brl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Taxa de câmbio - Livre - Dólar americano (compra) - Fim de período - mensal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SGS: 3695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6942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div_gov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Dívida Líquida do Governo Geral (% PIB)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SGS: 4536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6942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ibc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Índice de Atividade Econômica do Banco Central com ajuste sazonal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SGS: 24364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6942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ipca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Índice nacional de preços ao consumidor amplo acumulado em 12 meses (%)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SGS: 13522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6942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pib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PIB acumulado dos últimos 12 meses - Valores correntes - R$ (bilhões)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SGS: 4382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6942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sal_min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Salário mínimo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SGS:1619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6942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selic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Taxa de juros Selic acumulada no mês anualizada base 252 (% a.a.)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SGS: 4189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6942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ibovespa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Índice Bovespa - Evolução mensal do fechamento (mil pontos)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Ibovespa B3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nálise dos Dad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Análise dos Dados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nálise dos Dados"/>
          <p:cNvSpPr txBox="1"/>
          <p:nvPr>
            <p:ph type="title"/>
          </p:nvPr>
        </p:nvSpPr>
        <p:spPr>
          <a:xfrm>
            <a:off x="1228912" y="1243196"/>
            <a:ext cx="21971001" cy="1434949"/>
          </a:xfrm>
          <a:prstGeom prst="rect">
            <a:avLst/>
          </a:prstGeom>
        </p:spPr>
        <p:txBody>
          <a:bodyPr/>
          <a:lstStyle/>
          <a:p>
            <a:pPr/>
            <a:r>
              <a:t>Análise dos Dados</a:t>
            </a:r>
          </a:p>
        </p:txBody>
      </p:sp>
      <p:sp>
        <p:nvSpPr>
          <p:cNvPr id="168" name="Slide Subtitle"/>
          <p:cNvSpPr txBox="1"/>
          <p:nvPr>
            <p:ph type="body" idx="21"/>
          </p:nvPr>
        </p:nvSpPr>
        <p:spPr>
          <a:xfrm>
            <a:off x="1228912" y="2538596"/>
            <a:ext cx="21971001" cy="93477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475" y="3894625"/>
            <a:ext cx="10115797" cy="9620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67742" y="3999765"/>
            <a:ext cx="10455678" cy="7036336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Fica evidente a concentração das avalições do periodo observado tendem a ser em média de 42%.…"/>
          <p:cNvSpPr txBox="1"/>
          <p:nvPr/>
        </p:nvSpPr>
        <p:spPr>
          <a:xfrm>
            <a:off x="11538606" y="11408119"/>
            <a:ext cx="11852923" cy="1934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Fica evidente a concentração das avalições do periodo observado tendem a ser em média de 42%.</a:t>
            </a:r>
          </a:p>
          <a:p>
            <a:pPr algn="l"/>
          </a:p>
          <a:p>
            <a:pPr algn="l"/>
            <a:r>
              <a:t>Levando em consideração o recorte observado (2003 a 2021), notamos que há uma grande variação econômica e adoção de politicas públicas.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nálise dos Dad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Análise dos Dados</a:t>
            </a:r>
          </a:p>
        </p:txBody>
      </p:sp>
      <p:sp>
        <p:nvSpPr>
          <p:cNvPr id="17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8105" y="3620815"/>
            <a:ext cx="7475361" cy="73011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37502" y="3519977"/>
            <a:ext cx="7475360" cy="7457935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Puramente analisando pelo contraste visual consegue-se observar a correlação entre as variações das séries, esta relação será melhor observada na dispersão a seguir.…"/>
          <p:cNvSpPr txBox="1"/>
          <p:nvPr/>
        </p:nvSpPr>
        <p:spPr>
          <a:xfrm>
            <a:off x="1367881" y="11315211"/>
            <a:ext cx="20482612" cy="1934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•"/>
            </a:pPr>
            <a:r>
              <a:t>Puramente analisando pelo contraste visual consegue-se observar a correlação entre as variações das séries, esta relação será melhor observada na dispersão a seguir.</a:t>
            </a:r>
          </a:p>
          <a:p>
            <a:pPr marL="304800" indent="-304800" algn="l">
              <a:buSzPct val="123000"/>
              <a:buChar char="•"/>
            </a:pPr>
          </a:p>
          <a:p>
            <a:pPr marL="304800" indent="-304800" algn="l">
              <a:buSzPct val="123000"/>
              <a:buChar char="•"/>
            </a:pPr>
            <a:r>
              <a:t>Observando a dispersão é possivel perceber a tendencia de proporcionalidade direta entre as séries. E visando encontrar mais variáveis estatisticamente relevantes, é estudado algumas variáveis do dataset a seguir: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nálise dos Dad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Análise dos Dados</a:t>
            </a:r>
          </a:p>
        </p:txBody>
      </p:sp>
      <p:sp>
        <p:nvSpPr>
          <p:cNvPr id="18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1903" t="0" r="0" b="34400"/>
          <a:stretch>
            <a:fillRect/>
          </a:stretch>
        </p:blipFill>
        <p:spPr>
          <a:xfrm>
            <a:off x="652416" y="3859874"/>
            <a:ext cx="14622795" cy="88993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65113" r="50754" b="0"/>
          <a:stretch>
            <a:fillRect/>
          </a:stretch>
        </p:blipFill>
        <p:spPr>
          <a:xfrm>
            <a:off x="15438819" y="3541389"/>
            <a:ext cx="7815292" cy="50386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48818" t="65226" r="0" b="0"/>
          <a:stretch>
            <a:fillRect/>
          </a:stretch>
        </p:blipFill>
        <p:spPr>
          <a:xfrm>
            <a:off x="15319756" y="8097962"/>
            <a:ext cx="8053239" cy="49795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Modelo econométr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Modelo econométrico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