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3" r:id="rId3"/>
    <p:sldId id="284" r:id="rId4"/>
    <p:sldId id="285" r:id="rId5"/>
    <p:sldId id="296" r:id="rId6"/>
    <p:sldId id="262" r:id="rId7"/>
    <p:sldId id="263" r:id="rId8"/>
    <p:sldId id="286" r:id="rId9"/>
    <p:sldId id="265" r:id="rId10"/>
    <p:sldId id="293" r:id="rId11"/>
    <p:sldId id="266" r:id="rId12"/>
    <p:sldId id="290" r:id="rId13"/>
    <p:sldId id="294" r:id="rId14"/>
    <p:sldId id="268" r:id="rId15"/>
    <p:sldId id="295" r:id="rId16"/>
    <p:sldId id="287" r:id="rId17"/>
    <p:sldId id="269" r:id="rId18"/>
    <p:sldId id="292" r:id="rId19"/>
    <p:sldId id="270" r:id="rId20"/>
    <p:sldId id="288" r:id="rId21"/>
    <p:sldId id="291" r:id="rId22"/>
    <p:sldId id="289" r:id="rId23"/>
    <p:sldId id="272" r:id="rId24"/>
    <p:sldId id="27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B71EC-63A0-4401-B0C6-FB57FA89AB78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AEAD-6B50-4E73-86F0-F44CDF44B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6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A42A7B-3C56-AE4C-83F2-557C9A1FD0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3AEAD-6B50-4E73-86F0-F44CDF44B1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3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3AEAD-6B50-4E73-86F0-F44CDF44B1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9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3AEAD-6B50-4E73-86F0-F44CDF44B1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0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3AEAD-6B50-4E73-86F0-F44CDF44B1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8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ckoosandbox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1137131" y="980728"/>
            <a:ext cx="1123324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6" tIns="45716" rIns="91436" bIns="4571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Gill Sans"/>
                <a:ea typeface="ＭＳ Ｐゴシック" pitchFamily="-112" charset="-128"/>
                <a:cs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Gill Sans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Gill Sans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Gill Sans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Gill Sans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BotCatch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 Behavior and Signature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Correlated Bot Detection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-29379" y="2636912"/>
            <a:ext cx="9144000" cy="174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6" tIns="45716" rIns="91436" bIns="4571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Gill Sans"/>
                <a:ea typeface="ＭＳ Ｐゴシック" pitchFamily="-112" charset="-128"/>
                <a:cs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Gill Sans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Gill Sans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Gill Sans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Gill Sans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Yuede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Ji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,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Qiang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 Li,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Yukun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 He and Dong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Guo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Jilin University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8645" y="5842550"/>
            <a:ext cx="23796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1pPr>
            <a:lvl2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lvl="1" algn="r" eaLnBrk="1" hangingPunct="1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2400" dirty="0" smtClean="0">
                <a:solidFill>
                  <a:srgbClr val="1A2009"/>
                </a:solidFill>
                <a:effectLst/>
                <a:ea typeface="Mathematica7" pitchFamily="2" charset="0"/>
                <a:cs typeface="Times New Roman" pitchFamily="18" charset="0"/>
              </a:rPr>
              <a:t>11/13/2013</a:t>
            </a:r>
            <a:endParaRPr lang="en-US" altLang="zh-CN" sz="2400" dirty="0">
              <a:solidFill>
                <a:srgbClr val="1A2009"/>
              </a:solidFill>
              <a:effectLst/>
              <a:ea typeface="Mathematica7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1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M1: Analysis Engine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040560" cy="470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18864" y="3645024"/>
            <a:ext cx="8229600" cy="15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Assigns </a:t>
            </a:r>
            <a:r>
              <a:rPr lang="en-US" altLang="zh-CN" dirty="0"/>
              <a:t>the sample to signature and behavior analysis engine.</a:t>
            </a:r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18864" y="1052736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Submission </a:t>
            </a:r>
            <a:r>
              <a:rPr lang="en-US" altLang="zh-CN" dirty="0"/>
              <a:t>interface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 </a:t>
            </a:r>
            <a:r>
              <a:rPr lang="en-US" altLang="zh-CN" dirty="0"/>
              <a:t>ways: web, submission API, database interface</a:t>
            </a:r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8416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M2: Signature </a:t>
            </a:r>
            <a:r>
              <a:rPr lang="en-US" altLang="zh-CN" dirty="0">
                <a:solidFill>
                  <a:srgbClr val="FFFF00"/>
                </a:solidFill>
              </a:rPr>
              <a:t>Analysis Engine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5536" y="1087937"/>
            <a:ext cx="8352928" cy="306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Submit the sample to </a:t>
            </a:r>
            <a:r>
              <a:rPr lang="en-US" altLang="zh-CN" dirty="0" err="1"/>
              <a:t>virustotal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a free online service that analyzes files and URLs using popular antivirus engines and website scanners.</a:t>
            </a:r>
          </a:p>
          <a:p>
            <a:pPr lvl="1"/>
            <a:r>
              <a:rPr lang="en-US" altLang="zh-CN" dirty="0"/>
              <a:t>return the result of about 47 different antivirus </a:t>
            </a:r>
            <a:r>
              <a:rPr lang="en-US" altLang="zh-CN" dirty="0" smtClean="0"/>
              <a:t>engines</a:t>
            </a:r>
          </a:p>
          <a:p>
            <a:pPr lvl="1"/>
            <a:endParaRPr lang="en-US" altLang="zh-CN" sz="3200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18864" y="44371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Signature result: </a:t>
            </a:r>
            <a:r>
              <a:rPr lang="en-US" altLang="zh-CN" sz="3200" dirty="0" smtClean="0"/>
              <a:t>d/47</a:t>
            </a:r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290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M3: Behavior </a:t>
            </a:r>
            <a:r>
              <a:rPr lang="en-US" altLang="zh-CN" dirty="0">
                <a:solidFill>
                  <a:srgbClr val="FFFF00"/>
                </a:solidFill>
              </a:rPr>
              <a:t>Analysis Engine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7544" y="1069158"/>
            <a:ext cx="8229600" cy="243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Run the suspicious sample in an isolated </a:t>
            </a:r>
            <a:r>
              <a:rPr lang="en-US" altLang="zh-CN" dirty="0" smtClean="0"/>
              <a:t>environment.</a:t>
            </a:r>
            <a:endParaRPr lang="en-US" altLang="zh-CN" dirty="0"/>
          </a:p>
          <a:p>
            <a:pPr lvl="1"/>
            <a:r>
              <a:rPr lang="en-US" altLang="zh-CN" dirty="0" smtClean="0"/>
              <a:t>Monitor the </a:t>
            </a:r>
            <a:r>
              <a:rPr lang="en-US" altLang="zh-CN" dirty="0"/>
              <a:t>Registry, file system, and network behaviors to generate the behavior feature  vector.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87753"/>
              </p:ext>
            </p:extLst>
          </p:nvPr>
        </p:nvGraphicFramePr>
        <p:xfrm>
          <a:off x="899592" y="1881105"/>
          <a:ext cx="6696744" cy="478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862"/>
                <a:gridCol w="586588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Index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Feature</a:t>
                      </a:r>
                      <a:r>
                        <a:rPr lang="en-US" altLang="zh-CN" sz="1800" baseline="0" dirty="0" smtClean="0"/>
                        <a:t> Description</a:t>
                      </a:r>
                      <a:endParaRPr lang="zh-CN" altLang="en-US" sz="180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1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Creation or Modification of </a:t>
                      </a:r>
                      <a:r>
                        <a:rPr lang="en-US" altLang="zh-CN" sz="1800" baseline="0" dirty="0" err="1" smtClean="0"/>
                        <a:t>AutoRun</a:t>
                      </a:r>
                      <a:r>
                        <a:rPr lang="en-US" altLang="zh-CN" sz="1800" baseline="0" dirty="0" smtClean="0"/>
                        <a:t> Key in Registry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2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Creation or Modification of Process Injection Key in Registry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3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Creation or Modification of Other Critical Registry Key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4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DLL Creation into System Directory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5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EXE Creation into System Directory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6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Modification of Files in System Directory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7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Creation of Other Files in System Directory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8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Number of Ports Opened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9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Number of Suspicious Ports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10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Number of Unique IPs Contacted</a:t>
                      </a:r>
                      <a:endParaRPr lang="zh-CN" altLang="en-US" sz="1800" baseline="0" dirty="0"/>
                    </a:p>
                  </a:txBody>
                  <a:tcPr/>
                </a:tc>
              </a:tr>
              <a:tr h="402045"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11</a:t>
                      </a:r>
                      <a:endParaRPr lang="zh-CN" alt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Number of Suspicious IP</a:t>
                      </a:r>
                      <a:endParaRPr lang="zh-CN" altLang="en-US" sz="1800" baseline="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635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M3: Behavior Analysis Engine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3356992"/>
            <a:ext cx="8229600" cy="252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83568" y="836712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Use </a:t>
            </a:r>
            <a:r>
              <a:rPr lang="en-US" altLang="zh-CN" dirty="0"/>
              <a:t>Support Vector Machine (</a:t>
            </a:r>
            <a:r>
              <a:rPr lang="en-US" altLang="zh-CN" dirty="0" smtClean="0"/>
              <a:t>SVM)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91553" y="1628800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Need a more accurate value about how likely a feature vector belongs to a particular class, not only the label result (malicious or benign)</a:t>
            </a:r>
            <a:endParaRPr lang="en-US" altLang="zh-TW" dirty="0" smtClean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91553" y="3429000"/>
            <a:ext cx="8229600" cy="108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Calibrate the distance score to a posterior classification probability.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755576" y="5549331"/>
            <a:ext cx="8229600" cy="97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Three variants: A, B, f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02" y="4668454"/>
            <a:ext cx="6685715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M4: Correlation </a:t>
            </a:r>
            <a:r>
              <a:rPr lang="en-US" altLang="zh-CN" dirty="0">
                <a:solidFill>
                  <a:srgbClr val="FFFF00"/>
                </a:solidFill>
              </a:rPr>
              <a:t>Engine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11560" y="862499"/>
            <a:ext cx="8229600" cy="184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behavior </a:t>
            </a:r>
            <a:r>
              <a:rPr lang="en-US" altLang="zh-CN" dirty="0"/>
              <a:t>suspicion value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signature </a:t>
            </a:r>
            <a:r>
              <a:rPr lang="en-US" altLang="zh-CN" dirty="0"/>
              <a:t>suspicion value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34888" y="3861048"/>
            <a:ext cx="8229600" cy="184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Compare w </a:t>
            </a:r>
            <a:r>
              <a:rPr lang="en-US" altLang="zh-CN" dirty="0"/>
              <a:t>with a threshold to determine malicious or benign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36726"/>
            <a:ext cx="3705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3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Feedback mechanism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51520" y="2492896"/>
            <a:ext cx="8538368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Procedure</a:t>
            </a:r>
            <a:endParaRPr lang="en-US" altLang="zh-CN" dirty="0"/>
          </a:p>
          <a:p>
            <a:pPr lvl="1"/>
            <a:r>
              <a:rPr lang="en-US" altLang="zh-CN" dirty="0" smtClean="0"/>
              <a:t>between behavior </a:t>
            </a:r>
            <a:r>
              <a:rPr lang="en-US" altLang="zh-CN" dirty="0"/>
              <a:t>and correlation engine</a:t>
            </a:r>
            <a:endParaRPr lang="en-US" altLang="zh-CN" dirty="0" smtClean="0"/>
          </a:p>
          <a:p>
            <a:pPr lvl="1"/>
            <a:r>
              <a:rPr lang="en-US" altLang="zh-CN" dirty="0"/>
              <a:t>Specifically for the </a:t>
            </a:r>
            <a:r>
              <a:rPr lang="en-US" altLang="zh-CN" dirty="0" smtClean="0"/>
              <a:t>samples, </a:t>
            </a:r>
            <a:r>
              <a:rPr lang="en-US" altLang="zh-CN" dirty="0"/>
              <a:t>signature</a:t>
            </a:r>
            <a:r>
              <a:rPr lang="en-US" altLang="zh-CN" dirty="0" smtClean="0"/>
              <a:t> returns </a:t>
            </a:r>
            <a:r>
              <a:rPr lang="en-US" altLang="zh-CN" dirty="0"/>
              <a:t>high </a:t>
            </a:r>
            <a:r>
              <a:rPr lang="en-US" altLang="zh-CN" dirty="0" smtClean="0"/>
              <a:t>ratio, </a:t>
            </a:r>
            <a:r>
              <a:rPr lang="en-US" altLang="zh-CN" dirty="0"/>
              <a:t>while behavior </a:t>
            </a:r>
            <a:r>
              <a:rPr lang="en-US" altLang="zh-CN" dirty="0" smtClean="0"/>
              <a:t>returns </a:t>
            </a:r>
            <a:r>
              <a:rPr lang="en-US" altLang="zh-CN" dirty="0"/>
              <a:t>a low value. </a:t>
            </a:r>
            <a:endParaRPr lang="en-US" altLang="zh-CN" dirty="0" smtClean="0"/>
          </a:p>
          <a:p>
            <a:pPr lvl="1"/>
            <a:r>
              <a:rPr lang="en-US" altLang="zh-CN" dirty="0"/>
              <a:t>Then we can flag the samples as malicious and add it to the retraining set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Gradually make our approach more accurate</a:t>
            </a:r>
            <a:endParaRPr lang="zh-CN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51520" y="862499"/>
            <a:ext cx="8229600" cy="184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Object</a:t>
            </a:r>
          </a:p>
          <a:p>
            <a:pPr lvl="1"/>
            <a:r>
              <a:rPr lang="en-US" altLang="zh-CN" dirty="0" smtClean="0"/>
              <a:t>Dynamic </a:t>
            </a:r>
            <a:r>
              <a:rPr lang="en-US" altLang="zh-CN" dirty="0"/>
              <a:t>guide the learning procedure of behavior analysis engine. </a:t>
            </a:r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299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8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OUTLINE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sp>
        <p:nvSpPr>
          <p:cNvPr id="3075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 PROPOSED APPROACH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EXPERIMENTAL EVALUATION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DISCUSSION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fld id="{B84C9DB4-3095-402C-AC15-B0D6D450D411}" type="slidenum">
              <a:rPr lang="zh-TW" altLang="en-US">
                <a:solidFill>
                  <a:srgbClr val="898989"/>
                </a:solidFill>
              </a:rPr>
              <a:pPr/>
              <a:t>16</a:t>
            </a:fld>
            <a:endParaRPr lang="zh-TW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2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Implementation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825025"/>
            <a:ext cx="8229600" cy="249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Use </a:t>
            </a:r>
            <a:r>
              <a:rPr lang="en-US" altLang="zh-CN" dirty="0"/>
              <a:t>cuckoo as our analysis </a:t>
            </a:r>
            <a:r>
              <a:rPr lang="en-US" altLang="zh-CN" dirty="0" smtClean="0"/>
              <a:t>system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leading open source automated malware analysis system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>
                <a:hlinkClick r:id="rId3"/>
              </a:rPr>
              <a:t>http://www.cuckoosandbox.org/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62880" y="3212976"/>
            <a:ext cx="82296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Binaries </a:t>
            </a:r>
          </a:p>
          <a:p>
            <a:pPr lvl="1"/>
            <a:r>
              <a:rPr lang="en-US" altLang="zh-CN" dirty="0" smtClean="0"/>
              <a:t>collected </a:t>
            </a:r>
            <a:r>
              <a:rPr lang="en-US" altLang="zh-CN" dirty="0"/>
              <a:t>from Open </a:t>
            </a:r>
            <a:r>
              <a:rPr lang="en-US" altLang="zh-CN" dirty="0" smtClean="0"/>
              <a:t>Malware</a:t>
            </a:r>
          </a:p>
          <a:p>
            <a:pPr lvl="1"/>
            <a:r>
              <a:rPr lang="en-US" altLang="zh-CN" dirty="0">
                <a:hlinkClick r:id="rId3"/>
              </a:rPr>
              <a:t>http://www.cuckoosandbox.org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  <a:p>
            <a:pPr lvl="1"/>
            <a:r>
              <a:rPr lang="en-US" altLang="zh-CN" dirty="0"/>
              <a:t>625 binaries, about 237 are ineffective, 388 samples (338 bots and 50 benign)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290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Experiments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7544" y="908720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We make three  experiments:</a:t>
            </a:r>
          </a:p>
          <a:p>
            <a:pPr lvl="1"/>
            <a:r>
              <a:rPr lang="en-US" altLang="zh-CN" dirty="0" smtClean="0"/>
              <a:t>signature-based </a:t>
            </a:r>
            <a:r>
              <a:rPr lang="en-US" altLang="zh-CN" dirty="0"/>
              <a:t>bot </a:t>
            </a:r>
            <a:r>
              <a:rPr lang="en-US" altLang="zh-CN" dirty="0" smtClean="0"/>
              <a:t>detection</a:t>
            </a:r>
          </a:p>
          <a:p>
            <a:pPr lvl="1"/>
            <a:r>
              <a:rPr lang="en-US" altLang="zh-CN" dirty="0"/>
              <a:t>behavior-based bot </a:t>
            </a:r>
            <a:r>
              <a:rPr lang="en-US" altLang="zh-CN" dirty="0" smtClean="0"/>
              <a:t>detection</a:t>
            </a:r>
          </a:p>
          <a:p>
            <a:pPr lvl="1"/>
            <a:r>
              <a:rPr lang="en-US" altLang="zh-CN" dirty="0"/>
              <a:t>behavior and signature correlated bot detection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3717032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 behavior-based bot detection experiment, we divide the samples into 10 groups, </a:t>
            </a:r>
            <a:r>
              <a:rPr lang="en-US" altLang="zh-CN" dirty="0" smtClean="0"/>
              <a:t>9 </a:t>
            </a:r>
            <a:r>
              <a:rPr lang="en-US" altLang="zh-CN" dirty="0"/>
              <a:t>of them are used for training, and the rest 1 is for evaluation.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22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Experiment Results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69296"/>
              </p:ext>
            </p:extLst>
          </p:nvPr>
        </p:nvGraphicFramePr>
        <p:xfrm>
          <a:off x="827584" y="1556792"/>
          <a:ext cx="705678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2"/>
                <a:gridCol w="2352262"/>
                <a:gridCol w="2352262"/>
              </a:tblGrid>
              <a:tr h="4097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r>
                        <a:rPr lang="en-US" altLang="zh-CN" baseline="0" dirty="0" smtClean="0"/>
                        <a:t> Positive Rate (FP)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r>
                        <a:rPr lang="en-US" altLang="zh-CN" baseline="0" dirty="0" smtClean="0"/>
                        <a:t> Negative Rate(FN)</a:t>
                      </a:r>
                      <a:endParaRPr lang="zh-CN" altLang="en-US" dirty="0"/>
                    </a:p>
                  </a:txBody>
                  <a:tcPr/>
                </a:tc>
              </a:tr>
              <a:tr h="415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Signature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1.78%</a:t>
                      </a:r>
                      <a:endParaRPr lang="zh-CN" altLang="en-US" dirty="0"/>
                    </a:p>
                  </a:txBody>
                  <a:tcPr/>
                </a:tc>
              </a:tr>
              <a:tr h="415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Behavior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</a:p>
                  </a:txBody>
                  <a:tcPr/>
                </a:tc>
              </a:tr>
              <a:tr h="4154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Correlated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3717032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zh-CN" dirty="0"/>
              <a:t>Signature has 0% FP;</a:t>
            </a:r>
          </a:p>
          <a:p>
            <a:pPr marL="514350" indent="-514350">
              <a:buAutoNum type="arabicPeriod"/>
            </a:pPr>
            <a:r>
              <a:rPr lang="en-US" altLang="zh-CN" dirty="0"/>
              <a:t>Correlated approach decreases FP to 5.56%</a:t>
            </a:r>
          </a:p>
          <a:p>
            <a:pPr marL="514350" indent="-514350">
              <a:buAutoNum type="arabicPeriod"/>
            </a:pPr>
            <a:r>
              <a:rPr lang="en-US" altLang="zh-CN" dirty="0"/>
              <a:t>Correlated approach can have a better detection accuracy</a:t>
            </a:r>
          </a:p>
        </p:txBody>
      </p:sp>
    </p:spTree>
    <p:extLst>
      <p:ext uri="{BB962C8B-B14F-4D97-AF65-F5344CB8AC3E}">
        <p14:creationId xmlns:p14="http://schemas.microsoft.com/office/powerpoint/2010/main" val="76979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8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OUTLINE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sp>
        <p:nvSpPr>
          <p:cNvPr id="3075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THE PROPOSED APPROACH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EXPERIMENTAL EVALUATION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DISCUSSION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CONCLUSION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77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8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OUTLINE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sp>
        <p:nvSpPr>
          <p:cNvPr id="3075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 PROPOSED APPROACH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EXPERIMENTAL EVALUATION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DISCUSSION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fld id="{B84C9DB4-3095-402C-AC15-B0D6D450D411}" type="slidenum">
              <a:rPr lang="zh-TW" altLang="en-US">
                <a:solidFill>
                  <a:srgbClr val="898989"/>
                </a:solidFill>
              </a:rPr>
              <a:pPr/>
              <a:t>20</a:t>
            </a:fld>
            <a:endParaRPr lang="zh-TW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9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Discussion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7544" y="1268760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Correlation </a:t>
            </a:r>
            <a:r>
              <a:rPr lang="en-US" altLang="zh-CN" dirty="0" smtClean="0"/>
              <a:t>engine</a:t>
            </a:r>
            <a:endParaRPr lang="en-US" altLang="zh-CN" dirty="0"/>
          </a:p>
          <a:p>
            <a:pPr lvl="1"/>
            <a:r>
              <a:rPr lang="en-US" altLang="zh-CN" dirty="0" smtClean="0"/>
              <a:t>Can get a well detection result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little </a:t>
            </a:r>
            <a:r>
              <a:rPr lang="en-US" altLang="zh-CN" dirty="0" smtClean="0"/>
              <a:t>straightforward</a:t>
            </a:r>
          </a:p>
          <a:p>
            <a:pPr lvl="1"/>
            <a:r>
              <a:rPr lang="en-US" altLang="zh-CN" dirty="0" smtClean="0"/>
              <a:t>Not well enough to balance </a:t>
            </a:r>
            <a:r>
              <a:rPr lang="en-US" altLang="zh-CN" dirty="0"/>
              <a:t>the </a:t>
            </a:r>
            <a:r>
              <a:rPr lang="en-US" altLang="zh-CN" dirty="0" smtClean="0"/>
              <a:t>weights </a:t>
            </a:r>
            <a:r>
              <a:rPr lang="en-US" altLang="zh-CN" dirty="0"/>
              <a:t>of signature and behavior </a:t>
            </a:r>
            <a:r>
              <a:rPr lang="en-US" altLang="zh-CN" dirty="0" smtClean="0"/>
              <a:t>in different situations</a:t>
            </a:r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18864" y="4013447"/>
            <a:ext cx="8229600" cy="279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Feedback </a:t>
            </a:r>
            <a:r>
              <a:rPr lang="en-US" altLang="zh-CN" dirty="0"/>
              <a:t>mechanism</a:t>
            </a:r>
          </a:p>
          <a:p>
            <a:pPr lvl="1"/>
            <a:r>
              <a:rPr lang="en-US" altLang="zh-TW" dirty="0" smtClean="0"/>
              <a:t>An interesting mechanism</a:t>
            </a:r>
          </a:p>
          <a:p>
            <a:pPr lvl="1"/>
            <a:r>
              <a:rPr lang="en-US" altLang="zh-TW" dirty="0"/>
              <a:t>Can get a well </a:t>
            </a:r>
            <a:r>
              <a:rPr lang="en-US" altLang="zh-TW" dirty="0" smtClean="0"/>
              <a:t>imaginable result</a:t>
            </a:r>
          </a:p>
          <a:p>
            <a:pPr lvl="1"/>
            <a:r>
              <a:rPr lang="en-US" altLang="zh-TW" dirty="0" smtClean="0"/>
              <a:t>Need further theoretical proof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424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8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OUTLINE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sp>
        <p:nvSpPr>
          <p:cNvPr id="3075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 PROPOSED APPROACH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EXPERIMENTAL EVALUATION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DISCUSSION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CONCLUSION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fld id="{B84C9DB4-3095-402C-AC15-B0D6D450D411}" type="slidenum">
              <a:rPr lang="zh-TW" altLang="en-US">
                <a:solidFill>
                  <a:srgbClr val="898989"/>
                </a:solidFill>
              </a:rPr>
              <a:pPr/>
              <a:t>22</a:t>
            </a:fld>
            <a:endParaRPr lang="zh-TW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0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CONCLUSION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304256"/>
          </a:xfrm>
        </p:spPr>
        <p:txBody>
          <a:bodyPr/>
          <a:lstStyle/>
          <a:p>
            <a:r>
              <a:rPr lang="en-US" altLang="zh-CN" dirty="0" smtClean="0"/>
              <a:t>Correlated detection approach </a:t>
            </a:r>
            <a:r>
              <a:rPr lang="en-US" altLang="zh-CN" dirty="0"/>
              <a:t>can get </a:t>
            </a:r>
            <a:r>
              <a:rPr lang="en-US" altLang="zh-CN" dirty="0" smtClean="0"/>
              <a:t>a better </a:t>
            </a:r>
            <a:r>
              <a:rPr lang="en-US" altLang="zh-CN" dirty="0"/>
              <a:t>detection result than </a:t>
            </a:r>
            <a:r>
              <a:rPr lang="en-US" altLang="zh-CN" dirty="0" smtClean="0"/>
              <a:t>pure signature or pure behavior.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3933056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Need a lot of further works…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90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132856"/>
            <a:ext cx="822960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 smtClean="0"/>
              <a:t>Thanks!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3284984"/>
            <a:ext cx="756084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			</a:t>
            </a:r>
            <a:r>
              <a:rPr lang="en-US" altLang="zh-CN" sz="4800" dirty="0" smtClean="0"/>
              <a:t>Questions?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6979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8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OUTLINE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sp>
        <p:nvSpPr>
          <p:cNvPr id="3075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 PROPOSED APPROACH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EXPERIMENTAL EVALUATION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DISCUSSION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2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What is botnet and bot?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712968" cy="15841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Botnet is a network composed by a large scale of infected hosts under the control of </a:t>
            </a:r>
            <a:r>
              <a:rPr lang="en-US" altLang="zh-CN" dirty="0" err="1" smtClean="0"/>
              <a:t>botmaster</a:t>
            </a:r>
            <a:r>
              <a:rPr lang="en-US" altLang="zh-CN" dirty="0" smtClean="0"/>
              <a:t> through </a:t>
            </a:r>
            <a:r>
              <a:rPr lang="en-US" altLang="zh-TW" dirty="0" smtClean="0"/>
              <a:t>Command and Control (C&amp;C) channel.</a:t>
            </a:r>
          </a:p>
        </p:txBody>
      </p:sp>
      <p:grpSp>
        <p:nvGrpSpPr>
          <p:cNvPr id="5129" name="组合 5128"/>
          <p:cNvGrpSpPr/>
          <p:nvPr/>
        </p:nvGrpSpPr>
        <p:grpSpPr>
          <a:xfrm>
            <a:off x="1312485" y="3140968"/>
            <a:ext cx="5555159" cy="2719109"/>
            <a:chOff x="1312485" y="3140968"/>
            <a:chExt cx="5555159" cy="2719109"/>
          </a:xfrm>
        </p:grpSpPr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398726" y="5552300"/>
              <a:ext cx="982961" cy="307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en-US" altLang="zh-CN" b="1" dirty="0" err="1" smtClean="0">
                  <a:solidFill>
                    <a:srgbClr val="111111"/>
                  </a:solidFill>
                  <a:effectLst/>
                </a:rPr>
                <a:t>Botmaster</a:t>
              </a:r>
              <a:endParaRPr lang="zh-CN" altLang="en-US" b="1" dirty="0">
                <a:solidFill>
                  <a:srgbClr val="111111"/>
                </a:solidFill>
                <a:effectLst/>
              </a:endParaRPr>
            </a:p>
          </p:txBody>
        </p:sp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3061889" y="5552300"/>
              <a:ext cx="2004934" cy="307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rgbClr val="111111"/>
                  </a:solidFill>
                  <a:effectLst/>
                </a:rPr>
                <a:t>C&amp;C Infrastructure</a:t>
              </a:r>
              <a:endParaRPr lang="zh-CN" altLang="en-US" b="1" dirty="0">
                <a:solidFill>
                  <a:srgbClr val="111111"/>
                </a:solidFill>
                <a:effectLst/>
              </a:endParaRPr>
            </a:p>
          </p:txBody>
        </p:sp>
        <p:grpSp>
          <p:nvGrpSpPr>
            <p:cNvPr id="5128" name="组合 5127"/>
            <p:cNvGrpSpPr/>
            <p:nvPr/>
          </p:nvGrpSpPr>
          <p:grpSpPr>
            <a:xfrm>
              <a:off x="1312485" y="3140968"/>
              <a:ext cx="5482530" cy="2340799"/>
              <a:chOff x="1312485" y="3140968"/>
              <a:chExt cx="5482530" cy="2340799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2485" y="3825583"/>
                <a:ext cx="1162050" cy="10525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5" descr="C:\Users\Administrator\AppData\Local\Microsoft\Windows\Temporary Internet Files\Content.IE5\329DW6KV\MP900402186[1]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652120" y="4869159"/>
                <a:ext cx="655047" cy="6126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" descr="C:\Users\Administrator\AppData\Local\Microsoft\Windows\Temporary Internet Files\Content.IE5\329DW6KV\MP900402186[1]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642887" y="3140968"/>
                <a:ext cx="655047" cy="61260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5" descr="C:\Users\Administrator\AppData\Local\Microsoft\Windows\Temporary Internet Files\Content.IE5\329DW6KV\MP900402186[1]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642887" y="4005063"/>
                <a:ext cx="655047" cy="6126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977" y="3769149"/>
                <a:ext cx="793750" cy="11557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" name="直接箭头连接符 4"/>
              <p:cNvCxnSpPr>
                <a:cxnSpLocks noChangeShapeType="1"/>
                <a:stCxn id="6" idx="3"/>
                <a:endCxn id="10" idx="1"/>
              </p:cNvCxnSpPr>
              <p:nvPr/>
            </p:nvCxnSpPr>
            <p:spPr bwMode="auto">
              <a:xfrm flipV="1">
                <a:off x="2474535" y="4346999"/>
                <a:ext cx="934442" cy="4841"/>
              </a:xfrm>
              <a:prstGeom prst="straightConnector1">
                <a:avLst/>
              </a:prstGeom>
              <a:noFill/>
              <a:ln w="9525" algn="ctr">
                <a:solidFill>
                  <a:srgbClr val="111111"/>
                </a:solidFill>
                <a:round/>
                <a:headEnd type="arrow" w="med" len="med"/>
                <a:tailEnd type="arrow" w="med" len="med"/>
              </a:ln>
              <a:extLst/>
            </p:spPr>
          </p:cxnSp>
          <p:cxnSp>
            <p:nvCxnSpPr>
              <p:cNvPr id="14" name="直接箭头连接符 26"/>
              <p:cNvCxnSpPr>
                <a:cxnSpLocks noChangeShapeType="1"/>
                <a:stCxn id="8" idx="3"/>
              </p:cNvCxnSpPr>
              <p:nvPr/>
            </p:nvCxnSpPr>
            <p:spPr bwMode="auto">
              <a:xfrm flipH="1">
                <a:off x="4131835" y="3447272"/>
                <a:ext cx="1511052" cy="853127"/>
              </a:xfrm>
              <a:prstGeom prst="straightConnector1">
                <a:avLst/>
              </a:prstGeom>
              <a:noFill/>
              <a:ln w="9525" algn="ctr">
                <a:solidFill>
                  <a:srgbClr val="111111"/>
                </a:solidFill>
                <a:round/>
                <a:headEnd type="arrow" w="med" len="med"/>
                <a:tailEnd type="arrow" w="med" len="med"/>
              </a:ln>
              <a:extLst/>
            </p:spPr>
          </p:cxnSp>
          <p:cxnSp>
            <p:nvCxnSpPr>
              <p:cNvPr id="15" name="直接箭头连接符 26"/>
              <p:cNvCxnSpPr>
                <a:cxnSpLocks noChangeShapeType="1"/>
              </p:cNvCxnSpPr>
              <p:nvPr/>
            </p:nvCxnSpPr>
            <p:spPr bwMode="auto">
              <a:xfrm flipH="1">
                <a:off x="4109913" y="4300399"/>
                <a:ext cx="1532974" cy="1"/>
              </a:xfrm>
              <a:prstGeom prst="straightConnector1">
                <a:avLst/>
              </a:prstGeom>
              <a:noFill/>
              <a:ln w="9525" algn="ctr">
                <a:solidFill>
                  <a:srgbClr val="111111"/>
                </a:solidFill>
                <a:round/>
                <a:headEnd type="arrow" w="med" len="med"/>
                <a:tailEnd type="arrow" w="med" len="med"/>
              </a:ln>
              <a:extLst/>
            </p:spPr>
          </p:cxnSp>
          <p:cxnSp>
            <p:nvCxnSpPr>
              <p:cNvPr id="16" name="直接箭头连接符 26"/>
              <p:cNvCxnSpPr>
                <a:cxnSpLocks noChangeShapeType="1"/>
                <a:stCxn id="7" idx="3"/>
              </p:cNvCxnSpPr>
              <p:nvPr/>
            </p:nvCxnSpPr>
            <p:spPr bwMode="auto">
              <a:xfrm flipH="1" flipV="1">
                <a:off x="4109913" y="4309753"/>
                <a:ext cx="1542207" cy="865710"/>
              </a:xfrm>
              <a:prstGeom prst="straightConnector1">
                <a:avLst/>
              </a:prstGeom>
              <a:noFill/>
              <a:ln w="9525" algn="ctr">
                <a:solidFill>
                  <a:srgbClr val="111111"/>
                </a:solidFill>
                <a:round/>
                <a:headEnd type="arrow" w="med" len="med"/>
                <a:tailEnd type="arrow" w="med" len="med"/>
              </a:ln>
              <a:extLst/>
            </p:spPr>
          </p:cxnSp>
          <p:sp>
            <p:nvSpPr>
              <p:cNvPr id="17" name="TextBox 22"/>
              <p:cNvSpPr txBox="1">
                <a:spLocks noChangeArrowheads="1"/>
              </p:cNvSpPr>
              <p:nvPr/>
            </p:nvSpPr>
            <p:spPr bwMode="auto">
              <a:xfrm>
                <a:off x="6300192" y="4165878"/>
                <a:ext cx="4539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1pPr>
                <a:lvl2pPr marL="742950" indent="-28575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2pPr>
                <a:lvl3pPr marL="11430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3pPr>
                <a:lvl4pPr marL="16002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4pPr>
                <a:lvl5pPr marL="20574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9pPr>
              </a:lstStyle>
              <a:p>
                <a:pPr eaLnBrk="1" hangingPunct="1"/>
                <a:r>
                  <a:rPr lang="en-US" altLang="zh-CN" b="1" dirty="0" smtClean="0">
                    <a:solidFill>
                      <a:srgbClr val="111111"/>
                    </a:solidFill>
                    <a:effectLst/>
                  </a:rPr>
                  <a:t>Bot</a:t>
                </a:r>
                <a:endParaRPr lang="zh-CN" altLang="en-US" b="1" dirty="0">
                  <a:solidFill>
                    <a:srgbClr val="111111"/>
                  </a:solidFill>
                  <a:effectLst/>
                </a:endParaRPr>
              </a:p>
            </p:txBody>
          </p:sp>
          <p:sp>
            <p:nvSpPr>
              <p:cNvPr id="18" name="TextBox 22"/>
              <p:cNvSpPr txBox="1">
                <a:spLocks noChangeArrowheads="1"/>
              </p:cNvSpPr>
              <p:nvPr/>
            </p:nvSpPr>
            <p:spPr bwMode="auto">
              <a:xfrm>
                <a:off x="6300192" y="3299574"/>
                <a:ext cx="4539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1pPr>
                <a:lvl2pPr marL="742950" indent="-28575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2pPr>
                <a:lvl3pPr marL="11430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3pPr>
                <a:lvl4pPr marL="16002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4pPr>
                <a:lvl5pPr marL="20574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9pPr>
              </a:lstStyle>
              <a:p>
                <a:pPr eaLnBrk="1" hangingPunct="1"/>
                <a:r>
                  <a:rPr lang="en-US" altLang="zh-CN" b="1" dirty="0" smtClean="0">
                    <a:solidFill>
                      <a:srgbClr val="111111"/>
                    </a:solidFill>
                    <a:effectLst/>
                  </a:rPr>
                  <a:t>Bot</a:t>
                </a:r>
                <a:endParaRPr lang="zh-CN" altLang="en-US" b="1" dirty="0">
                  <a:solidFill>
                    <a:srgbClr val="111111"/>
                  </a:solidFill>
                  <a:effectLst/>
                </a:endParaRPr>
              </a:p>
            </p:txBody>
          </p:sp>
          <p:sp>
            <p:nvSpPr>
              <p:cNvPr id="19" name="TextBox 22"/>
              <p:cNvSpPr txBox="1">
                <a:spLocks noChangeArrowheads="1"/>
              </p:cNvSpPr>
              <p:nvPr/>
            </p:nvSpPr>
            <p:spPr bwMode="auto">
              <a:xfrm>
                <a:off x="6341045" y="4977711"/>
                <a:ext cx="4539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1pPr>
                <a:lvl2pPr marL="742950" indent="-28575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2pPr>
                <a:lvl3pPr marL="11430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3pPr>
                <a:lvl4pPr marL="16002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4pPr>
                <a:lvl5pPr marL="2057400" indent="-228600" eaLnBrk="0" hangingPunct="0"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bg1"/>
                    </a:solidFill>
                    <a:latin typeface="Times New Roman" pitchFamily="18" charset="0"/>
                    <a:ea typeface="Gulim" pitchFamily="34" charset="-127"/>
                  </a:defRPr>
                </a:lvl9pPr>
              </a:lstStyle>
              <a:p>
                <a:pPr eaLnBrk="1" hangingPunct="1"/>
                <a:r>
                  <a:rPr lang="en-US" altLang="zh-CN" b="1" dirty="0" smtClean="0">
                    <a:solidFill>
                      <a:srgbClr val="111111"/>
                    </a:solidFill>
                    <a:effectLst/>
                  </a:rPr>
                  <a:t>Bot</a:t>
                </a:r>
                <a:endParaRPr lang="zh-CN" altLang="en-US" b="1" dirty="0">
                  <a:solidFill>
                    <a:srgbClr val="111111"/>
                  </a:solidFill>
                  <a:effectLst/>
                </a:endParaRPr>
              </a:p>
            </p:txBody>
          </p:sp>
        </p:grp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5580112" y="5552300"/>
              <a:ext cx="1287532" cy="307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rgbClr val="111111"/>
                  </a:solidFill>
                </a:rPr>
                <a:t>Infected Hosts</a:t>
              </a:r>
              <a:endParaRPr lang="zh-CN" altLang="en-US" b="1" dirty="0">
                <a:solidFill>
                  <a:srgbClr val="111111"/>
                </a:solidFill>
                <a:effectLst/>
              </a:endParaRPr>
            </a:p>
          </p:txBody>
        </p:sp>
      </p:grpSp>
      <p:sp>
        <p:nvSpPr>
          <p:cNvPr id="23" name="內容版面配置區 2"/>
          <p:cNvSpPr txBox="1">
            <a:spLocks/>
          </p:cNvSpPr>
          <p:nvPr/>
        </p:nvSpPr>
        <p:spPr>
          <a:xfrm>
            <a:off x="467544" y="2483514"/>
            <a:ext cx="8712968" cy="801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Bot is the infected host.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08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What is botnet and bot?</a:t>
            </a:r>
            <a:endParaRPr lang="zh-CN" altLang="en-US" dirty="0"/>
          </a:p>
        </p:txBody>
      </p:sp>
      <p:sp>
        <p:nvSpPr>
          <p:cNvPr id="4" name="內容版面配置區 2"/>
          <p:cNvSpPr txBox="1">
            <a:spLocks noGrp="1"/>
          </p:cNvSpPr>
          <p:nvPr>
            <p:ph idx="1"/>
          </p:nvPr>
        </p:nvSpPr>
        <p:spPr>
          <a:xfrm>
            <a:off x="590872" y="1052736"/>
            <a:ext cx="8157592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 basic elements:</a:t>
            </a:r>
          </a:p>
          <a:p>
            <a:pPr lvl="1"/>
            <a:r>
              <a:rPr lang="en-US" altLang="zh-TW" dirty="0" smtClean="0"/>
              <a:t>Bot, C&amp;C channel, </a:t>
            </a:r>
            <a:r>
              <a:rPr lang="en-US" altLang="zh-TW" dirty="0" err="1" smtClean="0"/>
              <a:t>botmaster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62880" y="4293096"/>
            <a:ext cx="8229600" cy="15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 major threat to Internet security</a:t>
            </a:r>
          </a:p>
          <a:p>
            <a:pPr lvl="1"/>
            <a:r>
              <a:rPr lang="en-US" altLang="zh-TW" dirty="0" err="1" smtClean="0"/>
              <a:t>DDoS</a:t>
            </a:r>
            <a:r>
              <a:rPr lang="en-US" altLang="zh-TW" dirty="0" smtClean="0"/>
              <a:t>, spam, identity theft, </a:t>
            </a:r>
            <a:r>
              <a:rPr lang="en-US" altLang="zh-CN" dirty="0" smtClean="0"/>
              <a:t>phishing</a:t>
            </a:r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2348880"/>
            <a:ext cx="815759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Various C&amp;C channels</a:t>
            </a:r>
          </a:p>
          <a:p>
            <a:pPr lvl="1"/>
            <a:r>
              <a:rPr lang="en-US" altLang="zh-TW" dirty="0"/>
              <a:t>Centralized: IRC, HTTP</a:t>
            </a:r>
          </a:p>
          <a:p>
            <a:pPr lvl="1"/>
            <a:r>
              <a:rPr lang="en-US" altLang="zh-TW" dirty="0"/>
              <a:t>Decentralized: peer-to-peer(P2P)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82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Existing Detection Approaches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7544" y="876255"/>
            <a:ext cx="8229600" cy="15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Network-based</a:t>
            </a:r>
          </a:p>
          <a:p>
            <a:pPr lvl="1"/>
            <a:r>
              <a:rPr lang="en-US" altLang="zh-CN" dirty="0" smtClean="0"/>
              <a:t>Analyze </a:t>
            </a:r>
            <a:r>
              <a:rPr lang="en-US" altLang="zh-CN" dirty="0"/>
              <a:t>network traffic to filter out the bot host</a:t>
            </a:r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18864" y="2204864"/>
            <a:ext cx="8229600" cy="79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Host-based</a:t>
            </a:r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18864" y="3068960"/>
            <a:ext cx="8229600" cy="15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Signature-based </a:t>
            </a:r>
            <a:r>
              <a:rPr lang="en-US" altLang="zh-CN" dirty="0"/>
              <a:t>approach </a:t>
            </a:r>
            <a:endParaRPr lang="en-US" altLang="zh-CN" dirty="0" smtClean="0"/>
          </a:p>
          <a:p>
            <a:pPr lvl="1"/>
            <a:r>
              <a:rPr lang="en-US" altLang="zh-CN" dirty="0"/>
              <a:t>extracts the feature information of the suspicious program to match with a knowledge </a:t>
            </a:r>
            <a:r>
              <a:rPr lang="en-US" altLang="zh-CN" dirty="0" smtClean="0"/>
              <a:t>database</a:t>
            </a:r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90872" y="4869160"/>
            <a:ext cx="8229600" cy="15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Behavior-based </a:t>
            </a:r>
            <a:r>
              <a:rPr lang="en-US" altLang="zh-CN" dirty="0"/>
              <a:t>approach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Monitors the </a:t>
            </a:r>
            <a:r>
              <a:rPr lang="en-US" altLang="zh-CN" dirty="0"/>
              <a:t>abnormal behaviors on host to determine whether the host is infected</a:t>
            </a:r>
          </a:p>
          <a:p>
            <a:pPr lvl="1"/>
            <a:endParaRPr lang="en-US" altLang="zh-CN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43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92" y="-27384"/>
            <a:ext cx="8229600" cy="92211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The Problem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080393"/>
              </p:ext>
            </p:extLst>
          </p:nvPr>
        </p:nvGraphicFramePr>
        <p:xfrm>
          <a:off x="323528" y="1864669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880320"/>
                <a:gridCol w="3466728"/>
              </a:tblGrid>
              <a:tr h="1208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Advantage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Disadvantage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Signature-based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Low risk</a:t>
                      </a:r>
                    </a:p>
                    <a:p>
                      <a:r>
                        <a:rPr lang="en-US" altLang="zh-CN" dirty="0" smtClean="0"/>
                        <a:t>Low false positives</a:t>
                      </a:r>
                    </a:p>
                    <a:p>
                      <a:r>
                        <a:rPr lang="en-US" altLang="zh-CN" dirty="0" smtClean="0"/>
                        <a:t>Low overhead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Unable to detect novel bots</a:t>
                      </a:r>
                    </a:p>
                    <a:p>
                      <a:r>
                        <a:rPr lang="en-US" altLang="zh-CN" dirty="0" smtClean="0"/>
                        <a:t>Unable to deal with obfuscations</a:t>
                      </a:r>
                    </a:p>
                    <a:p>
                      <a:r>
                        <a:rPr lang="en-US" altLang="zh-CN" dirty="0" smtClean="0"/>
                        <a:t>Require a lot of prior knowledge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Behavior-based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Can detect novel bots</a:t>
                      </a:r>
                    </a:p>
                    <a:p>
                      <a:r>
                        <a:rPr lang="en-US" altLang="zh-CN" dirty="0" smtClean="0"/>
                        <a:t>Can deal with obfuscations</a:t>
                      </a:r>
                    </a:p>
                    <a:p>
                      <a:r>
                        <a:rPr lang="en-US" altLang="zh-CN" dirty="0" smtClean="0"/>
                        <a:t>Perform real-time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 risk</a:t>
                      </a:r>
                    </a:p>
                    <a:p>
                      <a:r>
                        <a:rPr lang="en-US" altLang="zh-CN" dirty="0" smtClean="0"/>
                        <a:t>Low detection accuracy</a:t>
                      </a:r>
                    </a:p>
                    <a:p>
                      <a:r>
                        <a:rPr lang="en-US" altLang="zh-CN" dirty="0" smtClean="0"/>
                        <a:t>High overhead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23528" y="1600200"/>
            <a:ext cx="8208912" cy="24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9512" y="1340768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Signature VS. </a:t>
            </a:r>
            <a:r>
              <a:rPr lang="en-US" altLang="zh-CN" dirty="0" smtClean="0"/>
              <a:t>Behavior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14468" y="5442098"/>
            <a:ext cx="8239909" cy="1415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BotCatch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-Combine  behavior and signature detection </a:t>
            </a:r>
            <a:r>
              <a:rPr lang="en-US" altLang="zh-CN" dirty="0" smtClean="0"/>
              <a:t>to </a:t>
            </a:r>
            <a:r>
              <a:rPr lang="en-US" altLang="zh-CN" dirty="0"/>
              <a:t>overcome their drawbacks.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79512" y="4149080"/>
            <a:ext cx="8640960" cy="1415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 question </a:t>
            </a:r>
            <a:r>
              <a:rPr lang="en-US" altLang="zh-CN" dirty="0" smtClean="0"/>
              <a:t>occurred</a:t>
            </a:r>
          </a:p>
          <a:p>
            <a:pPr marL="0" indent="0">
              <a:buNone/>
            </a:pPr>
            <a:r>
              <a:rPr lang="en-US" altLang="zh-CN" dirty="0" smtClean="0"/>
              <a:t>     -Is </a:t>
            </a:r>
            <a:r>
              <a:rPr lang="en-US" altLang="zh-CN" dirty="0"/>
              <a:t>it better if we combine these two approaches?</a:t>
            </a:r>
          </a:p>
        </p:txBody>
      </p:sp>
    </p:spTree>
    <p:extLst>
      <p:ext uri="{BB962C8B-B14F-4D97-AF65-F5344CB8AC3E}">
        <p14:creationId xmlns:p14="http://schemas.microsoft.com/office/powerpoint/2010/main" val="309290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8"/>
          <p:cNvSpPr>
            <a:spLocks noGrp="1"/>
          </p:cNvSpPr>
          <p:nvPr>
            <p:ph type="title"/>
          </p:nvPr>
        </p:nvSpPr>
        <p:spPr>
          <a:xfrm>
            <a:off x="395536" y="-90264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OUTLINE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sp>
        <p:nvSpPr>
          <p:cNvPr id="3075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/>
              <a:t>THE PROPOSED APPROACH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EXPERIMENTAL EVALUATION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DISCUSSION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fld id="{B84C9DB4-3095-402C-AC15-B0D6D450D411}" type="slidenum">
              <a:rPr lang="zh-TW" altLang="en-US">
                <a:solidFill>
                  <a:srgbClr val="898989"/>
                </a:solidFill>
              </a:rPr>
              <a:pPr/>
              <a:t>8</a:t>
            </a:fld>
            <a:endParaRPr lang="zh-TW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System architecture of </a:t>
            </a:r>
            <a:r>
              <a:rPr lang="en-US" altLang="zh-CN" dirty="0" err="1" smtClean="0">
                <a:solidFill>
                  <a:srgbClr val="FFFF00"/>
                </a:solidFill>
              </a:rPr>
              <a:t>BotCatch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99860"/>
              </p:ext>
            </p:extLst>
          </p:nvPr>
        </p:nvGraphicFramePr>
        <p:xfrm>
          <a:off x="467544" y="1700808"/>
          <a:ext cx="8383270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6404040" imgH="3300120" progId="Visio.Drawing.11">
                  <p:embed/>
                </p:oleObj>
              </mc:Choice>
              <mc:Fallback>
                <p:oleObj name="Visio" r:id="rId3" imgW="6404040" imgH="33001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700808"/>
                        <a:ext cx="8383270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3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834</Words>
  <Application>Microsoft Office PowerPoint</Application>
  <PresentationFormat>全屏显示(4:3)</PresentationFormat>
  <Paragraphs>224</Paragraphs>
  <Slides>24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Visio</vt:lpstr>
      <vt:lpstr>PowerPoint 演示文稿</vt:lpstr>
      <vt:lpstr>OUTLINE</vt:lpstr>
      <vt:lpstr>OUTLINE</vt:lpstr>
      <vt:lpstr>What is botnet and bot?</vt:lpstr>
      <vt:lpstr>What is botnet and bot?</vt:lpstr>
      <vt:lpstr>Existing Detection Approaches</vt:lpstr>
      <vt:lpstr>The Problem</vt:lpstr>
      <vt:lpstr>OUTLINE</vt:lpstr>
      <vt:lpstr>System architecture of BotCatch</vt:lpstr>
      <vt:lpstr>M1: Analysis Engine</vt:lpstr>
      <vt:lpstr>M2: Signature Analysis Engine</vt:lpstr>
      <vt:lpstr>M3: Behavior Analysis Engine</vt:lpstr>
      <vt:lpstr>M3: Behavior Analysis Engine</vt:lpstr>
      <vt:lpstr>M4: Correlation Engine</vt:lpstr>
      <vt:lpstr>Feedback mechanism</vt:lpstr>
      <vt:lpstr>OUTLINE</vt:lpstr>
      <vt:lpstr>Implementation</vt:lpstr>
      <vt:lpstr>Experiments</vt:lpstr>
      <vt:lpstr>Experiment Results</vt:lpstr>
      <vt:lpstr>OUTLINE</vt:lpstr>
      <vt:lpstr>Discussion</vt:lpstr>
      <vt:lpstr>OUTLINE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acm</dc:creator>
  <cp:lastModifiedBy>JLU</cp:lastModifiedBy>
  <cp:revision>103</cp:revision>
  <dcterms:created xsi:type="dcterms:W3CDTF">2013-11-06T03:01:14Z</dcterms:created>
  <dcterms:modified xsi:type="dcterms:W3CDTF">2013-11-09T14:23:05Z</dcterms:modified>
</cp:coreProperties>
</file>