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9" r:id="rId3"/>
    <p:sldId id="258" r:id="rId4"/>
    <p:sldId id="260" r:id="rId5"/>
    <p:sldId id="261" r:id="rId6"/>
    <p:sldId id="438" r:id="rId7"/>
    <p:sldId id="440" r:id="rId8"/>
    <p:sldId id="442" r:id="rId9"/>
    <p:sldId id="445" r:id="rId10"/>
    <p:sldId id="452" r:id="rId11"/>
    <p:sldId id="453" r:id="rId12"/>
    <p:sldId id="456" r:id="rId13"/>
    <p:sldId id="458" r:id="rId14"/>
    <p:sldId id="457" r:id="rId15"/>
    <p:sldId id="459" r:id="rId16"/>
    <p:sldId id="460" r:id="rId17"/>
    <p:sldId id="461" r:id="rId18"/>
    <p:sldId id="462" r:id="rId19"/>
    <p:sldId id="465" r:id="rId20"/>
    <p:sldId id="466" r:id="rId21"/>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75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414141"/>
        </a:solidFill>
        <a:effectLst/>
        <a:uFillTx/>
        <a:latin typeface="Palatino"/>
        <a:ea typeface="Palatino"/>
        <a:cs typeface="Palatino"/>
        <a:sym typeface="Palatino"/>
      </a:defRPr>
    </a:lvl1pPr>
    <a:lvl2pPr marL="0" marR="0" indent="114300" algn="ctr" defTabSz="41275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414141"/>
        </a:solidFill>
        <a:effectLst/>
        <a:uFillTx/>
        <a:latin typeface="Palatino"/>
        <a:ea typeface="Palatino"/>
        <a:cs typeface="Palatino"/>
        <a:sym typeface="Palatino"/>
      </a:defRPr>
    </a:lvl2pPr>
    <a:lvl3pPr marL="0" marR="0" indent="228600" algn="ctr" defTabSz="41275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414141"/>
        </a:solidFill>
        <a:effectLst/>
        <a:uFillTx/>
        <a:latin typeface="Palatino"/>
        <a:ea typeface="Palatino"/>
        <a:cs typeface="Palatino"/>
        <a:sym typeface="Palatino"/>
      </a:defRPr>
    </a:lvl3pPr>
    <a:lvl4pPr marL="0" marR="0" indent="342900" algn="ctr" defTabSz="41275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414141"/>
        </a:solidFill>
        <a:effectLst/>
        <a:uFillTx/>
        <a:latin typeface="Palatino"/>
        <a:ea typeface="Palatino"/>
        <a:cs typeface="Palatino"/>
        <a:sym typeface="Palatino"/>
      </a:defRPr>
    </a:lvl4pPr>
    <a:lvl5pPr marL="0" marR="0" indent="457200" algn="ctr" defTabSz="41275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414141"/>
        </a:solidFill>
        <a:effectLst/>
        <a:uFillTx/>
        <a:latin typeface="Palatino"/>
        <a:ea typeface="Palatino"/>
        <a:cs typeface="Palatino"/>
        <a:sym typeface="Palatino"/>
      </a:defRPr>
    </a:lvl5pPr>
    <a:lvl6pPr marL="0" marR="0" indent="571500" algn="ctr" defTabSz="41275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414141"/>
        </a:solidFill>
        <a:effectLst/>
        <a:uFillTx/>
        <a:latin typeface="Palatino"/>
        <a:ea typeface="Palatino"/>
        <a:cs typeface="Palatino"/>
        <a:sym typeface="Palatino"/>
      </a:defRPr>
    </a:lvl6pPr>
    <a:lvl7pPr marL="0" marR="0" indent="685800" algn="ctr" defTabSz="41275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414141"/>
        </a:solidFill>
        <a:effectLst/>
        <a:uFillTx/>
        <a:latin typeface="Palatino"/>
        <a:ea typeface="Palatino"/>
        <a:cs typeface="Palatino"/>
        <a:sym typeface="Palatino"/>
      </a:defRPr>
    </a:lvl7pPr>
    <a:lvl8pPr marL="0" marR="0" indent="800100" algn="ctr" defTabSz="41275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414141"/>
        </a:solidFill>
        <a:effectLst/>
        <a:uFillTx/>
        <a:latin typeface="Palatino"/>
        <a:ea typeface="Palatino"/>
        <a:cs typeface="Palatino"/>
        <a:sym typeface="Palatino"/>
      </a:defRPr>
    </a:lvl8pPr>
    <a:lvl9pPr marL="0" marR="0" indent="914400" algn="ctr" defTabSz="41275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4286"/>
  </p:normalViewPr>
  <p:slideViewPr>
    <p:cSldViewPr snapToGrid="0" snapToObjects="1">
      <p:cViewPr varScale="1">
        <p:scale>
          <a:sx n="107" d="100"/>
          <a:sy n="107" d="100"/>
        </p:scale>
        <p:origin x="1280" y="16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16:43:12.400"/>
    </inkml:context>
    <inkml:brush xml:id="br0">
      <inkml:brushProperty name="width" value="0.08571" units="cm"/>
      <inkml:brushProperty name="height" value="0.08571" units="cm"/>
    </inkml:brush>
  </inkml:definitions>
  <inkml:trace contextRef="#ctx0" brushRef="#br0">4912 122 8371,'-12'-23'-27,"1"0"1,5 2 0,-4 7 0,1 5 0,1-1 0,-2 2 0,1 1 0,-7 3 0,-5 2 0,-11 2 0,-17 2 0,-27 5 0,21 2 0,-6 4 0,-18 5 0,-7 4-170,19-3 0,-4 1 0,-2 2 0,-16 7 1,-5 3-1,-2 2 156,14-6 0,-3 2 0,-1 1 1,-1 1-1,11-4 0,0 1 1,-2 0-1,-1 1 0,0 2-558,-7 2 1,-2 1 0,0 1-1,-1 0 1,2 1 0,0 0 0,2 1-1,-1 0 1,0 0 0,-1 1 606,-2 2 0,-1 0 0,0 1 0,-1 0 1,2 0-1,0 1 0,0 0 0,1 0 1,-1 1-1,0 0-54,13-7 0,1 0 0,-1 0 0,-1 1 0,1 0 0,1 0 0,-2 1 0,0 1 0,1 0 0,0 0 0,-1 0 0,0 1 45,0 1 0,-1 0 0,0 0 0,0 0 0,0 1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5E446-505B-D34B-8848-7BF08E95B5A7}" type="datetimeFigureOut">
              <a:rPr lang="en-US" smtClean="0"/>
              <a:t>6/21/22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02788-EC36-BB41-A082-C8EB5459FD9E}" type="slidenum">
              <a:rPr lang="en-US" smtClean="0"/>
              <a:t>‹#›</a:t>
            </a:fld>
            <a:endParaRPr lang="en-US"/>
          </a:p>
        </p:txBody>
      </p:sp>
    </p:spTree>
    <p:extLst>
      <p:ext uri="{BB962C8B-B14F-4D97-AF65-F5344CB8AC3E}">
        <p14:creationId xmlns:p14="http://schemas.microsoft.com/office/powerpoint/2010/main" val="2127837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baseline="0" dirty="0"/>
              <a:t>Graph is made up of vertex and edge. It is a natural representation for many real-world applications. </a:t>
            </a:r>
          </a:p>
          <a:p>
            <a:pPr marL="0" marR="0" lvl="0" indent="0" defTabSz="228600" eaLnBrk="1" fontAlgn="auto" latinLnBrk="0" hangingPunct="1">
              <a:lnSpc>
                <a:spcPct val="117999"/>
              </a:lnSpc>
              <a:spcBef>
                <a:spcPts val="0"/>
              </a:spcBef>
              <a:spcAft>
                <a:spcPts val="0"/>
              </a:spcAft>
              <a:buClrTx/>
              <a:buSzTx/>
              <a:buFontTx/>
              <a:buNone/>
              <a:tabLst/>
              <a:defRPr/>
            </a:pPr>
            <a:endParaRPr lang="en-US" baseline="0" dirty="0"/>
          </a:p>
          <a:p>
            <a:pPr marL="0" marR="0" lvl="0" indent="0" defTabSz="228600" eaLnBrk="1" fontAlgn="auto" latinLnBrk="0" hangingPunct="1">
              <a:lnSpc>
                <a:spcPct val="117999"/>
              </a:lnSpc>
              <a:spcBef>
                <a:spcPts val="0"/>
              </a:spcBef>
              <a:spcAft>
                <a:spcPts val="0"/>
              </a:spcAft>
              <a:buClrTx/>
              <a:buSzTx/>
              <a:buFontTx/>
              <a:buNone/>
              <a:tabLst/>
              <a:defRPr/>
            </a:pPr>
            <a:r>
              <a:rPr lang="en-US" baseline="0" dirty="0"/>
              <a:t>For example, in the social network, </a:t>
            </a:r>
            <a:r>
              <a:rPr lang="en-US" sz="1200" u="none" baseline="0" dirty="0">
                <a:latin typeface="Helvetica Neue"/>
                <a:ea typeface="Helvetica Neue"/>
                <a:cs typeface="Helvetica Neue"/>
                <a:sym typeface="Helvetica Neue"/>
              </a:rPr>
              <a:t>every person is a vertex, the connection between two persons is an edge.</a:t>
            </a:r>
          </a:p>
          <a:p>
            <a:pPr marL="0" marR="0" lvl="0" indent="0" defTabSz="228600" eaLnBrk="1" fontAlgn="auto" latinLnBrk="0" hangingPunct="1">
              <a:lnSpc>
                <a:spcPct val="117999"/>
              </a:lnSpc>
              <a:spcBef>
                <a:spcPts val="0"/>
              </a:spcBef>
              <a:spcAft>
                <a:spcPts val="0"/>
              </a:spcAft>
              <a:buClrTx/>
              <a:buSzTx/>
              <a:buFontTx/>
              <a:buNone/>
              <a:tabLst/>
              <a:defRPr/>
            </a:pPr>
            <a:r>
              <a:rPr lang="en-US" sz="1200" u="none" baseline="0" dirty="0">
                <a:latin typeface="Helvetica Neue"/>
                <a:ea typeface="Helvetica Neue"/>
                <a:cs typeface="Helvetica Neue"/>
                <a:sym typeface="Helvetica Neue"/>
              </a:rPr>
              <a:t>In code analysis, taking every statement as a vertex, the control flows between them as an edge, you can get a control flow graph.</a:t>
            </a:r>
          </a:p>
          <a:p>
            <a:pPr marL="0" marR="0" lvl="0" indent="0" defTabSz="228600" eaLnBrk="1" fontAlgn="auto" latinLnBrk="0" hangingPunct="1">
              <a:lnSpc>
                <a:spcPct val="117999"/>
              </a:lnSpc>
              <a:spcBef>
                <a:spcPts val="0"/>
              </a:spcBef>
              <a:spcAft>
                <a:spcPts val="0"/>
              </a:spcAft>
              <a:buClrTx/>
              <a:buSzTx/>
              <a:buFontTx/>
              <a:buNone/>
              <a:tabLst/>
              <a:defRPr/>
            </a:pPr>
            <a:endParaRPr lang="en-US" sz="1200" u="none" baseline="0" dirty="0">
              <a:latin typeface="Helvetica Neue"/>
              <a:ea typeface="Helvetica Neue"/>
              <a:cs typeface="Helvetica Neue"/>
              <a:sym typeface="Helvetica Neue"/>
            </a:endParaRPr>
          </a:p>
          <a:p>
            <a:pPr marL="0" marR="0" lvl="0" indent="0" defTabSz="228600" eaLnBrk="1" fontAlgn="auto" latinLnBrk="0" hangingPunct="1">
              <a:lnSpc>
                <a:spcPct val="117999"/>
              </a:lnSpc>
              <a:spcBef>
                <a:spcPts val="0"/>
              </a:spcBef>
              <a:spcAft>
                <a:spcPts val="0"/>
              </a:spcAft>
              <a:buClrTx/>
              <a:buSzTx/>
              <a:buFontTx/>
              <a:buNone/>
              <a:tabLst/>
              <a:defRPr/>
            </a:pPr>
            <a:r>
              <a:rPr lang="en-US" sz="1200" u="none" baseline="0" dirty="0">
                <a:latin typeface="Helvetica Neue"/>
                <a:ea typeface="Helvetica Neue"/>
                <a:cs typeface="Helvetica Neue"/>
                <a:sym typeface="Helvetica Neue"/>
              </a:rPr>
              <a:t>Graphs can also be found in many other applications, such as map and internet communication networks as shown in the slides.</a:t>
            </a:r>
          </a:p>
          <a:p>
            <a:endParaRPr lang="en-US" dirty="0"/>
          </a:p>
        </p:txBody>
      </p:sp>
      <p:sp>
        <p:nvSpPr>
          <p:cNvPr id="4" name="Slide Number Placeholder 3"/>
          <p:cNvSpPr>
            <a:spLocks noGrp="1"/>
          </p:cNvSpPr>
          <p:nvPr>
            <p:ph type="sldNum" sz="quarter" idx="5"/>
          </p:nvPr>
        </p:nvSpPr>
        <p:spPr/>
        <p:txBody>
          <a:bodyPr/>
          <a:lstStyle/>
          <a:p>
            <a:fld id="{12B651D0-A571-7746-8380-C9AFD523FDEF}" type="slidenum">
              <a:rPr lang="en-US" smtClean="0"/>
              <a:t>3</a:t>
            </a:fld>
            <a:endParaRPr lang="en-US"/>
          </a:p>
        </p:txBody>
      </p:sp>
    </p:spTree>
    <p:extLst>
      <p:ext uri="{BB962C8B-B14F-4D97-AF65-F5344CB8AC3E}">
        <p14:creationId xmlns:p14="http://schemas.microsoft.com/office/powerpoint/2010/main" val="601889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D02788-EC36-BB41-A082-C8EB5459FD9E}" type="slidenum">
              <a:rPr lang="en-US" smtClean="0"/>
              <a:t>19</a:t>
            </a:fld>
            <a:endParaRPr lang="en-US"/>
          </a:p>
        </p:txBody>
      </p:sp>
    </p:spTree>
    <p:extLst>
      <p:ext uri="{BB962C8B-B14F-4D97-AF65-F5344CB8AC3E}">
        <p14:creationId xmlns:p14="http://schemas.microsoft.com/office/powerpoint/2010/main" val="2338418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recent years, graph neural networks are getting more and more popular. </a:t>
            </a:r>
          </a:p>
          <a:p>
            <a:endParaRPr lang="en-US" dirty="0"/>
          </a:p>
          <a:p>
            <a:r>
              <a:rPr lang="en-US" dirty="0"/>
              <a:t>The basic idea of them is to apply deep learning method on graph data structures.</a:t>
            </a:r>
          </a:p>
          <a:p>
            <a:endParaRPr lang="en-US" dirty="0"/>
          </a:p>
          <a:p>
            <a:r>
              <a:rPr lang="en-US" dirty="0"/>
              <a:t>First, we have input graph and initial embeddings associated with vertices or edges. Then the input data will go through a series of graph convolutional layers, similar with traditional deep neural networks. At last, GNN will output new embeddings incorporating graph structure information.</a:t>
            </a:r>
          </a:p>
          <a:p>
            <a:endParaRPr lang="en-US" dirty="0"/>
          </a:p>
          <a:p>
            <a:r>
              <a:rPr lang="en-US" dirty="0"/>
              <a:t>The output of Graph neural networks can be used in many applications, such as social network mining, recommender system, and molecule analysis.</a:t>
            </a:r>
          </a:p>
          <a:p>
            <a:endParaRPr lang="en-US" dirty="0"/>
          </a:p>
        </p:txBody>
      </p:sp>
      <p:sp>
        <p:nvSpPr>
          <p:cNvPr id="4" name="Slide Number Placeholder 3"/>
          <p:cNvSpPr>
            <a:spLocks noGrp="1"/>
          </p:cNvSpPr>
          <p:nvPr>
            <p:ph type="sldNum" sz="quarter" idx="5"/>
          </p:nvPr>
        </p:nvSpPr>
        <p:spPr/>
        <p:txBody>
          <a:bodyPr/>
          <a:lstStyle/>
          <a:p>
            <a:fld id="{12B651D0-A571-7746-8380-C9AFD523FDEF}" type="slidenum">
              <a:rPr lang="en-US" smtClean="0"/>
              <a:t>4</a:t>
            </a:fld>
            <a:endParaRPr lang="en-US"/>
          </a:p>
        </p:txBody>
      </p:sp>
    </p:spTree>
    <p:extLst>
      <p:ext uri="{BB962C8B-B14F-4D97-AF65-F5344CB8AC3E}">
        <p14:creationId xmlns:p14="http://schemas.microsoft.com/office/powerpoint/2010/main" val="382601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computation in each layer of GNNs follows a message passing paradigm.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That is, each vertex gathers the feature vectors of all its neighbors and the associated edges, applies the operations such as matrix multiplication, and combines the results with its own features to produce a new feature vector for the next layer.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Here we use Graph Convolution Network (GCN) as an example, which performs the weighted-sum aggregation on all neighbors’ features.</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formular shows the computation happened in each layer of GCN.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2B651D0-A571-7746-8380-C9AFD523FDEF}" type="slidenum">
              <a:rPr lang="en-US" smtClean="0"/>
              <a:t>5</a:t>
            </a:fld>
            <a:endParaRPr lang="en-US"/>
          </a:p>
        </p:txBody>
      </p:sp>
    </p:spTree>
    <p:extLst>
      <p:ext uri="{BB962C8B-B14F-4D97-AF65-F5344CB8AC3E}">
        <p14:creationId xmlns:p14="http://schemas.microsoft.com/office/powerpoint/2010/main" val="3333535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308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1785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740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230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D02788-EC36-BB41-A082-C8EB5459FD9E}" type="slidenum">
              <a:rPr lang="en-US" smtClean="0"/>
              <a:t>11</a:t>
            </a:fld>
            <a:endParaRPr lang="en-US"/>
          </a:p>
        </p:txBody>
      </p:sp>
    </p:spTree>
    <p:extLst>
      <p:ext uri="{BB962C8B-B14F-4D97-AF65-F5344CB8AC3E}">
        <p14:creationId xmlns:p14="http://schemas.microsoft.com/office/powerpoint/2010/main" val="101163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D02788-EC36-BB41-A082-C8EB5459FD9E}" type="slidenum">
              <a:rPr lang="en-US" smtClean="0"/>
              <a:t>12</a:t>
            </a:fld>
            <a:endParaRPr lang="en-US"/>
          </a:p>
        </p:txBody>
      </p:sp>
    </p:spTree>
    <p:extLst>
      <p:ext uri="{BB962C8B-B14F-4D97-AF65-F5344CB8AC3E}">
        <p14:creationId xmlns:p14="http://schemas.microsoft.com/office/powerpoint/2010/main" val="474306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3" name="Shape 43"/>
          <p:cNvSpPr>
            <a:spLocks noGrp="1"/>
          </p:cNvSpPr>
          <p:nvPr>
            <p:ph type="title"/>
          </p:nvPr>
        </p:nvSpPr>
        <p:spPr>
          <a:xfrm>
            <a:off x="476250" y="1818777"/>
            <a:ext cx="11239500" cy="1670050"/>
          </a:xfrm>
          <a:prstGeom prst="rect">
            <a:avLst/>
          </a:prstGeom>
        </p:spPr>
        <p:txBody>
          <a:bodyPr/>
          <a:lstStyle>
            <a:lvl1pPr>
              <a:defRPr>
                <a:solidFill>
                  <a:srgbClr val="0432FF"/>
                </a:solidFill>
                <a:latin typeface="Gill Sans MT" panose="020B0502020104020203" pitchFamily="34" charset="77"/>
                <a:ea typeface="+mn-ea"/>
                <a:cs typeface="+mn-cs"/>
                <a:sym typeface="Bodoni SvtyTwo ITC TT-Book"/>
              </a:defRPr>
            </a:lvl1pPr>
          </a:lstStyle>
          <a:p>
            <a:r>
              <a:rPr lang="en-US"/>
              <a:t>Click to edit Master title style</a:t>
            </a:r>
            <a:endParaRPr dirty="0"/>
          </a:p>
        </p:txBody>
      </p:sp>
      <p:sp>
        <p:nvSpPr>
          <p:cNvPr id="4" name="Slide Number Placeholder 5">
            <a:extLst>
              <a:ext uri="{FF2B5EF4-FFF2-40B4-BE49-F238E27FC236}">
                <a16:creationId xmlns:a16="http://schemas.microsoft.com/office/drawing/2014/main" id="{EC0F271F-36B3-FC45-8A61-06FC1A6C4283}"/>
              </a:ext>
            </a:extLst>
          </p:cNvPr>
          <p:cNvSpPr>
            <a:spLocks noGrp="1"/>
          </p:cNvSpPr>
          <p:nvPr>
            <p:ph type="sldNum" sz="quarter" idx="12"/>
          </p:nvPr>
        </p:nvSpPr>
        <p:spPr>
          <a:xfrm>
            <a:off x="5874511" y="6451600"/>
            <a:ext cx="442978" cy="254000"/>
          </a:xfrm>
          <a:prstGeom prst="rect">
            <a:avLst/>
          </a:prstGeom>
        </p:spPr>
        <p:txBody>
          <a:bodyPr/>
          <a:lstStyle/>
          <a:p>
            <a:fld id="{86CB4B4D-7CA3-9044-876B-883B54F8677D}" type="slidenum">
              <a:rPr lang="uk-UA" smtClean="0"/>
              <a:pPr/>
              <a:t>‹#›</a:t>
            </a:fld>
            <a:endParaRPr lang="uk-UA"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Bullets">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2" name="Shape 72"/>
          <p:cNvSpPr/>
          <p:nvPr/>
        </p:nvSpPr>
        <p:spPr>
          <a:xfrm>
            <a:off x="476250" y="1524000"/>
            <a:ext cx="11247461" cy="0"/>
          </a:xfrm>
          <a:prstGeom prst="line">
            <a:avLst/>
          </a:prstGeom>
          <a:ln w="12700">
            <a:solidFill>
              <a:srgbClr val="444444">
                <a:alpha val="30000"/>
              </a:srgbClr>
            </a:solidFill>
            <a:miter lim="400000"/>
          </a:ln>
        </p:spPr>
        <p:txBody>
          <a:bodyPr lIns="25400" tIns="25400" rIns="25400" bIns="25400" anchor="ctr"/>
          <a:lstStyle/>
          <a:p>
            <a:pPr algn="l" defTabSz="228600">
              <a:defRPr sz="1200">
                <a:solidFill>
                  <a:srgbClr val="000000"/>
                </a:solidFill>
                <a:latin typeface="Helvetica"/>
                <a:ea typeface="Helvetica"/>
                <a:cs typeface="Helvetica"/>
                <a:sym typeface="Helvetica"/>
              </a:defRPr>
            </a:pPr>
            <a:endParaRPr sz="600">
              <a:latin typeface="Gill Sans MT" charset="0"/>
              <a:ea typeface="Gill Sans MT" charset="0"/>
              <a:cs typeface="Gill Sans MT" charset="0"/>
            </a:endParaRPr>
          </a:p>
        </p:txBody>
      </p:sp>
      <p:sp>
        <p:nvSpPr>
          <p:cNvPr id="73" name="Shape 73"/>
          <p:cNvSpPr/>
          <p:nvPr/>
        </p:nvSpPr>
        <p:spPr>
          <a:xfrm>
            <a:off x="476250" y="444500"/>
            <a:ext cx="11247461" cy="0"/>
          </a:xfrm>
          <a:prstGeom prst="line">
            <a:avLst/>
          </a:prstGeom>
          <a:ln w="12700">
            <a:solidFill>
              <a:srgbClr val="444444">
                <a:alpha val="30000"/>
              </a:srgbClr>
            </a:solidFill>
            <a:miter lim="400000"/>
          </a:ln>
        </p:spPr>
        <p:txBody>
          <a:bodyPr lIns="25400" tIns="25400" rIns="25400" bIns="25400" anchor="ctr"/>
          <a:lstStyle/>
          <a:p>
            <a:pPr algn="l" defTabSz="228600">
              <a:defRPr sz="1200">
                <a:solidFill>
                  <a:srgbClr val="000000"/>
                </a:solidFill>
                <a:latin typeface="Helvetica"/>
                <a:ea typeface="Helvetica"/>
                <a:cs typeface="Helvetica"/>
                <a:sym typeface="Helvetica"/>
              </a:defRPr>
            </a:pPr>
            <a:endParaRPr sz="600">
              <a:latin typeface="Gill Sans MT" charset="0"/>
              <a:ea typeface="Gill Sans MT" charset="0"/>
              <a:cs typeface="Gill Sans MT" charset="0"/>
            </a:endParaRPr>
          </a:p>
        </p:txBody>
      </p:sp>
      <p:sp>
        <p:nvSpPr>
          <p:cNvPr id="74" name="Shape 74"/>
          <p:cNvSpPr>
            <a:spLocks noGrp="1"/>
          </p:cNvSpPr>
          <p:nvPr>
            <p:ph type="title"/>
          </p:nvPr>
        </p:nvSpPr>
        <p:spPr>
          <a:prstGeom prst="rect">
            <a:avLst/>
          </a:prstGeom>
        </p:spPr>
        <p:txBody>
          <a:bodyPr/>
          <a:lstStyle>
            <a:lvl1pPr>
              <a:defRPr b="0">
                <a:solidFill>
                  <a:srgbClr val="0432FF"/>
                </a:solidFill>
                <a:latin typeface="Gill Sans MT" charset="0"/>
                <a:ea typeface="Gill Sans MT" charset="0"/>
                <a:cs typeface="Gill Sans MT" charset="0"/>
                <a:sym typeface="Palatino Linotype"/>
              </a:defRPr>
            </a:lvl1pPr>
          </a:lstStyle>
          <a:p>
            <a:r>
              <a:rPr lang="en-US"/>
              <a:t>Click to edit Master title style</a:t>
            </a:r>
            <a:endParaRPr dirty="0"/>
          </a:p>
        </p:txBody>
      </p:sp>
      <p:sp>
        <p:nvSpPr>
          <p:cNvPr id="75" name="Shape 75"/>
          <p:cNvSpPr>
            <a:spLocks noGrp="1"/>
          </p:cNvSpPr>
          <p:nvPr>
            <p:ph type="body" idx="1"/>
          </p:nvPr>
        </p:nvSpPr>
        <p:spPr>
          <a:xfrm>
            <a:off x="484210" y="1644651"/>
            <a:ext cx="11239501" cy="4485513"/>
          </a:xfrm>
          <a:prstGeom prst="rect">
            <a:avLst/>
          </a:prstGeom>
        </p:spPr>
        <p:txBody>
          <a:bodyPr/>
          <a:lstStyle>
            <a:lvl1pPr marL="304800" indent="-304800">
              <a:spcBef>
                <a:spcPts val="1500"/>
              </a:spcBef>
              <a:buSzPct val="100000"/>
              <a:buFont typeface="Arial" panose="020B0604020202020204" pitchFamily="34" charset="0"/>
              <a:buChar char="•"/>
              <a:defRPr sz="2400">
                <a:latin typeface="Gill Sans MT" charset="0"/>
                <a:ea typeface="Gill Sans MT" charset="0"/>
                <a:cs typeface="Gill Sans MT" charset="0"/>
                <a:sym typeface="Palatino Linotype"/>
              </a:defRPr>
            </a:lvl1pPr>
            <a:lvl2pPr marL="609600" indent="-304800">
              <a:spcBef>
                <a:spcPts val="1300"/>
              </a:spcBef>
              <a:buSzPct val="100000"/>
              <a:buFont typeface="Arial" panose="020B0604020202020204" pitchFamily="34" charset="0"/>
              <a:buChar char="•"/>
              <a:defRPr sz="2100">
                <a:latin typeface="Gill Sans MT" charset="0"/>
                <a:ea typeface="Gill Sans MT" charset="0"/>
                <a:cs typeface="Gill Sans MT" charset="0"/>
                <a:sym typeface="Palatino Linotype"/>
              </a:defRPr>
            </a:lvl2pPr>
            <a:lvl3pPr marL="914400" indent="-304800">
              <a:spcBef>
                <a:spcPts val="1100"/>
              </a:spcBef>
              <a:buSzPct val="100000"/>
              <a:buFont typeface="Arial" panose="020B0604020202020204" pitchFamily="34" charset="0"/>
              <a:buChar char="•"/>
              <a:defRPr sz="1800">
                <a:latin typeface="Gill Sans MT" charset="0"/>
                <a:ea typeface="Gill Sans MT" charset="0"/>
                <a:cs typeface="Gill Sans MT" charset="0"/>
                <a:sym typeface="Palatino Linotype"/>
              </a:defRPr>
            </a:lvl3pPr>
            <a:lvl4pPr marL="1219200" indent="-304800">
              <a:spcBef>
                <a:spcPts val="900"/>
              </a:spcBef>
              <a:buSzPct val="100000"/>
              <a:buFont typeface="Arial" panose="020B0604020202020204" pitchFamily="34" charset="0"/>
              <a:buChar char="•"/>
              <a:defRPr sz="1500">
                <a:latin typeface="Gill Sans MT" charset="0"/>
                <a:ea typeface="Gill Sans MT" charset="0"/>
                <a:cs typeface="Gill Sans MT" charset="0"/>
                <a:sym typeface="Palatino Linotype"/>
              </a:defRPr>
            </a:lvl4pPr>
            <a:lvl5pPr marL="1524000" indent="-304800">
              <a:spcBef>
                <a:spcPts val="700"/>
              </a:spcBef>
              <a:buSzPct val="100000"/>
              <a:buFont typeface="Arial" panose="020B0604020202020204" pitchFamily="34" charset="0"/>
              <a:buChar char="•"/>
              <a:defRPr sz="1200">
                <a:latin typeface="Gill Sans MT" charset="0"/>
                <a:ea typeface="Gill Sans MT" charset="0"/>
                <a:cs typeface="Gill Sans MT" charset="0"/>
                <a:sym typeface="Palatino Linotyp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pic>
        <p:nvPicPr>
          <p:cNvPr id="77" name="pasted-image.png"/>
          <p:cNvPicPr>
            <a:picLocks noChangeAspect="1"/>
          </p:cNvPicPr>
          <p:nvPr/>
        </p:nvPicPr>
        <p:blipFill>
          <a:blip r:embed="rId2"/>
          <a:stretch>
            <a:fillRect/>
          </a:stretch>
        </p:blipFill>
        <p:spPr>
          <a:xfrm>
            <a:off x="11243952" y="6153863"/>
            <a:ext cx="839822" cy="627067"/>
          </a:xfrm>
          <a:prstGeom prst="rect">
            <a:avLst/>
          </a:prstGeom>
          <a:ln w="12700">
            <a:miter lim="400000"/>
          </a:ln>
        </p:spPr>
      </p:pic>
      <p:sp>
        <p:nvSpPr>
          <p:cNvPr id="7" name="Slide Number Placeholder 5">
            <a:extLst>
              <a:ext uri="{FF2B5EF4-FFF2-40B4-BE49-F238E27FC236}">
                <a16:creationId xmlns:a16="http://schemas.microsoft.com/office/drawing/2014/main" id="{61C1DF5F-C0C2-AE4A-8B84-D170F3629433}"/>
              </a:ext>
            </a:extLst>
          </p:cNvPr>
          <p:cNvSpPr>
            <a:spLocks noGrp="1"/>
          </p:cNvSpPr>
          <p:nvPr>
            <p:ph type="sldNum" sz="quarter" idx="12"/>
          </p:nvPr>
        </p:nvSpPr>
        <p:spPr>
          <a:xfrm>
            <a:off x="5874511" y="6451600"/>
            <a:ext cx="442978" cy="254000"/>
          </a:xfrm>
          <a:prstGeom prst="rect">
            <a:avLst/>
          </a:prstGeom>
        </p:spPr>
        <p:txBody>
          <a:bodyPr/>
          <a:lstStyle/>
          <a:p>
            <a:fld id="{86CB4B4D-7CA3-9044-876B-883B54F8677D}" type="slidenum">
              <a:rPr lang="uk-UA" smtClean="0"/>
              <a:pPr/>
              <a:t>‹#›</a:t>
            </a:fld>
            <a:endParaRPr lang="uk-UA"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04" name="Shape 104"/>
          <p:cNvSpPr>
            <a:spLocks noGrp="1"/>
          </p:cNvSpPr>
          <p:nvPr>
            <p:ph type="pic" sz="quarter" idx="13"/>
          </p:nvPr>
        </p:nvSpPr>
        <p:spPr>
          <a:xfrm>
            <a:off x="6281349" y="3393905"/>
            <a:ext cx="5362901" cy="2952751"/>
          </a:xfrm>
          <a:prstGeom prst="rect">
            <a:avLst/>
          </a:prstGeom>
          <a:ln w="9525">
            <a:round/>
          </a:ln>
        </p:spPr>
        <p:txBody>
          <a:bodyPr lIns="91439" tIns="45719" rIns="91439" bIns="45719" anchor="t">
            <a:noAutofit/>
          </a:bodyPr>
          <a:lstStyle/>
          <a:p>
            <a:r>
              <a:rPr lang="en-US"/>
              <a:t>Click icon to add picture</a:t>
            </a:r>
            <a:endParaRPr/>
          </a:p>
        </p:txBody>
      </p:sp>
      <p:sp>
        <p:nvSpPr>
          <p:cNvPr id="105" name="Shape 105"/>
          <p:cNvSpPr>
            <a:spLocks noGrp="1"/>
          </p:cNvSpPr>
          <p:nvPr>
            <p:ph type="pic" sz="quarter" idx="14"/>
          </p:nvPr>
        </p:nvSpPr>
        <p:spPr>
          <a:xfrm>
            <a:off x="6284333" y="444500"/>
            <a:ext cx="5365751" cy="2476500"/>
          </a:xfrm>
          <a:prstGeom prst="rect">
            <a:avLst/>
          </a:prstGeom>
          <a:ln w="9525">
            <a:round/>
          </a:ln>
        </p:spPr>
        <p:txBody>
          <a:bodyPr lIns="91439" tIns="45719" rIns="91439" bIns="45719" anchor="t">
            <a:noAutofit/>
          </a:bodyPr>
          <a:lstStyle/>
          <a:p>
            <a:r>
              <a:rPr lang="en-US"/>
              <a:t>Click icon to add picture</a:t>
            </a:r>
            <a:endParaRPr/>
          </a:p>
        </p:txBody>
      </p:sp>
      <p:sp>
        <p:nvSpPr>
          <p:cNvPr id="106" name="Shape 106"/>
          <p:cNvSpPr>
            <a:spLocks noGrp="1"/>
          </p:cNvSpPr>
          <p:nvPr>
            <p:ph type="pic" sz="half" idx="15"/>
          </p:nvPr>
        </p:nvSpPr>
        <p:spPr>
          <a:xfrm>
            <a:off x="436568" y="444500"/>
            <a:ext cx="5397501" cy="5905500"/>
          </a:xfrm>
          <a:prstGeom prst="rect">
            <a:avLst/>
          </a:prstGeom>
          <a:ln w="9525">
            <a:round/>
          </a:ln>
        </p:spPr>
        <p:txBody>
          <a:bodyPr lIns="91439" tIns="45719" rIns="91439" bIns="45719" anchor="t">
            <a:noAutofit/>
          </a:bodyPr>
          <a:lstStyle/>
          <a:p>
            <a:r>
              <a:rPr lang="en-US"/>
              <a:t>Click icon to add picture</a:t>
            </a:r>
            <a:endParaRPr/>
          </a:p>
        </p:txBody>
      </p:sp>
      <p:sp>
        <p:nvSpPr>
          <p:cNvPr id="6" name="Slide Number Placeholder 5">
            <a:extLst>
              <a:ext uri="{FF2B5EF4-FFF2-40B4-BE49-F238E27FC236}">
                <a16:creationId xmlns:a16="http://schemas.microsoft.com/office/drawing/2014/main" id="{ACE50555-12D9-ED49-B55C-8EFB0A8695F0}"/>
              </a:ext>
            </a:extLst>
          </p:cNvPr>
          <p:cNvSpPr>
            <a:spLocks noGrp="1"/>
          </p:cNvSpPr>
          <p:nvPr>
            <p:ph type="sldNum" sz="quarter" idx="12"/>
          </p:nvPr>
        </p:nvSpPr>
        <p:spPr>
          <a:xfrm>
            <a:off x="5874511" y="6451600"/>
            <a:ext cx="442978" cy="254000"/>
          </a:xfrm>
          <a:prstGeom prst="rect">
            <a:avLst/>
          </a:prstGeom>
        </p:spPr>
        <p:txBody>
          <a:bodyPr/>
          <a:lstStyle/>
          <a:p>
            <a:fld id="{86CB4B4D-7CA3-9044-876B-883B54F8677D}" type="slidenum">
              <a:rPr lang="uk-UA" smtClean="0"/>
              <a:pPr/>
              <a:t>‹#›</a:t>
            </a:fld>
            <a:endParaRPr lang="uk-UA"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23" name="Shape 123"/>
          <p:cNvSpPr>
            <a:spLocks noGrp="1"/>
          </p:cNvSpPr>
          <p:nvPr>
            <p:ph type="pic" idx="13"/>
          </p:nvPr>
        </p:nvSpPr>
        <p:spPr>
          <a:xfrm>
            <a:off x="0" y="0"/>
            <a:ext cx="12192000" cy="6858000"/>
          </a:xfrm>
          <a:prstGeom prst="rect">
            <a:avLst/>
          </a:prstGeom>
        </p:spPr>
        <p:txBody>
          <a:bodyPr lIns="91439" tIns="45719" rIns="91439" bIns="45719" anchor="t">
            <a:noAutofit/>
          </a:bodyPr>
          <a:lstStyle/>
          <a:p>
            <a:r>
              <a:rPr lang="en-US"/>
              <a:t>Click icon to add picture</a:t>
            </a:r>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32FF"/>
                </a:solidFill>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5874511" y="6451600"/>
            <a:ext cx="442978" cy="254000"/>
          </a:xfrm>
          <a:prstGeom prst="rect">
            <a:avLst/>
          </a:prstGeom>
        </p:spPr>
        <p:txBody>
          <a:bodyPr/>
          <a:lstStyle/>
          <a:p>
            <a:fld id="{86CB4B4D-7CA3-9044-876B-883B54F8677D}" type="slidenum">
              <a:rPr lang="uk-UA" smtClean="0"/>
              <a:pPr/>
              <a:t>‹#›</a:t>
            </a:fld>
            <a:endParaRPr lang="uk-UA" dirty="0"/>
          </a:p>
        </p:txBody>
      </p:sp>
      <p:sp>
        <p:nvSpPr>
          <p:cNvPr id="7" name="Shape 75">
            <a:extLst>
              <a:ext uri="{FF2B5EF4-FFF2-40B4-BE49-F238E27FC236}">
                <a16:creationId xmlns:a16="http://schemas.microsoft.com/office/drawing/2014/main" id="{8CDAB0CC-48E1-6742-9BC9-4CB1510710C4}"/>
              </a:ext>
            </a:extLst>
          </p:cNvPr>
          <p:cNvSpPr>
            <a:spLocks noGrp="1"/>
          </p:cNvSpPr>
          <p:nvPr>
            <p:ph type="body" idx="1"/>
          </p:nvPr>
        </p:nvSpPr>
        <p:spPr>
          <a:xfrm>
            <a:off x="484210" y="1644651"/>
            <a:ext cx="11239501" cy="4485513"/>
          </a:xfrm>
          <a:prstGeom prst="rect">
            <a:avLst/>
          </a:prstGeom>
        </p:spPr>
        <p:txBody>
          <a:bodyPr/>
          <a:lstStyle>
            <a:lvl1pPr marL="304800" indent="-304800">
              <a:spcBef>
                <a:spcPts val="1500"/>
              </a:spcBef>
              <a:buSzPct val="100000"/>
              <a:buFont typeface="Arial" panose="020B0604020202020204" pitchFamily="34" charset="0"/>
              <a:buChar char="•"/>
              <a:defRPr sz="2400">
                <a:latin typeface="Gill Sans MT" charset="0"/>
                <a:ea typeface="Gill Sans MT" charset="0"/>
                <a:cs typeface="Gill Sans MT" charset="0"/>
                <a:sym typeface="Palatino Linotype"/>
              </a:defRPr>
            </a:lvl1pPr>
            <a:lvl2pPr marL="609600" indent="-304800">
              <a:spcBef>
                <a:spcPts val="1300"/>
              </a:spcBef>
              <a:buSzPct val="100000"/>
              <a:buFont typeface="Arial" panose="020B0604020202020204" pitchFamily="34" charset="0"/>
              <a:buChar char="•"/>
              <a:defRPr sz="2100">
                <a:latin typeface="Gill Sans MT" charset="0"/>
                <a:ea typeface="Gill Sans MT" charset="0"/>
                <a:cs typeface="Gill Sans MT" charset="0"/>
                <a:sym typeface="Palatino Linotype"/>
              </a:defRPr>
            </a:lvl2pPr>
            <a:lvl3pPr marL="914400" indent="-304800">
              <a:spcBef>
                <a:spcPts val="1100"/>
              </a:spcBef>
              <a:buSzPct val="100000"/>
              <a:buFont typeface="Arial" panose="020B0604020202020204" pitchFamily="34" charset="0"/>
              <a:buChar char="•"/>
              <a:defRPr sz="1800">
                <a:latin typeface="Gill Sans MT" charset="0"/>
                <a:ea typeface="Gill Sans MT" charset="0"/>
                <a:cs typeface="Gill Sans MT" charset="0"/>
                <a:sym typeface="Palatino Linotype"/>
              </a:defRPr>
            </a:lvl3pPr>
            <a:lvl4pPr marL="1219200" indent="-304800">
              <a:spcBef>
                <a:spcPts val="900"/>
              </a:spcBef>
              <a:buSzPct val="100000"/>
              <a:buFont typeface="Arial" panose="020B0604020202020204" pitchFamily="34" charset="0"/>
              <a:buChar char="•"/>
              <a:defRPr sz="1500">
                <a:latin typeface="Gill Sans MT" charset="0"/>
                <a:ea typeface="Gill Sans MT" charset="0"/>
                <a:cs typeface="Gill Sans MT" charset="0"/>
                <a:sym typeface="Palatino Linotype"/>
              </a:defRPr>
            </a:lvl4pPr>
            <a:lvl5pPr marL="1524000" indent="-304800">
              <a:spcBef>
                <a:spcPts val="700"/>
              </a:spcBef>
              <a:buSzPct val="100000"/>
              <a:buFont typeface="Arial" panose="020B0604020202020204" pitchFamily="34" charset="0"/>
              <a:buChar char="•"/>
              <a:defRPr sz="1200">
                <a:latin typeface="Gill Sans MT" charset="0"/>
                <a:ea typeface="Gill Sans MT" charset="0"/>
                <a:cs typeface="Gill Sans MT" charset="0"/>
                <a:sym typeface="Palatino Linotyp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4888137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Shape 2"/>
          <p:cNvSpPr/>
          <p:nvPr/>
        </p:nvSpPr>
        <p:spPr>
          <a:xfrm>
            <a:off x="476250" y="1530350"/>
            <a:ext cx="11247461" cy="0"/>
          </a:xfrm>
          <a:prstGeom prst="line">
            <a:avLst/>
          </a:prstGeom>
          <a:ln w="12700">
            <a:solidFill>
              <a:srgbClr val="444444">
                <a:alpha val="30000"/>
              </a:srgbClr>
            </a:solidFill>
            <a:miter lim="400000"/>
          </a:ln>
        </p:spPr>
        <p:txBody>
          <a:bodyPr lIns="25400" tIns="25400" rIns="25400" bIns="25400" anchor="ctr"/>
          <a:lstStyle/>
          <a:p>
            <a:pPr algn="l" defTabSz="228600">
              <a:defRPr sz="1200">
                <a:solidFill>
                  <a:srgbClr val="000000"/>
                </a:solidFill>
                <a:latin typeface="Helvetica"/>
                <a:ea typeface="Helvetica"/>
                <a:cs typeface="Helvetica"/>
                <a:sym typeface="Helvetica"/>
              </a:defRPr>
            </a:pPr>
            <a:endParaRPr sz="600">
              <a:latin typeface="Gill Sans MT" charset="0"/>
              <a:ea typeface="Gill Sans MT" charset="0"/>
              <a:cs typeface="Gill Sans MT" charset="0"/>
            </a:endParaRPr>
          </a:p>
        </p:txBody>
      </p:sp>
      <p:sp>
        <p:nvSpPr>
          <p:cNvPr id="3" name="Shape 3"/>
          <p:cNvSpPr/>
          <p:nvPr/>
        </p:nvSpPr>
        <p:spPr>
          <a:xfrm>
            <a:off x="476250" y="444500"/>
            <a:ext cx="11247461" cy="0"/>
          </a:xfrm>
          <a:prstGeom prst="line">
            <a:avLst/>
          </a:prstGeom>
          <a:ln w="12700">
            <a:solidFill>
              <a:srgbClr val="444444">
                <a:alpha val="30000"/>
              </a:srgbClr>
            </a:solidFill>
            <a:miter lim="400000"/>
          </a:ln>
        </p:spPr>
        <p:txBody>
          <a:bodyPr lIns="25400" tIns="25400" rIns="25400" bIns="25400" anchor="ctr"/>
          <a:lstStyle/>
          <a:p>
            <a:pPr algn="l" defTabSz="228600">
              <a:defRPr sz="1200">
                <a:solidFill>
                  <a:srgbClr val="000000"/>
                </a:solidFill>
                <a:latin typeface="Helvetica"/>
                <a:ea typeface="Helvetica"/>
                <a:cs typeface="Helvetica"/>
                <a:sym typeface="Helvetica"/>
              </a:defRPr>
            </a:pPr>
            <a:endParaRPr sz="600">
              <a:latin typeface="Gill Sans MT" charset="0"/>
              <a:ea typeface="Gill Sans MT" charset="0"/>
              <a:cs typeface="Gill Sans MT" charset="0"/>
            </a:endParaRPr>
          </a:p>
        </p:txBody>
      </p:sp>
      <p:sp>
        <p:nvSpPr>
          <p:cNvPr id="4" name="Shape 4"/>
          <p:cNvSpPr>
            <a:spLocks noGrp="1"/>
          </p:cNvSpPr>
          <p:nvPr>
            <p:ph type="title"/>
          </p:nvPr>
        </p:nvSpPr>
        <p:spPr>
          <a:xfrm>
            <a:off x="476250" y="571500"/>
            <a:ext cx="11239500" cy="8318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pic>
        <p:nvPicPr>
          <p:cNvPr id="5" name="gw_txt_4cp_pos_0.png"/>
          <p:cNvPicPr>
            <a:picLocks noChangeAspect="1"/>
          </p:cNvPicPr>
          <p:nvPr/>
        </p:nvPicPr>
        <p:blipFill>
          <a:blip r:embed="rId7"/>
          <a:stretch>
            <a:fillRect/>
          </a:stretch>
        </p:blipFill>
        <p:spPr>
          <a:xfrm>
            <a:off x="10634261" y="5714085"/>
            <a:ext cx="1516497" cy="1155065"/>
          </a:xfrm>
          <a:prstGeom prst="rect">
            <a:avLst/>
          </a:prstGeom>
          <a:ln w="12700">
            <a:miter lim="400000"/>
          </a:ln>
        </p:spPr>
      </p:pic>
      <p:sp>
        <p:nvSpPr>
          <p:cNvPr id="6" name="Shape 6"/>
          <p:cNvSpPr>
            <a:spLocks noGrp="1"/>
          </p:cNvSpPr>
          <p:nvPr>
            <p:ph type="body" idx="1"/>
          </p:nvPr>
        </p:nvSpPr>
        <p:spPr>
          <a:xfrm>
            <a:off x="476250" y="1847850"/>
            <a:ext cx="11239500" cy="4286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1" r:id="rId1"/>
    <p:sldLayoutId id="2147483654" r:id="rId2"/>
    <p:sldLayoutId id="2147483657" r:id="rId3"/>
    <p:sldLayoutId id="2147483659" r:id="rId4"/>
    <p:sldLayoutId id="2147483663" r:id="rId5"/>
  </p:sldLayoutIdLst>
  <p:transition spd="med"/>
  <p:hf hdr="0" ftr="0" dt="0"/>
  <p:txStyles>
    <p:titleStyle>
      <a:lvl1pPr marL="0" marR="0" indent="0" algn="ctr" defTabSz="412750" eaLnBrk="1" latinLnBrk="0" hangingPunct="1">
        <a:lnSpc>
          <a:spcPct val="90000"/>
        </a:lnSpc>
        <a:spcBef>
          <a:spcPts val="1150"/>
        </a:spcBef>
        <a:spcAft>
          <a:spcPts val="0"/>
        </a:spcAft>
        <a:buClrTx/>
        <a:buSzTx/>
        <a:buFontTx/>
        <a:buNone/>
        <a:tabLst/>
        <a:defRPr sz="4900" b="0" i="0" u="none" strike="noStrike" cap="none" spc="0" baseline="0">
          <a:ln>
            <a:noFill/>
          </a:ln>
          <a:solidFill>
            <a:schemeClr val="bg1"/>
          </a:solidFill>
          <a:uFillTx/>
          <a:latin typeface="Gill Sans MT" charset="0"/>
          <a:ea typeface="Gill Sans MT" charset="0"/>
          <a:cs typeface="Gill Sans MT" charset="0"/>
          <a:sym typeface="Lantinghei SC Extralight"/>
        </a:defRPr>
      </a:lvl1pPr>
      <a:lvl2pPr marL="0" marR="0" indent="114300" algn="ctr" defTabSz="412750" eaLnBrk="1" latinLnBrk="0" hangingPunct="1">
        <a:lnSpc>
          <a:spcPct val="90000"/>
        </a:lnSpc>
        <a:spcBef>
          <a:spcPts val="1150"/>
        </a:spcBef>
        <a:spcAft>
          <a:spcPts val="0"/>
        </a:spcAft>
        <a:buClrTx/>
        <a:buSzTx/>
        <a:buFontTx/>
        <a:buNone/>
        <a:tabLst/>
        <a:defRPr sz="4900" b="0" i="0" u="none" strike="noStrike" cap="none" spc="0" baseline="0">
          <a:ln>
            <a:noFill/>
          </a:ln>
          <a:solidFill>
            <a:srgbClr val="D93E2B"/>
          </a:solidFill>
          <a:uFillTx/>
          <a:latin typeface="Lantinghei SC Extralight"/>
          <a:ea typeface="Lantinghei SC Extralight"/>
          <a:cs typeface="Lantinghei SC Extralight"/>
          <a:sym typeface="Lantinghei SC Extralight"/>
        </a:defRPr>
      </a:lvl2pPr>
      <a:lvl3pPr marL="0" marR="0" indent="228600" algn="ctr" defTabSz="412750" eaLnBrk="1" latinLnBrk="0" hangingPunct="1">
        <a:lnSpc>
          <a:spcPct val="90000"/>
        </a:lnSpc>
        <a:spcBef>
          <a:spcPts val="1150"/>
        </a:spcBef>
        <a:spcAft>
          <a:spcPts val="0"/>
        </a:spcAft>
        <a:buClrTx/>
        <a:buSzTx/>
        <a:buFontTx/>
        <a:buNone/>
        <a:tabLst/>
        <a:defRPr sz="4900" b="0" i="0" u="none" strike="noStrike" cap="none" spc="0" baseline="0">
          <a:ln>
            <a:noFill/>
          </a:ln>
          <a:solidFill>
            <a:srgbClr val="D93E2B"/>
          </a:solidFill>
          <a:uFillTx/>
          <a:latin typeface="Lantinghei SC Extralight"/>
          <a:ea typeface="Lantinghei SC Extralight"/>
          <a:cs typeface="Lantinghei SC Extralight"/>
          <a:sym typeface="Lantinghei SC Extralight"/>
        </a:defRPr>
      </a:lvl3pPr>
      <a:lvl4pPr marL="0" marR="0" indent="342900" algn="ctr" defTabSz="412750" eaLnBrk="1" latinLnBrk="0" hangingPunct="1">
        <a:lnSpc>
          <a:spcPct val="90000"/>
        </a:lnSpc>
        <a:spcBef>
          <a:spcPts val="1150"/>
        </a:spcBef>
        <a:spcAft>
          <a:spcPts val="0"/>
        </a:spcAft>
        <a:buClrTx/>
        <a:buSzTx/>
        <a:buFontTx/>
        <a:buNone/>
        <a:tabLst/>
        <a:defRPr sz="4900" b="0" i="0" u="none" strike="noStrike" cap="none" spc="0" baseline="0">
          <a:ln>
            <a:noFill/>
          </a:ln>
          <a:solidFill>
            <a:srgbClr val="D93E2B"/>
          </a:solidFill>
          <a:uFillTx/>
          <a:latin typeface="Lantinghei SC Extralight"/>
          <a:ea typeface="Lantinghei SC Extralight"/>
          <a:cs typeface="Lantinghei SC Extralight"/>
          <a:sym typeface="Lantinghei SC Extralight"/>
        </a:defRPr>
      </a:lvl4pPr>
      <a:lvl5pPr marL="0" marR="0" indent="457200" algn="ctr" defTabSz="412750" eaLnBrk="1" latinLnBrk="0" hangingPunct="1">
        <a:lnSpc>
          <a:spcPct val="90000"/>
        </a:lnSpc>
        <a:spcBef>
          <a:spcPts val="1150"/>
        </a:spcBef>
        <a:spcAft>
          <a:spcPts val="0"/>
        </a:spcAft>
        <a:buClrTx/>
        <a:buSzTx/>
        <a:buFontTx/>
        <a:buNone/>
        <a:tabLst/>
        <a:defRPr sz="4900" b="0" i="0" u="none" strike="noStrike" cap="none" spc="0" baseline="0">
          <a:ln>
            <a:noFill/>
          </a:ln>
          <a:solidFill>
            <a:srgbClr val="D93E2B"/>
          </a:solidFill>
          <a:uFillTx/>
          <a:latin typeface="Lantinghei SC Extralight"/>
          <a:ea typeface="Lantinghei SC Extralight"/>
          <a:cs typeface="Lantinghei SC Extralight"/>
          <a:sym typeface="Lantinghei SC Extralight"/>
        </a:defRPr>
      </a:lvl5pPr>
      <a:lvl6pPr marL="0" marR="0" indent="571500" algn="ctr" defTabSz="412750" eaLnBrk="1" latinLnBrk="0" hangingPunct="1">
        <a:lnSpc>
          <a:spcPct val="90000"/>
        </a:lnSpc>
        <a:spcBef>
          <a:spcPts val="1150"/>
        </a:spcBef>
        <a:spcAft>
          <a:spcPts val="0"/>
        </a:spcAft>
        <a:buClrTx/>
        <a:buSzTx/>
        <a:buFontTx/>
        <a:buNone/>
        <a:tabLst/>
        <a:defRPr sz="4900" b="0" i="0" u="none" strike="noStrike" cap="none" spc="0" baseline="0">
          <a:ln>
            <a:noFill/>
          </a:ln>
          <a:solidFill>
            <a:srgbClr val="D93E2B"/>
          </a:solidFill>
          <a:uFillTx/>
          <a:latin typeface="Lantinghei SC Extralight"/>
          <a:ea typeface="Lantinghei SC Extralight"/>
          <a:cs typeface="Lantinghei SC Extralight"/>
          <a:sym typeface="Lantinghei SC Extralight"/>
        </a:defRPr>
      </a:lvl6pPr>
      <a:lvl7pPr marL="0" marR="0" indent="685800" algn="ctr" defTabSz="412750" eaLnBrk="1" latinLnBrk="0" hangingPunct="1">
        <a:lnSpc>
          <a:spcPct val="90000"/>
        </a:lnSpc>
        <a:spcBef>
          <a:spcPts val="1150"/>
        </a:spcBef>
        <a:spcAft>
          <a:spcPts val="0"/>
        </a:spcAft>
        <a:buClrTx/>
        <a:buSzTx/>
        <a:buFontTx/>
        <a:buNone/>
        <a:tabLst/>
        <a:defRPr sz="4900" b="0" i="0" u="none" strike="noStrike" cap="none" spc="0" baseline="0">
          <a:ln>
            <a:noFill/>
          </a:ln>
          <a:solidFill>
            <a:srgbClr val="D93E2B"/>
          </a:solidFill>
          <a:uFillTx/>
          <a:latin typeface="Lantinghei SC Extralight"/>
          <a:ea typeface="Lantinghei SC Extralight"/>
          <a:cs typeface="Lantinghei SC Extralight"/>
          <a:sym typeface="Lantinghei SC Extralight"/>
        </a:defRPr>
      </a:lvl7pPr>
      <a:lvl8pPr marL="0" marR="0" indent="800100" algn="ctr" defTabSz="412750" eaLnBrk="1" latinLnBrk="0" hangingPunct="1">
        <a:lnSpc>
          <a:spcPct val="90000"/>
        </a:lnSpc>
        <a:spcBef>
          <a:spcPts val="1150"/>
        </a:spcBef>
        <a:spcAft>
          <a:spcPts val="0"/>
        </a:spcAft>
        <a:buClrTx/>
        <a:buSzTx/>
        <a:buFontTx/>
        <a:buNone/>
        <a:tabLst/>
        <a:defRPr sz="4900" b="0" i="0" u="none" strike="noStrike" cap="none" spc="0" baseline="0">
          <a:ln>
            <a:noFill/>
          </a:ln>
          <a:solidFill>
            <a:srgbClr val="D93E2B"/>
          </a:solidFill>
          <a:uFillTx/>
          <a:latin typeface="Lantinghei SC Extralight"/>
          <a:ea typeface="Lantinghei SC Extralight"/>
          <a:cs typeface="Lantinghei SC Extralight"/>
          <a:sym typeface="Lantinghei SC Extralight"/>
        </a:defRPr>
      </a:lvl8pPr>
      <a:lvl9pPr marL="0" marR="0" indent="914400" algn="ctr" defTabSz="412750" eaLnBrk="1" latinLnBrk="0" hangingPunct="1">
        <a:lnSpc>
          <a:spcPct val="90000"/>
        </a:lnSpc>
        <a:spcBef>
          <a:spcPts val="1150"/>
        </a:spcBef>
        <a:spcAft>
          <a:spcPts val="0"/>
        </a:spcAft>
        <a:buClrTx/>
        <a:buSzTx/>
        <a:buFontTx/>
        <a:buNone/>
        <a:tabLst/>
        <a:defRPr sz="4900" b="0" i="0" u="none" strike="noStrike" cap="none" spc="0" baseline="0">
          <a:ln>
            <a:noFill/>
          </a:ln>
          <a:solidFill>
            <a:srgbClr val="D93E2B"/>
          </a:solidFill>
          <a:uFillTx/>
          <a:latin typeface="Lantinghei SC Extralight"/>
          <a:ea typeface="Lantinghei SC Extralight"/>
          <a:cs typeface="Lantinghei SC Extralight"/>
          <a:sym typeface="Lantinghei SC Extralight"/>
        </a:defRPr>
      </a:lvl9pPr>
    </p:titleStyle>
    <p:bodyStyle>
      <a:lvl1pPr marL="304800" marR="0" indent="-304800" algn="l" defTabSz="412750" rtl="0" eaLnBrk="1" latinLnBrk="0" hangingPunct="1">
        <a:lnSpc>
          <a:spcPct val="100000"/>
        </a:lnSpc>
        <a:spcBef>
          <a:spcPts val="1700"/>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Gill Sans MT" charset="0"/>
          <a:ea typeface="Gill Sans MT" charset="0"/>
          <a:cs typeface="Gill Sans MT" charset="0"/>
          <a:sym typeface="Palatino"/>
        </a:defRPr>
      </a:lvl1pPr>
      <a:lvl2pPr marL="609600" marR="0" indent="-304800" algn="l" defTabSz="412750" rtl="0" eaLnBrk="1" latinLnBrk="0" hangingPunct="1">
        <a:lnSpc>
          <a:spcPct val="100000"/>
        </a:lnSpc>
        <a:spcBef>
          <a:spcPts val="1700"/>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Gill Sans MT" charset="0"/>
          <a:ea typeface="Gill Sans MT" charset="0"/>
          <a:cs typeface="Gill Sans MT" charset="0"/>
          <a:sym typeface="Palatino"/>
        </a:defRPr>
      </a:lvl2pPr>
      <a:lvl3pPr marL="914400" marR="0" indent="-304800" algn="l" defTabSz="412750" rtl="0" eaLnBrk="1" latinLnBrk="0" hangingPunct="1">
        <a:lnSpc>
          <a:spcPct val="100000"/>
        </a:lnSpc>
        <a:spcBef>
          <a:spcPts val="1700"/>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Gill Sans MT" charset="0"/>
          <a:ea typeface="Gill Sans MT" charset="0"/>
          <a:cs typeface="Gill Sans MT" charset="0"/>
          <a:sym typeface="Palatino"/>
        </a:defRPr>
      </a:lvl3pPr>
      <a:lvl4pPr marL="1219200" marR="0" indent="-304800" algn="l" defTabSz="412750" rtl="0" eaLnBrk="1" latinLnBrk="0" hangingPunct="1">
        <a:lnSpc>
          <a:spcPct val="100000"/>
        </a:lnSpc>
        <a:spcBef>
          <a:spcPts val="1700"/>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Gill Sans MT" charset="0"/>
          <a:ea typeface="Gill Sans MT" charset="0"/>
          <a:cs typeface="Gill Sans MT" charset="0"/>
          <a:sym typeface="Palatino"/>
        </a:defRPr>
      </a:lvl4pPr>
      <a:lvl5pPr marL="1524000" marR="0" indent="-304800" algn="l" defTabSz="412750" rtl="0" eaLnBrk="1" latinLnBrk="0" hangingPunct="1">
        <a:lnSpc>
          <a:spcPct val="100000"/>
        </a:lnSpc>
        <a:spcBef>
          <a:spcPts val="1700"/>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Gill Sans MT" charset="0"/>
          <a:ea typeface="Gill Sans MT" charset="0"/>
          <a:cs typeface="Gill Sans MT" charset="0"/>
          <a:sym typeface="Palatino"/>
        </a:defRPr>
      </a:lvl5pPr>
      <a:lvl6pPr marL="1828800" marR="0" indent="-304800" algn="l" defTabSz="412750" rtl="0" eaLnBrk="1" latinLnBrk="0" hangingPunct="1">
        <a:lnSpc>
          <a:spcPct val="100000"/>
        </a:lnSpc>
        <a:spcBef>
          <a:spcPts val="1700"/>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6pPr>
      <a:lvl7pPr marL="2133600" marR="0" indent="-304800" algn="l" defTabSz="412750" rtl="0" eaLnBrk="1" latinLnBrk="0" hangingPunct="1">
        <a:lnSpc>
          <a:spcPct val="100000"/>
        </a:lnSpc>
        <a:spcBef>
          <a:spcPts val="1700"/>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7pPr>
      <a:lvl8pPr marL="2438400" marR="0" indent="-304800" algn="l" defTabSz="412750" rtl="0" eaLnBrk="1" latinLnBrk="0" hangingPunct="1">
        <a:lnSpc>
          <a:spcPct val="100000"/>
        </a:lnSpc>
        <a:spcBef>
          <a:spcPts val="1700"/>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8pPr>
      <a:lvl9pPr marL="2743200" marR="0" indent="-304800" algn="l" defTabSz="412750" rtl="0" eaLnBrk="1" latinLnBrk="0" hangingPunct="1">
        <a:lnSpc>
          <a:spcPct val="100000"/>
        </a:lnSpc>
        <a:spcBef>
          <a:spcPts val="1700"/>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41275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Palatino"/>
        </a:defRPr>
      </a:lvl1pPr>
      <a:lvl2pPr marL="0" marR="0" indent="114300" algn="ctr" defTabSz="41275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Palatino"/>
        </a:defRPr>
      </a:lvl2pPr>
      <a:lvl3pPr marL="0" marR="0" indent="228600" algn="ctr" defTabSz="41275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Palatino"/>
        </a:defRPr>
      </a:lvl3pPr>
      <a:lvl4pPr marL="0" marR="0" indent="342900" algn="ctr" defTabSz="41275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Palatino"/>
        </a:defRPr>
      </a:lvl4pPr>
      <a:lvl5pPr marL="0" marR="0" indent="457200" algn="ctr" defTabSz="41275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Palatino"/>
        </a:defRPr>
      </a:lvl5pPr>
      <a:lvl6pPr marL="0" marR="0" indent="571500" algn="ctr" defTabSz="41275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Palatino"/>
        </a:defRPr>
      </a:lvl6pPr>
      <a:lvl7pPr marL="0" marR="0" indent="685800" algn="ctr" defTabSz="41275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Palatino"/>
        </a:defRPr>
      </a:lvl7pPr>
      <a:lvl8pPr marL="0" marR="0" indent="800100" algn="ctr" defTabSz="41275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Palatino"/>
        </a:defRPr>
      </a:lvl8pPr>
      <a:lvl9pPr marL="0" marR="0" indent="914400" algn="ctr" defTabSz="41275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0.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customXml" Target="../ink/ink1.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07AB-AD3F-80C0-FB61-E1B2F89185BB}"/>
              </a:ext>
            </a:extLst>
          </p:cNvPr>
          <p:cNvSpPr>
            <a:spLocks noGrp="1"/>
          </p:cNvSpPr>
          <p:nvPr>
            <p:ph type="title"/>
          </p:nvPr>
        </p:nvSpPr>
        <p:spPr>
          <a:xfrm>
            <a:off x="476248" y="1018826"/>
            <a:ext cx="11239500" cy="1968032"/>
          </a:xfrm>
        </p:spPr>
        <p:txBody>
          <a:bodyPr>
            <a:normAutofit fontScale="90000"/>
          </a:bodyPr>
          <a:lstStyle/>
          <a:p>
            <a:r>
              <a:rPr lang="en-US" dirty="0"/>
              <a:t>TLPGNN: A Lightweight Two-Level Parallelism Paradigm for Graph Neural Network Computation on GPU</a:t>
            </a:r>
          </a:p>
        </p:txBody>
      </p:sp>
      <p:sp>
        <p:nvSpPr>
          <p:cNvPr id="3" name="TextBox 2">
            <a:extLst>
              <a:ext uri="{FF2B5EF4-FFF2-40B4-BE49-F238E27FC236}">
                <a16:creationId xmlns:a16="http://schemas.microsoft.com/office/drawing/2014/main" id="{D1368415-C46F-FD4F-A191-36BBAE789050}"/>
              </a:ext>
            </a:extLst>
          </p:cNvPr>
          <p:cNvSpPr txBox="1"/>
          <p:nvPr/>
        </p:nvSpPr>
        <p:spPr>
          <a:xfrm>
            <a:off x="3616151" y="4397576"/>
            <a:ext cx="4959691"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a:ln>
                  <a:noFill/>
                </a:ln>
                <a:solidFill>
                  <a:schemeClr val="tx1">
                    <a:lumMod val="75000"/>
                  </a:schemeClr>
                </a:solidFill>
                <a:effectLst/>
                <a:uFillTx/>
                <a:latin typeface="Gill Sans MT" panose="020B0502020104020203" pitchFamily="34" charset="77"/>
                <a:sym typeface="Palatino"/>
              </a:rPr>
              <a:t>George Washington University</a:t>
            </a:r>
          </a:p>
          <a:p>
            <a:pPr defTabSz="825500"/>
            <a:r>
              <a:rPr lang="en-US" sz="3000" dirty="0">
                <a:solidFill>
                  <a:schemeClr val="tx1">
                    <a:lumMod val="75000"/>
                  </a:schemeClr>
                </a:solidFill>
                <a:latin typeface="Gill Sans MT" panose="020B0502020104020203" pitchFamily="34" charset="77"/>
              </a:rPr>
              <a:t>University of North Texas</a:t>
            </a:r>
            <a:endParaRPr kumimoji="0" lang="en-US" sz="3000" b="0" i="0" u="none" strike="noStrike" cap="none" spc="0" normalizeH="0" baseline="0" dirty="0">
              <a:ln>
                <a:noFill/>
              </a:ln>
              <a:solidFill>
                <a:schemeClr val="tx1">
                  <a:lumMod val="75000"/>
                </a:schemeClr>
              </a:solidFill>
              <a:effectLst/>
              <a:uFillTx/>
              <a:latin typeface="Gill Sans MT" panose="020B0502020104020203" pitchFamily="34" charset="77"/>
              <a:sym typeface="Palatino"/>
            </a:endParaRPr>
          </a:p>
        </p:txBody>
      </p:sp>
      <p:sp>
        <p:nvSpPr>
          <p:cNvPr id="4" name="TextBox 3">
            <a:extLst>
              <a:ext uri="{FF2B5EF4-FFF2-40B4-BE49-F238E27FC236}">
                <a16:creationId xmlns:a16="http://schemas.microsoft.com/office/drawing/2014/main" id="{6A81C9EE-3417-BBB9-1689-AC6B533DD819}"/>
              </a:ext>
            </a:extLst>
          </p:cNvPr>
          <p:cNvSpPr txBox="1"/>
          <p:nvPr/>
        </p:nvSpPr>
        <p:spPr>
          <a:xfrm>
            <a:off x="3228224" y="3627486"/>
            <a:ext cx="5735544" cy="487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C00000"/>
                </a:solidFill>
                <a:effectLst/>
                <a:uFillTx/>
                <a:latin typeface="Gill Sans MT" panose="020B0502020104020203" pitchFamily="34" charset="77"/>
                <a:sym typeface="Palatino"/>
              </a:rPr>
              <a:t>Qiang</a:t>
            </a:r>
            <a:r>
              <a:rPr kumimoji="0" lang="en-US" sz="2500" b="0" i="0" u="none" strike="noStrike" cap="none" spc="0" normalizeH="0" baseline="0" dirty="0">
                <a:ln>
                  <a:noFill/>
                </a:ln>
                <a:solidFill>
                  <a:srgbClr val="C00000"/>
                </a:solidFill>
                <a:effectLst/>
                <a:uFillTx/>
                <a:latin typeface="Gill Sans MT" panose="020B0502020104020203" pitchFamily="34" charset="77"/>
                <a:sym typeface="Palatino"/>
              </a:rPr>
              <a:t> Fu          </a:t>
            </a:r>
            <a:r>
              <a:rPr kumimoji="0" lang="en-US" sz="2500" b="0" i="0" u="none" strike="noStrike" cap="none" spc="0" normalizeH="0" baseline="0" dirty="0" err="1">
                <a:ln>
                  <a:noFill/>
                </a:ln>
                <a:solidFill>
                  <a:schemeClr val="tx1">
                    <a:lumMod val="50000"/>
                  </a:schemeClr>
                </a:solidFill>
                <a:effectLst/>
                <a:uFillTx/>
                <a:latin typeface="Gill Sans MT" panose="020B0502020104020203" pitchFamily="34" charset="77"/>
                <a:sym typeface="Palatino"/>
              </a:rPr>
              <a:t>Yuede</a:t>
            </a:r>
            <a:r>
              <a:rPr kumimoji="0" lang="en-US" sz="2500" b="0" i="0" u="none" strike="noStrike" cap="none" spc="0" normalizeH="0" baseline="0" dirty="0">
                <a:ln>
                  <a:noFill/>
                </a:ln>
                <a:solidFill>
                  <a:schemeClr val="tx1">
                    <a:lumMod val="50000"/>
                  </a:schemeClr>
                </a:solidFill>
                <a:effectLst/>
                <a:uFillTx/>
                <a:latin typeface="Gill Sans MT" panose="020B0502020104020203" pitchFamily="34" charset="77"/>
                <a:sym typeface="Palatino"/>
              </a:rPr>
              <a:t> Ji        Howie Huang</a:t>
            </a:r>
          </a:p>
        </p:txBody>
      </p:sp>
    </p:spTree>
    <p:extLst>
      <p:ext uri="{BB962C8B-B14F-4D97-AF65-F5344CB8AC3E}">
        <p14:creationId xmlns:p14="http://schemas.microsoft.com/office/powerpoint/2010/main" val="333043168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A7CC-ECF5-FF49-B5FC-55313F0A23A0}"/>
              </a:ext>
            </a:extLst>
          </p:cNvPr>
          <p:cNvSpPr>
            <a:spLocks noGrp="1"/>
          </p:cNvSpPr>
          <p:nvPr>
            <p:ph type="title"/>
          </p:nvPr>
        </p:nvSpPr>
        <p:spPr/>
        <p:txBody>
          <a:bodyPr/>
          <a:lstStyle/>
          <a:p>
            <a:r>
              <a:rPr lang="en-US" dirty="0"/>
              <a:t>Coalesced vs Uncoalesced Access</a:t>
            </a:r>
          </a:p>
        </p:txBody>
      </p:sp>
      <p:sp>
        <p:nvSpPr>
          <p:cNvPr id="3" name="Text Placeholder 2">
            <a:extLst>
              <a:ext uri="{FF2B5EF4-FFF2-40B4-BE49-F238E27FC236}">
                <a16:creationId xmlns:a16="http://schemas.microsoft.com/office/drawing/2014/main" id="{AE688A6A-A932-9542-B6BE-2D5E088EBDBF}"/>
              </a:ext>
            </a:extLst>
          </p:cNvPr>
          <p:cNvSpPr>
            <a:spLocks noGrp="1"/>
          </p:cNvSpPr>
          <p:nvPr>
            <p:ph type="body" idx="1"/>
          </p:nvPr>
        </p:nvSpPr>
        <p:spPr>
          <a:xfrm>
            <a:off x="616071" y="1717925"/>
            <a:ext cx="5061783" cy="4849132"/>
          </a:xfrm>
        </p:spPr>
        <p:txBody>
          <a:bodyPr/>
          <a:lstStyle/>
          <a:p>
            <a:r>
              <a:rPr lang="en-US" dirty="0"/>
              <a:t>Coalesced Access</a:t>
            </a:r>
          </a:p>
          <a:p>
            <a:pPr lvl="1"/>
            <a:r>
              <a:rPr lang="en-US" sz="2000" dirty="0"/>
              <a:t>Warp needs 32 bytes</a:t>
            </a:r>
          </a:p>
          <a:p>
            <a:pPr lvl="1"/>
            <a:r>
              <a:rPr lang="en-US" sz="2000" dirty="0"/>
              <a:t>32 bytes move across bus on a miss</a:t>
            </a:r>
          </a:p>
          <a:p>
            <a:pPr lvl="1"/>
            <a:r>
              <a:rPr lang="en-US" sz="2000" dirty="0"/>
              <a:t>Bus utilization: 100%</a:t>
            </a:r>
          </a:p>
          <a:p>
            <a:r>
              <a:rPr lang="en-US" dirty="0"/>
              <a:t>Uncoalesced Access</a:t>
            </a:r>
          </a:p>
          <a:p>
            <a:pPr lvl="1"/>
            <a:r>
              <a:rPr lang="en-US" sz="2000" dirty="0"/>
              <a:t>Warp needs 32 bytes</a:t>
            </a:r>
          </a:p>
          <a:p>
            <a:pPr lvl="1"/>
            <a:r>
              <a:rPr lang="en-US" sz="2000" dirty="0"/>
              <a:t>4 * 32 bytes move across bus on 4 misses</a:t>
            </a:r>
          </a:p>
          <a:p>
            <a:pPr lvl="1"/>
            <a:r>
              <a:rPr lang="en-US" sz="2000" dirty="0"/>
              <a:t>Bus utilization: 25%</a:t>
            </a:r>
          </a:p>
        </p:txBody>
      </p:sp>
      <p:cxnSp>
        <p:nvCxnSpPr>
          <p:cNvPr id="4" name="Straight Arrow Connector 3">
            <a:extLst>
              <a:ext uri="{FF2B5EF4-FFF2-40B4-BE49-F238E27FC236}">
                <a16:creationId xmlns:a16="http://schemas.microsoft.com/office/drawing/2014/main" id="{4753A605-BD07-B14F-8D3F-83124AE09A13}"/>
              </a:ext>
            </a:extLst>
          </p:cNvPr>
          <p:cNvCxnSpPr/>
          <p:nvPr/>
        </p:nvCxnSpPr>
        <p:spPr>
          <a:xfrm>
            <a:off x="7856550" y="2049828"/>
            <a:ext cx="0" cy="457200"/>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 name="Straight Arrow Connector 4">
            <a:extLst>
              <a:ext uri="{FF2B5EF4-FFF2-40B4-BE49-F238E27FC236}">
                <a16:creationId xmlns:a16="http://schemas.microsoft.com/office/drawing/2014/main" id="{2880906A-4B15-C544-9ED6-AFE1C6009888}"/>
              </a:ext>
            </a:extLst>
          </p:cNvPr>
          <p:cNvCxnSpPr/>
          <p:nvPr/>
        </p:nvCxnSpPr>
        <p:spPr>
          <a:xfrm>
            <a:off x="8024715" y="2049828"/>
            <a:ext cx="0" cy="457200"/>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 name="Straight Arrow Connector 5">
            <a:extLst>
              <a:ext uri="{FF2B5EF4-FFF2-40B4-BE49-F238E27FC236}">
                <a16:creationId xmlns:a16="http://schemas.microsoft.com/office/drawing/2014/main" id="{DC02D3A5-4EC2-5C44-91A7-E655F2D3B454}"/>
              </a:ext>
            </a:extLst>
          </p:cNvPr>
          <p:cNvCxnSpPr/>
          <p:nvPr/>
        </p:nvCxnSpPr>
        <p:spPr>
          <a:xfrm>
            <a:off x="8162994" y="2049828"/>
            <a:ext cx="0" cy="457200"/>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 name="Straight Arrow Connector 6">
            <a:extLst>
              <a:ext uri="{FF2B5EF4-FFF2-40B4-BE49-F238E27FC236}">
                <a16:creationId xmlns:a16="http://schemas.microsoft.com/office/drawing/2014/main" id="{B229DBB5-8157-9D4D-AE3D-9CC60E121D17}"/>
              </a:ext>
            </a:extLst>
          </p:cNvPr>
          <p:cNvCxnSpPr/>
          <p:nvPr/>
        </p:nvCxnSpPr>
        <p:spPr>
          <a:xfrm>
            <a:off x="8318811" y="2049828"/>
            <a:ext cx="0" cy="457200"/>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7FF4DFD2-314E-474C-92B6-6ECCA837F8A2}"/>
              </a:ext>
            </a:extLst>
          </p:cNvPr>
          <p:cNvCxnSpPr/>
          <p:nvPr/>
        </p:nvCxnSpPr>
        <p:spPr>
          <a:xfrm>
            <a:off x="8662194" y="2049828"/>
            <a:ext cx="0" cy="457200"/>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966D5417-06F6-D342-8E83-943F103C0E1E}"/>
              </a:ext>
            </a:extLst>
          </p:cNvPr>
          <p:cNvCxnSpPr/>
          <p:nvPr/>
        </p:nvCxnSpPr>
        <p:spPr>
          <a:xfrm>
            <a:off x="8826270" y="2049828"/>
            <a:ext cx="0" cy="457200"/>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7EDB68AE-468B-E340-AFAD-5629F53810EE}"/>
              </a:ext>
            </a:extLst>
          </p:cNvPr>
          <p:cNvSpPr txBox="1"/>
          <p:nvPr/>
        </p:nvSpPr>
        <p:spPr>
          <a:xfrm>
            <a:off x="8359621" y="2105181"/>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432FF"/>
                </a:solidFill>
                <a:effectLst/>
                <a:uFillTx/>
                <a:latin typeface="Palatino"/>
                <a:ea typeface="Palatino"/>
                <a:cs typeface="Palatino"/>
                <a:sym typeface="Palatino"/>
              </a:rPr>
              <a:t>…</a:t>
            </a:r>
          </a:p>
        </p:txBody>
      </p:sp>
      <p:sp>
        <p:nvSpPr>
          <p:cNvPr id="11" name="Rectangle 10">
            <a:extLst>
              <a:ext uri="{FF2B5EF4-FFF2-40B4-BE49-F238E27FC236}">
                <a16:creationId xmlns:a16="http://schemas.microsoft.com/office/drawing/2014/main" id="{75FDCD76-DF64-394D-B28B-8193CF5E4109}"/>
              </a:ext>
            </a:extLst>
          </p:cNvPr>
          <p:cNvSpPr/>
          <p:nvPr/>
        </p:nvSpPr>
        <p:spPr>
          <a:xfrm>
            <a:off x="7785300" y="2542653"/>
            <a:ext cx="1097448" cy="182880"/>
          </a:xfrm>
          <a:prstGeom prst="rect">
            <a:avLst/>
          </a:prstGeom>
          <a:solidFill>
            <a:srgbClr val="FFC000"/>
          </a:solidFill>
          <a:ln w="12700" cap="flat">
            <a:solidFill>
              <a:schemeClr val="tx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2" name="TextBox 11">
            <a:extLst>
              <a:ext uri="{FF2B5EF4-FFF2-40B4-BE49-F238E27FC236}">
                <a16:creationId xmlns:a16="http://schemas.microsoft.com/office/drawing/2014/main" id="{15358FE2-9D69-8649-A5A5-DBD4895493B1}"/>
              </a:ext>
            </a:extLst>
          </p:cNvPr>
          <p:cNvSpPr txBox="1"/>
          <p:nvPr/>
        </p:nvSpPr>
        <p:spPr>
          <a:xfrm>
            <a:off x="7219135" y="1752368"/>
            <a:ext cx="222977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414141"/>
                </a:solidFill>
                <a:effectLst/>
                <a:uFillTx/>
                <a:latin typeface="Gill Sans MT" panose="020B0502020104020203" pitchFamily="34" charset="77"/>
                <a:sym typeface="Palatino"/>
              </a:rPr>
              <a:t>Addresses requested from a warp</a:t>
            </a:r>
          </a:p>
        </p:txBody>
      </p:sp>
      <p:sp>
        <p:nvSpPr>
          <p:cNvPr id="13" name="Rectangle 12">
            <a:extLst>
              <a:ext uri="{FF2B5EF4-FFF2-40B4-BE49-F238E27FC236}">
                <a16:creationId xmlns:a16="http://schemas.microsoft.com/office/drawing/2014/main" id="{466A3F83-4C88-004B-AFA8-3F4F21EBCBC8}"/>
              </a:ext>
            </a:extLst>
          </p:cNvPr>
          <p:cNvSpPr/>
          <p:nvPr/>
        </p:nvSpPr>
        <p:spPr>
          <a:xfrm>
            <a:off x="6687852" y="2542653"/>
            <a:ext cx="1097448" cy="182880"/>
          </a:xfrm>
          <a:prstGeom prst="rect">
            <a:avLst/>
          </a:prstGeom>
          <a:solidFill>
            <a:srgbClr val="00B050"/>
          </a:solidFill>
          <a:ln w="12700" cap="flat">
            <a:solidFill>
              <a:schemeClr val="tx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4" name="Rectangle 13">
            <a:extLst>
              <a:ext uri="{FF2B5EF4-FFF2-40B4-BE49-F238E27FC236}">
                <a16:creationId xmlns:a16="http://schemas.microsoft.com/office/drawing/2014/main" id="{E107BE67-C57F-2643-A3B5-7BF2E13DD0D9}"/>
              </a:ext>
            </a:extLst>
          </p:cNvPr>
          <p:cNvSpPr/>
          <p:nvPr/>
        </p:nvSpPr>
        <p:spPr>
          <a:xfrm>
            <a:off x="8882748" y="2542653"/>
            <a:ext cx="1097448" cy="182880"/>
          </a:xfrm>
          <a:prstGeom prst="rect">
            <a:avLst/>
          </a:prstGeom>
          <a:solidFill>
            <a:srgbClr val="00B050"/>
          </a:solidFill>
          <a:ln w="12700" cap="flat">
            <a:solidFill>
              <a:schemeClr val="tx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5" name="Rectangle 14">
            <a:extLst>
              <a:ext uri="{FF2B5EF4-FFF2-40B4-BE49-F238E27FC236}">
                <a16:creationId xmlns:a16="http://schemas.microsoft.com/office/drawing/2014/main" id="{AAD6387C-F51F-C044-B955-B70A0869F9FA}"/>
              </a:ext>
            </a:extLst>
          </p:cNvPr>
          <p:cNvSpPr/>
          <p:nvPr/>
        </p:nvSpPr>
        <p:spPr>
          <a:xfrm>
            <a:off x="9980196" y="2542653"/>
            <a:ext cx="1097448" cy="182880"/>
          </a:xfrm>
          <a:prstGeom prst="rect">
            <a:avLst/>
          </a:prstGeom>
          <a:solidFill>
            <a:srgbClr val="00B050"/>
          </a:solidFill>
          <a:ln w="12700" cap="flat">
            <a:solidFill>
              <a:schemeClr val="tx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6" name="TextBox 15">
            <a:extLst>
              <a:ext uri="{FF2B5EF4-FFF2-40B4-BE49-F238E27FC236}">
                <a16:creationId xmlns:a16="http://schemas.microsoft.com/office/drawing/2014/main" id="{F62F2F21-CD1A-1042-AD69-70AA1662B1F7}"/>
              </a:ext>
            </a:extLst>
          </p:cNvPr>
          <p:cNvSpPr txBox="1"/>
          <p:nvPr/>
        </p:nvSpPr>
        <p:spPr>
          <a:xfrm>
            <a:off x="6598084" y="2737408"/>
            <a:ext cx="179536"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414141"/>
                </a:solidFill>
                <a:effectLst/>
                <a:uFillTx/>
                <a:latin typeface="Palatino"/>
                <a:ea typeface="Palatino"/>
                <a:cs typeface="Palatino"/>
                <a:sym typeface="Palatino"/>
              </a:rPr>
              <a:t>0</a:t>
            </a:r>
          </a:p>
        </p:txBody>
      </p:sp>
      <p:sp>
        <p:nvSpPr>
          <p:cNvPr id="17" name="TextBox 16">
            <a:extLst>
              <a:ext uri="{FF2B5EF4-FFF2-40B4-BE49-F238E27FC236}">
                <a16:creationId xmlns:a16="http://schemas.microsoft.com/office/drawing/2014/main" id="{075C612E-222C-F748-B7B4-ABD1B59137AE}"/>
              </a:ext>
            </a:extLst>
          </p:cNvPr>
          <p:cNvSpPr txBox="1"/>
          <p:nvPr/>
        </p:nvSpPr>
        <p:spPr>
          <a:xfrm>
            <a:off x="7657060" y="2738424"/>
            <a:ext cx="256481"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200" dirty="0"/>
              <a:t>32</a:t>
            </a:r>
            <a:endParaRPr kumimoji="0" lang="en-US" sz="12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18" name="TextBox 17">
            <a:extLst>
              <a:ext uri="{FF2B5EF4-FFF2-40B4-BE49-F238E27FC236}">
                <a16:creationId xmlns:a16="http://schemas.microsoft.com/office/drawing/2014/main" id="{F5544AAF-5251-8A4A-930D-02A0A6EC04CC}"/>
              </a:ext>
            </a:extLst>
          </p:cNvPr>
          <p:cNvSpPr txBox="1"/>
          <p:nvPr/>
        </p:nvSpPr>
        <p:spPr>
          <a:xfrm>
            <a:off x="8754507" y="2737408"/>
            <a:ext cx="256481"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414141"/>
                </a:solidFill>
                <a:effectLst/>
                <a:uFillTx/>
                <a:latin typeface="Palatino"/>
                <a:ea typeface="Palatino"/>
                <a:cs typeface="Palatino"/>
                <a:sym typeface="Palatino"/>
              </a:rPr>
              <a:t>64</a:t>
            </a:r>
          </a:p>
        </p:txBody>
      </p:sp>
      <p:sp>
        <p:nvSpPr>
          <p:cNvPr id="19" name="TextBox 18">
            <a:extLst>
              <a:ext uri="{FF2B5EF4-FFF2-40B4-BE49-F238E27FC236}">
                <a16:creationId xmlns:a16="http://schemas.microsoft.com/office/drawing/2014/main" id="{B6B95B5A-A621-C540-9C0F-5328AF5EF04E}"/>
              </a:ext>
            </a:extLst>
          </p:cNvPr>
          <p:cNvSpPr txBox="1"/>
          <p:nvPr/>
        </p:nvSpPr>
        <p:spPr>
          <a:xfrm>
            <a:off x="9837206" y="2737408"/>
            <a:ext cx="256481"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200" dirty="0"/>
              <a:t>96</a:t>
            </a:r>
            <a:endParaRPr kumimoji="0" lang="en-US" sz="12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20" name="TextBox 19">
            <a:extLst>
              <a:ext uri="{FF2B5EF4-FFF2-40B4-BE49-F238E27FC236}">
                <a16:creationId xmlns:a16="http://schemas.microsoft.com/office/drawing/2014/main" id="{9AA836F7-E9ED-454F-8881-FAE75CBA0BF1}"/>
              </a:ext>
            </a:extLst>
          </p:cNvPr>
          <p:cNvSpPr txBox="1"/>
          <p:nvPr/>
        </p:nvSpPr>
        <p:spPr>
          <a:xfrm>
            <a:off x="10881433" y="2737408"/>
            <a:ext cx="333426"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414141"/>
                </a:solidFill>
                <a:effectLst/>
                <a:uFillTx/>
                <a:latin typeface="Palatino"/>
                <a:ea typeface="Palatino"/>
                <a:cs typeface="Palatino"/>
                <a:sym typeface="Palatino"/>
              </a:rPr>
              <a:t>128</a:t>
            </a:r>
          </a:p>
        </p:txBody>
      </p:sp>
      <p:sp>
        <p:nvSpPr>
          <p:cNvPr id="21" name="TextBox 20">
            <a:extLst>
              <a:ext uri="{FF2B5EF4-FFF2-40B4-BE49-F238E27FC236}">
                <a16:creationId xmlns:a16="http://schemas.microsoft.com/office/drawing/2014/main" id="{A26860B8-CB04-2B4E-BA91-048ADDC88694}"/>
              </a:ext>
            </a:extLst>
          </p:cNvPr>
          <p:cNvSpPr txBox="1"/>
          <p:nvPr/>
        </p:nvSpPr>
        <p:spPr>
          <a:xfrm>
            <a:off x="8230467" y="2955829"/>
            <a:ext cx="1280800"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414141"/>
                </a:solidFill>
                <a:effectLst/>
                <a:uFillTx/>
                <a:latin typeface="Gill Sans MT" panose="020B0502020104020203" pitchFamily="34" charset="77"/>
                <a:sym typeface="Palatino"/>
              </a:rPr>
              <a:t>Memory addresses</a:t>
            </a:r>
          </a:p>
        </p:txBody>
      </p:sp>
      <p:sp>
        <p:nvSpPr>
          <p:cNvPr id="28" name="TextBox 27">
            <a:extLst>
              <a:ext uri="{FF2B5EF4-FFF2-40B4-BE49-F238E27FC236}">
                <a16:creationId xmlns:a16="http://schemas.microsoft.com/office/drawing/2014/main" id="{6FEDCF52-7FCC-8246-918A-89E5E77E6081}"/>
              </a:ext>
            </a:extLst>
          </p:cNvPr>
          <p:cNvSpPr txBox="1"/>
          <p:nvPr/>
        </p:nvSpPr>
        <p:spPr>
          <a:xfrm>
            <a:off x="8739639" y="4599361"/>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432FF"/>
                </a:solidFill>
                <a:effectLst/>
                <a:uFillTx/>
                <a:latin typeface="Palatino"/>
                <a:ea typeface="Palatino"/>
                <a:cs typeface="Palatino"/>
                <a:sym typeface="Palatino"/>
              </a:rPr>
              <a:t>…</a:t>
            </a:r>
          </a:p>
        </p:txBody>
      </p:sp>
      <p:sp>
        <p:nvSpPr>
          <p:cNvPr id="29" name="Rectangle 28">
            <a:extLst>
              <a:ext uri="{FF2B5EF4-FFF2-40B4-BE49-F238E27FC236}">
                <a16:creationId xmlns:a16="http://schemas.microsoft.com/office/drawing/2014/main" id="{C37FBC81-5490-9443-ADF7-B3E1998C8074}"/>
              </a:ext>
            </a:extLst>
          </p:cNvPr>
          <p:cNvSpPr/>
          <p:nvPr/>
        </p:nvSpPr>
        <p:spPr>
          <a:xfrm>
            <a:off x="7785300" y="5167458"/>
            <a:ext cx="1097448" cy="182880"/>
          </a:xfrm>
          <a:prstGeom prst="rect">
            <a:avLst/>
          </a:prstGeom>
          <a:solidFill>
            <a:srgbClr val="FFC000"/>
          </a:solidFill>
          <a:ln w="12700" cap="flat">
            <a:solidFill>
              <a:schemeClr val="tx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30" name="TextBox 29">
            <a:extLst>
              <a:ext uri="{FF2B5EF4-FFF2-40B4-BE49-F238E27FC236}">
                <a16:creationId xmlns:a16="http://schemas.microsoft.com/office/drawing/2014/main" id="{F4B5023F-BD2A-7348-816D-2F3CAD994E67}"/>
              </a:ext>
            </a:extLst>
          </p:cNvPr>
          <p:cNvSpPr txBox="1"/>
          <p:nvPr/>
        </p:nvSpPr>
        <p:spPr>
          <a:xfrm>
            <a:off x="7397264" y="4377173"/>
            <a:ext cx="222977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414141"/>
                </a:solidFill>
                <a:effectLst/>
                <a:uFillTx/>
                <a:latin typeface="Gill Sans MT" panose="020B0502020104020203" pitchFamily="34" charset="77"/>
                <a:sym typeface="Palatino"/>
              </a:rPr>
              <a:t>Addresses requested from a warp</a:t>
            </a:r>
          </a:p>
        </p:txBody>
      </p:sp>
      <p:sp>
        <p:nvSpPr>
          <p:cNvPr id="31" name="Rectangle 30">
            <a:extLst>
              <a:ext uri="{FF2B5EF4-FFF2-40B4-BE49-F238E27FC236}">
                <a16:creationId xmlns:a16="http://schemas.microsoft.com/office/drawing/2014/main" id="{FAC2E6F2-9E9B-354F-9E6B-6E74FA9C0FE6}"/>
              </a:ext>
            </a:extLst>
          </p:cNvPr>
          <p:cNvSpPr/>
          <p:nvPr/>
        </p:nvSpPr>
        <p:spPr>
          <a:xfrm>
            <a:off x="6687852" y="5167458"/>
            <a:ext cx="1097448" cy="182880"/>
          </a:xfrm>
          <a:prstGeom prst="rect">
            <a:avLst/>
          </a:prstGeom>
          <a:solidFill>
            <a:srgbClr val="FFC000"/>
          </a:solidFill>
          <a:ln w="12700" cap="flat">
            <a:solidFill>
              <a:schemeClr val="tx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32" name="Rectangle 31">
            <a:extLst>
              <a:ext uri="{FF2B5EF4-FFF2-40B4-BE49-F238E27FC236}">
                <a16:creationId xmlns:a16="http://schemas.microsoft.com/office/drawing/2014/main" id="{83E42853-378C-3747-AF10-F82D3EB8B82C}"/>
              </a:ext>
            </a:extLst>
          </p:cNvPr>
          <p:cNvSpPr/>
          <p:nvPr/>
        </p:nvSpPr>
        <p:spPr>
          <a:xfrm>
            <a:off x="8882748" y="5167458"/>
            <a:ext cx="1097448" cy="182880"/>
          </a:xfrm>
          <a:prstGeom prst="rect">
            <a:avLst/>
          </a:prstGeom>
          <a:solidFill>
            <a:srgbClr val="FFC000"/>
          </a:solidFill>
          <a:ln w="12700" cap="flat">
            <a:solidFill>
              <a:schemeClr val="tx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33" name="Rectangle 32">
            <a:extLst>
              <a:ext uri="{FF2B5EF4-FFF2-40B4-BE49-F238E27FC236}">
                <a16:creationId xmlns:a16="http://schemas.microsoft.com/office/drawing/2014/main" id="{772B9BF1-281B-EC44-B5D2-D904E756677A}"/>
              </a:ext>
            </a:extLst>
          </p:cNvPr>
          <p:cNvSpPr/>
          <p:nvPr/>
        </p:nvSpPr>
        <p:spPr>
          <a:xfrm>
            <a:off x="9980196" y="5167458"/>
            <a:ext cx="1097448" cy="182880"/>
          </a:xfrm>
          <a:prstGeom prst="rect">
            <a:avLst/>
          </a:prstGeom>
          <a:solidFill>
            <a:srgbClr val="FFC000"/>
          </a:solidFill>
          <a:ln w="12700" cap="flat">
            <a:solidFill>
              <a:schemeClr val="tx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34" name="TextBox 33">
            <a:extLst>
              <a:ext uri="{FF2B5EF4-FFF2-40B4-BE49-F238E27FC236}">
                <a16:creationId xmlns:a16="http://schemas.microsoft.com/office/drawing/2014/main" id="{56696A15-EA2D-E04C-9059-E53FA4EAB3F8}"/>
              </a:ext>
            </a:extLst>
          </p:cNvPr>
          <p:cNvSpPr txBox="1"/>
          <p:nvPr/>
        </p:nvSpPr>
        <p:spPr>
          <a:xfrm>
            <a:off x="6598084" y="5362213"/>
            <a:ext cx="179536"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414141"/>
                </a:solidFill>
                <a:effectLst/>
                <a:uFillTx/>
                <a:latin typeface="Palatino"/>
                <a:ea typeface="Palatino"/>
                <a:cs typeface="Palatino"/>
                <a:sym typeface="Palatino"/>
              </a:rPr>
              <a:t>0</a:t>
            </a:r>
          </a:p>
        </p:txBody>
      </p:sp>
      <p:sp>
        <p:nvSpPr>
          <p:cNvPr id="35" name="TextBox 34">
            <a:extLst>
              <a:ext uri="{FF2B5EF4-FFF2-40B4-BE49-F238E27FC236}">
                <a16:creationId xmlns:a16="http://schemas.microsoft.com/office/drawing/2014/main" id="{A8586B0F-EC97-9E4D-91D4-6769BF3005D3}"/>
              </a:ext>
            </a:extLst>
          </p:cNvPr>
          <p:cNvSpPr txBox="1"/>
          <p:nvPr/>
        </p:nvSpPr>
        <p:spPr>
          <a:xfrm>
            <a:off x="7657060" y="5363229"/>
            <a:ext cx="256481"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200" dirty="0"/>
              <a:t>32</a:t>
            </a:r>
            <a:endParaRPr kumimoji="0" lang="en-US" sz="12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36" name="TextBox 35">
            <a:extLst>
              <a:ext uri="{FF2B5EF4-FFF2-40B4-BE49-F238E27FC236}">
                <a16:creationId xmlns:a16="http://schemas.microsoft.com/office/drawing/2014/main" id="{C5B46335-4BDE-CB49-89B2-5528E58E63C7}"/>
              </a:ext>
            </a:extLst>
          </p:cNvPr>
          <p:cNvSpPr txBox="1"/>
          <p:nvPr/>
        </p:nvSpPr>
        <p:spPr>
          <a:xfrm>
            <a:off x="8754507" y="5362213"/>
            <a:ext cx="256481"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414141"/>
                </a:solidFill>
                <a:effectLst/>
                <a:uFillTx/>
                <a:latin typeface="Palatino"/>
                <a:ea typeface="Palatino"/>
                <a:cs typeface="Palatino"/>
                <a:sym typeface="Palatino"/>
              </a:rPr>
              <a:t>64</a:t>
            </a:r>
          </a:p>
        </p:txBody>
      </p:sp>
      <p:sp>
        <p:nvSpPr>
          <p:cNvPr id="37" name="TextBox 36">
            <a:extLst>
              <a:ext uri="{FF2B5EF4-FFF2-40B4-BE49-F238E27FC236}">
                <a16:creationId xmlns:a16="http://schemas.microsoft.com/office/drawing/2014/main" id="{0168EBEC-AEEE-6A49-B2A5-0EE71D9FCB0C}"/>
              </a:ext>
            </a:extLst>
          </p:cNvPr>
          <p:cNvSpPr txBox="1"/>
          <p:nvPr/>
        </p:nvSpPr>
        <p:spPr>
          <a:xfrm>
            <a:off x="9837206" y="5362213"/>
            <a:ext cx="256481"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200" dirty="0"/>
              <a:t>96</a:t>
            </a:r>
            <a:endParaRPr kumimoji="0" lang="en-US" sz="12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38" name="TextBox 37">
            <a:extLst>
              <a:ext uri="{FF2B5EF4-FFF2-40B4-BE49-F238E27FC236}">
                <a16:creationId xmlns:a16="http://schemas.microsoft.com/office/drawing/2014/main" id="{D9BED91C-3720-9142-A504-7D877F37E42C}"/>
              </a:ext>
            </a:extLst>
          </p:cNvPr>
          <p:cNvSpPr txBox="1"/>
          <p:nvPr/>
        </p:nvSpPr>
        <p:spPr>
          <a:xfrm>
            <a:off x="10881433" y="5362213"/>
            <a:ext cx="333426"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414141"/>
                </a:solidFill>
                <a:effectLst/>
                <a:uFillTx/>
                <a:latin typeface="Palatino"/>
                <a:ea typeface="Palatino"/>
                <a:cs typeface="Palatino"/>
                <a:sym typeface="Palatino"/>
              </a:rPr>
              <a:t>128</a:t>
            </a:r>
          </a:p>
        </p:txBody>
      </p:sp>
      <p:sp>
        <p:nvSpPr>
          <p:cNvPr id="39" name="TextBox 38">
            <a:extLst>
              <a:ext uri="{FF2B5EF4-FFF2-40B4-BE49-F238E27FC236}">
                <a16:creationId xmlns:a16="http://schemas.microsoft.com/office/drawing/2014/main" id="{4BDFA763-2AA6-C944-968C-86BE25E1FAFD}"/>
              </a:ext>
            </a:extLst>
          </p:cNvPr>
          <p:cNvSpPr txBox="1"/>
          <p:nvPr/>
        </p:nvSpPr>
        <p:spPr>
          <a:xfrm>
            <a:off x="8230467" y="5580634"/>
            <a:ext cx="1280800"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414141"/>
                </a:solidFill>
                <a:effectLst/>
                <a:uFillTx/>
                <a:latin typeface="Gill Sans MT" panose="020B0502020104020203" pitchFamily="34" charset="77"/>
                <a:sym typeface="Palatino"/>
              </a:rPr>
              <a:t>Memory addresses</a:t>
            </a:r>
          </a:p>
        </p:txBody>
      </p:sp>
      <p:cxnSp>
        <p:nvCxnSpPr>
          <p:cNvPr id="41" name="Straight Arrow Connector 40">
            <a:extLst>
              <a:ext uri="{FF2B5EF4-FFF2-40B4-BE49-F238E27FC236}">
                <a16:creationId xmlns:a16="http://schemas.microsoft.com/office/drawing/2014/main" id="{7E0D502E-D7BE-1F4E-B11B-3053A9847988}"/>
              </a:ext>
            </a:extLst>
          </p:cNvPr>
          <p:cNvCxnSpPr>
            <a:cxnSpLocks/>
          </p:cNvCxnSpPr>
          <p:nvPr/>
        </p:nvCxnSpPr>
        <p:spPr>
          <a:xfrm flipH="1">
            <a:off x="6777621" y="4808950"/>
            <a:ext cx="1078929" cy="322883"/>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CBB8F0AC-96F3-8840-9F47-11E699670FF5}"/>
              </a:ext>
            </a:extLst>
          </p:cNvPr>
          <p:cNvCxnSpPr/>
          <p:nvPr/>
        </p:nvCxnSpPr>
        <p:spPr>
          <a:xfrm flipH="1">
            <a:off x="7657060" y="4797075"/>
            <a:ext cx="505934" cy="358508"/>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9406EF45-4D36-1347-AFC5-6C32B555FCB6}"/>
              </a:ext>
            </a:extLst>
          </p:cNvPr>
          <p:cNvCxnSpPr>
            <a:cxnSpLocks/>
          </p:cNvCxnSpPr>
          <p:nvPr/>
        </p:nvCxnSpPr>
        <p:spPr>
          <a:xfrm>
            <a:off x="8024715" y="4808950"/>
            <a:ext cx="0" cy="346633"/>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8" name="Straight Arrow Connector 47">
            <a:extLst>
              <a:ext uri="{FF2B5EF4-FFF2-40B4-BE49-F238E27FC236}">
                <a16:creationId xmlns:a16="http://schemas.microsoft.com/office/drawing/2014/main" id="{AFD3BBF9-6425-A349-808F-040302ECA1E8}"/>
              </a:ext>
            </a:extLst>
          </p:cNvPr>
          <p:cNvCxnSpPr>
            <a:cxnSpLocks/>
          </p:cNvCxnSpPr>
          <p:nvPr/>
        </p:nvCxnSpPr>
        <p:spPr>
          <a:xfrm>
            <a:off x="8318811" y="4797075"/>
            <a:ext cx="777688" cy="334758"/>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4CB914C8-14FE-A346-A19D-774EEB070027}"/>
              </a:ext>
            </a:extLst>
          </p:cNvPr>
          <p:cNvCxnSpPr/>
          <p:nvPr/>
        </p:nvCxnSpPr>
        <p:spPr>
          <a:xfrm>
            <a:off x="9262753" y="4797075"/>
            <a:ext cx="1721922" cy="334758"/>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3" name="Straight Arrow Connector 52">
            <a:extLst>
              <a:ext uri="{FF2B5EF4-FFF2-40B4-BE49-F238E27FC236}">
                <a16:creationId xmlns:a16="http://schemas.microsoft.com/office/drawing/2014/main" id="{F83634DB-8874-7843-B574-62C9578EBDBF}"/>
              </a:ext>
            </a:extLst>
          </p:cNvPr>
          <p:cNvCxnSpPr/>
          <p:nvPr/>
        </p:nvCxnSpPr>
        <p:spPr>
          <a:xfrm>
            <a:off x="9586982" y="4785200"/>
            <a:ext cx="0" cy="358508"/>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4" name="TextBox 53">
            <a:extLst>
              <a:ext uri="{FF2B5EF4-FFF2-40B4-BE49-F238E27FC236}">
                <a16:creationId xmlns:a16="http://schemas.microsoft.com/office/drawing/2014/main" id="{7193E912-1E74-6340-93F2-6E6E2A87ECD0}"/>
              </a:ext>
            </a:extLst>
          </p:cNvPr>
          <p:cNvSpPr txBox="1"/>
          <p:nvPr/>
        </p:nvSpPr>
        <p:spPr>
          <a:xfrm>
            <a:off x="7660997" y="3404912"/>
            <a:ext cx="196848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414141"/>
                </a:solidFill>
                <a:effectLst/>
                <a:uFillTx/>
                <a:latin typeface="Gill Sans MT" panose="020B0502020104020203" pitchFamily="34" charset="77"/>
                <a:sym typeface="Palatino"/>
              </a:rPr>
              <a:t>Coalesced Access</a:t>
            </a:r>
          </a:p>
        </p:txBody>
      </p:sp>
      <p:sp>
        <p:nvSpPr>
          <p:cNvPr id="56" name="TextBox 55">
            <a:extLst>
              <a:ext uri="{FF2B5EF4-FFF2-40B4-BE49-F238E27FC236}">
                <a16:creationId xmlns:a16="http://schemas.microsoft.com/office/drawing/2014/main" id="{7BAB9CED-685D-E343-8352-87DF1C05B794}"/>
              </a:ext>
            </a:extLst>
          </p:cNvPr>
          <p:cNvSpPr txBox="1"/>
          <p:nvPr/>
        </p:nvSpPr>
        <p:spPr>
          <a:xfrm>
            <a:off x="7540771" y="6052021"/>
            <a:ext cx="220893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414141"/>
                </a:solidFill>
                <a:effectLst/>
                <a:uFillTx/>
                <a:latin typeface="Gill Sans MT" panose="020B0502020104020203" pitchFamily="34" charset="77"/>
                <a:sym typeface="Palatino"/>
              </a:rPr>
              <a:t>Uncoalesced Access</a:t>
            </a:r>
          </a:p>
        </p:txBody>
      </p:sp>
    </p:spTree>
    <p:extLst>
      <p:ext uri="{BB962C8B-B14F-4D97-AF65-F5344CB8AC3E}">
        <p14:creationId xmlns:p14="http://schemas.microsoft.com/office/powerpoint/2010/main" val="5204200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5" end="5"/>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
                                            <p:txEl>
                                              <p:pRg st="6" end="6"/>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animBg="1"/>
      <p:bldP spid="14" grpId="0" animBg="1"/>
      <p:bldP spid="15" grpId="0" animBg="1"/>
      <p:bldP spid="16" grpId="0"/>
      <p:bldP spid="17" grpId="0"/>
      <p:bldP spid="18" grpId="0"/>
      <p:bldP spid="19" grpId="0"/>
      <p:bldP spid="20" grpId="0"/>
      <p:bldP spid="21" grpId="0"/>
      <p:bldP spid="28" grpId="0"/>
      <p:bldP spid="29" grpId="0" animBg="1"/>
      <p:bldP spid="30" grpId="0"/>
      <p:bldP spid="31" grpId="0" animBg="1"/>
      <p:bldP spid="32" grpId="0" animBg="1"/>
      <p:bldP spid="33" grpId="0" animBg="1"/>
      <p:bldP spid="34" grpId="0"/>
      <p:bldP spid="35" grpId="0"/>
      <p:bldP spid="36" grpId="0"/>
      <p:bldP spid="37" grpId="0"/>
      <p:bldP spid="38" grpId="0"/>
      <p:bldP spid="39" grpId="0"/>
      <p:bldP spid="54" grpId="0"/>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9E5D-8707-577B-501C-FBD23B08A986}"/>
              </a:ext>
            </a:extLst>
          </p:cNvPr>
          <p:cNvSpPr>
            <a:spLocks noGrp="1"/>
          </p:cNvSpPr>
          <p:nvPr>
            <p:ph type="title"/>
          </p:nvPr>
        </p:nvSpPr>
        <p:spPr/>
        <p:txBody>
          <a:bodyPr/>
          <a:lstStyle/>
          <a:p>
            <a:r>
              <a:rPr lang="en-US" dirty="0"/>
              <a:t>Overview of TLPGNN</a:t>
            </a:r>
          </a:p>
        </p:txBody>
      </p:sp>
      <p:sp>
        <p:nvSpPr>
          <p:cNvPr id="3" name="Text Placeholder 2">
            <a:extLst>
              <a:ext uri="{FF2B5EF4-FFF2-40B4-BE49-F238E27FC236}">
                <a16:creationId xmlns:a16="http://schemas.microsoft.com/office/drawing/2014/main" id="{7E62E1B7-1058-C7CE-3CD9-0DA3DC699589}"/>
              </a:ext>
            </a:extLst>
          </p:cNvPr>
          <p:cNvSpPr>
            <a:spLocks noGrp="1"/>
          </p:cNvSpPr>
          <p:nvPr>
            <p:ph type="body" idx="1"/>
          </p:nvPr>
        </p:nvSpPr>
        <p:spPr>
          <a:xfrm>
            <a:off x="484211" y="1644651"/>
            <a:ext cx="5611790" cy="4806949"/>
          </a:xfrm>
        </p:spPr>
        <p:txBody>
          <a:bodyPr>
            <a:normAutofit fontScale="92500" lnSpcReduction="20000"/>
          </a:bodyPr>
          <a:lstStyle/>
          <a:p>
            <a:r>
              <a:rPr lang="en-US" dirty="0"/>
              <a:t>Profiling the existing GNN programs</a:t>
            </a:r>
          </a:p>
          <a:p>
            <a:pPr lvl="1"/>
            <a:r>
              <a:rPr lang="en-US" dirty="0"/>
              <a:t>Nvidia </a:t>
            </a:r>
            <a:r>
              <a:rPr lang="en-US" dirty="0" err="1"/>
              <a:t>nsight</a:t>
            </a:r>
            <a:r>
              <a:rPr lang="en-US" dirty="0"/>
              <a:t> compute</a:t>
            </a:r>
          </a:p>
          <a:p>
            <a:pPr lvl="1"/>
            <a:r>
              <a:rPr lang="en-US" dirty="0"/>
              <a:t>Performance metrics</a:t>
            </a:r>
          </a:p>
          <a:p>
            <a:r>
              <a:rPr lang="en-US" dirty="0"/>
              <a:t>Understanding the bottleneck</a:t>
            </a:r>
          </a:p>
          <a:p>
            <a:pPr lvl="1"/>
            <a:r>
              <a:rPr lang="en-US" dirty="0"/>
              <a:t>Atomic operations</a:t>
            </a:r>
          </a:p>
          <a:p>
            <a:pPr lvl="1"/>
            <a:r>
              <a:rPr lang="en-US" dirty="0"/>
              <a:t>Memory access</a:t>
            </a:r>
          </a:p>
          <a:p>
            <a:pPr lvl="1"/>
            <a:r>
              <a:rPr lang="en-US" dirty="0"/>
              <a:t>Kernel launch</a:t>
            </a:r>
          </a:p>
          <a:p>
            <a:r>
              <a:rPr lang="en-US" dirty="0"/>
              <a:t>Propose our new solutions for better performance</a:t>
            </a:r>
          </a:p>
          <a:p>
            <a:pPr lvl="1"/>
            <a:r>
              <a:rPr lang="en-US" dirty="0"/>
              <a:t>Two-level parallelism</a:t>
            </a:r>
          </a:p>
          <a:p>
            <a:pPr lvl="1"/>
            <a:r>
              <a:rPr lang="en-US" dirty="0"/>
              <a:t>Kernel fusion</a:t>
            </a:r>
          </a:p>
          <a:p>
            <a:pPr lvl="1"/>
            <a:r>
              <a:rPr lang="en-US" dirty="0"/>
              <a:t>…</a:t>
            </a:r>
          </a:p>
        </p:txBody>
      </p:sp>
      <p:sp>
        <p:nvSpPr>
          <p:cNvPr id="4" name="Slide Number Placeholder 3">
            <a:extLst>
              <a:ext uri="{FF2B5EF4-FFF2-40B4-BE49-F238E27FC236}">
                <a16:creationId xmlns:a16="http://schemas.microsoft.com/office/drawing/2014/main" id="{B7912F4F-628E-EC1A-7F4A-D15CC0B0D43D}"/>
              </a:ext>
            </a:extLst>
          </p:cNvPr>
          <p:cNvSpPr>
            <a:spLocks noGrp="1"/>
          </p:cNvSpPr>
          <p:nvPr>
            <p:ph type="sldNum" sz="quarter" idx="12"/>
          </p:nvPr>
        </p:nvSpPr>
        <p:spPr/>
        <p:txBody>
          <a:bodyPr/>
          <a:lstStyle/>
          <a:p>
            <a:fld id="{86CB4B4D-7CA3-9044-876B-883B54F8677D}" type="slidenum">
              <a:rPr lang="uk-UA" smtClean="0"/>
              <a:pPr/>
              <a:t>11</a:t>
            </a:fld>
            <a:endParaRPr lang="uk-UA" dirty="0"/>
          </a:p>
        </p:txBody>
      </p:sp>
      <p:sp>
        <p:nvSpPr>
          <p:cNvPr id="5" name="Rectangle 4">
            <a:extLst>
              <a:ext uri="{FF2B5EF4-FFF2-40B4-BE49-F238E27FC236}">
                <a16:creationId xmlns:a16="http://schemas.microsoft.com/office/drawing/2014/main" id="{278082E5-8BAA-17E8-9AF8-524E813DE0F3}"/>
              </a:ext>
            </a:extLst>
          </p:cNvPr>
          <p:cNvSpPr/>
          <p:nvPr/>
        </p:nvSpPr>
        <p:spPr>
          <a:xfrm>
            <a:off x="8107811" y="2082660"/>
            <a:ext cx="1694222" cy="831850"/>
          </a:xfrm>
          <a:prstGeom prst="rect">
            <a:avLst/>
          </a:prstGeom>
          <a:noFill/>
          <a:ln>
            <a:solidFill>
              <a:schemeClr val="tx1">
                <a:lumMod val="60000"/>
                <a:lumOff val="40000"/>
              </a:schemeClr>
            </a:solid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ln w="0"/>
                <a:solidFill>
                  <a:schemeClr val="tx1"/>
                </a:solidFill>
                <a:latin typeface="Gill Sans MT" panose="020B0502020104020203" pitchFamily="34" charset="77"/>
                <a:ea typeface="Palatino"/>
                <a:cs typeface="Palatino"/>
              </a:rPr>
              <a:t>Profiling GNN Programs on GPU</a:t>
            </a:r>
          </a:p>
        </p:txBody>
      </p:sp>
      <p:sp>
        <p:nvSpPr>
          <p:cNvPr id="6" name="Rectangle 5">
            <a:extLst>
              <a:ext uri="{FF2B5EF4-FFF2-40B4-BE49-F238E27FC236}">
                <a16:creationId xmlns:a16="http://schemas.microsoft.com/office/drawing/2014/main" id="{FD561D4D-2293-DCB8-F3A2-C9131A86037A}"/>
              </a:ext>
            </a:extLst>
          </p:cNvPr>
          <p:cNvSpPr/>
          <p:nvPr/>
        </p:nvSpPr>
        <p:spPr>
          <a:xfrm>
            <a:off x="8107810" y="3509681"/>
            <a:ext cx="1694221" cy="831849"/>
          </a:xfrm>
          <a:prstGeom prst="rect">
            <a:avLst/>
          </a:prstGeom>
          <a:noFill/>
          <a:ln>
            <a:solidFill>
              <a:schemeClr val="tx1">
                <a:lumMod val="60000"/>
                <a:lumOff val="40000"/>
              </a:schemeClr>
            </a:solid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ln w="0"/>
                <a:solidFill>
                  <a:schemeClr val="tx1"/>
                </a:solidFill>
                <a:latin typeface="Gill Sans MT" panose="020B0502020104020203" pitchFamily="34" charset="77"/>
                <a:ea typeface="Palatino"/>
                <a:cs typeface="Palatino"/>
              </a:rPr>
              <a:t>Understanding the bottleneck</a:t>
            </a:r>
          </a:p>
        </p:txBody>
      </p:sp>
      <p:sp>
        <p:nvSpPr>
          <p:cNvPr id="7" name="Rectangle 6">
            <a:extLst>
              <a:ext uri="{FF2B5EF4-FFF2-40B4-BE49-F238E27FC236}">
                <a16:creationId xmlns:a16="http://schemas.microsoft.com/office/drawing/2014/main" id="{7815594B-A4FF-534F-42D6-0837FE46B8F3}"/>
              </a:ext>
            </a:extLst>
          </p:cNvPr>
          <p:cNvSpPr/>
          <p:nvPr/>
        </p:nvSpPr>
        <p:spPr>
          <a:xfrm>
            <a:off x="8107810" y="4936701"/>
            <a:ext cx="1694221" cy="831849"/>
          </a:xfrm>
          <a:prstGeom prst="rect">
            <a:avLst/>
          </a:prstGeom>
          <a:noFill/>
          <a:ln>
            <a:solidFill>
              <a:schemeClr val="tx1">
                <a:lumMod val="60000"/>
                <a:lumOff val="40000"/>
              </a:schemeClr>
            </a:solid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ln w="0"/>
                <a:solidFill>
                  <a:schemeClr val="tx1"/>
                </a:solidFill>
                <a:latin typeface="Gill Sans MT" panose="020B0502020104020203" pitchFamily="34" charset="77"/>
                <a:ea typeface="Palatino"/>
                <a:cs typeface="Palatino"/>
              </a:rPr>
              <a:t>New solutions</a:t>
            </a:r>
          </a:p>
        </p:txBody>
      </p:sp>
      <p:cxnSp>
        <p:nvCxnSpPr>
          <p:cNvPr id="9" name="Straight Arrow Connector 8">
            <a:extLst>
              <a:ext uri="{FF2B5EF4-FFF2-40B4-BE49-F238E27FC236}">
                <a16:creationId xmlns:a16="http://schemas.microsoft.com/office/drawing/2014/main" id="{AB33D12E-5094-4C5F-1FFA-679A57F3FAE0}"/>
              </a:ext>
            </a:extLst>
          </p:cNvPr>
          <p:cNvCxnSpPr>
            <a:stCxn id="5" idx="2"/>
            <a:endCxn id="6" idx="0"/>
          </p:cNvCxnSpPr>
          <p:nvPr/>
        </p:nvCxnSpPr>
        <p:spPr>
          <a:xfrm flipH="1">
            <a:off x="8954921" y="2914510"/>
            <a:ext cx="1" cy="595171"/>
          </a:xfrm>
          <a:prstGeom prst="straightConnector1">
            <a:avLst/>
          </a:prstGeom>
          <a:noFill/>
          <a:ln w="25400" cap="flat">
            <a:solidFill>
              <a:srgbClr val="41414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5102C948-9837-5577-9B8B-B09F0FE73AF2}"/>
              </a:ext>
            </a:extLst>
          </p:cNvPr>
          <p:cNvCxnSpPr>
            <a:stCxn id="6" idx="2"/>
            <a:endCxn id="7" idx="0"/>
          </p:cNvCxnSpPr>
          <p:nvPr/>
        </p:nvCxnSpPr>
        <p:spPr>
          <a:xfrm>
            <a:off x="8954921" y="4341530"/>
            <a:ext cx="0" cy="595171"/>
          </a:xfrm>
          <a:prstGeom prst="straightConnector1">
            <a:avLst/>
          </a:prstGeom>
          <a:noFill/>
          <a:ln w="25400" cap="flat">
            <a:solidFill>
              <a:srgbClr val="41414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744011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2E15-5456-02DF-6778-D7940729E931}"/>
              </a:ext>
            </a:extLst>
          </p:cNvPr>
          <p:cNvSpPr>
            <a:spLocks noGrp="1"/>
          </p:cNvSpPr>
          <p:nvPr>
            <p:ph type="title"/>
          </p:nvPr>
        </p:nvSpPr>
        <p:spPr/>
        <p:txBody>
          <a:bodyPr/>
          <a:lstStyle/>
          <a:p>
            <a:r>
              <a:rPr lang="en-US" dirty="0"/>
              <a:t>Atomic Operations</a:t>
            </a:r>
          </a:p>
        </p:txBody>
      </p:sp>
      <p:sp>
        <p:nvSpPr>
          <p:cNvPr id="3" name="Text Placeholder 2">
            <a:extLst>
              <a:ext uri="{FF2B5EF4-FFF2-40B4-BE49-F238E27FC236}">
                <a16:creationId xmlns:a16="http://schemas.microsoft.com/office/drawing/2014/main" id="{F44355B7-A5A5-5507-4394-4672B437DC94}"/>
              </a:ext>
            </a:extLst>
          </p:cNvPr>
          <p:cNvSpPr>
            <a:spLocks noGrp="1"/>
          </p:cNvSpPr>
          <p:nvPr>
            <p:ph type="body" idx="1"/>
          </p:nvPr>
        </p:nvSpPr>
        <p:spPr>
          <a:xfrm>
            <a:off x="484211" y="1644651"/>
            <a:ext cx="5611790" cy="4806949"/>
          </a:xfrm>
        </p:spPr>
        <p:txBody>
          <a:bodyPr/>
          <a:lstStyle/>
          <a:p>
            <a:r>
              <a:rPr lang="en-US" dirty="0"/>
              <a:t>Atomic operations</a:t>
            </a:r>
          </a:p>
          <a:p>
            <a:pPr lvl="1"/>
            <a:r>
              <a:rPr lang="en-US" dirty="0"/>
              <a:t>Existing works use atomic operation for better workload balance.</a:t>
            </a:r>
          </a:p>
          <a:p>
            <a:pPr lvl="1"/>
            <a:r>
              <a:rPr lang="en-US" dirty="0"/>
              <a:t>Introducing extra overhead for memory access.</a:t>
            </a:r>
          </a:p>
          <a:p>
            <a:r>
              <a:rPr lang="en-US" dirty="0"/>
              <a:t>Observations</a:t>
            </a:r>
          </a:p>
          <a:p>
            <a:pPr lvl="1"/>
            <a:r>
              <a:rPr lang="en-US" dirty="0"/>
              <a:t>Using atomic operations increase the memory atomic store traffics</a:t>
            </a:r>
          </a:p>
          <a:p>
            <a:pPr lvl="1"/>
            <a:r>
              <a:rPr lang="en-US" dirty="0"/>
              <a:t>Making each warp spends more cycle waiting for data from memory.</a:t>
            </a:r>
          </a:p>
          <a:p>
            <a:pPr lvl="1"/>
            <a:r>
              <a:rPr lang="en-US" dirty="0"/>
              <a:t>Lower the performance.</a:t>
            </a:r>
          </a:p>
        </p:txBody>
      </p:sp>
      <p:sp>
        <p:nvSpPr>
          <p:cNvPr id="4" name="Slide Number Placeholder 3">
            <a:extLst>
              <a:ext uri="{FF2B5EF4-FFF2-40B4-BE49-F238E27FC236}">
                <a16:creationId xmlns:a16="http://schemas.microsoft.com/office/drawing/2014/main" id="{F6FDBB5A-6BC4-831B-A142-E19F32BDBF8F}"/>
              </a:ext>
            </a:extLst>
          </p:cNvPr>
          <p:cNvSpPr>
            <a:spLocks noGrp="1"/>
          </p:cNvSpPr>
          <p:nvPr>
            <p:ph type="sldNum" sz="quarter" idx="12"/>
          </p:nvPr>
        </p:nvSpPr>
        <p:spPr/>
        <p:txBody>
          <a:bodyPr/>
          <a:lstStyle/>
          <a:p>
            <a:fld id="{86CB4B4D-7CA3-9044-876B-883B54F8677D}" type="slidenum">
              <a:rPr lang="uk-UA" smtClean="0"/>
              <a:pPr/>
              <a:t>12</a:t>
            </a:fld>
            <a:endParaRPr lang="uk-UA" dirty="0"/>
          </a:p>
        </p:txBody>
      </p:sp>
      <p:graphicFrame>
        <p:nvGraphicFramePr>
          <p:cNvPr id="5" name="Table 5">
            <a:extLst>
              <a:ext uri="{FF2B5EF4-FFF2-40B4-BE49-F238E27FC236}">
                <a16:creationId xmlns:a16="http://schemas.microsoft.com/office/drawing/2014/main" id="{887D9719-D4A3-838F-BFE3-55C075C6390D}"/>
              </a:ext>
            </a:extLst>
          </p:cNvPr>
          <p:cNvGraphicFramePr>
            <a:graphicFrameLocks noGrp="1"/>
          </p:cNvGraphicFramePr>
          <p:nvPr>
            <p:extLst>
              <p:ext uri="{D42A27DB-BD31-4B8C-83A1-F6EECF244321}">
                <p14:modId xmlns:p14="http://schemas.microsoft.com/office/powerpoint/2010/main" val="3362352182"/>
              </p:ext>
            </p:extLst>
          </p:nvPr>
        </p:nvGraphicFramePr>
        <p:xfrm>
          <a:off x="6103960" y="2809875"/>
          <a:ext cx="5611790" cy="2235200"/>
        </p:xfrm>
        <a:graphic>
          <a:graphicData uri="http://schemas.openxmlformats.org/drawingml/2006/table">
            <a:tbl>
              <a:tblPr firstRow="1" bandRow="1">
                <a:tableStyleId>{5C22544A-7EE6-4342-B048-85BDC9FD1C3A}</a:tableStyleId>
              </a:tblPr>
              <a:tblGrid>
                <a:gridCol w="2192875">
                  <a:extLst>
                    <a:ext uri="{9D8B030D-6E8A-4147-A177-3AD203B41FA5}">
                      <a16:colId xmlns:a16="http://schemas.microsoft.com/office/drawing/2014/main" val="3964382206"/>
                    </a:ext>
                  </a:extLst>
                </a:gridCol>
                <a:gridCol w="900953">
                  <a:extLst>
                    <a:ext uri="{9D8B030D-6E8A-4147-A177-3AD203B41FA5}">
                      <a16:colId xmlns:a16="http://schemas.microsoft.com/office/drawing/2014/main" val="2259439911"/>
                    </a:ext>
                  </a:extLst>
                </a:gridCol>
                <a:gridCol w="780521">
                  <a:extLst>
                    <a:ext uri="{9D8B030D-6E8A-4147-A177-3AD203B41FA5}">
                      <a16:colId xmlns:a16="http://schemas.microsoft.com/office/drawing/2014/main" val="1070703631"/>
                    </a:ext>
                  </a:extLst>
                </a:gridCol>
                <a:gridCol w="860611">
                  <a:extLst>
                    <a:ext uri="{9D8B030D-6E8A-4147-A177-3AD203B41FA5}">
                      <a16:colId xmlns:a16="http://schemas.microsoft.com/office/drawing/2014/main" val="3647330112"/>
                    </a:ext>
                  </a:extLst>
                </a:gridCol>
                <a:gridCol w="876830">
                  <a:extLst>
                    <a:ext uri="{9D8B030D-6E8A-4147-A177-3AD203B41FA5}">
                      <a16:colId xmlns:a16="http://schemas.microsoft.com/office/drawing/2014/main" val="145432681"/>
                    </a:ext>
                  </a:extLst>
                </a:gridCol>
              </a:tblGrid>
              <a:tr h="0">
                <a:tc>
                  <a:txBody>
                    <a:bodyPr/>
                    <a:lstStyle/>
                    <a:p>
                      <a:r>
                        <a:rPr lang="en-US" sz="1600" dirty="0">
                          <a:latin typeface="Gill Sans MT" panose="020B0502020104020203" pitchFamily="34" charset="77"/>
                        </a:rPr>
                        <a:t>Metrics</a:t>
                      </a:r>
                    </a:p>
                  </a:txBody>
                  <a:tcPr/>
                </a:tc>
                <a:tc>
                  <a:txBody>
                    <a:bodyPr/>
                    <a:lstStyle/>
                    <a:p>
                      <a:r>
                        <a:rPr lang="en-US" sz="1600" dirty="0">
                          <a:latin typeface="Gill Sans MT" panose="020B0502020104020203" pitchFamily="34" charset="77"/>
                        </a:rPr>
                        <a:t>Push</a:t>
                      </a:r>
                    </a:p>
                  </a:txBody>
                  <a:tcPr/>
                </a:tc>
                <a:tc>
                  <a:txBody>
                    <a:bodyPr/>
                    <a:lstStyle/>
                    <a:p>
                      <a:r>
                        <a:rPr lang="en-US" sz="1600" dirty="0">
                          <a:latin typeface="Gill Sans MT" panose="020B0502020104020203" pitchFamily="34" charset="77"/>
                        </a:rPr>
                        <a:t>Edge</a:t>
                      </a:r>
                    </a:p>
                  </a:txBody>
                  <a:tcPr/>
                </a:tc>
                <a:tc>
                  <a:txBody>
                    <a:bodyPr/>
                    <a:lstStyle/>
                    <a:p>
                      <a:r>
                        <a:rPr lang="en-US" sz="1600" dirty="0" err="1">
                          <a:latin typeface="Gill Sans MT" panose="020B0502020104020203" pitchFamily="34" charset="77"/>
                        </a:rPr>
                        <a:t>GnnA</a:t>
                      </a:r>
                      <a:r>
                        <a:rPr lang="en-US" sz="1600" dirty="0">
                          <a:latin typeface="Gill Sans MT" panose="020B0502020104020203" pitchFamily="34" charset="77"/>
                        </a:rPr>
                        <a:t>.</a:t>
                      </a:r>
                    </a:p>
                  </a:txBody>
                  <a:tcPr/>
                </a:tc>
                <a:tc>
                  <a:txBody>
                    <a:bodyPr/>
                    <a:lstStyle/>
                    <a:p>
                      <a:r>
                        <a:rPr lang="en-US" sz="1600" dirty="0">
                          <a:latin typeface="Gill Sans MT" panose="020B0502020104020203" pitchFamily="34" charset="77"/>
                        </a:rPr>
                        <a:t>Pull</a:t>
                      </a:r>
                    </a:p>
                  </a:txBody>
                  <a:tcPr/>
                </a:tc>
                <a:extLst>
                  <a:ext uri="{0D108BD9-81ED-4DB2-BD59-A6C34878D82A}">
                    <a16:rowId xmlns:a16="http://schemas.microsoft.com/office/drawing/2014/main" val="987845275"/>
                  </a:ext>
                </a:extLst>
              </a:tr>
              <a:tr h="370840">
                <a:tc>
                  <a:txBody>
                    <a:bodyPr/>
                    <a:lstStyle/>
                    <a:p>
                      <a:r>
                        <a:rPr lang="en-US" sz="1600" dirty="0">
                          <a:latin typeface="Gill Sans MT" panose="020B0502020104020203" pitchFamily="34" charset="77"/>
                        </a:rPr>
                        <a:t>Runtime (</a:t>
                      </a:r>
                      <a:r>
                        <a:rPr lang="en-US" sz="1600" dirty="0" err="1">
                          <a:latin typeface="Gill Sans MT" panose="020B0502020104020203" pitchFamily="34" charset="77"/>
                        </a:rPr>
                        <a:t>ms</a:t>
                      </a:r>
                      <a:r>
                        <a:rPr lang="en-US" sz="1600" dirty="0">
                          <a:latin typeface="Gill Sans MT" panose="020B0502020104020203" pitchFamily="34" charset="77"/>
                        </a:rPr>
                        <a:t>)</a:t>
                      </a:r>
                    </a:p>
                  </a:txBody>
                  <a:tcPr/>
                </a:tc>
                <a:tc>
                  <a:txBody>
                    <a:bodyPr/>
                    <a:lstStyle/>
                    <a:p>
                      <a:r>
                        <a:rPr lang="en-US" sz="1600" dirty="0">
                          <a:latin typeface="Gill Sans MT" panose="020B0502020104020203" pitchFamily="34" charset="77"/>
                        </a:rPr>
                        <a:t>3.3</a:t>
                      </a:r>
                    </a:p>
                  </a:txBody>
                  <a:tcPr/>
                </a:tc>
                <a:tc>
                  <a:txBody>
                    <a:bodyPr/>
                    <a:lstStyle/>
                    <a:p>
                      <a:r>
                        <a:rPr lang="en-US" sz="1600" dirty="0">
                          <a:latin typeface="Gill Sans MT" panose="020B0502020104020203" pitchFamily="34" charset="77"/>
                        </a:rPr>
                        <a:t>2.8</a:t>
                      </a:r>
                    </a:p>
                  </a:txBody>
                  <a:tcPr/>
                </a:tc>
                <a:tc>
                  <a:txBody>
                    <a:bodyPr/>
                    <a:lstStyle/>
                    <a:p>
                      <a:r>
                        <a:rPr lang="en-US" sz="1600" dirty="0">
                          <a:latin typeface="Gill Sans MT" panose="020B0502020104020203" pitchFamily="34" charset="77"/>
                        </a:rPr>
                        <a:t>10.4</a:t>
                      </a:r>
                    </a:p>
                  </a:txBody>
                  <a:tcPr/>
                </a:tc>
                <a:tc>
                  <a:txBody>
                    <a:bodyPr/>
                    <a:lstStyle/>
                    <a:p>
                      <a:r>
                        <a:rPr lang="en-US" sz="1600" b="1" dirty="0">
                          <a:latin typeface="Gill Sans MT" panose="020B0502020104020203" pitchFamily="34" charset="77"/>
                        </a:rPr>
                        <a:t>1.8</a:t>
                      </a:r>
                    </a:p>
                  </a:txBody>
                  <a:tcPr/>
                </a:tc>
                <a:extLst>
                  <a:ext uri="{0D108BD9-81ED-4DB2-BD59-A6C34878D82A}">
                    <a16:rowId xmlns:a16="http://schemas.microsoft.com/office/drawing/2014/main" val="1665249450"/>
                  </a:ext>
                </a:extLst>
              </a:tr>
              <a:tr h="370840">
                <a:tc>
                  <a:txBody>
                    <a:bodyPr/>
                    <a:lstStyle/>
                    <a:p>
                      <a:r>
                        <a:rPr lang="en-US" sz="1600" dirty="0">
                          <a:latin typeface="Gill Sans MT" panose="020B0502020104020203" pitchFamily="34" charset="77"/>
                        </a:rPr>
                        <a:t>Mem atomic traffics (GB)</a:t>
                      </a:r>
                    </a:p>
                  </a:txBody>
                  <a:tcPr/>
                </a:tc>
                <a:tc>
                  <a:txBody>
                    <a:bodyPr/>
                    <a:lstStyle/>
                    <a:p>
                      <a:r>
                        <a:rPr lang="en-US" sz="1600" dirty="0">
                          <a:latin typeface="Gill Sans MT" panose="020B0502020104020203" pitchFamily="34" charset="77"/>
                        </a:rPr>
                        <a:t>1.3</a:t>
                      </a:r>
                    </a:p>
                  </a:txBody>
                  <a:tcPr/>
                </a:tc>
                <a:tc>
                  <a:txBody>
                    <a:bodyPr/>
                    <a:lstStyle/>
                    <a:p>
                      <a:r>
                        <a:rPr lang="en-US" sz="1600" dirty="0">
                          <a:latin typeface="Gill Sans MT" panose="020B0502020104020203" pitchFamily="34" charset="77"/>
                        </a:rPr>
                        <a:t>1.3</a:t>
                      </a:r>
                    </a:p>
                  </a:txBody>
                  <a:tcPr/>
                </a:tc>
                <a:tc>
                  <a:txBody>
                    <a:bodyPr/>
                    <a:lstStyle/>
                    <a:p>
                      <a:r>
                        <a:rPr lang="en-US" sz="1600" dirty="0">
                          <a:latin typeface="Gill Sans MT" panose="020B0502020104020203" pitchFamily="34" charset="77"/>
                        </a:rPr>
                        <a:t>2.9</a:t>
                      </a:r>
                    </a:p>
                  </a:txBody>
                  <a:tcPr/>
                </a:tc>
                <a:tc>
                  <a:txBody>
                    <a:bodyPr/>
                    <a:lstStyle/>
                    <a:p>
                      <a:r>
                        <a:rPr lang="en-US" sz="1600" b="1" dirty="0">
                          <a:latin typeface="Gill Sans MT" panose="020B0502020104020203" pitchFamily="34" charset="77"/>
                        </a:rPr>
                        <a:t>0.0</a:t>
                      </a:r>
                    </a:p>
                  </a:txBody>
                  <a:tcPr/>
                </a:tc>
                <a:extLst>
                  <a:ext uri="{0D108BD9-81ED-4DB2-BD59-A6C34878D82A}">
                    <a16:rowId xmlns:a16="http://schemas.microsoft.com/office/drawing/2014/main" val="226228267"/>
                  </a:ext>
                </a:extLst>
              </a:tr>
              <a:tr h="370840">
                <a:tc>
                  <a:txBody>
                    <a:bodyPr/>
                    <a:lstStyle/>
                    <a:p>
                      <a:r>
                        <a:rPr lang="en-US" sz="1600" dirty="0">
                          <a:latin typeface="Gill Sans MT" panose="020B0502020104020203" pitchFamily="34" charset="77"/>
                        </a:rPr>
                        <a:t>Stall for long scoreboard (cycle)</a:t>
                      </a:r>
                    </a:p>
                  </a:txBody>
                  <a:tcPr/>
                </a:tc>
                <a:tc>
                  <a:txBody>
                    <a:bodyPr/>
                    <a:lstStyle/>
                    <a:p>
                      <a:r>
                        <a:rPr lang="en-US" sz="1600" dirty="0">
                          <a:latin typeface="Gill Sans MT" panose="020B0502020104020203" pitchFamily="34" charset="77"/>
                        </a:rPr>
                        <a:t>36.7</a:t>
                      </a:r>
                    </a:p>
                  </a:txBody>
                  <a:tcPr/>
                </a:tc>
                <a:tc>
                  <a:txBody>
                    <a:bodyPr/>
                    <a:lstStyle/>
                    <a:p>
                      <a:r>
                        <a:rPr lang="en-US" sz="1600" dirty="0">
                          <a:latin typeface="Gill Sans MT" panose="020B0502020104020203" pitchFamily="34" charset="77"/>
                        </a:rPr>
                        <a:t>80.1</a:t>
                      </a:r>
                    </a:p>
                  </a:txBody>
                  <a:tcPr/>
                </a:tc>
                <a:tc>
                  <a:txBody>
                    <a:bodyPr/>
                    <a:lstStyle/>
                    <a:p>
                      <a:r>
                        <a:rPr lang="en-US" sz="1600" dirty="0">
                          <a:latin typeface="Gill Sans MT" panose="020B0502020104020203" pitchFamily="34" charset="77"/>
                        </a:rPr>
                        <a:t>45.1</a:t>
                      </a:r>
                    </a:p>
                  </a:txBody>
                  <a:tcPr/>
                </a:tc>
                <a:tc>
                  <a:txBody>
                    <a:bodyPr/>
                    <a:lstStyle/>
                    <a:p>
                      <a:r>
                        <a:rPr lang="en-US" sz="1600" b="1" dirty="0">
                          <a:latin typeface="Gill Sans MT" panose="020B0502020104020203" pitchFamily="34" charset="77"/>
                        </a:rPr>
                        <a:t>26.5</a:t>
                      </a:r>
                    </a:p>
                  </a:txBody>
                  <a:tcPr/>
                </a:tc>
                <a:extLst>
                  <a:ext uri="{0D108BD9-81ED-4DB2-BD59-A6C34878D82A}">
                    <a16:rowId xmlns:a16="http://schemas.microsoft.com/office/drawing/2014/main" val="1699290639"/>
                  </a:ext>
                </a:extLst>
              </a:tr>
              <a:tr h="370840">
                <a:tc>
                  <a:txBody>
                    <a:bodyPr/>
                    <a:lstStyle/>
                    <a:p>
                      <a:r>
                        <a:rPr lang="en-US" sz="1600" dirty="0">
                          <a:latin typeface="Gill Sans MT" panose="020B0502020104020203" pitchFamily="34" charset="77"/>
                        </a:rPr>
                        <a:t>SM utilization</a:t>
                      </a:r>
                    </a:p>
                  </a:txBody>
                  <a:tcPr/>
                </a:tc>
                <a:tc>
                  <a:txBody>
                    <a:bodyPr/>
                    <a:lstStyle/>
                    <a:p>
                      <a:r>
                        <a:rPr lang="en-US" sz="1600" dirty="0">
                          <a:latin typeface="Gill Sans MT" panose="020B0502020104020203" pitchFamily="34" charset="77"/>
                        </a:rPr>
                        <a:t>14.3%</a:t>
                      </a:r>
                    </a:p>
                  </a:txBody>
                  <a:tcPr/>
                </a:tc>
                <a:tc>
                  <a:txBody>
                    <a:bodyPr/>
                    <a:lstStyle/>
                    <a:p>
                      <a:r>
                        <a:rPr lang="en-US" sz="1600" dirty="0">
                          <a:latin typeface="Gill Sans MT" panose="020B0502020104020203" pitchFamily="34" charset="77"/>
                        </a:rPr>
                        <a:t>17.4%</a:t>
                      </a:r>
                    </a:p>
                  </a:txBody>
                  <a:tcPr/>
                </a:tc>
                <a:tc>
                  <a:txBody>
                    <a:bodyPr/>
                    <a:lstStyle/>
                    <a:p>
                      <a:r>
                        <a:rPr lang="en-US" sz="1600" dirty="0">
                          <a:latin typeface="Gill Sans MT" panose="020B0502020104020203" pitchFamily="34" charset="77"/>
                        </a:rPr>
                        <a:t>23.5%</a:t>
                      </a:r>
                    </a:p>
                  </a:txBody>
                  <a:tcPr/>
                </a:tc>
                <a:tc>
                  <a:txBody>
                    <a:bodyPr/>
                    <a:lstStyle/>
                    <a:p>
                      <a:r>
                        <a:rPr lang="en-US" sz="1600" b="1" dirty="0">
                          <a:latin typeface="Gill Sans MT" panose="020B0502020104020203" pitchFamily="34" charset="77"/>
                        </a:rPr>
                        <a:t>41.1%</a:t>
                      </a:r>
                    </a:p>
                  </a:txBody>
                  <a:tcPr/>
                </a:tc>
                <a:extLst>
                  <a:ext uri="{0D108BD9-81ED-4DB2-BD59-A6C34878D82A}">
                    <a16:rowId xmlns:a16="http://schemas.microsoft.com/office/drawing/2014/main" val="621395757"/>
                  </a:ext>
                </a:extLst>
              </a:tr>
            </a:tbl>
          </a:graphicData>
        </a:graphic>
      </p:graphicFrame>
    </p:spTree>
    <p:extLst>
      <p:ext uri="{BB962C8B-B14F-4D97-AF65-F5344CB8AC3E}">
        <p14:creationId xmlns:p14="http://schemas.microsoft.com/office/powerpoint/2010/main" val="10190335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2E15-5456-02DF-6778-D7940729E931}"/>
              </a:ext>
            </a:extLst>
          </p:cNvPr>
          <p:cNvSpPr>
            <a:spLocks noGrp="1"/>
          </p:cNvSpPr>
          <p:nvPr>
            <p:ph type="title"/>
          </p:nvPr>
        </p:nvSpPr>
        <p:spPr/>
        <p:txBody>
          <a:bodyPr/>
          <a:lstStyle/>
          <a:p>
            <a:r>
              <a:rPr lang="en-US" dirty="0"/>
              <a:t>Coalesced Memory Access</a:t>
            </a:r>
          </a:p>
        </p:txBody>
      </p:sp>
      <p:sp>
        <p:nvSpPr>
          <p:cNvPr id="3" name="Text Placeholder 2">
            <a:extLst>
              <a:ext uri="{FF2B5EF4-FFF2-40B4-BE49-F238E27FC236}">
                <a16:creationId xmlns:a16="http://schemas.microsoft.com/office/drawing/2014/main" id="{F44355B7-A5A5-5507-4394-4672B437DC94}"/>
              </a:ext>
            </a:extLst>
          </p:cNvPr>
          <p:cNvSpPr>
            <a:spLocks noGrp="1"/>
          </p:cNvSpPr>
          <p:nvPr>
            <p:ph type="body" idx="1"/>
          </p:nvPr>
        </p:nvSpPr>
        <p:spPr>
          <a:xfrm>
            <a:off x="484211" y="1644651"/>
            <a:ext cx="5611790" cy="4485513"/>
          </a:xfrm>
        </p:spPr>
        <p:txBody>
          <a:bodyPr/>
          <a:lstStyle/>
          <a:p>
            <a:r>
              <a:rPr lang="en-US" dirty="0"/>
              <a:t>Implementations with coalesced memory access load small numbers of sector per request.</a:t>
            </a:r>
          </a:p>
          <a:p>
            <a:r>
              <a:rPr lang="en-US" dirty="0"/>
              <a:t>Then decrease the cycles waiting for data from memory.</a:t>
            </a:r>
          </a:p>
          <a:p>
            <a:r>
              <a:rPr lang="en-US" dirty="0"/>
              <a:t>Better for performance.</a:t>
            </a:r>
          </a:p>
        </p:txBody>
      </p:sp>
      <p:sp>
        <p:nvSpPr>
          <p:cNvPr id="4" name="Slide Number Placeholder 3">
            <a:extLst>
              <a:ext uri="{FF2B5EF4-FFF2-40B4-BE49-F238E27FC236}">
                <a16:creationId xmlns:a16="http://schemas.microsoft.com/office/drawing/2014/main" id="{F6FDBB5A-6BC4-831B-A142-E19F32BDBF8F}"/>
              </a:ext>
            </a:extLst>
          </p:cNvPr>
          <p:cNvSpPr>
            <a:spLocks noGrp="1"/>
          </p:cNvSpPr>
          <p:nvPr>
            <p:ph type="sldNum" sz="quarter" idx="12"/>
          </p:nvPr>
        </p:nvSpPr>
        <p:spPr/>
        <p:txBody>
          <a:bodyPr/>
          <a:lstStyle/>
          <a:p>
            <a:fld id="{86CB4B4D-7CA3-9044-876B-883B54F8677D}" type="slidenum">
              <a:rPr lang="uk-UA" smtClean="0"/>
              <a:pPr/>
              <a:t>13</a:t>
            </a:fld>
            <a:endParaRPr lang="uk-UA" dirty="0"/>
          </a:p>
        </p:txBody>
      </p:sp>
      <p:graphicFrame>
        <p:nvGraphicFramePr>
          <p:cNvPr id="5" name="Table 5">
            <a:extLst>
              <a:ext uri="{FF2B5EF4-FFF2-40B4-BE49-F238E27FC236}">
                <a16:creationId xmlns:a16="http://schemas.microsoft.com/office/drawing/2014/main" id="{2A75D529-D7A8-FF76-7D42-D1ED69779814}"/>
              </a:ext>
            </a:extLst>
          </p:cNvPr>
          <p:cNvGraphicFramePr>
            <a:graphicFrameLocks noGrp="1"/>
          </p:cNvGraphicFramePr>
          <p:nvPr>
            <p:extLst>
              <p:ext uri="{D42A27DB-BD31-4B8C-83A1-F6EECF244321}">
                <p14:modId xmlns:p14="http://schemas.microsoft.com/office/powerpoint/2010/main" val="1483962181"/>
              </p:ext>
            </p:extLst>
          </p:nvPr>
        </p:nvGraphicFramePr>
        <p:xfrm>
          <a:off x="6696635" y="2896235"/>
          <a:ext cx="5384439" cy="1691640"/>
        </p:xfrm>
        <a:graphic>
          <a:graphicData uri="http://schemas.openxmlformats.org/drawingml/2006/table">
            <a:tbl>
              <a:tblPr firstRow="1" bandRow="1">
                <a:tableStyleId>{5C22544A-7EE6-4342-B048-85BDC9FD1C3A}</a:tableStyleId>
              </a:tblPr>
              <a:tblGrid>
                <a:gridCol w="2498777">
                  <a:extLst>
                    <a:ext uri="{9D8B030D-6E8A-4147-A177-3AD203B41FA5}">
                      <a16:colId xmlns:a16="http://schemas.microsoft.com/office/drawing/2014/main" val="395842607"/>
                    </a:ext>
                  </a:extLst>
                </a:gridCol>
                <a:gridCol w="1376141">
                  <a:extLst>
                    <a:ext uri="{9D8B030D-6E8A-4147-A177-3AD203B41FA5}">
                      <a16:colId xmlns:a16="http://schemas.microsoft.com/office/drawing/2014/main" val="3297564769"/>
                    </a:ext>
                  </a:extLst>
                </a:gridCol>
                <a:gridCol w="1509521">
                  <a:extLst>
                    <a:ext uri="{9D8B030D-6E8A-4147-A177-3AD203B41FA5}">
                      <a16:colId xmlns:a16="http://schemas.microsoft.com/office/drawing/2014/main" val="234987360"/>
                    </a:ext>
                  </a:extLst>
                </a:gridCol>
              </a:tblGrid>
              <a:tr h="370840">
                <a:tc>
                  <a:txBody>
                    <a:bodyPr/>
                    <a:lstStyle/>
                    <a:p>
                      <a:r>
                        <a:rPr lang="en-US" sz="1600" dirty="0">
                          <a:latin typeface="Gill Sans MT" panose="020B0502020104020203" pitchFamily="34" charset="77"/>
                        </a:rPr>
                        <a:t>Metrics</a:t>
                      </a:r>
                    </a:p>
                  </a:txBody>
                  <a:tcPr/>
                </a:tc>
                <a:tc>
                  <a:txBody>
                    <a:bodyPr/>
                    <a:lstStyle/>
                    <a:p>
                      <a:r>
                        <a:rPr lang="en-US" sz="1600" dirty="0">
                          <a:latin typeface="Gill Sans MT" panose="020B0502020104020203" pitchFamily="34" charset="77"/>
                        </a:rPr>
                        <a:t>One Thread</a:t>
                      </a:r>
                    </a:p>
                  </a:txBody>
                  <a:tcPr/>
                </a:tc>
                <a:tc>
                  <a:txBody>
                    <a:bodyPr/>
                    <a:lstStyle/>
                    <a:p>
                      <a:r>
                        <a:rPr lang="en-US" sz="1600" dirty="0">
                          <a:latin typeface="Gill Sans MT" panose="020B0502020104020203" pitchFamily="34" charset="77"/>
                        </a:rPr>
                        <a:t>Half Warp (16)</a:t>
                      </a:r>
                    </a:p>
                  </a:txBody>
                  <a:tcPr/>
                </a:tc>
                <a:extLst>
                  <a:ext uri="{0D108BD9-81ED-4DB2-BD59-A6C34878D82A}">
                    <a16:rowId xmlns:a16="http://schemas.microsoft.com/office/drawing/2014/main" val="132830873"/>
                  </a:ext>
                </a:extLst>
              </a:tr>
              <a:tr h="370840">
                <a:tc>
                  <a:txBody>
                    <a:bodyPr/>
                    <a:lstStyle/>
                    <a:p>
                      <a:r>
                        <a:rPr lang="en-US" sz="1600" dirty="0">
                          <a:latin typeface="Gill Sans MT" panose="020B0502020104020203" pitchFamily="34" charset="77"/>
                        </a:rPr>
                        <a:t>Runtime (</a:t>
                      </a:r>
                      <a:r>
                        <a:rPr lang="en-US" sz="1600" dirty="0" err="1">
                          <a:latin typeface="Gill Sans MT" panose="020B0502020104020203" pitchFamily="34" charset="77"/>
                        </a:rPr>
                        <a:t>ms</a:t>
                      </a:r>
                      <a:r>
                        <a:rPr lang="en-US" sz="1600" dirty="0">
                          <a:latin typeface="Gill Sans MT" panose="020B0502020104020203" pitchFamily="34" charset="77"/>
                        </a:rPr>
                        <a:t>)</a:t>
                      </a:r>
                    </a:p>
                  </a:txBody>
                  <a:tcPr/>
                </a:tc>
                <a:tc>
                  <a:txBody>
                    <a:bodyPr/>
                    <a:lstStyle/>
                    <a:p>
                      <a:r>
                        <a:rPr lang="en-US" sz="1600" dirty="0">
                          <a:latin typeface="Gill Sans MT" panose="020B0502020104020203" pitchFamily="34" charset="77"/>
                        </a:rPr>
                        <a:t>434.9</a:t>
                      </a:r>
                    </a:p>
                  </a:txBody>
                  <a:tcPr/>
                </a:tc>
                <a:tc>
                  <a:txBody>
                    <a:bodyPr/>
                    <a:lstStyle/>
                    <a:p>
                      <a:r>
                        <a:rPr lang="en-US" sz="1600" b="1" dirty="0">
                          <a:latin typeface="Gill Sans MT" panose="020B0502020104020203" pitchFamily="34" charset="77"/>
                        </a:rPr>
                        <a:t>15.9</a:t>
                      </a:r>
                    </a:p>
                  </a:txBody>
                  <a:tcPr/>
                </a:tc>
                <a:extLst>
                  <a:ext uri="{0D108BD9-81ED-4DB2-BD59-A6C34878D82A}">
                    <a16:rowId xmlns:a16="http://schemas.microsoft.com/office/drawing/2014/main" val="290933972"/>
                  </a:ext>
                </a:extLst>
              </a:tr>
              <a:tr h="370840">
                <a:tc>
                  <a:txBody>
                    <a:bodyPr/>
                    <a:lstStyle/>
                    <a:p>
                      <a:r>
                        <a:rPr lang="en-US" sz="1600" dirty="0">
                          <a:latin typeface="Gill Sans MT" panose="020B0502020104020203" pitchFamily="34" charset="77"/>
                        </a:rPr>
                        <a:t>Sector per request</a:t>
                      </a:r>
                    </a:p>
                  </a:txBody>
                  <a:tcPr/>
                </a:tc>
                <a:tc>
                  <a:txBody>
                    <a:bodyPr/>
                    <a:lstStyle/>
                    <a:p>
                      <a:r>
                        <a:rPr lang="en-US" sz="1600" dirty="0">
                          <a:latin typeface="Gill Sans MT" panose="020B0502020104020203" pitchFamily="34" charset="77"/>
                        </a:rPr>
                        <a:t>9.2</a:t>
                      </a:r>
                    </a:p>
                  </a:txBody>
                  <a:tcPr/>
                </a:tc>
                <a:tc>
                  <a:txBody>
                    <a:bodyPr/>
                    <a:lstStyle/>
                    <a:p>
                      <a:r>
                        <a:rPr lang="en-US" sz="1600" b="1" dirty="0">
                          <a:latin typeface="Gill Sans MT" panose="020B0502020104020203" pitchFamily="34" charset="77"/>
                        </a:rPr>
                        <a:t>2.1</a:t>
                      </a:r>
                    </a:p>
                  </a:txBody>
                  <a:tcPr/>
                </a:tc>
                <a:extLst>
                  <a:ext uri="{0D108BD9-81ED-4DB2-BD59-A6C34878D82A}">
                    <a16:rowId xmlns:a16="http://schemas.microsoft.com/office/drawing/2014/main" val="473049402"/>
                  </a:ext>
                </a:extLst>
              </a:tr>
              <a:tr h="370840">
                <a:tc>
                  <a:txBody>
                    <a:bodyPr/>
                    <a:lstStyle/>
                    <a:p>
                      <a:r>
                        <a:rPr lang="en-US" sz="1600" dirty="0">
                          <a:latin typeface="Gill Sans MT" panose="020B0502020104020203" pitchFamily="34" charset="77"/>
                        </a:rPr>
                        <a:t>Long scoreboard (cycle)</a:t>
                      </a:r>
                    </a:p>
                  </a:txBody>
                  <a:tcPr/>
                </a:tc>
                <a:tc>
                  <a:txBody>
                    <a:bodyPr/>
                    <a:lstStyle/>
                    <a:p>
                      <a:r>
                        <a:rPr lang="en-US" sz="1600" dirty="0">
                          <a:latin typeface="Gill Sans MT" panose="020B0502020104020203" pitchFamily="34" charset="77"/>
                        </a:rPr>
                        <a:t>251.8</a:t>
                      </a:r>
                    </a:p>
                  </a:txBody>
                  <a:tcPr/>
                </a:tc>
                <a:tc>
                  <a:txBody>
                    <a:bodyPr/>
                    <a:lstStyle/>
                    <a:p>
                      <a:r>
                        <a:rPr lang="en-US" sz="1600" b="1" dirty="0">
                          <a:latin typeface="Gill Sans MT" panose="020B0502020104020203" pitchFamily="34" charset="77"/>
                        </a:rPr>
                        <a:t>75.2</a:t>
                      </a:r>
                    </a:p>
                  </a:txBody>
                  <a:tcPr/>
                </a:tc>
                <a:extLst>
                  <a:ext uri="{0D108BD9-81ED-4DB2-BD59-A6C34878D82A}">
                    <a16:rowId xmlns:a16="http://schemas.microsoft.com/office/drawing/2014/main" val="1311173651"/>
                  </a:ext>
                </a:extLst>
              </a:tr>
            </a:tbl>
          </a:graphicData>
        </a:graphic>
      </p:graphicFrame>
    </p:spTree>
    <p:extLst>
      <p:ext uri="{BB962C8B-B14F-4D97-AF65-F5344CB8AC3E}">
        <p14:creationId xmlns:p14="http://schemas.microsoft.com/office/powerpoint/2010/main" val="8493912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2E15-5456-02DF-6778-D7940729E931}"/>
              </a:ext>
            </a:extLst>
          </p:cNvPr>
          <p:cNvSpPr>
            <a:spLocks noGrp="1"/>
          </p:cNvSpPr>
          <p:nvPr>
            <p:ph type="title"/>
          </p:nvPr>
        </p:nvSpPr>
        <p:spPr/>
        <p:txBody>
          <a:bodyPr/>
          <a:lstStyle/>
          <a:p>
            <a:r>
              <a:rPr lang="en-US" dirty="0"/>
              <a:t>Kernel launches</a:t>
            </a:r>
          </a:p>
        </p:txBody>
      </p:sp>
      <p:sp>
        <p:nvSpPr>
          <p:cNvPr id="3" name="Text Placeholder 2">
            <a:extLst>
              <a:ext uri="{FF2B5EF4-FFF2-40B4-BE49-F238E27FC236}">
                <a16:creationId xmlns:a16="http://schemas.microsoft.com/office/drawing/2014/main" id="{F44355B7-A5A5-5507-4394-4672B437DC94}"/>
              </a:ext>
            </a:extLst>
          </p:cNvPr>
          <p:cNvSpPr>
            <a:spLocks noGrp="1"/>
          </p:cNvSpPr>
          <p:nvPr>
            <p:ph type="body" idx="1"/>
          </p:nvPr>
        </p:nvSpPr>
        <p:spPr>
          <a:xfrm>
            <a:off x="484211" y="1644651"/>
            <a:ext cx="5611790" cy="4485513"/>
          </a:xfrm>
        </p:spPr>
        <p:txBody>
          <a:bodyPr/>
          <a:lstStyle/>
          <a:p>
            <a:r>
              <a:rPr lang="en-US" dirty="0"/>
              <a:t>Using less kernels can avoid kernel launch overhead and reduce DRAM usage.</a:t>
            </a:r>
          </a:p>
          <a:p>
            <a:r>
              <a:rPr lang="en-US" dirty="0"/>
              <a:t>Using less kernels means using registers to save intermediate data.</a:t>
            </a:r>
          </a:p>
          <a:p>
            <a:r>
              <a:rPr lang="en-US" dirty="0"/>
              <a:t>Avoid unnecessary memory load and store</a:t>
            </a:r>
          </a:p>
          <a:p>
            <a:r>
              <a:rPr lang="en-US" dirty="0"/>
              <a:t>Better for performance.</a:t>
            </a:r>
          </a:p>
        </p:txBody>
      </p:sp>
      <p:sp>
        <p:nvSpPr>
          <p:cNvPr id="4" name="Slide Number Placeholder 3">
            <a:extLst>
              <a:ext uri="{FF2B5EF4-FFF2-40B4-BE49-F238E27FC236}">
                <a16:creationId xmlns:a16="http://schemas.microsoft.com/office/drawing/2014/main" id="{F6FDBB5A-6BC4-831B-A142-E19F32BDBF8F}"/>
              </a:ext>
            </a:extLst>
          </p:cNvPr>
          <p:cNvSpPr>
            <a:spLocks noGrp="1"/>
          </p:cNvSpPr>
          <p:nvPr>
            <p:ph type="sldNum" sz="quarter" idx="12"/>
          </p:nvPr>
        </p:nvSpPr>
        <p:spPr/>
        <p:txBody>
          <a:bodyPr/>
          <a:lstStyle/>
          <a:p>
            <a:fld id="{86CB4B4D-7CA3-9044-876B-883B54F8677D}" type="slidenum">
              <a:rPr lang="uk-UA" smtClean="0"/>
              <a:pPr/>
              <a:t>14</a:t>
            </a:fld>
            <a:endParaRPr lang="uk-UA" dirty="0"/>
          </a:p>
        </p:txBody>
      </p:sp>
      <p:graphicFrame>
        <p:nvGraphicFramePr>
          <p:cNvPr id="5" name="Table 5">
            <a:extLst>
              <a:ext uri="{FF2B5EF4-FFF2-40B4-BE49-F238E27FC236}">
                <a16:creationId xmlns:a16="http://schemas.microsoft.com/office/drawing/2014/main" id="{5FA1F79C-8BAB-3538-5838-0592C2249FD0}"/>
              </a:ext>
            </a:extLst>
          </p:cNvPr>
          <p:cNvGraphicFramePr>
            <a:graphicFrameLocks noGrp="1"/>
          </p:cNvGraphicFramePr>
          <p:nvPr>
            <p:extLst>
              <p:ext uri="{D42A27DB-BD31-4B8C-83A1-F6EECF244321}">
                <p14:modId xmlns:p14="http://schemas.microsoft.com/office/powerpoint/2010/main" val="1615615288"/>
              </p:ext>
            </p:extLst>
          </p:nvPr>
        </p:nvGraphicFramePr>
        <p:xfrm>
          <a:off x="6317488" y="2412204"/>
          <a:ext cx="5496499" cy="3175000"/>
        </p:xfrm>
        <a:graphic>
          <a:graphicData uri="http://schemas.openxmlformats.org/drawingml/2006/table">
            <a:tbl>
              <a:tblPr firstRow="1" bandRow="1">
                <a:tableStyleId>{5C22544A-7EE6-4342-B048-85BDC9FD1C3A}</a:tableStyleId>
              </a:tblPr>
              <a:tblGrid>
                <a:gridCol w="3063490">
                  <a:extLst>
                    <a:ext uri="{9D8B030D-6E8A-4147-A177-3AD203B41FA5}">
                      <a16:colId xmlns:a16="http://schemas.microsoft.com/office/drawing/2014/main" val="3093513273"/>
                    </a:ext>
                  </a:extLst>
                </a:gridCol>
                <a:gridCol w="700197">
                  <a:extLst>
                    <a:ext uri="{9D8B030D-6E8A-4147-A177-3AD203B41FA5}">
                      <a16:colId xmlns:a16="http://schemas.microsoft.com/office/drawing/2014/main" val="2165466738"/>
                    </a:ext>
                  </a:extLst>
                </a:gridCol>
                <a:gridCol w="863880">
                  <a:extLst>
                    <a:ext uri="{9D8B030D-6E8A-4147-A177-3AD203B41FA5}">
                      <a16:colId xmlns:a16="http://schemas.microsoft.com/office/drawing/2014/main" val="1314779131"/>
                    </a:ext>
                  </a:extLst>
                </a:gridCol>
                <a:gridCol w="868932">
                  <a:extLst>
                    <a:ext uri="{9D8B030D-6E8A-4147-A177-3AD203B41FA5}">
                      <a16:colId xmlns:a16="http://schemas.microsoft.com/office/drawing/2014/main" val="689055294"/>
                    </a:ext>
                  </a:extLst>
                </a:gridCol>
              </a:tblGrid>
              <a:tr h="370840">
                <a:tc>
                  <a:txBody>
                    <a:bodyPr/>
                    <a:lstStyle/>
                    <a:p>
                      <a:r>
                        <a:rPr lang="en-US" sz="1600" dirty="0">
                          <a:latin typeface="Gill Sans MT" panose="020B0502020104020203" pitchFamily="34" charset="77"/>
                        </a:rPr>
                        <a:t>Metrics</a:t>
                      </a:r>
                    </a:p>
                  </a:txBody>
                  <a:tcPr/>
                </a:tc>
                <a:tc>
                  <a:txBody>
                    <a:bodyPr/>
                    <a:lstStyle/>
                    <a:p>
                      <a:r>
                        <a:rPr lang="en-US" sz="1600" dirty="0">
                          <a:latin typeface="Gill Sans MT" panose="020B0502020104020203" pitchFamily="34" charset="77"/>
                        </a:rPr>
                        <a:t>DGL</a:t>
                      </a:r>
                    </a:p>
                  </a:txBody>
                  <a:tcPr/>
                </a:tc>
                <a:tc>
                  <a:txBody>
                    <a:bodyPr/>
                    <a:lstStyle/>
                    <a:p>
                      <a:r>
                        <a:rPr lang="en-US" sz="1600" dirty="0">
                          <a:latin typeface="Gill Sans MT" panose="020B0502020104020203" pitchFamily="34" charset="77"/>
                        </a:rPr>
                        <a:t>Three</a:t>
                      </a:r>
                    </a:p>
                    <a:p>
                      <a:r>
                        <a:rPr lang="en-US" sz="1600" dirty="0">
                          <a:latin typeface="Gill Sans MT" panose="020B0502020104020203" pitchFamily="34" charset="77"/>
                        </a:rPr>
                        <a:t>Kernel</a:t>
                      </a:r>
                    </a:p>
                  </a:txBody>
                  <a:tcPr/>
                </a:tc>
                <a:tc>
                  <a:txBody>
                    <a:bodyPr/>
                    <a:lstStyle/>
                    <a:p>
                      <a:r>
                        <a:rPr lang="en-US" sz="1600" dirty="0">
                          <a:latin typeface="Gill Sans MT" panose="020B0502020104020203" pitchFamily="34" charset="77"/>
                        </a:rPr>
                        <a:t>One</a:t>
                      </a:r>
                    </a:p>
                    <a:p>
                      <a:r>
                        <a:rPr lang="en-US" sz="1600" dirty="0">
                          <a:latin typeface="Gill Sans MT" panose="020B0502020104020203" pitchFamily="34" charset="77"/>
                        </a:rPr>
                        <a:t>Kernel</a:t>
                      </a:r>
                    </a:p>
                  </a:txBody>
                  <a:tcPr/>
                </a:tc>
                <a:extLst>
                  <a:ext uri="{0D108BD9-81ED-4DB2-BD59-A6C34878D82A}">
                    <a16:rowId xmlns:a16="http://schemas.microsoft.com/office/drawing/2014/main" val="3957395043"/>
                  </a:ext>
                </a:extLst>
              </a:tr>
              <a:tr h="370840">
                <a:tc>
                  <a:txBody>
                    <a:bodyPr/>
                    <a:lstStyle/>
                    <a:p>
                      <a:r>
                        <a:rPr lang="en-US" sz="1600" dirty="0">
                          <a:latin typeface="Gill Sans MT" panose="020B0502020104020203" pitchFamily="34" charset="77"/>
                        </a:rPr>
                        <a:t>GPU kernel launch</a:t>
                      </a:r>
                    </a:p>
                  </a:txBody>
                  <a:tcPr/>
                </a:tc>
                <a:tc>
                  <a:txBody>
                    <a:bodyPr/>
                    <a:lstStyle/>
                    <a:p>
                      <a:r>
                        <a:rPr lang="en-US" sz="1600" dirty="0">
                          <a:latin typeface="Gill Sans MT" panose="020B0502020104020203" pitchFamily="34" charset="77"/>
                        </a:rPr>
                        <a:t>18</a:t>
                      </a:r>
                    </a:p>
                  </a:txBody>
                  <a:tcPr/>
                </a:tc>
                <a:tc>
                  <a:txBody>
                    <a:bodyPr/>
                    <a:lstStyle/>
                    <a:p>
                      <a:r>
                        <a:rPr lang="en-US" sz="1600" dirty="0">
                          <a:latin typeface="Gill Sans MT" panose="020B0502020104020203" pitchFamily="34" charset="77"/>
                        </a:rPr>
                        <a:t>3</a:t>
                      </a:r>
                    </a:p>
                  </a:txBody>
                  <a:tcPr/>
                </a:tc>
                <a:tc>
                  <a:txBody>
                    <a:bodyPr/>
                    <a:lstStyle/>
                    <a:p>
                      <a:r>
                        <a:rPr lang="en-US" sz="1600" b="1" dirty="0">
                          <a:latin typeface="Gill Sans MT" panose="020B0502020104020203" pitchFamily="34" charset="77"/>
                        </a:rPr>
                        <a:t>1</a:t>
                      </a:r>
                    </a:p>
                  </a:txBody>
                  <a:tcPr/>
                </a:tc>
                <a:extLst>
                  <a:ext uri="{0D108BD9-81ED-4DB2-BD59-A6C34878D82A}">
                    <a16:rowId xmlns:a16="http://schemas.microsoft.com/office/drawing/2014/main" val="1841352503"/>
                  </a:ext>
                </a:extLst>
              </a:tr>
              <a:tr h="370840">
                <a:tc>
                  <a:txBody>
                    <a:bodyPr/>
                    <a:lstStyle/>
                    <a:p>
                      <a:r>
                        <a:rPr lang="en-US" sz="1600" dirty="0">
                          <a:latin typeface="Gill Sans MT" panose="020B0502020104020203" pitchFamily="34" charset="77"/>
                        </a:rPr>
                        <a:t>Runtime (</a:t>
                      </a:r>
                      <a:r>
                        <a:rPr lang="en-US" sz="1600" dirty="0" err="1">
                          <a:latin typeface="Gill Sans MT" panose="020B0502020104020203" pitchFamily="34" charset="77"/>
                        </a:rPr>
                        <a:t>ms</a:t>
                      </a:r>
                      <a:r>
                        <a:rPr lang="en-US" sz="1600" dirty="0">
                          <a:latin typeface="Gill Sans MT" panose="020B0502020104020203" pitchFamily="34" charset="77"/>
                        </a:rPr>
                        <a:t>)</a:t>
                      </a:r>
                    </a:p>
                  </a:txBody>
                  <a:tcPr/>
                </a:tc>
                <a:tc>
                  <a:txBody>
                    <a:bodyPr/>
                    <a:lstStyle/>
                    <a:p>
                      <a:r>
                        <a:rPr lang="en-US" sz="1600" dirty="0">
                          <a:latin typeface="Gill Sans MT" panose="020B0502020104020203" pitchFamily="34" charset="77"/>
                        </a:rPr>
                        <a:t>122</a:t>
                      </a:r>
                    </a:p>
                  </a:txBody>
                  <a:tcPr/>
                </a:tc>
                <a:tc>
                  <a:txBody>
                    <a:bodyPr/>
                    <a:lstStyle/>
                    <a:p>
                      <a:r>
                        <a:rPr lang="en-US" sz="1600" dirty="0">
                          <a:latin typeface="Gill Sans MT" panose="020B0502020104020203" pitchFamily="34" charset="77"/>
                        </a:rPr>
                        <a:t>74.6</a:t>
                      </a:r>
                    </a:p>
                  </a:txBody>
                  <a:tcPr/>
                </a:tc>
                <a:tc>
                  <a:txBody>
                    <a:bodyPr/>
                    <a:lstStyle/>
                    <a:p>
                      <a:r>
                        <a:rPr lang="en-US" sz="1600" b="1" dirty="0">
                          <a:latin typeface="Gill Sans MT" panose="020B0502020104020203" pitchFamily="34" charset="77"/>
                        </a:rPr>
                        <a:t>16.1</a:t>
                      </a:r>
                    </a:p>
                  </a:txBody>
                  <a:tcPr/>
                </a:tc>
                <a:extLst>
                  <a:ext uri="{0D108BD9-81ED-4DB2-BD59-A6C34878D82A}">
                    <a16:rowId xmlns:a16="http://schemas.microsoft.com/office/drawing/2014/main" val="3157782603"/>
                  </a:ext>
                </a:extLst>
              </a:tr>
              <a:tr h="370840">
                <a:tc>
                  <a:txBody>
                    <a:bodyPr/>
                    <a:lstStyle/>
                    <a:p>
                      <a:r>
                        <a:rPr lang="en-US" sz="1600" dirty="0">
                          <a:latin typeface="Gill Sans MT" panose="020B0502020104020203" pitchFamily="34" charset="77"/>
                        </a:rPr>
                        <a:t>Launch overhead (</a:t>
                      </a:r>
                      <a:r>
                        <a:rPr lang="en-US" sz="1600" dirty="0" err="1">
                          <a:latin typeface="Gill Sans MT" panose="020B0502020104020203" pitchFamily="34" charset="77"/>
                        </a:rPr>
                        <a:t>ms</a:t>
                      </a:r>
                      <a:r>
                        <a:rPr lang="en-US" sz="1600" dirty="0">
                          <a:latin typeface="Gill Sans MT" panose="020B0502020104020203" pitchFamily="34" charset="77"/>
                        </a:rPr>
                        <a:t>)</a:t>
                      </a:r>
                    </a:p>
                  </a:txBody>
                  <a:tcPr/>
                </a:tc>
                <a:tc>
                  <a:txBody>
                    <a:bodyPr/>
                    <a:lstStyle/>
                    <a:p>
                      <a:r>
                        <a:rPr lang="en-US" sz="1600" dirty="0">
                          <a:latin typeface="Gill Sans MT" panose="020B0502020104020203" pitchFamily="34" charset="77"/>
                        </a:rPr>
                        <a:t>20</a:t>
                      </a:r>
                    </a:p>
                  </a:txBody>
                  <a:tcPr/>
                </a:tc>
                <a:tc>
                  <a:txBody>
                    <a:bodyPr/>
                    <a:lstStyle/>
                    <a:p>
                      <a:r>
                        <a:rPr lang="en-US" sz="1600" dirty="0">
                          <a:latin typeface="Gill Sans MT" panose="020B0502020104020203" pitchFamily="34" charset="77"/>
                        </a:rPr>
                        <a:t>3.69</a:t>
                      </a:r>
                    </a:p>
                  </a:txBody>
                  <a:tcPr/>
                </a:tc>
                <a:tc>
                  <a:txBody>
                    <a:bodyPr/>
                    <a:lstStyle/>
                    <a:p>
                      <a:r>
                        <a:rPr lang="en-US" sz="1600" b="1" dirty="0">
                          <a:latin typeface="Gill Sans MT" panose="020B0502020104020203" pitchFamily="34" charset="77"/>
                        </a:rPr>
                        <a:t>0.5</a:t>
                      </a:r>
                    </a:p>
                  </a:txBody>
                  <a:tcPr/>
                </a:tc>
                <a:extLst>
                  <a:ext uri="{0D108BD9-81ED-4DB2-BD59-A6C34878D82A}">
                    <a16:rowId xmlns:a16="http://schemas.microsoft.com/office/drawing/2014/main" val="1102083640"/>
                  </a:ext>
                </a:extLst>
              </a:tr>
              <a:tr h="370840">
                <a:tc>
                  <a:txBody>
                    <a:bodyPr/>
                    <a:lstStyle/>
                    <a:p>
                      <a:r>
                        <a:rPr lang="en-US" sz="1600" dirty="0">
                          <a:latin typeface="Gill Sans MT" panose="020B0502020104020203" pitchFamily="34" charset="77"/>
                        </a:rPr>
                        <a:t>DRAM usage (GB)</a:t>
                      </a:r>
                    </a:p>
                  </a:txBody>
                  <a:tcPr/>
                </a:tc>
                <a:tc>
                  <a:txBody>
                    <a:bodyPr/>
                    <a:lstStyle/>
                    <a:p>
                      <a:r>
                        <a:rPr lang="en-US" sz="1600" dirty="0">
                          <a:latin typeface="Gill Sans MT" panose="020B0502020104020203" pitchFamily="34" charset="77"/>
                        </a:rPr>
                        <a:t>10</a:t>
                      </a:r>
                    </a:p>
                  </a:txBody>
                  <a:tcPr/>
                </a:tc>
                <a:tc>
                  <a:txBody>
                    <a:bodyPr/>
                    <a:lstStyle/>
                    <a:p>
                      <a:r>
                        <a:rPr lang="en-US" sz="1600" dirty="0">
                          <a:latin typeface="Gill Sans MT" panose="020B0502020104020203" pitchFamily="34" charset="77"/>
                        </a:rPr>
                        <a:t>2.8</a:t>
                      </a:r>
                    </a:p>
                  </a:txBody>
                  <a:tcPr/>
                </a:tc>
                <a:tc>
                  <a:txBody>
                    <a:bodyPr/>
                    <a:lstStyle/>
                    <a:p>
                      <a:r>
                        <a:rPr lang="en-US" sz="1600" b="1" dirty="0">
                          <a:latin typeface="Gill Sans MT" panose="020B0502020104020203" pitchFamily="34" charset="77"/>
                        </a:rPr>
                        <a:t>1.5</a:t>
                      </a:r>
                    </a:p>
                  </a:txBody>
                  <a:tcPr/>
                </a:tc>
                <a:extLst>
                  <a:ext uri="{0D108BD9-81ED-4DB2-BD59-A6C34878D82A}">
                    <a16:rowId xmlns:a16="http://schemas.microsoft.com/office/drawing/2014/main" val="3881948428"/>
                  </a:ext>
                </a:extLst>
              </a:tr>
              <a:tr h="370840">
                <a:tc>
                  <a:txBody>
                    <a:bodyPr/>
                    <a:lstStyle/>
                    <a:p>
                      <a:r>
                        <a:rPr lang="en-US" sz="1600" dirty="0">
                          <a:latin typeface="Gill Sans MT" panose="020B0502020104020203" pitchFamily="34" charset="77"/>
                        </a:rPr>
                        <a:t>Memory traffics (GB)</a:t>
                      </a:r>
                    </a:p>
                  </a:txBody>
                  <a:tcPr/>
                </a:tc>
                <a:tc>
                  <a:txBody>
                    <a:bodyPr/>
                    <a:lstStyle/>
                    <a:p>
                      <a:r>
                        <a:rPr lang="en-US" sz="1600" dirty="0">
                          <a:latin typeface="Gill Sans MT" panose="020B0502020104020203" pitchFamily="34" charset="77"/>
                        </a:rPr>
                        <a:t>35.9</a:t>
                      </a:r>
                    </a:p>
                  </a:txBody>
                  <a:tcPr/>
                </a:tc>
                <a:tc>
                  <a:txBody>
                    <a:bodyPr/>
                    <a:lstStyle/>
                    <a:p>
                      <a:r>
                        <a:rPr lang="en-US" sz="1600" dirty="0">
                          <a:latin typeface="Gill Sans MT" panose="020B0502020104020203" pitchFamily="34" charset="77"/>
                        </a:rPr>
                        <a:t>19.5</a:t>
                      </a:r>
                    </a:p>
                  </a:txBody>
                  <a:tcPr/>
                </a:tc>
                <a:tc>
                  <a:txBody>
                    <a:bodyPr/>
                    <a:lstStyle/>
                    <a:p>
                      <a:r>
                        <a:rPr lang="en-US" sz="1600" b="1" dirty="0">
                          <a:latin typeface="Gill Sans MT" panose="020B0502020104020203" pitchFamily="34" charset="77"/>
                        </a:rPr>
                        <a:t>4.8</a:t>
                      </a:r>
                    </a:p>
                  </a:txBody>
                  <a:tcPr/>
                </a:tc>
                <a:extLst>
                  <a:ext uri="{0D108BD9-81ED-4DB2-BD59-A6C34878D82A}">
                    <a16:rowId xmlns:a16="http://schemas.microsoft.com/office/drawing/2014/main" val="595798395"/>
                  </a:ext>
                </a:extLst>
              </a:tr>
              <a:tr h="370840">
                <a:tc>
                  <a:txBody>
                    <a:bodyPr/>
                    <a:lstStyle/>
                    <a:p>
                      <a:r>
                        <a:rPr lang="en-US" sz="1600" dirty="0">
                          <a:latin typeface="Gill Sans MT" panose="020B0502020104020203" pitchFamily="34" charset="77"/>
                        </a:rPr>
                        <a:t>Stall for long scoreboard (cycle)</a:t>
                      </a:r>
                    </a:p>
                  </a:txBody>
                  <a:tcPr/>
                </a:tc>
                <a:tc>
                  <a:txBody>
                    <a:bodyPr/>
                    <a:lstStyle/>
                    <a:p>
                      <a:r>
                        <a:rPr lang="en-US" sz="1600" dirty="0">
                          <a:latin typeface="Gill Sans MT" panose="020B0502020104020203" pitchFamily="34" charset="77"/>
                        </a:rPr>
                        <a:t>241.4</a:t>
                      </a:r>
                    </a:p>
                  </a:txBody>
                  <a:tcPr/>
                </a:tc>
                <a:tc>
                  <a:txBody>
                    <a:bodyPr/>
                    <a:lstStyle/>
                    <a:p>
                      <a:r>
                        <a:rPr lang="en-US" sz="1600" dirty="0">
                          <a:latin typeface="Gill Sans MT" panose="020B0502020104020203" pitchFamily="34" charset="77"/>
                        </a:rPr>
                        <a:t>241.1</a:t>
                      </a:r>
                    </a:p>
                  </a:txBody>
                  <a:tcPr/>
                </a:tc>
                <a:tc>
                  <a:txBody>
                    <a:bodyPr/>
                    <a:lstStyle/>
                    <a:p>
                      <a:r>
                        <a:rPr lang="en-US" sz="1600" b="1" dirty="0">
                          <a:latin typeface="Gill Sans MT" panose="020B0502020104020203" pitchFamily="34" charset="77"/>
                        </a:rPr>
                        <a:t>18.0</a:t>
                      </a:r>
                    </a:p>
                  </a:txBody>
                  <a:tcPr/>
                </a:tc>
                <a:extLst>
                  <a:ext uri="{0D108BD9-81ED-4DB2-BD59-A6C34878D82A}">
                    <a16:rowId xmlns:a16="http://schemas.microsoft.com/office/drawing/2014/main" val="230725345"/>
                  </a:ext>
                </a:extLst>
              </a:tr>
              <a:tr h="370840">
                <a:tc>
                  <a:txBody>
                    <a:bodyPr/>
                    <a:lstStyle/>
                    <a:p>
                      <a:r>
                        <a:rPr lang="en-US" sz="1600" dirty="0">
                          <a:latin typeface="Gill Sans MT" panose="020B0502020104020203" pitchFamily="34" charset="77"/>
                        </a:rPr>
                        <a:t>SM utilization</a:t>
                      </a:r>
                    </a:p>
                  </a:txBody>
                  <a:tcPr/>
                </a:tc>
                <a:tc>
                  <a:txBody>
                    <a:bodyPr/>
                    <a:lstStyle/>
                    <a:p>
                      <a:r>
                        <a:rPr lang="en-US" sz="1600" dirty="0">
                          <a:latin typeface="Gill Sans MT" panose="020B0502020104020203" pitchFamily="34" charset="77"/>
                        </a:rPr>
                        <a:t>13.8%</a:t>
                      </a:r>
                    </a:p>
                  </a:txBody>
                  <a:tcPr/>
                </a:tc>
                <a:tc>
                  <a:txBody>
                    <a:bodyPr/>
                    <a:lstStyle/>
                    <a:p>
                      <a:r>
                        <a:rPr lang="en-US" sz="1600" dirty="0">
                          <a:latin typeface="Gill Sans MT" panose="020B0502020104020203" pitchFamily="34" charset="77"/>
                        </a:rPr>
                        <a:t>6.7%</a:t>
                      </a:r>
                    </a:p>
                  </a:txBody>
                  <a:tcPr/>
                </a:tc>
                <a:tc>
                  <a:txBody>
                    <a:bodyPr/>
                    <a:lstStyle/>
                    <a:p>
                      <a:r>
                        <a:rPr lang="en-US" sz="1600" b="1" dirty="0">
                          <a:latin typeface="Gill Sans MT" panose="020B0502020104020203" pitchFamily="34" charset="77"/>
                        </a:rPr>
                        <a:t>51.7%</a:t>
                      </a:r>
                    </a:p>
                  </a:txBody>
                  <a:tcPr/>
                </a:tc>
                <a:extLst>
                  <a:ext uri="{0D108BD9-81ED-4DB2-BD59-A6C34878D82A}">
                    <a16:rowId xmlns:a16="http://schemas.microsoft.com/office/drawing/2014/main" val="1226047004"/>
                  </a:ext>
                </a:extLst>
              </a:tr>
            </a:tbl>
          </a:graphicData>
        </a:graphic>
      </p:graphicFrame>
    </p:spTree>
    <p:extLst>
      <p:ext uri="{BB962C8B-B14F-4D97-AF65-F5344CB8AC3E}">
        <p14:creationId xmlns:p14="http://schemas.microsoft.com/office/powerpoint/2010/main" val="12649010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D186-CBF6-DD32-284D-BAD923345F8F}"/>
              </a:ext>
            </a:extLst>
          </p:cNvPr>
          <p:cNvSpPr>
            <a:spLocks noGrp="1"/>
          </p:cNvSpPr>
          <p:nvPr>
            <p:ph type="title"/>
          </p:nvPr>
        </p:nvSpPr>
        <p:spPr/>
        <p:txBody>
          <a:bodyPr/>
          <a:lstStyle/>
          <a:p>
            <a:r>
              <a:rPr lang="en-US" dirty="0"/>
              <a:t>Two-level Parallelism</a:t>
            </a:r>
          </a:p>
        </p:txBody>
      </p:sp>
      <p:sp>
        <p:nvSpPr>
          <p:cNvPr id="3" name="Text Placeholder 2">
            <a:extLst>
              <a:ext uri="{FF2B5EF4-FFF2-40B4-BE49-F238E27FC236}">
                <a16:creationId xmlns:a16="http://schemas.microsoft.com/office/drawing/2014/main" id="{5E319018-D61A-D8DF-59CF-FE940E658855}"/>
              </a:ext>
            </a:extLst>
          </p:cNvPr>
          <p:cNvSpPr>
            <a:spLocks noGrp="1"/>
          </p:cNvSpPr>
          <p:nvPr>
            <p:ph type="body" idx="1"/>
          </p:nvPr>
        </p:nvSpPr>
        <p:spPr>
          <a:xfrm>
            <a:off x="484210" y="1644651"/>
            <a:ext cx="5390301" cy="4485513"/>
          </a:xfrm>
        </p:spPr>
        <p:txBody>
          <a:bodyPr/>
          <a:lstStyle/>
          <a:p>
            <a:r>
              <a:rPr lang="en-US" dirty="0"/>
              <a:t>First level of Parallelism</a:t>
            </a:r>
          </a:p>
          <a:p>
            <a:pPr lvl="1"/>
            <a:r>
              <a:rPr lang="en-US" dirty="0"/>
              <a:t>Mapping each vertex to one warp for process</a:t>
            </a:r>
          </a:p>
          <a:p>
            <a:r>
              <a:rPr lang="en-US" dirty="0"/>
              <a:t>Benefits</a:t>
            </a:r>
          </a:p>
          <a:p>
            <a:pPr lvl="1"/>
            <a:r>
              <a:rPr lang="en-US" dirty="0"/>
              <a:t>No atomic operations</a:t>
            </a:r>
          </a:p>
          <a:p>
            <a:pPr lvl="1"/>
            <a:r>
              <a:rPr lang="en-US" dirty="0"/>
              <a:t>No branch divergence</a:t>
            </a:r>
          </a:p>
        </p:txBody>
      </p:sp>
      <p:sp>
        <p:nvSpPr>
          <p:cNvPr id="4" name="Slide Number Placeholder 3">
            <a:extLst>
              <a:ext uri="{FF2B5EF4-FFF2-40B4-BE49-F238E27FC236}">
                <a16:creationId xmlns:a16="http://schemas.microsoft.com/office/drawing/2014/main" id="{F5F358C7-6CA1-93F5-DE00-BA21DC156535}"/>
              </a:ext>
            </a:extLst>
          </p:cNvPr>
          <p:cNvSpPr>
            <a:spLocks noGrp="1"/>
          </p:cNvSpPr>
          <p:nvPr>
            <p:ph type="sldNum" sz="quarter" idx="12"/>
          </p:nvPr>
        </p:nvSpPr>
        <p:spPr/>
        <p:txBody>
          <a:bodyPr/>
          <a:lstStyle/>
          <a:p>
            <a:fld id="{86CB4B4D-7CA3-9044-876B-883B54F8677D}" type="slidenum">
              <a:rPr lang="uk-UA" smtClean="0"/>
              <a:pPr/>
              <a:t>15</a:t>
            </a:fld>
            <a:endParaRPr lang="uk-UA" dirty="0"/>
          </a:p>
        </p:txBody>
      </p:sp>
      <p:grpSp>
        <p:nvGrpSpPr>
          <p:cNvPr id="53" name="Group 52">
            <a:extLst>
              <a:ext uri="{FF2B5EF4-FFF2-40B4-BE49-F238E27FC236}">
                <a16:creationId xmlns:a16="http://schemas.microsoft.com/office/drawing/2014/main" id="{D696937B-E637-5F2B-6047-53A5D0F54229}"/>
              </a:ext>
            </a:extLst>
          </p:cNvPr>
          <p:cNvGrpSpPr/>
          <p:nvPr/>
        </p:nvGrpSpPr>
        <p:grpSpPr>
          <a:xfrm>
            <a:off x="7006141" y="2257254"/>
            <a:ext cx="3092602" cy="3296382"/>
            <a:chOff x="7315422" y="2391724"/>
            <a:chExt cx="2207845" cy="2568761"/>
          </a:xfrm>
        </p:grpSpPr>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C8BFDD95-63AA-294A-CB5D-EE3D97E3CA72}"/>
                    </a:ext>
                  </a:extLst>
                </p:cNvPr>
                <p:cNvSpPr/>
                <p:nvPr/>
              </p:nvSpPr>
              <p:spPr>
                <a:xfrm>
                  <a:off x="7816354" y="2654798"/>
                  <a:ext cx="274320" cy="274320"/>
                </a:xfrm>
                <a:prstGeom prst="ellipse">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cs typeface="Times New Roman" panose="02020603050405020304" pitchFamily="18" charset="0"/>
                          </a:rPr>
                          <m:t>𝑣</m:t>
                        </m:r>
                        <m:r>
                          <a:rPr lang="en-US" sz="1200" i="1" baseline="-25000" dirty="0">
                            <a:latin typeface="Cambria Math" panose="02040503050406030204" pitchFamily="18" charset="0"/>
                            <a:cs typeface="Times New Roman" panose="02020603050405020304" pitchFamily="18" charset="0"/>
                          </a:rPr>
                          <m:t>0</m:t>
                        </m:r>
                      </m:oMath>
                    </m:oMathPara>
                  </a14:m>
                  <a:endParaRPr lang="en-US" sz="1200" baseline="-25000" dirty="0">
                    <a:latin typeface="Times New Roman" panose="02020603050405020304" pitchFamily="18" charset="0"/>
                    <a:cs typeface="Times New Roman" panose="02020603050405020304" pitchFamily="18" charset="0"/>
                  </a:endParaRPr>
                </a:p>
              </p:txBody>
            </p:sp>
          </mc:Choice>
          <mc:Fallback xmlns="">
            <p:sp>
              <p:nvSpPr>
                <p:cNvPr id="5" name="Oval 4">
                  <a:extLst>
                    <a:ext uri="{FF2B5EF4-FFF2-40B4-BE49-F238E27FC236}">
                      <a16:creationId xmlns:a16="http://schemas.microsoft.com/office/drawing/2014/main" id="{C8BFDD95-63AA-294A-CB5D-EE3D97E3CA72}"/>
                    </a:ext>
                  </a:extLst>
                </p:cNvPr>
                <p:cNvSpPr>
                  <a:spLocks noRot="1" noChangeAspect="1" noMove="1" noResize="1" noEditPoints="1" noAdjustHandles="1" noChangeArrowheads="1" noChangeShapeType="1" noTextEdit="1"/>
                </p:cNvSpPr>
                <p:nvPr/>
              </p:nvSpPr>
              <p:spPr>
                <a:xfrm>
                  <a:off x="7816354" y="2654798"/>
                  <a:ext cx="274320" cy="274320"/>
                </a:xfrm>
                <a:prstGeom prst="ellipse">
                  <a:avLst/>
                </a:prstGeom>
                <a:blipFill>
                  <a:blip r:embed="rId2"/>
                  <a:stretch>
                    <a:fillRect/>
                  </a:stretch>
                </a:blipFill>
                <a:ln>
                  <a:solidFill>
                    <a:schemeClr val="tx1">
                      <a:lumMod val="75000"/>
                    </a:schemeClr>
                  </a:solidFill>
                </a:ln>
              </p:spPr>
              <p:txBody>
                <a:bodyPr/>
                <a:lstStyle/>
                <a:p>
                  <a:r>
                    <a:rPr lang="en-US">
                      <a:noFill/>
                    </a:rPr>
                    <a:t> </a:t>
                  </a:r>
                </a:p>
              </p:txBody>
            </p:sp>
          </mc:Fallback>
        </mc:AlternateContent>
        <p:sp>
          <p:nvSpPr>
            <p:cNvPr id="6" name="Oval 5">
              <a:extLst>
                <a:ext uri="{FF2B5EF4-FFF2-40B4-BE49-F238E27FC236}">
                  <a16:creationId xmlns:a16="http://schemas.microsoft.com/office/drawing/2014/main" id="{B321CF73-CD3A-D6C4-D1CF-D05058AFED3E}"/>
                </a:ext>
              </a:extLst>
            </p:cNvPr>
            <p:cNvSpPr/>
            <p:nvPr/>
          </p:nvSpPr>
          <p:spPr>
            <a:xfrm>
              <a:off x="7315422" y="2863386"/>
              <a:ext cx="274320" cy="274320"/>
            </a:xfrm>
            <a:prstGeom prst="ellipse">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baseline="-25000"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2A4DB83D-655A-7798-349A-553A70924E53}"/>
                </a:ext>
              </a:extLst>
            </p:cNvPr>
            <p:cNvSpPr/>
            <p:nvPr/>
          </p:nvSpPr>
          <p:spPr>
            <a:xfrm>
              <a:off x="7315422" y="2391724"/>
              <a:ext cx="274320" cy="274320"/>
            </a:xfrm>
            <a:prstGeom prst="ellipse">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baseline="-25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6040FA0-F566-85AA-7BEF-1CE075958144}"/>
                </a:ext>
              </a:extLst>
            </p:cNvPr>
            <p:cNvSpPr txBox="1"/>
            <p:nvPr/>
          </p:nvSpPr>
          <p:spPr>
            <a:xfrm rot="5400000">
              <a:off x="7366561" y="2632496"/>
              <a:ext cx="290464" cy="276999"/>
            </a:xfrm>
            <a:prstGeom prst="rect">
              <a:avLst/>
            </a:prstGeom>
            <a:noFill/>
          </p:spPr>
          <p:txBody>
            <a:bodyPr wrap="none" rtlCol="0">
              <a:spAutoFit/>
            </a:bodyPr>
            <a:lstStyle/>
            <a:p>
              <a:r>
                <a:rPr lang="en-US" sz="1200" dirty="0"/>
                <a:t>…</a:t>
              </a:r>
            </a:p>
          </p:txBody>
        </p: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F5721EFD-0152-BF13-309F-C790C3F75D1B}"/>
                    </a:ext>
                  </a:extLst>
                </p:cNvPr>
                <p:cNvSpPr/>
                <p:nvPr/>
              </p:nvSpPr>
              <p:spPr>
                <a:xfrm>
                  <a:off x="7816354" y="3559299"/>
                  <a:ext cx="274320" cy="274320"/>
                </a:xfrm>
                <a:prstGeom prst="ellipse">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cs typeface="Times New Roman" panose="02020603050405020304" pitchFamily="18" charset="0"/>
                          </a:rPr>
                          <m:t>𝑣</m:t>
                        </m:r>
                        <m:r>
                          <a:rPr lang="en-US" sz="1200" b="0" i="1" baseline="-25000" dirty="0" smtClean="0">
                            <a:latin typeface="Cambria Math" panose="02040503050406030204" pitchFamily="18" charset="0"/>
                            <a:cs typeface="Times New Roman" panose="02020603050405020304" pitchFamily="18" charset="0"/>
                          </a:rPr>
                          <m:t>1</m:t>
                        </m:r>
                      </m:oMath>
                    </m:oMathPara>
                  </a14:m>
                  <a:endParaRPr lang="en-US" sz="1200" baseline="-25000" dirty="0">
                    <a:latin typeface="Times New Roman" panose="02020603050405020304" pitchFamily="18" charset="0"/>
                    <a:cs typeface="Times New Roman" panose="02020603050405020304" pitchFamily="18" charset="0"/>
                  </a:endParaRPr>
                </a:p>
              </p:txBody>
            </p:sp>
          </mc:Choice>
          <mc:Fallback xmlns="">
            <p:sp>
              <p:nvSpPr>
                <p:cNvPr id="9" name="Oval 8">
                  <a:extLst>
                    <a:ext uri="{FF2B5EF4-FFF2-40B4-BE49-F238E27FC236}">
                      <a16:creationId xmlns:a16="http://schemas.microsoft.com/office/drawing/2014/main" id="{F5721EFD-0152-BF13-309F-C790C3F75D1B}"/>
                    </a:ext>
                  </a:extLst>
                </p:cNvPr>
                <p:cNvSpPr>
                  <a:spLocks noRot="1" noChangeAspect="1" noMove="1" noResize="1" noEditPoints="1" noAdjustHandles="1" noChangeArrowheads="1" noChangeShapeType="1" noTextEdit="1"/>
                </p:cNvSpPr>
                <p:nvPr/>
              </p:nvSpPr>
              <p:spPr>
                <a:xfrm>
                  <a:off x="7816354" y="3559299"/>
                  <a:ext cx="274320" cy="274320"/>
                </a:xfrm>
                <a:prstGeom prst="ellipse">
                  <a:avLst/>
                </a:prstGeom>
                <a:blipFill>
                  <a:blip r:embed="rId3"/>
                  <a:stretch>
                    <a:fillRect/>
                  </a:stretch>
                </a:blipFill>
                <a:ln>
                  <a:solidFill>
                    <a:schemeClr val="tx1">
                      <a:lumMod val="75000"/>
                    </a:schemeClr>
                  </a:solidFill>
                </a:ln>
              </p:spPr>
              <p:txBody>
                <a:bodyPr/>
                <a:lstStyle/>
                <a:p>
                  <a:r>
                    <a:rPr lang="en-US">
                      <a:noFill/>
                    </a:rPr>
                    <a:t> </a:t>
                  </a:r>
                </a:p>
              </p:txBody>
            </p:sp>
          </mc:Fallback>
        </mc:AlternateContent>
        <p:sp>
          <p:nvSpPr>
            <p:cNvPr id="10" name="Oval 9">
              <a:extLst>
                <a:ext uri="{FF2B5EF4-FFF2-40B4-BE49-F238E27FC236}">
                  <a16:creationId xmlns:a16="http://schemas.microsoft.com/office/drawing/2014/main" id="{7C4CFCE3-489C-C3C5-956E-AED20589C9DC}"/>
                </a:ext>
              </a:extLst>
            </p:cNvPr>
            <p:cNvSpPr/>
            <p:nvPr/>
          </p:nvSpPr>
          <p:spPr>
            <a:xfrm>
              <a:off x="7315422" y="3748276"/>
              <a:ext cx="274320" cy="274320"/>
            </a:xfrm>
            <a:prstGeom prst="ellipse">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baseline="-25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903F39D-78A3-EC18-130A-FCB91AF51704}"/>
                </a:ext>
              </a:extLst>
            </p:cNvPr>
            <p:cNvSpPr/>
            <p:nvPr/>
          </p:nvSpPr>
          <p:spPr>
            <a:xfrm>
              <a:off x="7315422" y="3269093"/>
              <a:ext cx="274320" cy="274320"/>
            </a:xfrm>
            <a:prstGeom prst="ellipse">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baseline="-25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22840F5E-2504-5C08-99EE-6FEE4B932271}"/>
                </a:ext>
              </a:extLst>
            </p:cNvPr>
            <p:cNvCxnSpPr>
              <a:cxnSpLocks/>
              <a:stCxn id="11" idx="6"/>
              <a:endCxn id="9" idx="2"/>
            </p:cNvCxnSpPr>
            <p:nvPr/>
          </p:nvCxnSpPr>
          <p:spPr>
            <a:xfrm>
              <a:off x="7589742" y="3406253"/>
              <a:ext cx="226612" cy="290206"/>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1D90421-144C-7631-4CE8-D9F964B18961}"/>
                </a:ext>
              </a:extLst>
            </p:cNvPr>
            <p:cNvCxnSpPr>
              <a:cxnSpLocks/>
              <a:stCxn id="10" idx="6"/>
              <a:endCxn id="9" idx="2"/>
            </p:cNvCxnSpPr>
            <p:nvPr/>
          </p:nvCxnSpPr>
          <p:spPr>
            <a:xfrm flipV="1">
              <a:off x="7589742" y="3696459"/>
              <a:ext cx="226612" cy="18897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759B9FE-8E8D-DEC4-3785-351438AFAA00}"/>
                </a:ext>
              </a:extLst>
            </p:cNvPr>
            <p:cNvSpPr txBox="1"/>
            <p:nvPr/>
          </p:nvSpPr>
          <p:spPr>
            <a:xfrm rot="5400000">
              <a:off x="7366561" y="3527325"/>
              <a:ext cx="290464" cy="276999"/>
            </a:xfrm>
            <a:prstGeom prst="rect">
              <a:avLst/>
            </a:prstGeom>
            <a:noFill/>
          </p:spPr>
          <p:txBody>
            <a:bodyPr wrap="none" rtlCol="0">
              <a:spAutoFit/>
            </a:bodyPr>
            <a:lstStyle/>
            <a:p>
              <a:r>
                <a:rPr lang="en-US" sz="1200" dirty="0"/>
                <a:t>…</a:t>
              </a:r>
            </a:p>
          </p:txBody>
        </p:sp>
        <p:sp>
          <p:nvSpPr>
            <p:cNvPr id="15" name="TextBox 14">
              <a:extLst>
                <a:ext uri="{FF2B5EF4-FFF2-40B4-BE49-F238E27FC236}">
                  <a16:creationId xmlns:a16="http://schemas.microsoft.com/office/drawing/2014/main" id="{1C049185-8B88-6AE4-7329-2517F505DC7E}"/>
                </a:ext>
              </a:extLst>
            </p:cNvPr>
            <p:cNvSpPr txBox="1"/>
            <p:nvPr/>
          </p:nvSpPr>
          <p:spPr>
            <a:xfrm rot="5400000">
              <a:off x="8228373" y="4012742"/>
              <a:ext cx="276038" cy="246221"/>
            </a:xfrm>
            <a:prstGeom prst="rect">
              <a:avLst/>
            </a:prstGeom>
            <a:noFill/>
          </p:spPr>
          <p:txBody>
            <a:bodyPr wrap="none" rtlCol="0">
              <a:spAutoFit/>
            </a:bodyPr>
            <a:lstStyle/>
            <a:p>
              <a:r>
                <a:rPr lang="en-US" sz="1000" b="1" dirty="0"/>
                <a:t>…</a:t>
              </a:r>
            </a:p>
          </p:txBody>
        </p: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5945EB6-A620-9676-5F94-336C01DD4CFC}"/>
                    </a:ext>
                  </a:extLst>
                </p:cNvPr>
                <p:cNvSpPr/>
                <p:nvPr/>
              </p:nvSpPr>
              <p:spPr>
                <a:xfrm>
                  <a:off x="7816354" y="4444975"/>
                  <a:ext cx="274320" cy="274320"/>
                </a:xfrm>
                <a:prstGeom prst="ellipse">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cs typeface="Times New Roman" panose="02020603050405020304" pitchFamily="18" charset="0"/>
                          </a:rPr>
                          <m:t>𝑣</m:t>
                        </m:r>
                        <m:r>
                          <a:rPr lang="en-US" sz="1200" b="0" i="1" baseline="-25000" dirty="0" smtClean="0">
                            <a:latin typeface="Cambria Math" panose="02040503050406030204" pitchFamily="18" charset="0"/>
                            <a:cs typeface="Times New Roman" panose="02020603050405020304" pitchFamily="18" charset="0"/>
                          </a:rPr>
                          <m:t>𝑛</m:t>
                        </m:r>
                      </m:oMath>
                    </m:oMathPara>
                  </a14:m>
                  <a:endParaRPr lang="en-US" sz="1200" baseline="-25000" dirty="0">
                    <a:latin typeface="Times New Roman" panose="02020603050405020304" pitchFamily="18" charset="0"/>
                    <a:cs typeface="Times New Roman" panose="02020603050405020304" pitchFamily="18" charset="0"/>
                  </a:endParaRPr>
                </a:p>
              </p:txBody>
            </p:sp>
          </mc:Choice>
          <mc:Fallback xmlns="">
            <p:sp>
              <p:nvSpPr>
                <p:cNvPr id="16" name="Oval 15">
                  <a:extLst>
                    <a:ext uri="{FF2B5EF4-FFF2-40B4-BE49-F238E27FC236}">
                      <a16:creationId xmlns:a16="http://schemas.microsoft.com/office/drawing/2014/main" id="{C5945EB6-A620-9676-5F94-336C01DD4CFC}"/>
                    </a:ext>
                  </a:extLst>
                </p:cNvPr>
                <p:cNvSpPr>
                  <a:spLocks noRot="1" noChangeAspect="1" noMove="1" noResize="1" noEditPoints="1" noAdjustHandles="1" noChangeArrowheads="1" noChangeShapeType="1" noTextEdit="1"/>
                </p:cNvSpPr>
                <p:nvPr/>
              </p:nvSpPr>
              <p:spPr>
                <a:xfrm>
                  <a:off x="7816354" y="4444975"/>
                  <a:ext cx="274320" cy="274320"/>
                </a:xfrm>
                <a:prstGeom prst="ellipse">
                  <a:avLst/>
                </a:prstGeom>
                <a:blipFill>
                  <a:blip r:embed="rId4"/>
                  <a:stretch>
                    <a:fillRect/>
                  </a:stretch>
                </a:blipFill>
                <a:ln>
                  <a:solidFill>
                    <a:schemeClr val="tx1">
                      <a:lumMod val="75000"/>
                    </a:schemeClr>
                  </a:solidFill>
                </a:ln>
              </p:spPr>
              <p:txBody>
                <a:bodyPr/>
                <a:lstStyle/>
                <a:p>
                  <a:r>
                    <a:rPr lang="en-US">
                      <a:noFill/>
                    </a:rPr>
                    <a:t> </a:t>
                  </a:r>
                </a:p>
              </p:txBody>
            </p:sp>
          </mc:Fallback>
        </mc:AlternateContent>
        <p:sp>
          <p:nvSpPr>
            <p:cNvPr id="17" name="Oval 16">
              <a:extLst>
                <a:ext uri="{FF2B5EF4-FFF2-40B4-BE49-F238E27FC236}">
                  <a16:creationId xmlns:a16="http://schemas.microsoft.com/office/drawing/2014/main" id="{A77DF8B8-6A51-EF0B-E77D-B3B8AEBACBE6}"/>
                </a:ext>
              </a:extLst>
            </p:cNvPr>
            <p:cNvSpPr/>
            <p:nvPr/>
          </p:nvSpPr>
          <p:spPr>
            <a:xfrm>
              <a:off x="7315422" y="4678277"/>
              <a:ext cx="274320" cy="274320"/>
            </a:xfrm>
            <a:prstGeom prst="ellipse">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baseline="-25000" dirty="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B1D43B1D-FDF2-5EEE-9B42-DD783152C366}"/>
                </a:ext>
              </a:extLst>
            </p:cNvPr>
            <p:cNvSpPr/>
            <p:nvPr/>
          </p:nvSpPr>
          <p:spPr>
            <a:xfrm>
              <a:off x="7315422" y="4201779"/>
              <a:ext cx="274320" cy="274320"/>
            </a:xfrm>
            <a:prstGeom prst="ellipse">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baseline="-25000"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68B02C8D-8D08-EA9F-C1BE-A99887205162}"/>
                </a:ext>
              </a:extLst>
            </p:cNvPr>
            <p:cNvCxnSpPr>
              <a:cxnSpLocks/>
              <a:stCxn id="18" idx="6"/>
              <a:endCxn id="16" idx="2"/>
            </p:cNvCxnSpPr>
            <p:nvPr/>
          </p:nvCxnSpPr>
          <p:spPr>
            <a:xfrm>
              <a:off x="7589742" y="4338939"/>
              <a:ext cx="226612" cy="243196"/>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536E463-6581-1B9F-4FCE-6265DC4FE573}"/>
                </a:ext>
              </a:extLst>
            </p:cNvPr>
            <p:cNvCxnSpPr>
              <a:cxnSpLocks/>
              <a:stCxn id="17" idx="6"/>
              <a:endCxn id="16" idx="2"/>
            </p:cNvCxnSpPr>
            <p:nvPr/>
          </p:nvCxnSpPr>
          <p:spPr>
            <a:xfrm flipV="1">
              <a:off x="7589742" y="4582135"/>
              <a:ext cx="226612" cy="233302"/>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144FF2C3-DC24-2F7E-D683-1456C4FF7F3A}"/>
                </a:ext>
              </a:extLst>
            </p:cNvPr>
            <p:cNvSpPr txBox="1"/>
            <p:nvPr/>
          </p:nvSpPr>
          <p:spPr>
            <a:xfrm rot="5400000">
              <a:off x="7366561" y="4452490"/>
              <a:ext cx="290464" cy="276999"/>
            </a:xfrm>
            <a:prstGeom prst="rect">
              <a:avLst/>
            </a:prstGeom>
            <a:noFill/>
          </p:spPr>
          <p:txBody>
            <a:bodyPr wrap="none" rtlCol="0">
              <a:spAutoFit/>
            </a:bodyPr>
            <a:lstStyle/>
            <a:p>
              <a:r>
                <a:rPr lang="en-US" sz="1200" dirty="0"/>
                <a:t>…</a:t>
              </a:r>
            </a:p>
          </p:txBody>
        </p:sp>
        <p:sp>
          <p:nvSpPr>
            <p:cNvPr id="22" name="Right Arrow 21">
              <a:extLst>
                <a:ext uri="{FF2B5EF4-FFF2-40B4-BE49-F238E27FC236}">
                  <a16:creationId xmlns:a16="http://schemas.microsoft.com/office/drawing/2014/main" id="{0EB18ED1-641D-CFBD-1E62-EB2D02DB47A4}"/>
                </a:ext>
              </a:extLst>
            </p:cNvPr>
            <p:cNvSpPr/>
            <p:nvPr/>
          </p:nvSpPr>
          <p:spPr>
            <a:xfrm>
              <a:off x="8225534" y="2672707"/>
              <a:ext cx="246222" cy="274320"/>
            </a:xfrm>
            <a:prstGeom prst="rightArrow">
              <a:avLst/>
            </a:prstGeom>
            <a:noFill/>
            <a:ln w="3175">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FECE643-9F59-79CB-C83B-10CA8EB7D64D}"/>
                </a:ext>
              </a:extLst>
            </p:cNvPr>
            <p:cNvCxnSpPr>
              <a:cxnSpLocks/>
              <a:stCxn id="7" idx="6"/>
              <a:endCxn id="5" idx="2"/>
            </p:cNvCxnSpPr>
            <p:nvPr/>
          </p:nvCxnSpPr>
          <p:spPr>
            <a:xfrm>
              <a:off x="7589742" y="2528884"/>
              <a:ext cx="226612" cy="26307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80595494-F56B-0F4B-02D6-431B13D4A111}"/>
                </a:ext>
              </a:extLst>
            </p:cNvPr>
            <p:cNvCxnSpPr>
              <a:stCxn id="6" idx="6"/>
              <a:endCxn id="5" idx="2"/>
            </p:cNvCxnSpPr>
            <p:nvPr/>
          </p:nvCxnSpPr>
          <p:spPr>
            <a:xfrm flipV="1">
              <a:off x="7589742" y="2791958"/>
              <a:ext cx="226612" cy="20858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27" name="Group 26">
              <a:extLst>
                <a:ext uri="{FF2B5EF4-FFF2-40B4-BE49-F238E27FC236}">
                  <a16:creationId xmlns:a16="http://schemas.microsoft.com/office/drawing/2014/main" id="{E5A5E080-7978-4D9A-81EA-A4CAC604457A}"/>
                </a:ext>
              </a:extLst>
            </p:cNvPr>
            <p:cNvGrpSpPr/>
            <p:nvPr/>
          </p:nvGrpSpPr>
          <p:grpSpPr>
            <a:xfrm>
              <a:off x="8451148" y="4333275"/>
              <a:ext cx="1072119" cy="627210"/>
              <a:chOff x="2591144" y="4016802"/>
              <a:chExt cx="1072119" cy="627210"/>
            </a:xfrm>
          </p:grpSpPr>
          <p:sp>
            <p:nvSpPr>
              <p:cNvPr id="28" name="TextBox 27">
                <a:extLst>
                  <a:ext uri="{FF2B5EF4-FFF2-40B4-BE49-F238E27FC236}">
                    <a16:creationId xmlns:a16="http://schemas.microsoft.com/office/drawing/2014/main" id="{0E15B325-A8DF-5244-A977-C3A8A72D9924}"/>
                  </a:ext>
                </a:extLst>
              </p:cNvPr>
              <p:cNvSpPr txBox="1"/>
              <p:nvPr/>
            </p:nvSpPr>
            <p:spPr>
              <a:xfrm flipH="1">
                <a:off x="3132297" y="4016802"/>
                <a:ext cx="382192" cy="369332"/>
              </a:xfrm>
              <a:prstGeom prst="rect">
                <a:avLst/>
              </a:prstGeom>
              <a:noFill/>
            </p:spPr>
            <p:txBody>
              <a:bodyPr wrap="square" rtlCol="0">
                <a:spAutoFit/>
              </a:bodyPr>
              <a:lstStyle/>
              <a:p>
                <a:r>
                  <a:rPr lang="en-US" dirty="0"/>
                  <a:t>…</a:t>
                </a:r>
              </a:p>
            </p:txBody>
          </p:sp>
          <p:sp>
            <p:nvSpPr>
              <p:cNvPr id="29" name="Freeform 28">
                <a:extLst>
                  <a:ext uri="{FF2B5EF4-FFF2-40B4-BE49-F238E27FC236}">
                    <a16:creationId xmlns:a16="http://schemas.microsoft.com/office/drawing/2014/main" id="{D55FB47B-65E2-8B8A-B379-13DEDEF269E0}"/>
                  </a:ext>
                </a:extLst>
              </p:cNvPr>
              <p:cNvSpPr/>
              <p:nvPr/>
            </p:nvSpPr>
            <p:spPr>
              <a:xfrm>
                <a:off x="2752263" y="4100170"/>
                <a:ext cx="45719" cy="250691"/>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569007D-0E77-2DF3-5470-B015153EC773}"/>
                      </a:ext>
                    </a:extLst>
                  </p:cNvPr>
                  <p:cNvSpPr txBox="1"/>
                  <p:nvPr/>
                </p:nvSpPr>
                <p:spPr>
                  <a:xfrm>
                    <a:off x="2591144" y="4397791"/>
                    <a:ext cx="1072119"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𝑊𝑎𝑟</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𝑝</m:t>
                              </m:r>
                            </m:e>
                            <m:sub>
                              <m:r>
                                <a:rPr lang="en-US" sz="1000" b="0" i="1" smtClean="0">
                                  <a:latin typeface="Cambria Math" panose="02040503050406030204" pitchFamily="18" charset="0"/>
                                </a:rPr>
                                <m:t>𝑛</m:t>
                              </m:r>
                            </m:sub>
                          </m:sSub>
                        </m:oMath>
                      </m:oMathPara>
                    </a14:m>
                    <a:endParaRPr lang="en-US" sz="1000" b="0" dirty="0"/>
                  </a:p>
                </p:txBody>
              </p:sp>
            </mc:Choice>
            <mc:Fallback xmlns="">
              <p:sp>
                <p:nvSpPr>
                  <p:cNvPr id="75" name="TextBox 74">
                    <a:extLst>
                      <a:ext uri="{FF2B5EF4-FFF2-40B4-BE49-F238E27FC236}">
                        <a16:creationId xmlns:a16="http://schemas.microsoft.com/office/drawing/2014/main" id="{48BF7B3F-B9FA-6143-9572-AADF791BF3E2}"/>
                      </a:ext>
                    </a:extLst>
                  </p:cNvPr>
                  <p:cNvSpPr txBox="1">
                    <a:spLocks noRot="1" noChangeAspect="1" noMove="1" noResize="1" noEditPoints="1" noAdjustHandles="1" noChangeArrowheads="1" noChangeShapeType="1" noTextEdit="1"/>
                  </p:cNvSpPr>
                  <p:nvPr/>
                </p:nvSpPr>
                <p:spPr>
                  <a:xfrm>
                    <a:off x="2591144" y="4397791"/>
                    <a:ext cx="1072119" cy="246221"/>
                  </a:xfrm>
                  <a:prstGeom prst="rect">
                    <a:avLst/>
                  </a:prstGeom>
                  <a:blipFill>
                    <a:blip r:embed="rId6"/>
                    <a:stretch>
                      <a:fillRect/>
                    </a:stretch>
                  </a:blipFill>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1589C730-9C20-28C3-D5F4-449FA5C98031}"/>
                  </a:ext>
                </a:extLst>
              </p:cNvPr>
              <p:cNvCxnSpPr>
                <a:cxnSpLocks/>
              </p:cNvCxnSpPr>
              <p:nvPr/>
            </p:nvCxnSpPr>
            <p:spPr>
              <a:xfrm>
                <a:off x="2733409" y="4403184"/>
                <a:ext cx="789843" cy="0"/>
              </a:xfrm>
              <a:prstGeom prst="line">
                <a:avLst/>
              </a:prstGeom>
              <a:noFill/>
              <a:ln w="6350" cap="flat">
                <a:solidFill>
                  <a:schemeClr val="tx1">
                    <a:lumMod val="50000"/>
                    <a:lumOff val="50000"/>
                  </a:schemeClr>
                </a:solidFill>
                <a:prstDash val="sysDash"/>
                <a:miter lim="400000"/>
              </a:ln>
              <a:effectLst/>
              <a:sp3d/>
            </p:spPr>
            <p:style>
              <a:lnRef idx="0">
                <a:scrgbClr r="0" g="0" b="0"/>
              </a:lnRef>
              <a:fillRef idx="0">
                <a:scrgbClr r="0" g="0" b="0"/>
              </a:fillRef>
              <a:effectRef idx="0">
                <a:scrgbClr r="0" g="0" b="0"/>
              </a:effectRef>
              <a:fontRef idx="none"/>
            </p:style>
          </p:cxnSp>
          <p:sp>
            <p:nvSpPr>
              <p:cNvPr id="32" name="Freeform 31">
                <a:extLst>
                  <a:ext uri="{FF2B5EF4-FFF2-40B4-BE49-F238E27FC236}">
                    <a16:creationId xmlns:a16="http://schemas.microsoft.com/office/drawing/2014/main" id="{B6D720DD-85E6-529C-7D08-03B231D178E2}"/>
                  </a:ext>
                </a:extLst>
              </p:cNvPr>
              <p:cNvSpPr/>
              <p:nvPr/>
            </p:nvSpPr>
            <p:spPr>
              <a:xfrm>
                <a:off x="2922883" y="4103340"/>
                <a:ext cx="45719" cy="250691"/>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p:sp>
            <p:nvSpPr>
              <p:cNvPr id="33" name="Freeform 32">
                <a:extLst>
                  <a:ext uri="{FF2B5EF4-FFF2-40B4-BE49-F238E27FC236}">
                    <a16:creationId xmlns:a16="http://schemas.microsoft.com/office/drawing/2014/main" id="{72668570-A78C-276E-1534-7339036D2B58}"/>
                  </a:ext>
                </a:extLst>
              </p:cNvPr>
              <p:cNvSpPr/>
              <p:nvPr/>
            </p:nvSpPr>
            <p:spPr>
              <a:xfrm>
                <a:off x="3093503" y="4103340"/>
                <a:ext cx="45719" cy="250691"/>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p:sp>
            <p:nvSpPr>
              <p:cNvPr id="34" name="Freeform 33">
                <a:extLst>
                  <a:ext uri="{FF2B5EF4-FFF2-40B4-BE49-F238E27FC236}">
                    <a16:creationId xmlns:a16="http://schemas.microsoft.com/office/drawing/2014/main" id="{5F57CD67-185D-3E8E-A7D7-AAF31F4659AD}"/>
                  </a:ext>
                </a:extLst>
              </p:cNvPr>
              <p:cNvSpPr/>
              <p:nvPr/>
            </p:nvSpPr>
            <p:spPr>
              <a:xfrm>
                <a:off x="3425166" y="4100220"/>
                <a:ext cx="45719" cy="250691"/>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p:grpSp>
        <p:grpSp>
          <p:nvGrpSpPr>
            <p:cNvPr id="35" name="Group 34">
              <a:extLst>
                <a:ext uri="{FF2B5EF4-FFF2-40B4-BE49-F238E27FC236}">
                  <a16:creationId xmlns:a16="http://schemas.microsoft.com/office/drawing/2014/main" id="{C6F1CE09-C265-7F44-45A8-911309869C21}"/>
                </a:ext>
              </a:extLst>
            </p:cNvPr>
            <p:cNvGrpSpPr/>
            <p:nvPr/>
          </p:nvGrpSpPr>
          <p:grpSpPr>
            <a:xfrm>
              <a:off x="8443849" y="3404628"/>
              <a:ext cx="1072119" cy="627210"/>
              <a:chOff x="2591144" y="4016802"/>
              <a:chExt cx="1072119" cy="627210"/>
            </a:xfrm>
          </p:grpSpPr>
          <p:sp>
            <p:nvSpPr>
              <p:cNvPr id="36" name="TextBox 35">
                <a:extLst>
                  <a:ext uri="{FF2B5EF4-FFF2-40B4-BE49-F238E27FC236}">
                    <a16:creationId xmlns:a16="http://schemas.microsoft.com/office/drawing/2014/main" id="{ABD14C0C-838E-0C33-46E3-829C2AEC78C8}"/>
                  </a:ext>
                </a:extLst>
              </p:cNvPr>
              <p:cNvSpPr txBox="1"/>
              <p:nvPr/>
            </p:nvSpPr>
            <p:spPr>
              <a:xfrm flipH="1">
                <a:off x="3132297" y="4016802"/>
                <a:ext cx="382192" cy="369332"/>
              </a:xfrm>
              <a:prstGeom prst="rect">
                <a:avLst/>
              </a:prstGeom>
              <a:noFill/>
            </p:spPr>
            <p:txBody>
              <a:bodyPr wrap="square" rtlCol="0">
                <a:spAutoFit/>
              </a:bodyPr>
              <a:lstStyle/>
              <a:p>
                <a:r>
                  <a:rPr lang="en-US" dirty="0"/>
                  <a:t>…</a:t>
                </a:r>
              </a:p>
            </p:txBody>
          </p:sp>
          <p:sp>
            <p:nvSpPr>
              <p:cNvPr id="37" name="Freeform 36">
                <a:extLst>
                  <a:ext uri="{FF2B5EF4-FFF2-40B4-BE49-F238E27FC236}">
                    <a16:creationId xmlns:a16="http://schemas.microsoft.com/office/drawing/2014/main" id="{80EECFC5-8FE1-8222-6A79-440BACD69F24}"/>
                  </a:ext>
                </a:extLst>
              </p:cNvPr>
              <p:cNvSpPr/>
              <p:nvPr/>
            </p:nvSpPr>
            <p:spPr>
              <a:xfrm>
                <a:off x="2752263" y="4100170"/>
                <a:ext cx="45719" cy="250691"/>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3E0D832-8787-D0AD-4C71-D4712A052A71}"/>
                      </a:ext>
                    </a:extLst>
                  </p:cNvPr>
                  <p:cNvSpPr txBox="1"/>
                  <p:nvPr/>
                </p:nvSpPr>
                <p:spPr>
                  <a:xfrm>
                    <a:off x="2591144" y="4397791"/>
                    <a:ext cx="1072119"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𝑊𝑎𝑟</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𝑝</m:t>
                              </m:r>
                            </m:e>
                            <m:sub>
                              <m:r>
                                <a:rPr lang="en-US" sz="1000" b="0" i="1" smtClean="0">
                                  <a:latin typeface="Cambria Math" panose="02040503050406030204" pitchFamily="18" charset="0"/>
                                </a:rPr>
                                <m:t>1</m:t>
                              </m:r>
                            </m:sub>
                          </m:sSub>
                        </m:oMath>
                      </m:oMathPara>
                    </a14:m>
                    <a:endParaRPr lang="en-US" sz="1000" b="0" dirty="0"/>
                  </a:p>
                </p:txBody>
              </p:sp>
            </mc:Choice>
            <mc:Fallback xmlns="">
              <p:sp>
                <p:nvSpPr>
                  <p:cNvPr id="89" name="TextBox 88">
                    <a:extLst>
                      <a:ext uri="{FF2B5EF4-FFF2-40B4-BE49-F238E27FC236}">
                        <a16:creationId xmlns:a16="http://schemas.microsoft.com/office/drawing/2014/main" id="{7852AAF9-360A-1C79-ECD1-EDFF7B183D81}"/>
                      </a:ext>
                    </a:extLst>
                  </p:cNvPr>
                  <p:cNvSpPr txBox="1">
                    <a:spLocks noRot="1" noChangeAspect="1" noMove="1" noResize="1" noEditPoints="1" noAdjustHandles="1" noChangeArrowheads="1" noChangeShapeType="1" noTextEdit="1"/>
                  </p:cNvSpPr>
                  <p:nvPr/>
                </p:nvSpPr>
                <p:spPr>
                  <a:xfrm>
                    <a:off x="2591144" y="4397791"/>
                    <a:ext cx="1072119" cy="246221"/>
                  </a:xfrm>
                  <a:prstGeom prst="rect">
                    <a:avLst/>
                  </a:prstGeom>
                  <a:blipFill>
                    <a:blip r:embed="rId7"/>
                    <a:stretch>
                      <a:fillRect/>
                    </a:stretch>
                  </a:blipFill>
                </p:spPr>
                <p:txBody>
                  <a:bodyPr/>
                  <a:lstStyle/>
                  <a:p>
                    <a:r>
                      <a:rPr lang="en-US">
                        <a:noFill/>
                      </a:rPr>
                      <a:t> </a:t>
                    </a:r>
                  </a:p>
                </p:txBody>
              </p:sp>
            </mc:Fallback>
          </mc:AlternateContent>
          <p:cxnSp>
            <p:nvCxnSpPr>
              <p:cNvPr id="39" name="Straight Connector 38">
                <a:extLst>
                  <a:ext uri="{FF2B5EF4-FFF2-40B4-BE49-F238E27FC236}">
                    <a16:creationId xmlns:a16="http://schemas.microsoft.com/office/drawing/2014/main" id="{F7A5CE76-A304-B7B7-E0B5-2B9AC16ACABF}"/>
                  </a:ext>
                </a:extLst>
              </p:cNvPr>
              <p:cNvCxnSpPr>
                <a:cxnSpLocks/>
              </p:cNvCxnSpPr>
              <p:nvPr/>
            </p:nvCxnSpPr>
            <p:spPr>
              <a:xfrm>
                <a:off x="2733409" y="4403184"/>
                <a:ext cx="789843" cy="0"/>
              </a:xfrm>
              <a:prstGeom prst="line">
                <a:avLst/>
              </a:prstGeom>
              <a:noFill/>
              <a:ln w="6350" cap="flat">
                <a:solidFill>
                  <a:schemeClr val="tx1">
                    <a:lumMod val="50000"/>
                    <a:lumOff val="50000"/>
                  </a:schemeClr>
                </a:solidFill>
                <a:prstDash val="sysDash"/>
                <a:miter lim="400000"/>
              </a:ln>
              <a:effectLst/>
              <a:sp3d/>
            </p:spPr>
            <p:style>
              <a:lnRef idx="0">
                <a:scrgbClr r="0" g="0" b="0"/>
              </a:lnRef>
              <a:fillRef idx="0">
                <a:scrgbClr r="0" g="0" b="0"/>
              </a:fillRef>
              <a:effectRef idx="0">
                <a:scrgbClr r="0" g="0" b="0"/>
              </a:effectRef>
              <a:fontRef idx="none"/>
            </p:style>
          </p:cxnSp>
          <p:sp>
            <p:nvSpPr>
              <p:cNvPr id="40" name="Freeform 39">
                <a:extLst>
                  <a:ext uri="{FF2B5EF4-FFF2-40B4-BE49-F238E27FC236}">
                    <a16:creationId xmlns:a16="http://schemas.microsoft.com/office/drawing/2014/main" id="{C79896BB-0778-80DE-622A-9D8841239DBD}"/>
                  </a:ext>
                </a:extLst>
              </p:cNvPr>
              <p:cNvSpPr/>
              <p:nvPr/>
            </p:nvSpPr>
            <p:spPr>
              <a:xfrm>
                <a:off x="2922883" y="4103340"/>
                <a:ext cx="45719" cy="250691"/>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p:sp>
            <p:nvSpPr>
              <p:cNvPr id="41" name="Freeform 40">
                <a:extLst>
                  <a:ext uri="{FF2B5EF4-FFF2-40B4-BE49-F238E27FC236}">
                    <a16:creationId xmlns:a16="http://schemas.microsoft.com/office/drawing/2014/main" id="{D1C50ED2-1E3D-FFE4-34A3-51741DB569D8}"/>
                  </a:ext>
                </a:extLst>
              </p:cNvPr>
              <p:cNvSpPr/>
              <p:nvPr/>
            </p:nvSpPr>
            <p:spPr>
              <a:xfrm>
                <a:off x="3093503" y="4103340"/>
                <a:ext cx="45719" cy="250691"/>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p:sp>
            <p:nvSpPr>
              <p:cNvPr id="42" name="Freeform 41">
                <a:extLst>
                  <a:ext uri="{FF2B5EF4-FFF2-40B4-BE49-F238E27FC236}">
                    <a16:creationId xmlns:a16="http://schemas.microsoft.com/office/drawing/2014/main" id="{2705FE06-FF1A-6AC7-656E-5FB2D55DAC48}"/>
                  </a:ext>
                </a:extLst>
              </p:cNvPr>
              <p:cNvSpPr/>
              <p:nvPr/>
            </p:nvSpPr>
            <p:spPr>
              <a:xfrm>
                <a:off x="3425166" y="4100220"/>
                <a:ext cx="45719" cy="250691"/>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p:grpSp>
        <p:grpSp>
          <p:nvGrpSpPr>
            <p:cNvPr id="43" name="Group 42">
              <a:extLst>
                <a:ext uri="{FF2B5EF4-FFF2-40B4-BE49-F238E27FC236}">
                  <a16:creationId xmlns:a16="http://schemas.microsoft.com/office/drawing/2014/main" id="{5320A69E-C9CF-6322-A4E4-C6ED7611F67B}"/>
                </a:ext>
              </a:extLst>
            </p:cNvPr>
            <p:cNvGrpSpPr/>
            <p:nvPr/>
          </p:nvGrpSpPr>
          <p:grpSpPr>
            <a:xfrm>
              <a:off x="8445121" y="2478352"/>
              <a:ext cx="1072119" cy="627210"/>
              <a:chOff x="2591144" y="4016802"/>
              <a:chExt cx="1072119" cy="627210"/>
            </a:xfrm>
          </p:grpSpPr>
          <p:sp>
            <p:nvSpPr>
              <p:cNvPr id="44" name="TextBox 43">
                <a:extLst>
                  <a:ext uri="{FF2B5EF4-FFF2-40B4-BE49-F238E27FC236}">
                    <a16:creationId xmlns:a16="http://schemas.microsoft.com/office/drawing/2014/main" id="{764A22CF-3FA6-5233-CBEA-9C0DBB03D1AD}"/>
                  </a:ext>
                </a:extLst>
              </p:cNvPr>
              <p:cNvSpPr txBox="1"/>
              <p:nvPr/>
            </p:nvSpPr>
            <p:spPr>
              <a:xfrm flipH="1">
                <a:off x="3132297" y="4016802"/>
                <a:ext cx="382192" cy="369332"/>
              </a:xfrm>
              <a:prstGeom prst="rect">
                <a:avLst/>
              </a:prstGeom>
              <a:noFill/>
            </p:spPr>
            <p:txBody>
              <a:bodyPr wrap="square" rtlCol="0">
                <a:spAutoFit/>
              </a:bodyPr>
              <a:lstStyle/>
              <a:p>
                <a:r>
                  <a:rPr lang="en-US" dirty="0"/>
                  <a:t>…</a:t>
                </a:r>
              </a:p>
            </p:txBody>
          </p:sp>
          <p:sp>
            <p:nvSpPr>
              <p:cNvPr id="45" name="Freeform 44">
                <a:extLst>
                  <a:ext uri="{FF2B5EF4-FFF2-40B4-BE49-F238E27FC236}">
                    <a16:creationId xmlns:a16="http://schemas.microsoft.com/office/drawing/2014/main" id="{2276E6D9-4CF8-3E5A-7802-0133ADC677EF}"/>
                  </a:ext>
                </a:extLst>
              </p:cNvPr>
              <p:cNvSpPr/>
              <p:nvPr/>
            </p:nvSpPr>
            <p:spPr>
              <a:xfrm>
                <a:off x="2752263" y="4100170"/>
                <a:ext cx="45719" cy="250691"/>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4ECE141-D62E-54BC-47C4-A7BF1F50629B}"/>
                      </a:ext>
                    </a:extLst>
                  </p:cNvPr>
                  <p:cNvSpPr txBox="1"/>
                  <p:nvPr/>
                </p:nvSpPr>
                <p:spPr>
                  <a:xfrm>
                    <a:off x="2591144" y="4397791"/>
                    <a:ext cx="1072119"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𝑊𝑎𝑟</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𝑝</m:t>
                              </m:r>
                            </m:e>
                            <m:sub>
                              <m:r>
                                <a:rPr lang="en-US" sz="1000" b="0" i="1" smtClean="0">
                                  <a:latin typeface="Cambria Math" panose="02040503050406030204" pitchFamily="18" charset="0"/>
                                </a:rPr>
                                <m:t>0</m:t>
                              </m:r>
                            </m:sub>
                          </m:sSub>
                        </m:oMath>
                      </m:oMathPara>
                    </a14:m>
                    <a:endParaRPr lang="en-US" sz="1000" b="0" dirty="0"/>
                  </a:p>
                </p:txBody>
              </p:sp>
            </mc:Choice>
            <mc:Fallback xmlns="">
              <p:sp>
                <p:nvSpPr>
                  <p:cNvPr id="97" name="TextBox 96">
                    <a:extLst>
                      <a:ext uri="{FF2B5EF4-FFF2-40B4-BE49-F238E27FC236}">
                        <a16:creationId xmlns:a16="http://schemas.microsoft.com/office/drawing/2014/main" id="{E12DA651-FE0E-C47E-DCD9-5420A4A11A15}"/>
                      </a:ext>
                    </a:extLst>
                  </p:cNvPr>
                  <p:cNvSpPr txBox="1">
                    <a:spLocks noRot="1" noChangeAspect="1" noMove="1" noResize="1" noEditPoints="1" noAdjustHandles="1" noChangeArrowheads="1" noChangeShapeType="1" noTextEdit="1"/>
                  </p:cNvSpPr>
                  <p:nvPr/>
                </p:nvSpPr>
                <p:spPr>
                  <a:xfrm>
                    <a:off x="2591144" y="4397791"/>
                    <a:ext cx="1072119" cy="246221"/>
                  </a:xfrm>
                  <a:prstGeom prst="rect">
                    <a:avLst/>
                  </a:prstGeom>
                  <a:blipFill>
                    <a:blip r:embed="rId8"/>
                    <a:stretch>
                      <a:fillRect/>
                    </a:stretch>
                  </a:blipFill>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EC690250-31A8-1C2E-E87B-FE09FEDC9130}"/>
                  </a:ext>
                </a:extLst>
              </p:cNvPr>
              <p:cNvCxnSpPr>
                <a:cxnSpLocks/>
              </p:cNvCxnSpPr>
              <p:nvPr/>
            </p:nvCxnSpPr>
            <p:spPr>
              <a:xfrm>
                <a:off x="2733409" y="4403184"/>
                <a:ext cx="789843" cy="0"/>
              </a:xfrm>
              <a:prstGeom prst="line">
                <a:avLst/>
              </a:prstGeom>
              <a:noFill/>
              <a:ln w="6350" cap="flat">
                <a:solidFill>
                  <a:schemeClr val="tx1">
                    <a:lumMod val="50000"/>
                    <a:lumOff val="50000"/>
                  </a:schemeClr>
                </a:solidFill>
                <a:prstDash val="sysDash"/>
                <a:miter lim="400000"/>
              </a:ln>
              <a:effectLst/>
              <a:sp3d/>
            </p:spPr>
            <p:style>
              <a:lnRef idx="0">
                <a:scrgbClr r="0" g="0" b="0"/>
              </a:lnRef>
              <a:fillRef idx="0">
                <a:scrgbClr r="0" g="0" b="0"/>
              </a:fillRef>
              <a:effectRef idx="0">
                <a:scrgbClr r="0" g="0" b="0"/>
              </a:effectRef>
              <a:fontRef idx="none"/>
            </p:style>
          </p:cxnSp>
          <p:sp>
            <p:nvSpPr>
              <p:cNvPr id="48" name="Freeform 47">
                <a:extLst>
                  <a:ext uri="{FF2B5EF4-FFF2-40B4-BE49-F238E27FC236}">
                    <a16:creationId xmlns:a16="http://schemas.microsoft.com/office/drawing/2014/main" id="{446B9092-D0D5-3DB9-EA6E-34E00C6D52DB}"/>
                  </a:ext>
                </a:extLst>
              </p:cNvPr>
              <p:cNvSpPr/>
              <p:nvPr/>
            </p:nvSpPr>
            <p:spPr>
              <a:xfrm>
                <a:off x="2922883" y="4103340"/>
                <a:ext cx="45719" cy="250691"/>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p:sp>
            <p:nvSpPr>
              <p:cNvPr id="49" name="Freeform 48">
                <a:extLst>
                  <a:ext uri="{FF2B5EF4-FFF2-40B4-BE49-F238E27FC236}">
                    <a16:creationId xmlns:a16="http://schemas.microsoft.com/office/drawing/2014/main" id="{03B2E631-BA99-BD8B-E2A9-CA5C91FA6070}"/>
                  </a:ext>
                </a:extLst>
              </p:cNvPr>
              <p:cNvSpPr/>
              <p:nvPr/>
            </p:nvSpPr>
            <p:spPr>
              <a:xfrm>
                <a:off x="3093503" y="4103340"/>
                <a:ext cx="45719" cy="250691"/>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p:sp>
            <p:nvSpPr>
              <p:cNvPr id="50" name="Freeform 49">
                <a:extLst>
                  <a:ext uri="{FF2B5EF4-FFF2-40B4-BE49-F238E27FC236}">
                    <a16:creationId xmlns:a16="http://schemas.microsoft.com/office/drawing/2014/main" id="{595D3F2F-53C6-8F0E-6318-1761C9A53079}"/>
                  </a:ext>
                </a:extLst>
              </p:cNvPr>
              <p:cNvSpPr/>
              <p:nvPr/>
            </p:nvSpPr>
            <p:spPr>
              <a:xfrm>
                <a:off x="3425166" y="4100220"/>
                <a:ext cx="45719" cy="250691"/>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p:grpSp>
        <p:sp>
          <p:nvSpPr>
            <p:cNvPr id="51" name="Right Arrow 50">
              <a:extLst>
                <a:ext uri="{FF2B5EF4-FFF2-40B4-BE49-F238E27FC236}">
                  <a16:creationId xmlns:a16="http://schemas.microsoft.com/office/drawing/2014/main" id="{3A714901-1DF4-5BEB-1321-D128F0C71A25}"/>
                </a:ext>
              </a:extLst>
            </p:cNvPr>
            <p:cNvSpPr/>
            <p:nvPr/>
          </p:nvSpPr>
          <p:spPr>
            <a:xfrm>
              <a:off x="8207867" y="3559299"/>
              <a:ext cx="246222" cy="274320"/>
            </a:xfrm>
            <a:prstGeom prst="rightArrow">
              <a:avLst/>
            </a:prstGeom>
            <a:noFill/>
            <a:ln w="3175">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2" name="Right Arrow 51">
              <a:extLst>
                <a:ext uri="{FF2B5EF4-FFF2-40B4-BE49-F238E27FC236}">
                  <a16:creationId xmlns:a16="http://schemas.microsoft.com/office/drawing/2014/main" id="{3DB7E359-4563-179F-490E-A7AE611DBB42}"/>
                </a:ext>
              </a:extLst>
            </p:cNvPr>
            <p:cNvSpPr/>
            <p:nvPr/>
          </p:nvSpPr>
          <p:spPr>
            <a:xfrm>
              <a:off x="8208270" y="4438086"/>
              <a:ext cx="246222" cy="310893"/>
            </a:xfrm>
            <a:prstGeom prst="rightArrow">
              <a:avLst/>
            </a:prstGeom>
            <a:noFill/>
            <a:ln w="3175">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576389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AEDD7-5DAC-FCC6-10F5-116E32313286}"/>
              </a:ext>
            </a:extLst>
          </p:cNvPr>
          <p:cNvSpPr>
            <a:spLocks noGrp="1"/>
          </p:cNvSpPr>
          <p:nvPr>
            <p:ph type="title"/>
          </p:nvPr>
        </p:nvSpPr>
        <p:spPr/>
        <p:txBody>
          <a:bodyPr/>
          <a:lstStyle/>
          <a:p>
            <a:r>
              <a:rPr lang="en-US" dirty="0"/>
              <a:t>Two-level Parallelism</a:t>
            </a:r>
          </a:p>
        </p:txBody>
      </p:sp>
      <p:sp>
        <p:nvSpPr>
          <p:cNvPr id="3" name="Text Placeholder 2">
            <a:extLst>
              <a:ext uri="{FF2B5EF4-FFF2-40B4-BE49-F238E27FC236}">
                <a16:creationId xmlns:a16="http://schemas.microsoft.com/office/drawing/2014/main" id="{A726A769-1078-04EF-839F-EE4C1AF82D98}"/>
              </a:ext>
            </a:extLst>
          </p:cNvPr>
          <p:cNvSpPr>
            <a:spLocks noGrp="1"/>
          </p:cNvSpPr>
          <p:nvPr>
            <p:ph type="body" idx="1"/>
          </p:nvPr>
        </p:nvSpPr>
        <p:spPr>
          <a:xfrm>
            <a:off x="484211" y="1644651"/>
            <a:ext cx="5611790" cy="4485513"/>
          </a:xfrm>
        </p:spPr>
        <p:txBody>
          <a:bodyPr/>
          <a:lstStyle/>
          <a:p>
            <a:r>
              <a:rPr lang="en-US" dirty="0"/>
              <a:t>Second level of Parallelism</a:t>
            </a:r>
          </a:p>
          <a:p>
            <a:pPr lvl="1"/>
            <a:r>
              <a:rPr lang="en-US" dirty="0"/>
              <a:t>In each warp, one thread process one dimension of the feature vector.</a:t>
            </a:r>
          </a:p>
          <a:p>
            <a:r>
              <a:rPr lang="en-US" dirty="0"/>
              <a:t>Benefits</a:t>
            </a:r>
          </a:p>
          <a:p>
            <a:pPr lvl="1"/>
            <a:r>
              <a:rPr lang="en-US" dirty="0"/>
              <a:t>No atomic operations</a:t>
            </a:r>
          </a:p>
          <a:p>
            <a:pPr lvl="1"/>
            <a:r>
              <a:rPr lang="en-US" dirty="0"/>
              <a:t>Coalesced memory access</a:t>
            </a:r>
          </a:p>
        </p:txBody>
      </p:sp>
      <p:sp>
        <p:nvSpPr>
          <p:cNvPr id="4" name="Slide Number Placeholder 3">
            <a:extLst>
              <a:ext uri="{FF2B5EF4-FFF2-40B4-BE49-F238E27FC236}">
                <a16:creationId xmlns:a16="http://schemas.microsoft.com/office/drawing/2014/main" id="{9BCE4BF6-D1B1-DAFA-A9E8-A5F9C0A771DB}"/>
              </a:ext>
            </a:extLst>
          </p:cNvPr>
          <p:cNvSpPr>
            <a:spLocks noGrp="1"/>
          </p:cNvSpPr>
          <p:nvPr>
            <p:ph type="sldNum" sz="quarter" idx="12"/>
          </p:nvPr>
        </p:nvSpPr>
        <p:spPr/>
        <p:txBody>
          <a:bodyPr/>
          <a:lstStyle/>
          <a:p>
            <a:fld id="{86CB4B4D-7CA3-9044-876B-883B54F8677D}" type="slidenum">
              <a:rPr lang="uk-UA" smtClean="0"/>
              <a:pPr/>
              <a:t>16</a:t>
            </a:fld>
            <a:endParaRPr lang="uk-UA"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E8D844A-2B07-4C48-472F-DBE006F8CE04}"/>
                  </a:ext>
                </a:extLst>
              </p:cNvPr>
              <p:cNvSpPr/>
              <p:nvPr/>
            </p:nvSpPr>
            <p:spPr>
              <a:xfrm>
                <a:off x="7212526" y="3691066"/>
                <a:ext cx="274320" cy="274320"/>
              </a:xfrm>
              <a:prstGeom prst="ellipse">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cs typeface="Times New Roman" panose="02020603050405020304" pitchFamily="18" charset="0"/>
                        </a:rPr>
                        <m:t>𝑣</m:t>
                      </m:r>
                    </m:oMath>
                  </m:oMathPara>
                </a14:m>
                <a:endParaRPr lang="en-US" sz="1200" baseline="-25000" dirty="0">
                  <a:latin typeface="Times New Roman" panose="02020603050405020304" pitchFamily="18" charset="0"/>
                  <a:cs typeface="Times New Roman" panose="02020603050405020304" pitchFamily="18" charset="0"/>
                </a:endParaRPr>
              </a:p>
            </p:txBody>
          </p:sp>
        </mc:Choice>
        <mc:Fallback xmlns="">
          <p:sp>
            <p:nvSpPr>
              <p:cNvPr id="5" name="Oval 4">
                <a:extLst>
                  <a:ext uri="{FF2B5EF4-FFF2-40B4-BE49-F238E27FC236}">
                    <a16:creationId xmlns:a16="http://schemas.microsoft.com/office/drawing/2014/main" id="{FE8D844A-2B07-4C48-472F-DBE006F8CE04}"/>
                  </a:ext>
                </a:extLst>
              </p:cNvPr>
              <p:cNvSpPr>
                <a:spLocks noRot="1" noChangeAspect="1" noMove="1" noResize="1" noEditPoints="1" noAdjustHandles="1" noChangeArrowheads="1" noChangeShapeType="1" noTextEdit="1"/>
              </p:cNvSpPr>
              <p:nvPr/>
            </p:nvSpPr>
            <p:spPr>
              <a:xfrm>
                <a:off x="7212526" y="3691066"/>
                <a:ext cx="274320" cy="274320"/>
              </a:xfrm>
              <a:prstGeom prst="ellipse">
                <a:avLst/>
              </a:prstGeom>
              <a:blipFill>
                <a:blip r:embed="rId2"/>
                <a:stretch>
                  <a:fillRect/>
                </a:stretch>
              </a:blipFill>
              <a:ln>
                <a:solidFill>
                  <a:schemeClr val="tx1">
                    <a:lumMod val="75000"/>
                  </a:schemeClr>
                </a:solidFill>
              </a:ln>
            </p:spPr>
            <p:txBody>
              <a:bodyPr/>
              <a:lstStyle/>
              <a:p>
                <a:r>
                  <a:rPr lang="en-US">
                    <a:noFill/>
                  </a:rPr>
                  <a:t> </a:t>
                </a:r>
              </a:p>
            </p:txBody>
          </p:sp>
        </mc:Fallback>
      </mc:AlternateContent>
      <p:sp>
        <p:nvSpPr>
          <p:cNvPr id="6" name="Oval 5">
            <a:extLst>
              <a:ext uri="{FF2B5EF4-FFF2-40B4-BE49-F238E27FC236}">
                <a16:creationId xmlns:a16="http://schemas.microsoft.com/office/drawing/2014/main" id="{C518A372-7A56-4B4D-D9AC-0A1A7FE58E55}"/>
              </a:ext>
            </a:extLst>
          </p:cNvPr>
          <p:cNvSpPr/>
          <p:nvPr/>
        </p:nvSpPr>
        <p:spPr>
          <a:xfrm>
            <a:off x="7702557" y="3030241"/>
            <a:ext cx="274320" cy="274320"/>
          </a:xfrm>
          <a:prstGeom prst="ellipse">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baseline="-25000"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43CFD94F-78A2-0D8B-9847-8B3510CE8A1B}"/>
              </a:ext>
            </a:extLst>
          </p:cNvPr>
          <p:cNvSpPr/>
          <p:nvPr/>
        </p:nvSpPr>
        <p:spPr>
          <a:xfrm>
            <a:off x="7702557" y="3691266"/>
            <a:ext cx="274320" cy="274320"/>
          </a:xfrm>
          <a:prstGeom prst="ellipse">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baseline="-25000"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55ACFE2F-AEB0-598E-08BD-E9A128A68AED}"/>
              </a:ext>
            </a:extLst>
          </p:cNvPr>
          <p:cNvSpPr/>
          <p:nvPr/>
        </p:nvSpPr>
        <p:spPr>
          <a:xfrm>
            <a:off x="7702557" y="4355924"/>
            <a:ext cx="274320" cy="274320"/>
          </a:xfrm>
          <a:prstGeom prst="ellipse">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baseline="-25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0A9BC21C-8A78-0AA5-85CC-30F059C3B8FF}"/>
              </a:ext>
            </a:extLst>
          </p:cNvPr>
          <p:cNvSpPr/>
          <p:nvPr/>
        </p:nvSpPr>
        <p:spPr>
          <a:xfrm>
            <a:off x="8141525" y="3042497"/>
            <a:ext cx="274320" cy="27432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873E3B6-5DCD-DED8-4420-31AAABADB761}"/>
              </a:ext>
            </a:extLst>
          </p:cNvPr>
          <p:cNvSpPr/>
          <p:nvPr/>
        </p:nvSpPr>
        <p:spPr>
          <a:xfrm>
            <a:off x="8424193" y="3042497"/>
            <a:ext cx="274320" cy="27432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4FD26C1B-9518-AB06-9C17-4AFBD1F4311E}"/>
              </a:ext>
            </a:extLst>
          </p:cNvPr>
          <p:cNvSpPr/>
          <p:nvPr/>
        </p:nvSpPr>
        <p:spPr>
          <a:xfrm>
            <a:off x="8706861" y="3042497"/>
            <a:ext cx="274320" cy="27432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99B5294-829E-AE2E-AEDB-4E4EA25FDF0E}"/>
              </a:ext>
            </a:extLst>
          </p:cNvPr>
          <p:cNvSpPr/>
          <p:nvPr/>
        </p:nvSpPr>
        <p:spPr>
          <a:xfrm>
            <a:off x="8987558" y="3042497"/>
            <a:ext cx="274320" cy="27432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4502655-E884-F1F6-D3C1-47F38906759C}"/>
              </a:ext>
            </a:extLst>
          </p:cNvPr>
          <p:cNvSpPr/>
          <p:nvPr/>
        </p:nvSpPr>
        <p:spPr>
          <a:xfrm>
            <a:off x="9268255" y="3042497"/>
            <a:ext cx="274320" cy="27432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reeform 13">
            <a:extLst>
              <a:ext uri="{FF2B5EF4-FFF2-40B4-BE49-F238E27FC236}">
                <a16:creationId xmlns:a16="http://schemas.microsoft.com/office/drawing/2014/main" id="{1DF9DA26-77F2-4986-0B6A-5CFBEC6EFE04}"/>
              </a:ext>
            </a:extLst>
          </p:cNvPr>
          <p:cNvSpPr/>
          <p:nvPr/>
        </p:nvSpPr>
        <p:spPr>
          <a:xfrm>
            <a:off x="8241313" y="2644382"/>
            <a:ext cx="74744" cy="270077"/>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p:sp>
        <p:nvSpPr>
          <p:cNvPr id="15" name="Freeform 14">
            <a:extLst>
              <a:ext uri="{FF2B5EF4-FFF2-40B4-BE49-F238E27FC236}">
                <a16:creationId xmlns:a16="http://schemas.microsoft.com/office/drawing/2014/main" id="{6E947004-C456-2091-4B85-8D8755E31F53}"/>
              </a:ext>
            </a:extLst>
          </p:cNvPr>
          <p:cNvSpPr/>
          <p:nvPr/>
        </p:nvSpPr>
        <p:spPr>
          <a:xfrm>
            <a:off x="8531999" y="2638790"/>
            <a:ext cx="74744" cy="270077"/>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p:sp>
        <p:nvSpPr>
          <p:cNvPr id="16" name="Freeform 15">
            <a:extLst>
              <a:ext uri="{FF2B5EF4-FFF2-40B4-BE49-F238E27FC236}">
                <a16:creationId xmlns:a16="http://schemas.microsoft.com/office/drawing/2014/main" id="{E01FE77E-9A98-3847-7B3F-94C88AB70159}"/>
              </a:ext>
            </a:extLst>
          </p:cNvPr>
          <p:cNvSpPr/>
          <p:nvPr/>
        </p:nvSpPr>
        <p:spPr>
          <a:xfrm>
            <a:off x="8802503" y="2647722"/>
            <a:ext cx="74744" cy="270077"/>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p:sp>
        <p:nvSpPr>
          <p:cNvPr id="17" name="Freeform 16">
            <a:extLst>
              <a:ext uri="{FF2B5EF4-FFF2-40B4-BE49-F238E27FC236}">
                <a16:creationId xmlns:a16="http://schemas.microsoft.com/office/drawing/2014/main" id="{FA970C3A-5A2C-D7B0-79B4-A42581A4976A}"/>
              </a:ext>
            </a:extLst>
          </p:cNvPr>
          <p:cNvSpPr/>
          <p:nvPr/>
        </p:nvSpPr>
        <p:spPr>
          <a:xfrm>
            <a:off x="9082330" y="2647722"/>
            <a:ext cx="74744" cy="270077"/>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p:sp>
        <p:nvSpPr>
          <p:cNvPr id="18" name="Freeform 17">
            <a:extLst>
              <a:ext uri="{FF2B5EF4-FFF2-40B4-BE49-F238E27FC236}">
                <a16:creationId xmlns:a16="http://schemas.microsoft.com/office/drawing/2014/main" id="{9CB36D34-F131-71A1-DB27-A115D3A62617}"/>
              </a:ext>
            </a:extLst>
          </p:cNvPr>
          <p:cNvSpPr/>
          <p:nvPr/>
        </p:nvSpPr>
        <p:spPr>
          <a:xfrm>
            <a:off x="9371225" y="2647722"/>
            <a:ext cx="74744" cy="270077"/>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chemeClr val="tx1">
              <a:lumMod val="75000"/>
              <a:lumOff val="25000"/>
            </a:schemeClr>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solidFill>
                <a:schemeClr val="bg1">
                  <a:lumMod val="50000"/>
                </a:schemeClr>
              </a:solidFill>
              <a:latin typeface="Gill Sans" charset="0"/>
              <a:ea typeface="Gill Sans" charset="0"/>
              <a:cs typeface="Gill Sans" charset="0"/>
            </a:endParaRPr>
          </a:p>
        </p:txBody>
      </p:sp>
      <p:cxnSp>
        <p:nvCxnSpPr>
          <p:cNvPr id="19" name="Straight Arrow Connector 18">
            <a:extLst>
              <a:ext uri="{FF2B5EF4-FFF2-40B4-BE49-F238E27FC236}">
                <a16:creationId xmlns:a16="http://schemas.microsoft.com/office/drawing/2014/main" id="{F88DC82F-183A-CBD0-17CB-D2F5D15EFABA}"/>
              </a:ext>
            </a:extLst>
          </p:cNvPr>
          <p:cNvCxnSpPr>
            <a:stCxn id="6" idx="3"/>
            <a:endCxn id="5" idx="7"/>
          </p:cNvCxnSpPr>
          <p:nvPr/>
        </p:nvCxnSpPr>
        <p:spPr>
          <a:xfrm flipH="1">
            <a:off x="7446673" y="3264388"/>
            <a:ext cx="296057" cy="46685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87979567-3DFD-C604-B46D-7B285DB70794}"/>
              </a:ext>
            </a:extLst>
          </p:cNvPr>
          <p:cNvCxnSpPr>
            <a:stCxn id="7" idx="2"/>
            <a:endCxn id="5" idx="6"/>
          </p:cNvCxnSpPr>
          <p:nvPr/>
        </p:nvCxnSpPr>
        <p:spPr>
          <a:xfrm flipH="1" flipV="1">
            <a:off x="7486846" y="3828226"/>
            <a:ext cx="215711" cy="20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FBD40375-2D2C-9239-B88E-8B1DAAF72D13}"/>
              </a:ext>
            </a:extLst>
          </p:cNvPr>
          <p:cNvCxnSpPr>
            <a:stCxn id="8" idx="1"/>
            <a:endCxn id="5" idx="5"/>
          </p:cNvCxnSpPr>
          <p:nvPr/>
        </p:nvCxnSpPr>
        <p:spPr>
          <a:xfrm flipH="1" flipV="1">
            <a:off x="7446673" y="3925213"/>
            <a:ext cx="296057" cy="47088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Rectangle 22">
            <a:extLst>
              <a:ext uri="{FF2B5EF4-FFF2-40B4-BE49-F238E27FC236}">
                <a16:creationId xmlns:a16="http://schemas.microsoft.com/office/drawing/2014/main" id="{6D920523-4802-E115-1701-6567F5F86EB7}"/>
              </a:ext>
            </a:extLst>
          </p:cNvPr>
          <p:cNvSpPr/>
          <p:nvPr/>
        </p:nvSpPr>
        <p:spPr>
          <a:xfrm>
            <a:off x="8141525" y="3723867"/>
            <a:ext cx="274320" cy="274320"/>
          </a:xfrm>
          <a:prstGeom prst="rect">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A9D76B22-2CCF-4BEB-0914-FBFDBB292961}"/>
              </a:ext>
            </a:extLst>
          </p:cNvPr>
          <p:cNvSpPr/>
          <p:nvPr/>
        </p:nvSpPr>
        <p:spPr>
          <a:xfrm>
            <a:off x="8424193" y="3723867"/>
            <a:ext cx="274320" cy="274320"/>
          </a:xfrm>
          <a:prstGeom prst="rect">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55217561-74DC-C13D-A129-DF1FC6D2A89B}"/>
              </a:ext>
            </a:extLst>
          </p:cNvPr>
          <p:cNvSpPr/>
          <p:nvPr/>
        </p:nvSpPr>
        <p:spPr>
          <a:xfrm>
            <a:off x="8706861" y="3723867"/>
            <a:ext cx="274320" cy="274320"/>
          </a:xfrm>
          <a:prstGeom prst="rect">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CDDF2D1-619F-AA0E-C6B8-D4FE215A987D}"/>
              </a:ext>
            </a:extLst>
          </p:cNvPr>
          <p:cNvSpPr/>
          <p:nvPr/>
        </p:nvSpPr>
        <p:spPr>
          <a:xfrm>
            <a:off x="8987558" y="3723867"/>
            <a:ext cx="274320" cy="274320"/>
          </a:xfrm>
          <a:prstGeom prst="rect">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A766EB66-9502-9E21-CAF4-277AC8C65AF0}"/>
              </a:ext>
            </a:extLst>
          </p:cNvPr>
          <p:cNvSpPr/>
          <p:nvPr/>
        </p:nvSpPr>
        <p:spPr>
          <a:xfrm>
            <a:off x="9268255" y="3723867"/>
            <a:ext cx="274320" cy="274320"/>
          </a:xfrm>
          <a:prstGeom prst="rect">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A6CD891F-FB93-824A-CFA8-0899C9AB54EC}"/>
              </a:ext>
            </a:extLst>
          </p:cNvPr>
          <p:cNvSpPr/>
          <p:nvPr/>
        </p:nvSpPr>
        <p:spPr>
          <a:xfrm>
            <a:off x="8141525" y="4394410"/>
            <a:ext cx="274320" cy="274320"/>
          </a:xfrm>
          <a:prstGeom prst="rect">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E5A3D893-ABC9-4A33-EB54-6B40D3890DE1}"/>
              </a:ext>
            </a:extLst>
          </p:cNvPr>
          <p:cNvSpPr/>
          <p:nvPr/>
        </p:nvSpPr>
        <p:spPr>
          <a:xfrm>
            <a:off x="8424193" y="4394410"/>
            <a:ext cx="274320" cy="274320"/>
          </a:xfrm>
          <a:prstGeom prst="rect">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7693F4DD-2C2D-3A78-5D39-4C5B2642A52A}"/>
              </a:ext>
            </a:extLst>
          </p:cNvPr>
          <p:cNvSpPr/>
          <p:nvPr/>
        </p:nvSpPr>
        <p:spPr>
          <a:xfrm>
            <a:off x="8706861" y="4394410"/>
            <a:ext cx="274320" cy="274320"/>
          </a:xfrm>
          <a:prstGeom prst="rect">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8B143C-3B0F-F1C7-F599-B159CF91CFAA}"/>
              </a:ext>
            </a:extLst>
          </p:cNvPr>
          <p:cNvSpPr/>
          <p:nvPr/>
        </p:nvSpPr>
        <p:spPr>
          <a:xfrm>
            <a:off x="8987558" y="4394410"/>
            <a:ext cx="274320" cy="274320"/>
          </a:xfrm>
          <a:prstGeom prst="rect">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1A20DC35-FB5F-3F61-55E9-D92ADE27E486}"/>
              </a:ext>
            </a:extLst>
          </p:cNvPr>
          <p:cNvSpPr/>
          <p:nvPr/>
        </p:nvSpPr>
        <p:spPr>
          <a:xfrm>
            <a:off x="9268255" y="4394410"/>
            <a:ext cx="274320" cy="274320"/>
          </a:xfrm>
          <a:prstGeom prst="rect">
            <a:avLst/>
          </a:prstGeom>
          <a:noFill/>
          <a:ln>
            <a:solidFill>
              <a:schemeClr val="tx1">
                <a:lumMod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146AA8B0-B766-31F9-49FC-AD7C7D9913EB}"/>
              </a:ext>
            </a:extLst>
          </p:cNvPr>
          <p:cNvCxnSpPr>
            <a:cxnSpLocks/>
          </p:cNvCxnSpPr>
          <p:nvPr/>
        </p:nvCxnSpPr>
        <p:spPr>
          <a:xfrm>
            <a:off x="10098740" y="2647722"/>
            <a:ext cx="0" cy="2300795"/>
          </a:xfrm>
          <a:prstGeom prst="straightConnector1">
            <a:avLst/>
          </a:prstGeom>
          <a:noFill/>
          <a:ln w="25400" cap="flat">
            <a:solidFill>
              <a:srgbClr val="41414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50393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AEDD7-5DAC-FCC6-10F5-116E32313286}"/>
              </a:ext>
            </a:extLst>
          </p:cNvPr>
          <p:cNvSpPr>
            <a:spLocks noGrp="1"/>
          </p:cNvSpPr>
          <p:nvPr>
            <p:ph type="title"/>
          </p:nvPr>
        </p:nvSpPr>
        <p:spPr/>
        <p:txBody>
          <a:bodyPr/>
          <a:lstStyle/>
          <a:p>
            <a:r>
              <a:rPr lang="en-US" dirty="0"/>
              <a:t>Optimizations</a:t>
            </a:r>
          </a:p>
        </p:txBody>
      </p:sp>
      <p:sp>
        <p:nvSpPr>
          <p:cNvPr id="3" name="Text Placeholder 2">
            <a:extLst>
              <a:ext uri="{FF2B5EF4-FFF2-40B4-BE49-F238E27FC236}">
                <a16:creationId xmlns:a16="http://schemas.microsoft.com/office/drawing/2014/main" id="{A726A769-1078-04EF-839F-EE4C1AF82D98}"/>
              </a:ext>
            </a:extLst>
          </p:cNvPr>
          <p:cNvSpPr>
            <a:spLocks noGrp="1"/>
          </p:cNvSpPr>
          <p:nvPr>
            <p:ph type="body" idx="1"/>
          </p:nvPr>
        </p:nvSpPr>
        <p:spPr>
          <a:xfrm>
            <a:off x="1443376" y="1577416"/>
            <a:ext cx="9305248" cy="4485513"/>
          </a:xfrm>
        </p:spPr>
        <p:txBody>
          <a:bodyPr/>
          <a:lstStyle/>
          <a:p>
            <a:r>
              <a:rPr lang="en-US" dirty="0"/>
              <a:t>Dynamic workload assignment</a:t>
            </a:r>
          </a:p>
          <a:p>
            <a:pPr lvl="1"/>
            <a:r>
              <a:rPr lang="en-US" dirty="0"/>
              <a:t>Dynamically assign the workload of each vertex to warp to avoid the workload imbalance.</a:t>
            </a:r>
          </a:p>
          <a:p>
            <a:r>
              <a:rPr lang="en-US" dirty="0"/>
              <a:t>Kernel Fusion</a:t>
            </a:r>
          </a:p>
          <a:p>
            <a:pPr lvl="1"/>
            <a:r>
              <a:rPr lang="en-US" dirty="0"/>
              <a:t>Using single kernel to avoid intermediate data and the unnecessary data load and store to global memory.</a:t>
            </a:r>
          </a:p>
        </p:txBody>
      </p:sp>
      <p:sp>
        <p:nvSpPr>
          <p:cNvPr id="4" name="Slide Number Placeholder 3">
            <a:extLst>
              <a:ext uri="{FF2B5EF4-FFF2-40B4-BE49-F238E27FC236}">
                <a16:creationId xmlns:a16="http://schemas.microsoft.com/office/drawing/2014/main" id="{9BCE4BF6-D1B1-DAFA-A9E8-A5F9C0A771DB}"/>
              </a:ext>
            </a:extLst>
          </p:cNvPr>
          <p:cNvSpPr>
            <a:spLocks noGrp="1"/>
          </p:cNvSpPr>
          <p:nvPr>
            <p:ph type="sldNum" sz="quarter" idx="12"/>
          </p:nvPr>
        </p:nvSpPr>
        <p:spPr/>
        <p:txBody>
          <a:bodyPr/>
          <a:lstStyle/>
          <a:p>
            <a:fld id="{86CB4B4D-7CA3-9044-876B-883B54F8677D}" type="slidenum">
              <a:rPr lang="uk-UA" smtClean="0"/>
              <a:pPr/>
              <a:t>17</a:t>
            </a:fld>
            <a:endParaRPr lang="uk-UA" dirty="0"/>
          </a:p>
        </p:txBody>
      </p:sp>
    </p:spTree>
    <p:extLst>
      <p:ext uri="{BB962C8B-B14F-4D97-AF65-F5344CB8AC3E}">
        <p14:creationId xmlns:p14="http://schemas.microsoft.com/office/powerpoint/2010/main" val="26299270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2BD2-845B-5266-8291-FE644F476CC3}"/>
              </a:ext>
            </a:extLst>
          </p:cNvPr>
          <p:cNvSpPr>
            <a:spLocks noGrp="1"/>
          </p:cNvSpPr>
          <p:nvPr>
            <p:ph type="title"/>
          </p:nvPr>
        </p:nvSpPr>
        <p:spPr/>
        <p:txBody>
          <a:bodyPr/>
          <a:lstStyle/>
          <a:p>
            <a:r>
              <a:rPr lang="en-US" dirty="0"/>
              <a:t>Performance Improvement</a:t>
            </a:r>
          </a:p>
        </p:txBody>
      </p:sp>
      <p:sp>
        <p:nvSpPr>
          <p:cNvPr id="3" name="Text Placeholder 2">
            <a:extLst>
              <a:ext uri="{FF2B5EF4-FFF2-40B4-BE49-F238E27FC236}">
                <a16:creationId xmlns:a16="http://schemas.microsoft.com/office/drawing/2014/main" id="{A0ED4FB1-5D75-7D83-8809-D5B3A1E11C2D}"/>
              </a:ext>
            </a:extLst>
          </p:cNvPr>
          <p:cNvSpPr>
            <a:spLocks noGrp="1"/>
          </p:cNvSpPr>
          <p:nvPr>
            <p:ph type="body" idx="1"/>
          </p:nvPr>
        </p:nvSpPr>
        <p:spPr/>
        <p:txBody>
          <a:bodyPr/>
          <a:lstStyle/>
          <a:p>
            <a:r>
              <a:rPr lang="en-US" dirty="0"/>
              <a:t>Average 5.6x, 7.7x and 3.3x speedup over DGL, </a:t>
            </a:r>
            <a:r>
              <a:rPr lang="en-US" dirty="0" err="1"/>
              <a:t>GNNAdvisor</a:t>
            </a:r>
            <a:r>
              <a:rPr lang="en-US" dirty="0"/>
              <a:t>, and </a:t>
            </a:r>
            <a:r>
              <a:rPr lang="en-US" dirty="0" err="1"/>
              <a:t>FeatGraph</a:t>
            </a:r>
            <a:r>
              <a:rPr lang="en-US" dirty="0"/>
              <a:t>.</a:t>
            </a:r>
          </a:p>
        </p:txBody>
      </p:sp>
      <p:sp>
        <p:nvSpPr>
          <p:cNvPr id="4" name="Slide Number Placeholder 3">
            <a:extLst>
              <a:ext uri="{FF2B5EF4-FFF2-40B4-BE49-F238E27FC236}">
                <a16:creationId xmlns:a16="http://schemas.microsoft.com/office/drawing/2014/main" id="{E0B253C0-8443-8609-35D6-FAD6E6657638}"/>
              </a:ext>
            </a:extLst>
          </p:cNvPr>
          <p:cNvSpPr>
            <a:spLocks noGrp="1"/>
          </p:cNvSpPr>
          <p:nvPr>
            <p:ph type="sldNum" sz="quarter" idx="12"/>
          </p:nvPr>
        </p:nvSpPr>
        <p:spPr/>
        <p:txBody>
          <a:bodyPr/>
          <a:lstStyle/>
          <a:p>
            <a:fld id="{86CB4B4D-7CA3-9044-876B-883B54F8677D}" type="slidenum">
              <a:rPr lang="uk-UA" smtClean="0"/>
              <a:pPr/>
              <a:t>18</a:t>
            </a:fld>
            <a:endParaRPr lang="uk-UA" dirty="0"/>
          </a:p>
        </p:txBody>
      </p:sp>
    </p:spTree>
    <p:extLst>
      <p:ext uri="{BB962C8B-B14F-4D97-AF65-F5344CB8AC3E}">
        <p14:creationId xmlns:p14="http://schemas.microsoft.com/office/powerpoint/2010/main" val="215436709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6756-5B85-1DA1-3912-51C645495365}"/>
              </a:ext>
            </a:extLst>
          </p:cNvPr>
          <p:cNvSpPr>
            <a:spLocks noGrp="1"/>
          </p:cNvSpPr>
          <p:nvPr>
            <p:ph type="title"/>
          </p:nvPr>
        </p:nvSpPr>
        <p:spPr/>
        <p:txBody>
          <a:bodyPr/>
          <a:lstStyle/>
          <a:p>
            <a:r>
              <a:rPr lang="en-US" dirty="0"/>
              <a:t>Future Works</a:t>
            </a:r>
          </a:p>
        </p:txBody>
      </p:sp>
      <p:sp>
        <p:nvSpPr>
          <p:cNvPr id="3" name="Text Placeholder 2">
            <a:extLst>
              <a:ext uri="{FF2B5EF4-FFF2-40B4-BE49-F238E27FC236}">
                <a16:creationId xmlns:a16="http://schemas.microsoft.com/office/drawing/2014/main" id="{7FB727FC-5989-0F79-2A54-5697A28D909B}"/>
              </a:ext>
            </a:extLst>
          </p:cNvPr>
          <p:cNvSpPr>
            <a:spLocks noGrp="1"/>
          </p:cNvSpPr>
          <p:nvPr>
            <p:ph type="body" idx="1"/>
          </p:nvPr>
        </p:nvSpPr>
        <p:spPr/>
        <p:txBody>
          <a:bodyPr/>
          <a:lstStyle/>
          <a:p>
            <a:r>
              <a:rPr lang="en-US" dirty="0"/>
              <a:t>TLPGNN applies all the optimizations manually by writing </a:t>
            </a:r>
            <a:r>
              <a:rPr lang="en-US" dirty="0" err="1"/>
              <a:t>Cuda</a:t>
            </a:r>
            <a:r>
              <a:rPr lang="en-US" dirty="0"/>
              <a:t> codes.</a:t>
            </a:r>
          </a:p>
          <a:p>
            <a:r>
              <a:rPr lang="en-US" dirty="0"/>
              <a:t>Future works</a:t>
            </a:r>
          </a:p>
          <a:p>
            <a:pPr lvl="1"/>
            <a:r>
              <a:rPr lang="en-US" dirty="0"/>
              <a:t>Design a programming interface for GNN definition.</a:t>
            </a:r>
          </a:p>
          <a:p>
            <a:pPr lvl="1"/>
            <a:r>
              <a:rPr lang="en-US" dirty="0"/>
              <a:t>Build a compiler to automatically generate high-performance code for GNN computations.</a:t>
            </a:r>
          </a:p>
        </p:txBody>
      </p:sp>
      <p:sp>
        <p:nvSpPr>
          <p:cNvPr id="4" name="Slide Number Placeholder 3">
            <a:extLst>
              <a:ext uri="{FF2B5EF4-FFF2-40B4-BE49-F238E27FC236}">
                <a16:creationId xmlns:a16="http://schemas.microsoft.com/office/drawing/2014/main" id="{F82E52AD-1B88-1162-38A9-D669365F7CE7}"/>
              </a:ext>
            </a:extLst>
          </p:cNvPr>
          <p:cNvSpPr>
            <a:spLocks noGrp="1"/>
          </p:cNvSpPr>
          <p:nvPr>
            <p:ph type="sldNum" sz="quarter" idx="12"/>
          </p:nvPr>
        </p:nvSpPr>
        <p:spPr/>
        <p:txBody>
          <a:bodyPr/>
          <a:lstStyle/>
          <a:p>
            <a:fld id="{86CB4B4D-7CA3-9044-876B-883B54F8677D}" type="slidenum">
              <a:rPr lang="uk-UA" smtClean="0"/>
              <a:pPr/>
              <a:t>19</a:t>
            </a:fld>
            <a:endParaRPr lang="uk-UA" dirty="0"/>
          </a:p>
        </p:txBody>
      </p:sp>
    </p:spTree>
    <p:extLst>
      <p:ext uri="{BB962C8B-B14F-4D97-AF65-F5344CB8AC3E}">
        <p14:creationId xmlns:p14="http://schemas.microsoft.com/office/powerpoint/2010/main" val="2827972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3087-D435-24E9-D55B-71759BBE5EC2}"/>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D1EBC4E5-5588-1E59-6DF4-19C9B5012B08}"/>
              </a:ext>
            </a:extLst>
          </p:cNvPr>
          <p:cNvSpPr>
            <a:spLocks noGrp="1"/>
          </p:cNvSpPr>
          <p:nvPr>
            <p:ph type="body" idx="1"/>
          </p:nvPr>
        </p:nvSpPr>
        <p:spPr/>
        <p:txBody>
          <a:bodyPr/>
          <a:lstStyle/>
          <a:p>
            <a:r>
              <a:rPr lang="en-US" dirty="0"/>
              <a:t>Backgrounds</a:t>
            </a:r>
          </a:p>
          <a:p>
            <a:r>
              <a:rPr lang="en-US" dirty="0"/>
              <a:t>TLPGNN</a:t>
            </a:r>
            <a:endParaRPr lang="en-US" dirty="0">
              <a:solidFill>
                <a:schemeClr val="tx1">
                  <a:lumMod val="75000"/>
                </a:schemeClr>
              </a:solidFill>
            </a:endParaRPr>
          </a:p>
          <a:p>
            <a:r>
              <a:rPr lang="en-US" dirty="0"/>
              <a:t>Future works</a:t>
            </a:r>
          </a:p>
        </p:txBody>
      </p:sp>
      <p:sp>
        <p:nvSpPr>
          <p:cNvPr id="4" name="Slide Number Placeholder 3">
            <a:extLst>
              <a:ext uri="{FF2B5EF4-FFF2-40B4-BE49-F238E27FC236}">
                <a16:creationId xmlns:a16="http://schemas.microsoft.com/office/drawing/2014/main" id="{09807FBE-47B8-6AA2-A0CC-544E9D8BC35D}"/>
              </a:ext>
            </a:extLst>
          </p:cNvPr>
          <p:cNvSpPr>
            <a:spLocks noGrp="1"/>
          </p:cNvSpPr>
          <p:nvPr>
            <p:ph type="sldNum" sz="quarter" idx="12"/>
          </p:nvPr>
        </p:nvSpPr>
        <p:spPr/>
        <p:txBody>
          <a:bodyPr/>
          <a:lstStyle/>
          <a:p>
            <a:fld id="{86CB4B4D-7CA3-9044-876B-883B54F8677D}" type="slidenum">
              <a:rPr lang="uk-UA" smtClean="0"/>
              <a:pPr/>
              <a:t>2</a:t>
            </a:fld>
            <a:endParaRPr lang="uk-UA" dirty="0"/>
          </a:p>
        </p:txBody>
      </p:sp>
    </p:spTree>
    <p:extLst>
      <p:ext uri="{BB962C8B-B14F-4D97-AF65-F5344CB8AC3E}">
        <p14:creationId xmlns:p14="http://schemas.microsoft.com/office/powerpoint/2010/main" val="280125329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E1-1FFE-B16A-BAB7-09745F6F3E81}"/>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C824E2CC-9E46-514E-586D-CB15AE1148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075DDF-061C-C62D-907B-344A042C1A8F}"/>
              </a:ext>
            </a:extLst>
          </p:cNvPr>
          <p:cNvSpPr>
            <a:spLocks noGrp="1"/>
          </p:cNvSpPr>
          <p:nvPr>
            <p:ph type="sldNum" sz="quarter" idx="12"/>
          </p:nvPr>
        </p:nvSpPr>
        <p:spPr/>
        <p:txBody>
          <a:bodyPr/>
          <a:lstStyle/>
          <a:p>
            <a:fld id="{86CB4B4D-7CA3-9044-876B-883B54F8677D}" type="slidenum">
              <a:rPr lang="uk-UA" smtClean="0"/>
              <a:pPr/>
              <a:t>20</a:t>
            </a:fld>
            <a:endParaRPr lang="uk-UA" dirty="0"/>
          </a:p>
        </p:txBody>
      </p:sp>
    </p:spTree>
    <p:extLst>
      <p:ext uri="{BB962C8B-B14F-4D97-AF65-F5344CB8AC3E}">
        <p14:creationId xmlns:p14="http://schemas.microsoft.com/office/powerpoint/2010/main" val="48238265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5078-5422-9D44-B325-6DD23E69AB4A}"/>
              </a:ext>
            </a:extLst>
          </p:cNvPr>
          <p:cNvSpPr>
            <a:spLocks noGrp="1"/>
          </p:cNvSpPr>
          <p:nvPr>
            <p:ph type="title"/>
          </p:nvPr>
        </p:nvSpPr>
        <p:spPr/>
        <p:txBody>
          <a:bodyPr/>
          <a:lstStyle/>
          <a:p>
            <a:r>
              <a:rPr lang="en-US" dirty="0"/>
              <a:t>Graph is Everywhere</a:t>
            </a:r>
          </a:p>
        </p:txBody>
      </p:sp>
      <p:sp>
        <p:nvSpPr>
          <p:cNvPr id="4" name="Slide Number Placeholder 3">
            <a:extLst>
              <a:ext uri="{FF2B5EF4-FFF2-40B4-BE49-F238E27FC236}">
                <a16:creationId xmlns:a16="http://schemas.microsoft.com/office/drawing/2014/main" id="{84CBB4E1-54C4-324E-8F06-64E0D5FD972A}"/>
              </a:ext>
            </a:extLst>
          </p:cNvPr>
          <p:cNvSpPr>
            <a:spLocks noGrp="1"/>
          </p:cNvSpPr>
          <p:nvPr>
            <p:ph type="sldNum" sz="quarter" idx="12"/>
          </p:nvPr>
        </p:nvSpPr>
        <p:spPr/>
        <p:txBody>
          <a:bodyPr/>
          <a:lstStyle/>
          <a:p>
            <a:fld id="{86CB4B4D-7CA3-9044-876B-883B54F8677D}" type="slidenum">
              <a:rPr lang="uk-UA" smtClean="0"/>
              <a:pPr/>
              <a:t>3</a:t>
            </a:fld>
            <a:endParaRPr lang="uk-UA" dirty="0"/>
          </a:p>
        </p:txBody>
      </p:sp>
      <p:pic>
        <p:nvPicPr>
          <p:cNvPr id="5" name="Picture 4">
            <a:extLst>
              <a:ext uri="{FF2B5EF4-FFF2-40B4-BE49-F238E27FC236}">
                <a16:creationId xmlns:a16="http://schemas.microsoft.com/office/drawing/2014/main" id="{41A8C980-E62F-B648-B187-459AD76C8F62}"/>
              </a:ext>
            </a:extLst>
          </p:cNvPr>
          <p:cNvPicPr>
            <a:picLocks/>
          </p:cNvPicPr>
          <p:nvPr/>
        </p:nvPicPr>
        <p:blipFill rotWithShape="1">
          <a:blip r:embed="rId3"/>
          <a:srcRect l="2651" t="3202" r="3257" b="6444"/>
          <a:stretch/>
        </p:blipFill>
        <p:spPr>
          <a:xfrm>
            <a:off x="1311414" y="1594436"/>
            <a:ext cx="4114800" cy="2286000"/>
          </a:xfrm>
          <a:prstGeom prst="rect">
            <a:avLst/>
          </a:prstGeom>
        </p:spPr>
      </p:pic>
      <p:pic>
        <p:nvPicPr>
          <p:cNvPr id="6" name="Picture 5">
            <a:extLst>
              <a:ext uri="{FF2B5EF4-FFF2-40B4-BE49-F238E27FC236}">
                <a16:creationId xmlns:a16="http://schemas.microsoft.com/office/drawing/2014/main" id="{223BE2DF-291D-F243-9B9F-1BCBAC6F4C2E}"/>
              </a:ext>
            </a:extLst>
          </p:cNvPr>
          <p:cNvPicPr>
            <a:picLocks/>
          </p:cNvPicPr>
          <p:nvPr/>
        </p:nvPicPr>
        <p:blipFill rotWithShape="1">
          <a:blip r:embed="rId4"/>
          <a:srcRect l="2768" t="5903" r="2518" b="8504"/>
          <a:stretch/>
        </p:blipFill>
        <p:spPr>
          <a:xfrm>
            <a:off x="6612311" y="1594436"/>
            <a:ext cx="4114800" cy="2286000"/>
          </a:xfrm>
          <a:prstGeom prst="rect">
            <a:avLst/>
          </a:prstGeom>
        </p:spPr>
      </p:pic>
      <p:pic>
        <p:nvPicPr>
          <p:cNvPr id="7" name="Picture 6">
            <a:extLst>
              <a:ext uri="{FF2B5EF4-FFF2-40B4-BE49-F238E27FC236}">
                <a16:creationId xmlns:a16="http://schemas.microsoft.com/office/drawing/2014/main" id="{D49C1890-F3C3-2747-834A-A3D7D0DD19E9}"/>
              </a:ext>
            </a:extLst>
          </p:cNvPr>
          <p:cNvPicPr>
            <a:picLocks/>
          </p:cNvPicPr>
          <p:nvPr/>
        </p:nvPicPr>
        <p:blipFill rotWithShape="1">
          <a:blip r:embed="rId5">
            <a:extLst>
              <a:ext uri="{28A0092B-C50C-407E-A947-70E740481C1C}">
                <a14:useLocalDpi xmlns:a14="http://schemas.microsoft.com/office/drawing/2010/main" val="0"/>
              </a:ext>
            </a:extLst>
          </a:blip>
          <a:srcRect l="400" t="154" r="-171"/>
          <a:stretch/>
        </p:blipFill>
        <p:spPr>
          <a:xfrm>
            <a:off x="1299397" y="4081242"/>
            <a:ext cx="4114800" cy="2286000"/>
          </a:xfrm>
          <a:prstGeom prst="rect">
            <a:avLst/>
          </a:prstGeom>
          <a:effectLst>
            <a:outerShdw sx="1000" sy="1000" algn="tl" rotWithShape="0">
              <a:prstClr val="black"/>
            </a:outerShdw>
          </a:effectLst>
        </p:spPr>
      </p:pic>
      <p:pic>
        <p:nvPicPr>
          <p:cNvPr id="8" name="Picture 7">
            <a:extLst>
              <a:ext uri="{FF2B5EF4-FFF2-40B4-BE49-F238E27FC236}">
                <a16:creationId xmlns:a16="http://schemas.microsoft.com/office/drawing/2014/main" id="{00926236-27E3-D04A-9DA3-3B2C11ABB323}"/>
              </a:ext>
            </a:extLst>
          </p:cNvPr>
          <p:cNvPicPr>
            <a:picLocks/>
          </p:cNvPicPr>
          <p:nvPr/>
        </p:nvPicPr>
        <p:blipFill rotWithShape="1">
          <a:blip r:embed="rId6" cstate="print">
            <a:extLst>
              <a:ext uri="{28A0092B-C50C-407E-A947-70E740481C1C}">
                <a14:useLocalDpi xmlns:a14="http://schemas.microsoft.com/office/drawing/2010/main" val="0"/>
              </a:ext>
            </a:extLst>
          </a:blip>
          <a:srcRect l="1942" r="4361" b="4921"/>
          <a:stretch/>
        </p:blipFill>
        <p:spPr>
          <a:xfrm>
            <a:off x="6612311" y="4081242"/>
            <a:ext cx="4114800" cy="2286000"/>
          </a:xfrm>
          <a:prstGeom prst="rect">
            <a:avLst/>
          </a:prstGeom>
          <a:solidFill>
            <a:srgbClr val="FFFFFF"/>
          </a:solidFill>
        </p:spPr>
      </p:pic>
    </p:spTree>
    <p:extLst>
      <p:ext uri="{BB962C8B-B14F-4D97-AF65-F5344CB8AC3E}">
        <p14:creationId xmlns:p14="http://schemas.microsoft.com/office/powerpoint/2010/main" val="12718304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FEFA-6C19-6B48-8C1A-FB28273467BD}"/>
              </a:ext>
            </a:extLst>
          </p:cNvPr>
          <p:cNvSpPr>
            <a:spLocks noGrp="1"/>
          </p:cNvSpPr>
          <p:nvPr>
            <p:ph type="title"/>
          </p:nvPr>
        </p:nvSpPr>
        <p:spPr/>
        <p:txBody>
          <a:bodyPr/>
          <a:lstStyle/>
          <a:p>
            <a:r>
              <a:rPr lang="en-US" dirty="0"/>
              <a:t>Graph Neural Networks (GNNs)</a:t>
            </a:r>
          </a:p>
        </p:txBody>
      </p:sp>
      <p:sp>
        <p:nvSpPr>
          <p:cNvPr id="4" name="Slide Number Placeholder 3">
            <a:extLst>
              <a:ext uri="{FF2B5EF4-FFF2-40B4-BE49-F238E27FC236}">
                <a16:creationId xmlns:a16="http://schemas.microsoft.com/office/drawing/2014/main" id="{943CCFFA-F20F-8E4D-9ECC-CB493D430CA0}"/>
              </a:ext>
            </a:extLst>
          </p:cNvPr>
          <p:cNvSpPr>
            <a:spLocks noGrp="1"/>
          </p:cNvSpPr>
          <p:nvPr>
            <p:ph type="sldNum" sz="quarter" idx="12"/>
          </p:nvPr>
        </p:nvSpPr>
        <p:spPr>
          <a:xfrm>
            <a:off x="33272" y="6513384"/>
            <a:ext cx="442978" cy="254000"/>
          </a:xfrm>
        </p:spPr>
        <p:txBody>
          <a:bodyPr/>
          <a:lstStyle/>
          <a:p>
            <a:fld id="{86CB4B4D-7CA3-9044-876B-883B54F8677D}" type="slidenum">
              <a:rPr lang="uk-UA" smtClean="0"/>
              <a:pPr/>
              <a:t>4</a:t>
            </a:fld>
            <a:endParaRPr lang="uk-UA" dirty="0"/>
          </a:p>
        </p:txBody>
      </p:sp>
      <p:grpSp>
        <p:nvGrpSpPr>
          <p:cNvPr id="5" name="Group 4">
            <a:extLst>
              <a:ext uri="{FF2B5EF4-FFF2-40B4-BE49-F238E27FC236}">
                <a16:creationId xmlns:a16="http://schemas.microsoft.com/office/drawing/2014/main" id="{69FEEC47-5A64-0745-BB72-45E68BC1CB84}"/>
              </a:ext>
            </a:extLst>
          </p:cNvPr>
          <p:cNvGrpSpPr/>
          <p:nvPr/>
        </p:nvGrpSpPr>
        <p:grpSpPr>
          <a:xfrm>
            <a:off x="3660092" y="3799947"/>
            <a:ext cx="4737800" cy="2576481"/>
            <a:chOff x="3660092" y="3799947"/>
            <a:chExt cx="4737800" cy="2576481"/>
          </a:xfrm>
        </p:grpSpPr>
        <p:pic>
          <p:nvPicPr>
            <p:cNvPr id="74" name="Graphic 73" descr="Arrow: Straight with solid fill">
              <a:extLst>
                <a:ext uri="{FF2B5EF4-FFF2-40B4-BE49-F238E27FC236}">
                  <a16:creationId xmlns:a16="http://schemas.microsoft.com/office/drawing/2014/main" id="{D637A580-E9BF-ED4B-B747-B50645C3B2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660092" y="4460206"/>
              <a:ext cx="548640" cy="548640"/>
            </a:xfrm>
            <a:prstGeom prst="rect">
              <a:avLst/>
            </a:prstGeom>
          </p:spPr>
        </p:pic>
        <p:sp>
          <p:nvSpPr>
            <p:cNvPr id="76" name="Rounded Rectangle 75">
              <a:extLst>
                <a:ext uri="{FF2B5EF4-FFF2-40B4-BE49-F238E27FC236}">
                  <a16:creationId xmlns:a16="http://schemas.microsoft.com/office/drawing/2014/main" id="{F09B48DE-9DCF-2D4E-90CB-0420CA8378E7}"/>
                </a:ext>
              </a:extLst>
            </p:cNvPr>
            <p:cNvSpPr/>
            <p:nvPr/>
          </p:nvSpPr>
          <p:spPr>
            <a:xfrm>
              <a:off x="4670864" y="3799947"/>
              <a:ext cx="657509" cy="2057174"/>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77" name="TextBox 76">
              <a:extLst>
                <a:ext uri="{FF2B5EF4-FFF2-40B4-BE49-F238E27FC236}">
                  <a16:creationId xmlns:a16="http://schemas.microsoft.com/office/drawing/2014/main" id="{88FB2A5A-4E92-9645-8CDE-DCBE9679CB55}"/>
                </a:ext>
              </a:extLst>
            </p:cNvPr>
            <p:cNvSpPr txBox="1"/>
            <p:nvPr/>
          </p:nvSpPr>
          <p:spPr>
            <a:xfrm>
              <a:off x="4690777" y="4552417"/>
              <a:ext cx="60272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414141"/>
                  </a:solidFill>
                  <a:effectLst/>
                  <a:uFillTx/>
                  <a:latin typeface="Palatino"/>
                  <a:ea typeface="Palatino"/>
                  <a:cs typeface="Palatino"/>
                  <a:sym typeface="Palatino"/>
                </a:rPr>
                <a:t>Layer </a:t>
              </a:r>
            </a:p>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414141"/>
                  </a:solidFill>
                  <a:effectLst/>
                  <a:uFillTx/>
                  <a:latin typeface="Palatino"/>
                  <a:ea typeface="Palatino"/>
                  <a:cs typeface="Palatino"/>
                  <a:sym typeface="Palatino"/>
                </a:rPr>
                <a:t>1</a:t>
              </a:r>
            </a:p>
          </p:txBody>
        </p:sp>
        <p:sp>
          <p:nvSpPr>
            <p:cNvPr id="78" name="Rounded Rectangle 77">
              <a:extLst>
                <a:ext uri="{FF2B5EF4-FFF2-40B4-BE49-F238E27FC236}">
                  <a16:creationId xmlns:a16="http://schemas.microsoft.com/office/drawing/2014/main" id="{BB78AA5B-765D-4946-91F4-9DDDB4639531}"/>
                </a:ext>
              </a:extLst>
            </p:cNvPr>
            <p:cNvSpPr/>
            <p:nvPr/>
          </p:nvSpPr>
          <p:spPr>
            <a:xfrm>
              <a:off x="6904843" y="3799947"/>
              <a:ext cx="657509" cy="2057174"/>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79" name="TextBox 78">
              <a:extLst>
                <a:ext uri="{FF2B5EF4-FFF2-40B4-BE49-F238E27FC236}">
                  <a16:creationId xmlns:a16="http://schemas.microsoft.com/office/drawing/2014/main" id="{8F333CC5-C4B8-2346-B6CA-0ACB22A716D0}"/>
                </a:ext>
              </a:extLst>
            </p:cNvPr>
            <p:cNvSpPr txBox="1"/>
            <p:nvPr/>
          </p:nvSpPr>
          <p:spPr>
            <a:xfrm>
              <a:off x="6919235" y="4557885"/>
              <a:ext cx="60272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414141"/>
                  </a:solidFill>
                  <a:effectLst/>
                  <a:uFillTx/>
                  <a:latin typeface="Palatino"/>
                  <a:ea typeface="Palatino"/>
                  <a:cs typeface="Palatino"/>
                  <a:sym typeface="Palatino"/>
                </a:rPr>
                <a:t>Layer </a:t>
              </a:r>
            </a:p>
            <a:p>
              <a:pPr marL="0" marR="0" indent="0" algn="ctr" defTabSz="825500" rtl="0" fontAlgn="auto" latinLnBrk="0" hangingPunct="0">
                <a:lnSpc>
                  <a:spcPct val="100000"/>
                </a:lnSpc>
                <a:spcBef>
                  <a:spcPts val="0"/>
                </a:spcBef>
                <a:spcAft>
                  <a:spcPts val="0"/>
                </a:spcAft>
                <a:buClrTx/>
                <a:buSzTx/>
                <a:buFontTx/>
                <a:buNone/>
                <a:tabLst/>
              </a:pPr>
              <a:r>
                <a:rPr lang="en-US" sz="1400" dirty="0"/>
                <a:t>n</a:t>
              </a:r>
              <a:endParaRPr kumimoji="0" lang="en-US" sz="1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80" name="TextBox 79">
              <a:extLst>
                <a:ext uri="{FF2B5EF4-FFF2-40B4-BE49-F238E27FC236}">
                  <a16:creationId xmlns:a16="http://schemas.microsoft.com/office/drawing/2014/main" id="{0908D173-C52C-CF45-BFC6-17552C6D142B}"/>
                </a:ext>
              </a:extLst>
            </p:cNvPr>
            <p:cNvSpPr txBox="1"/>
            <p:nvPr/>
          </p:nvSpPr>
          <p:spPr>
            <a:xfrm>
              <a:off x="5860127" y="4484568"/>
              <a:ext cx="51296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414141"/>
                  </a:solidFill>
                  <a:effectLst/>
                  <a:uFillTx/>
                  <a:latin typeface="Palatino"/>
                  <a:ea typeface="Palatino"/>
                  <a:cs typeface="Palatino"/>
                  <a:sym typeface="Palatino"/>
                </a:rPr>
                <a:t>…</a:t>
              </a:r>
            </a:p>
          </p:txBody>
        </p:sp>
        <p:sp>
          <p:nvSpPr>
            <p:cNvPr id="81" name="TextBox 80">
              <a:extLst>
                <a:ext uri="{FF2B5EF4-FFF2-40B4-BE49-F238E27FC236}">
                  <a16:creationId xmlns:a16="http://schemas.microsoft.com/office/drawing/2014/main" id="{2C5F51A0-9511-C444-AAF5-5455D16E986D}"/>
                </a:ext>
              </a:extLst>
            </p:cNvPr>
            <p:cNvSpPr txBox="1"/>
            <p:nvPr/>
          </p:nvSpPr>
          <p:spPr>
            <a:xfrm>
              <a:off x="5555850" y="6089170"/>
              <a:ext cx="860812"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200" dirty="0">
                  <a:latin typeface="Gill Sans MT" panose="020B0502020104020203" pitchFamily="34" charset="77"/>
                </a:rPr>
                <a:t>GNN layers</a:t>
              </a:r>
              <a:endParaRPr kumimoji="0" lang="en-US" sz="1200" b="0" i="0" u="none" strike="noStrike" cap="none" spc="0" normalizeH="0" baseline="0" dirty="0">
                <a:ln>
                  <a:noFill/>
                </a:ln>
                <a:solidFill>
                  <a:srgbClr val="414141"/>
                </a:solidFill>
                <a:effectLst/>
                <a:uFillTx/>
                <a:latin typeface="Gill Sans MT" panose="020B0502020104020203" pitchFamily="34" charset="77"/>
                <a:sym typeface="Palatino"/>
              </a:endParaRPr>
            </a:p>
          </p:txBody>
        </p:sp>
        <p:pic>
          <p:nvPicPr>
            <p:cNvPr id="110" name="Graphic 109" descr="Arrow: Straight with solid fill">
              <a:extLst>
                <a:ext uri="{FF2B5EF4-FFF2-40B4-BE49-F238E27FC236}">
                  <a16:creationId xmlns:a16="http://schemas.microsoft.com/office/drawing/2014/main" id="{BD8A33F1-C3DA-F841-88F4-7663B039B8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7849252" y="4476884"/>
              <a:ext cx="548640" cy="548640"/>
            </a:xfrm>
            <a:prstGeom prst="rect">
              <a:avLst/>
            </a:prstGeom>
          </p:spPr>
        </p:pic>
      </p:grpSp>
      <p:sp>
        <p:nvSpPr>
          <p:cNvPr id="112" name="Text Placeholder 2">
            <a:extLst>
              <a:ext uri="{FF2B5EF4-FFF2-40B4-BE49-F238E27FC236}">
                <a16:creationId xmlns:a16="http://schemas.microsoft.com/office/drawing/2014/main" id="{668FA7A4-4B81-F843-A42C-3AAA81F82F6A}"/>
              </a:ext>
            </a:extLst>
          </p:cNvPr>
          <p:cNvSpPr>
            <a:spLocks noGrp="1"/>
          </p:cNvSpPr>
          <p:nvPr>
            <p:ph type="body" idx="1"/>
          </p:nvPr>
        </p:nvSpPr>
        <p:spPr>
          <a:xfrm>
            <a:off x="484210" y="1644651"/>
            <a:ext cx="11239501" cy="1855532"/>
          </a:xfrm>
        </p:spPr>
        <p:txBody>
          <a:bodyPr>
            <a:normAutofit fontScale="92500" lnSpcReduction="20000"/>
          </a:bodyPr>
          <a:lstStyle/>
          <a:p>
            <a:r>
              <a:rPr lang="en-US" dirty="0"/>
              <a:t>GNNs take as input graph and initial embedding.</a:t>
            </a:r>
          </a:p>
          <a:p>
            <a:r>
              <a:rPr lang="en-US" dirty="0"/>
              <a:t>Go through a series of convolution layers.</a:t>
            </a:r>
          </a:p>
          <a:p>
            <a:r>
              <a:rPr lang="en-US" dirty="0"/>
              <a:t>Output new embeddings incorporating graph structure information. </a:t>
            </a:r>
          </a:p>
          <a:p>
            <a:r>
              <a:rPr lang="en-US" dirty="0"/>
              <a:t>Successful application in social network mining, recommender system, molecule analysis etc.</a:t>
            </a:r>
          </a:p>
        </p:txBody>
      </p:sp>
      <p:grpSp>
        <p:nvGrpSpPr>
          <p:cNvPr id="3" name="Group 2">
            <a:extLst>
              <a:ext uri="{FF2B5EF4-FFF2-40B4-BE49-F238E27FC236}">
                <a16:creationId xmlns:a16="http://schemas.microsoft.com/office/drawing/2014/main" id="{935F892D-E987-D44E-8DBD-936685EF3F19}"/>
              </a:ext>
            </a:extLst>
          </p:cNvPr>
          <p:cNvGrpSpPr/>
          <p:nvPr/>
        </p:nvGrpSpPr>
        <p:grpSpPr>
          <a:xfrm>
            <a:off x="1952482" y="3799947"/>
            <a:ext cx="1395782" cy="2528771"/>
            <a:chOff x="1952482" y="3799947"/>
            <a:chExt cx="1395782" cy="2528771"/>
          </a:xfrm>
        </p:grpSpPr>
        <p:grpSp>
          <p:nvGrpSpPr>
            <p:cNvPr id="72" name="Group 71">
              <a:extLst>
                <a:ext uri="{FF2B5EF4-FFF2-40B4-BE49-F238E27FC236}">
                  <a16:creationId xmlns:a16="http://schemas.microsoft.com/office/drawing/2014/main" id="{01F31006-D690-7948-9EF5-EFF3CF273C48}"/>
                </a:ext>
              </a:extLst>
            </p:cNvPr>
            <p:cNvGrpSpPr/>
            <p:nvPr/>
          </p:nvGrpSpPr>
          <p:grpSpPr>
            <a:xfrm>
              <a:off x="2285709" y="3898803"/>
              <a:ext cx="836036" cy="1619949"/>
              <a:chOff x="666954" y="2799031"/>
              <a:chExt cx="836036" cy="1619949"/>
            </a:xfrm>
          </p:grpSpPr>
          <p:sp>
            <p:nvSpPr>
              <p:cNvPr id="7" name="Oval 6">
                <a:extLst>
                  <a:ext uri="{FF2B5EF4-FFF2-40B4-BE49-F238E27FC236}">
                    <a16:creationId xmlns:a16="http://schemas.microsoft.com/office/drawing/2014/main" id="{A03D4711-51A3-CD45-9E3A-3AFA9473D382}"/>
                  </a:ext>
                </a:extLst>
              </p:cNvPr>
              <p:cNvSpPr/>
              <p:nvPr/>
            </p:nvSpPr>
            <p:spPr>
              <a:xfrm>
                <a:off x="691975" y="2799031"/>
                <a:ext cx="274320" cy="27432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8" name="Oval 7">
                <a:extLst>
                  <a:ext uri="{FF2B5EF4-FFF2-40B4-BE49-F238E27FC236}">
                    <a16:creationId xmlns:a16="http://schemas.microsoft.com/office/drawing/2014/main" id="{0F22E6A2-9CCB-7249-8F4D-303A4A37F324}"/>
                  </a:ext>
                </a:extLst>
              </p:cNvPr>
              <p:cNvSpPr/>
              <p:nvPr/>
            </p:nvSpPr>
            <p:spPr>
              <a:xfrm>
                <a:off x="666954" y="3419944"/>
                <a:ext cx="274320" cy="27432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0" name="Oval 9">
                <a:extLst>
                  <a:ext uri="{FF2B5EF4-FFF2-40B4-BE49-F238E27FC236}">
                    <a16:creationId xmlns:a16="http://schemas.microsoft.com/office/drawing/2014/main" id="{E854700D-6882-3148-AE70-BF486F96FFC2}"/>
                  </a:ext>
                </a:extLst>
              </p:cNvPr>
              <p:cNvSpPr/>
              <p:nvPr/>
            </p:nvSpPr>
            <p:spPr>
              <a:xfrm>
                <a:off x="1228670" y="3320261"/>
                <a:ext cx="274320" cy="27432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1" name="Oval 10">
                <a:extLst>
                  <a:ext uri="{FF2B5EF4-FFF2-40B4-BE49-F238E27FC236}">
                    <a16:creationId xmlns:a16="http://schemas.microsoft.com/office/drawing/2014/main" id="{9B1C47C1-DDC3-3A49-B569-28EEE8860ED7}"/>
                  </a:ext>
                </a:extLst>
              </p:cNvPr>
              <p:cNvSpPr/>
              <p:nvPr/>
            </p:nvSpPr>
            <p:spPr>
              <a:xfrm>
                <a:off x="848073" y="4144660"/>
                <a:ext cx="274320" cy="27432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cxnSp>
            <p:nvCxnSpPr>
              <p:cNvPr id="14" name="Straight Connector 13">
                <a:extLst>
                  <a:ext uri="{FF2B5EF4-FFF2-40B4-BE49-F238E27FC236}">
                    <a16:creationId xmlns:a16="http://schemas.microsoft.com/office/drawing/2014/main" id="{39C5F60C-8769-9048-8D83-338DFF08BEBE}"/>
                  </a:ext>
                </a:extLst>
              </p:cNvPr>
              <p:cNvCxnSpPr>
                <a:stCxn id="7" idx="5"/>
                <a:endCxn id="10" idx="1"/>
              </p:cNvCxnSpPr>
              <p:nvPr/>
            </p:nvCxnSpPr>
            <p:spPr>
              <a:xfrm>
                <a:off x="926122" y="3033178"/>
                <a:ext cx="342721" cy="327256"/>
              </a:xfrm>
              <a:prstGeom prst="line">
                <a:avLst/>
              </a:prstGeom>
              <a:noFill/>
              <a:ln w="19050" cap="flat">
                <a:solidFill>
                  <a:srgbClr val="414141"/>
                </a:solidFill>
                <a:prstDash val="solid"/>
                <a:miter lim="400000"/>
              </a:ln>
              <a:effectLst/>
              <a:sp3d/>
            </p:spPr>
            <p:style>
              <a:lnRef idx="0">
                <a:scrgbClr r="0" g="0" b="0"/>
              </a:lnRef>
              <a:fillRef idx="0">
                <a:scrgbClr r="0" g="0" b="0"/>
              </a:fillRef>
              <a:effectRef idx="0">
                <a:scrgbClr r="0" g="0" b="0"/>
              </a:effectRef>
              <a:fontRef idx="none"/>
            </p:style>
          </p:cxnSp>
          <p:cxnSp>
            <p:nvCxnSpPr>
              <p:cNvPr id="21" name="Straight Connector 20">
                <a:extLst>
                  <a:ext uri="{FF2B5EF4-FFF2-40B4-BE49-F238E27FC236}">
                    <a16:creationId xmlns:a16="http://schemas.microsoft.com/office/drawing/2014/main" id="{95A0CBF1-2EB6-8844-9C90-347672EC6F87}"/>
                  </a:ext>
                </a:extLst>
              </p:cNvPr>
              <p:cNvCxnSpPr>
                <a:cxnSpLocks/>
                <a:stCxn id="8" idx="6"/>
                <a:endCxn id="10" idx="2"/>
              </p:cNvCxnSpPr>
              <p:nvPr/>
            </p:nvCxnSpPr>
            <p:spPr>
              <a:xfrm flipV="1">
                <a:off x="941274" y="3457421"/>
                <a:ext cx="287396" cy="99683"/>
              </a:xfrm>
              <a:prstGeom prst="line">
                <a:avLst/>
              </a:prstGeom>
              <a:noFill/>
              <a:ln w="19050" cap="flat">
                <a:solidFill>
                  <a:srgbClr val="41414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04561314-1585-424C-ABCD-5687F8160503}"/>
                  </a:ext>
                </a:extLst>
              </p:cNvPr>
              <p:cNvCxnSpPr>
                <a:stCxn id="10" idx="4"/>
                <a:endCxn id="11" idx="0"/>
              </p:cNvCxnSpPr>
              <p:nvPr/>
            </p:nvCxnSpPr>
            <p:spPr>
              <a:xfrm flipH="1">
                <a:off x="985233" y="3594581"/>
                <a:ext cx="380597" cy="550079"/>
              </a:xfrm>
              <a:prstGeom prst="line">
                <a:avLst/>
              </a:prstGeom>
              <a:noFill/>
              <a:ln w="19050" cap="flat">
                <a:solidFill>
                  <a:srgbClr val="414141"/>
                </a:solidFill>
                <a:prstDash val="solid"/>
                <a:miter lim="400000"/>
              </a:ln>
              <a:effectLst/>
              <a:sp3d/>
            </p:spPr>
            <p:style>
              <a:lnRef idx="0">
                <a:scrgbClr r="0" g="0" b="0"/>
              </a:lnRef>
              <a:fillRef idx="0">
                <a:scrgbClr r="0" g="0" b="0"/>
              </a:fillRef>
              <a:effectRef idx="0">
                <a:scrgbClr r="0" g="0" b="0"/>
              </a:effectRef>
              <a:fontRef idx="none"/>
            </p:style>
          </p:cxnSp>
        </p:grpSp>
        <p:grpSp>
          <p:nvGrpSpPr>
            <p:cNvPr id="56" name="Group 55">
              <a:extLst>
                <a:ext uri="{FF2B5EF4-FFF2-40B4-BE49-F238E27FC236}">
                  <a16:creationId xmlns:a16="http://schemas.microsoft.com/office/drawing/2014/main" id="{4C5F86F0-A73D-F843-BADD-6DFE07203C59}"/>
                </a:ext>
              </a:extLst>
            </p:cNvPr>
            <p:cNvGrpSpPr/>
            <p:nvPr/>
          </p:nvGrpSpPr>
          <p:grpSpPr>
            <a:xfrm rot="5400000">
              <a:off x="1921081" y="3959967"/>
              <a:ext cx="457200" cy="137160"/>
              <a:chOff x="1389303" y="5866372"/>
              <a:chExt cx="457200" cy="137160"/>
            </a:xfrm>
          </p:grpSpPr>
          <p:sp>
            <p:nvSpPr>
              <p:cNvPr id="52" name="Oval 51">
                <a:extLst>
                  <a:ext uri="{FF2B5EF4-FFF2-40B4-BE49-F238E27FC236}">
                    <a16:creationId xmlns:a16="http://schemas.microsoft.com/office/drawing/2014/main" id="{4EC31740-4109-4D41-A710-D98B90846BFB}"/>
                  </a:ext>
                </a:extLst>
              </p:cNvPr>
              <p:cNvSpPr/>
              <p:nvPr/>
            </p:nvSpPr>
            <p:spPr>
              <a:xfrm>
                <a:off x="1425346"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53" name="Oval 52">
                <a:extLst>
                  <a:ext uri="{FF2B5EF4-FFF2-40B4-BE49-F238E27FC236}">
                    <a16:creationId xmlns:a16="http://schemas.microsoft.com/office/drawing/2014/main" id="{DC69A8C0-0A72-E647-B552-DF0C941DD90C}"/>
                  </a:ext>
                </a:extLst>
              </p:cNvPr>
              <p:cNvSpPr/>
              <p:nvPr/>
            </p:nvSpPr>
            <p:spPr>
              <a:xfrm>
                <a:off x="1564564"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54" name="Oval 53">
                <a:extLst>
                  <a:ext uri="{FF2B5EF4-FFF2-40B4-BE49-F238E27FC236}">
                    <a16:creationId xmlns:a16="http://schemas.microsoft.com/office/drawing/2014/main" id="{1380D8A5-24F9-9842-A4E0-F310C8C43E27}"/>
                  </a:ext>
                </a:extLst>
              </p:cNvPr>
              <p:cNvSpPr/>
              <p:nvPr/>
            </p:nvSpPr>
            <p:spPr>
              <a:xfrm>
                <a:off x="1708925"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55" name="Rounded Rectangle 54">
                <a:extLst>
                  <a:ext uri="{FF2B5EF4-FFF2-40B4-BE49-F238E27FC236}">
                    <a16:creationId xmlns:a16="http://schemas.microsoft.com/office/drawing/2014/main" id="{CF46C4CB-D6BC-ED46-A7D4-2690233CC6A2}"/>
                  </a:ext>
                </a:extLst>
              </p:cNvPr>
              <p:cNvSpPr/>
              <p:nvPr/>
            </p:nvSpPr>
            <p:spPr>
              <a:xfrm>
                <a:off x="1389303" y="5866372"/>
                <a:ext cx="457200" cy="137160"/>
              </a:xfrm>
              <a:prstGeom prst="roundRect">
                <a:avLst/>
              </a:prstGeom>
              <a:no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p:sp>
          <p:nvSpPr>
            <p:cNvPr id="75" name="TextBox 74">
              <a:extLst>
                <a:ext uri="{FF2B5EF4-FFF2-40B4-BE49-F238E27FC236}">
                  <a16:creationId xmlns:a16="http://schemas.microsoft.com/office/drawing/2014/main" id="{F60AAB5C-A209-4A4B-9194-AF4C44F2921A}"/>
                </a:ext>
              </a:extLst>
            </p:cNvPr>
            <p:cNvSpPr txBox="1"/>
            <p:nvPr/>
          </p:nvSpPr>
          <p:spPr>
            <a:xfrm>
              <a:off x="1952482" y="5856794"/>
              <a:ext cx="115416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414141"/>
                  </a:solidFill>
                  <a:effectLst/>
                  <a:uFillTx/>
                  <a:latin typeface="Gill Sans MT" panose="020B0502020104020203" pitchFamily="34" charset="77"/>
                  <a:sym typeface="Palatino"/>
                </a:rPr>
                <a:t>Input graph </a:t>
              </a:r>
            </a:p>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414141"/>
                  </a:solidFill>
                  <a:effectLst/>
                  <a:uFillTx/>
                  <a:latin typeface="Gill Sans MT" panose="020B0502020104020203" pitchFamily="34" charset="77"/>
                  <a:sym typeface="Palatino"/>
                </a:rPr>
                <a:t>with embeddings</a:t>
              </a:r>
            </a:p>
          </p:txBody>
        </p:sp>
        <p:grpSp>
          <p:nvGrpSpPr>
            <p:cNvPr id="113" name="Group 112">
              <a:extLst>
                <a:ext uri="{FF2B5EF4-FFF2-40B4-BE49-F238E27FC236}">
                  <a16:creationId xmlns:a16="http://schemas.microsoft.com/office/drawing/2014/main" id="{59A7D696-75F1-1B40-ADBE-D95A6F2567FA}"/>
                </a:ext>
              </a:extLst>
            </p:cNvPr>
            <p:cNvGrpSpPr/>
            <p:nvPr/>
          </p:nvGrpSpPr>
          <p:grpSpPr>
            <a:xfrm rot="5400000">
              <a:off x="1900475" y="4620226"/>
              <a:ext cx="457200" cy="137160"/>
              <a:chOff x="1389303" y="5866372"/>
              <a:chExt cx="457200" cy="137160"/>
            </a:xfrm>
          </p:grpSpPr>
          <p:sp>
            <p:nvSpPr>
              <p:cNvPr id="114" name="Oval 113">
                <a:extLst>
                  <a:ext uri="{FF2B5EF4-FFF2-40B4-BE49-F238E27FC236}">
                    <a16:creationId xmlns:a16="http://schemas.microsoft.com/office/drawing/2014/main" id="{F4FD4B46-F782-6A4B-95F5-0DAB9457C0C6}"/>
                  </a:ext>
                </a:extLst>
              </p:cNvPr>
              <p:cNvSpPr/>
              <p:nvPr/>
            </p:nvSpPr>
            <p:spPr>
              <a:xfrm>
                <a:off x="1425346"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15" name="Oval 114">
                <a:extLst>
                  <a:ext uri="{FF2B5EF4-FFF2-40B4-BE49-F238E27FC236}">
                    <a16:creationId xmlns:a16="http://schemas.microsoft.com/office/drawing/2014/main" id="{525D6D92-7A71-744F-B377-FF60A2201064}"/>
                  </a:ext>
                </a:extLst>
              </p:cNvPr>
              <p:cNvSpPr/>
              <p:nvPr/>
            </p:nvSpPr>
            <p:spPr>
              <a:xfrm>
                <a:off x="1564564"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16" name="Oval 115">
                <a:extLst>
                  <a:ext uri="{FF2B5EF4-FFF2-40B4-BE49-F238E27FC236}">
                    <a16:creationId xmlns:a16="http://schemas.microsoft.com/office/drawing/2014/main" id="{33D6761C-736C-D943-B165-8414ADE2F72C}"/>
                  </a:ext>
                </a:extLst>
              </p:cNvPr>
              <p:cNvSpPr/>
              <p:nvPr/>
            </p:nvSpPr>
            <p:spPr>
              <a:xfrm>
                <a:off x="1708925"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17" name="Rounded Rectangle 116">
                <a:extLst>
                  <a:ext uri="{FF2B5EF4-FFF2-40B4-BE49-F238E27FC236}">
                    <a16:creationId xmlns:a16="http://schemas.microsoft.com/office/drawing/2014/main" id="{E879F6DB-EBB3-434D-956F-E2F4BC4E644D}"/>
                  </a:ext>
                </a:extLst>
              </p:cNvPr>
              <p:cNvSpPr/>
              <p:nvPr/>
            </p:nvSpPr>
            <p:spPr>
              <a:xfrm>
                <a:off x="1389303" y="5866372"/>
                <a:ext cx="457200" cy="137160"/>
              </a:xfrm>
              <a:prstGeom prst="roundRect">
                <a:avLst/>
              </a:prstGeom>
              <a:no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p:grpSp>
          <p:nvGrpSpPr>
            <p:cNvPr id="118" name="Group 117">
              <a:extLst>
                <a:ext uri="{FF2B5EF4-FFF2-40B4-BE49-F238E27FC236}">
                  <a16:creationId xmlns:a16="http://schemas.microsoft.com/office/drawing/2014/main" id="{FBA6349A-6E2C-7B48-8E99-089AEE9670F3}"/>
                </a:ext>
              </a:extLst>
            </p:cNvPr>
            <p:cNvGrpSpPr/>
            <p:nvPr/>
          </p:nvGrpSpPr>
          <p:grpSpPr>
            <a:xfrm rot="5400000">
              <a:off x="2085227" y="5357904"/>
              <a:ext cx="457200" cy="137160"/>
              <a:chOff x="1389303" y="5866372"/>
              <a:chExt cx="457200" cy="137160"/>
            </a:xfrm>
          </p:grpSpPr>
          <p:sp>
            <p:nvSpPr>
              <p:cNvPr id="119" name="Oval 118">
                <a:extLst>
                  <a:ext uri="{FF2B5EF4-FFF2-40B4-BE49-F238E27FC236}">
                    <a16:creationId xmlns:a16="http://schemas.microsoft.com/office/drawing/2014/main" id="{AD4A910F-FED0-CF4B-A605-2D3BF679D6BE}"/>
                  </a:ext>
                </a:extLst>
              </p:cNvPr>
              <p:cNvSpPr/>
              <p:nvPr/>
            </p:nvSpPr>
            <p:spPr>
              <a:xfrm>
                <a:off x="1425346"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20" name="Oval 119">
                <a:extLst>
                  <a:ext uri="{FF2B5EF4-FFF2-40B4-BE49-F238E27FC236}">
                    <a16:creationId xmlns:a16="http://schemas.microsoft.com/office/drawing/2014/main" id="{EA174EE0-6117-1D4D-87C5-6DD12349860D}"/>
                  </a:ext>
                </a:extLst>
              </p:cNvPr>
              <p:cNvSpPr/>
              <p:nvPr/>
            </p:nvSpPr>
            <p:spPr>
              <a:xfrm>
                <a:off x="1564564"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21" name="Oval 120">
                <a:extLst>
                  <a:ext uri="{FF2B5EF4-FFF2-40B4-BE49-F238E27FC236}">
                    <a16:creationId xmlns:a16="http://schemas.microsoft.com/office/drawing/2014/main" id="{0AEFCD18-9968-D443-8CE4-FE979177B1C6}"/>
                  </a:ext>
                </a:extLst>
              </p:cNvPr>
              <p:cNvSpPr/>
              <p:nvPr/>
            </p:nvSpPr>
            <p:spPr>
              <a:xfrm>
                <a:off x="1708925"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22" name="Rounded Rectangle 121">
                <a:extLst>
                  <a:ext uri="{FF2B5EF4-FFF2-40B4-BE49-F238E27FC236}">
                    <a16:creationId xmlns:a16="http://schemas.microsoft.com/office/drawing/2014/main" id="{784CF805-B2CB-8043-A173-306EE55E8622}"/>
                  </a:ext>
                </a:extLst>
              </p:cNvPr>
              <p:cNvSpPr/>
              <p:nvPr/>
            </p:nvSpPr>
            <p:spPr>
              <a:xfrm>
                <a:off x="1389303" y="5866372"/>
                <a:ext cx="457200" cy="137160"/>
              </a:xfrm>
              <a:prstGeom prst="roundRect">
                <a:avLst/>
              </a:prstGeom>
              <a:no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p:grpSp>
          <p:nvGrpSpPr>
            <p:cNvPr id="123" name="Group 122">
              <a:extLst>
                <a:ext uri="{FF2B5EF4-FFF2-40B4-BE49-F238E27FC236}">
                  <a16:creationId xmlns:a16="http://schemas.microsoft.com/office/drawing/2014/main" id="{C3EBA16B-8B72-BD41-AE9C-FE0F5B414B23}"/>
                </a:ext>
              </a:extLst>
            </p:cNvPr>
            <p:cNvGrpSpPr/>
            <p:nvPr/>
          </p:nvGrpSpPr>
          <p:grpSpPr>
            <a:xfrm rot="5400000">
              <a:off x="3051084" y="4496856"/>
              <a:ext cx="457200" cy="137160"/>
              <a:chOff x="1389303" y="5866372"/>
              <a:chExt cx="457200" cy="137160"/>
            </a:xfrm>
          </p:grpSpPr>
          <p:sp>
            <p:nvSpPr>
              <p:cNvPr id="124" name="Oval 123">
                <a:extLst>
                  <a:ext uri="{FF2B5EF4-FFF2-40B4-BE49-F238E27FC236}">
                    <a16:creationId xmlns:a16="http://schemas.microsoft.com/office/drawing/2014/main" id="{05C62618-82F8-B540-8D2B-A1E19DBC9633}"/>
                  </a:ext>
                </a:extLst>
              </p:cNvPr>
              <p:cNvSpPr/>
              <p:nvPr/>
            </p:nvSpPr>
            <p:spPr>
              <a:xfrm>
                <a:off x="1425346"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25" name="Oval 124">
                <a:extLst>
                  <a:ext uri="{FF2B5EF4-FFF2-40B4-BE49-F238E27FC236}">
                    <a16:creationId xmlns:a16="http://schemas.microsoft.com/office/drawing/2014/main" id="{43CB524F-418C-6149-96DF-0FE902BAEDFF}"/>
                  </a:ext>
                </a:extLst>
              </p:cNvPr>
              <p:cNvSpPr/>
              <p:nvPr/>
            </p:nvSpPr>
            <p:spPr>
              <a:xfrm>
                <a:off x="1564564"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26" name="Oval 125">
                <a:extLst>
                  <a:ext uri="{FF2B5EF4-FFF2-40B4-BE49-F238E27FC236}">
                    <a16:creationId xmlns:a16="http://schemas.microsoft.com/office/drawing/2014/main" id="{D467BADD-037E-8E41-93B9-3090ADF67C53}"/>
                  </a:ext>
                </a:extLst>
              </p:cNvPr>
              <p:cNvSpPr/>
              <p:nvPr/>
            </p:nvSpPr>
            <p:spPr>
              <a:xfrm>
                <a:off x="1708925"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27" name="Rounded Rectangle 126">
                <a:extLst>
                  <a:ext uri="{FF2B5EF4-FFF2-40B4-BE49-F238E27FC236}">
                    <a16:creationId xmlns:a16="http://schemas.microsoft.com/office/drawing/2014/main" id="{0E8BC368-5D0A-5D46-A1C8-FA8E0DF26771}"/>
                  </a:ext>
                </a:extLst>
              </p:cNvPr>
              <p:cNvSpPr/>
              <p:nvPr/>
            </p:nvSpPr>
            <p:spPr>
              <a:xfrm>
                <a:off x="1389303" y="5866372"/>
                <a:ext cx="457200" cy="137160"/>
              </a:xfrm>
              <a:prstGeom prst="roundRect">
                <a:avLst/>
              </a:prstGeom>
              <a:no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p:grpSp>
      <p:grpSp>
        <p:nvGrpSpPr>
          <p:cNvPr id="6" name="Group 5">
            <a:extLst>
              <a:ext uri="{FF2B5EF4-FFF2-40B4-BE49-F238E27FC236}">
                <a16:creationId xmlns:a16="http://schemas.microsoft.com/office/drawing/2014/main" id="{5B890A52-99C9-3141-88AA-8E23E05C2791}"/>
              </a:ext>
            </a:extLst>
          </p:cNvPr>
          <p:cNvGrpSpPr/>
          <p:nvPr/>
        </p:nvGrpSpPr>
        <p:grpSpPr>
          <a:xfrm>
            <a:off x="8997978" y="3799947"/>
            <a:ext cx="1279217" cy="2577903"/>
            <a:chOff x="8997978" y="3799947"/>
            <a:chExt cx="1279217" cy="2577903"/>
          </a:xfrm>
        </p:grpSpPr>
        <p:grpSp>
          <p:nvGrpSpPr>
            <p:cNvPr id="82" name="Group 81">
              <a:extLst>
                <a:ext uri="{FF2B5EF4-FFF2-40B4-BE49-F238E27FC236}">
                  <a16:creationId xmlns:a16="http://schemas.microsoft.com/office/drawing/2014/main" id="{996A6BFD-083B-9F4C-BAFA-992DB558C41A}"/>
                </a:ext>
              </a:extLst>
            </p:cNvPr>
            <p:cNvGrpSpPr/>
            <p:nvPr/>
          </p:nvGrpSpPr>
          <p:grpSpPr>
            <a:xfrm>
              <a:off x="9238269" y="3915481"/>
              <a:ext cx="836036" cy="1619949"/>
              <a:chOff x="666954" y="2799031"/>
              <a:chExt cx="836036" cy="1619949"/>
            </a:xfrm>
          </p:grpSpPr>
          <p:sp>
            <p:nvSpPr>
              <p:cNvPr id="83" name="Oval 82">
                <a:extLst>
                  <a:ext uri="{FF2B5EF4-FFF2-40B4-BE49-F238E27FC236}">
                    <a16:creationId xmlns:a16="http://schemas.microsoft.com/office/drawing/2014/main" id="{BBC07302-7557-AB40-937A-627A7A81CB51}"/>
                  </a:ext>
                </a:extLst>
              </p:cNvPr>
              <p:cNvSpPr/>
              <p:nvPr/>
            </p:nvSpPr>
            <p:spPr>
              <a:xfrm>
                <a:off x="691975" y="2799031"/>
                <a:ext cx="274320" cy="27432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84" name="Oval 83">
                <a:extLst>
                  <a:ext uri="{FF2B5EF4-FFF2-40B4-BE49-F238E27FC236}">
                    <a16:creationId xmlns:a16="http://schemas.microsoft.com/office/drawing/2014/main" id="{6B571FB5-D12A-D049-B911-EE6DA111F262}"/>
                  </a:ext>
                </a:extLst>
              </p:cNvPr>
              <p:cNvSpPr/>
              <p:nvPr/>
            </p:nvSpPr>
            <p:spPr>
              <a:xfrm>
                <a:off x="666954" y="3419944"/>
                <a:ext cx="274320" cy="27432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85" name="Oval 84">
                <a:extLst>
                  <a:ext uri="{FF2B5EF4-FFF2-40B4-BE49-F238E27FC236}">
                    <a16:creationId xmlns:a16="http://schemas.microsoft.com/office/drawing/2014/main" id="{9D250C07-F005-7C47-B97E-2FEA8F0AC988}"/>
                  </a:ext>
                </a:extLst>
              </p:cNvPr>
              <p:cNvSpPr/>
              <p:nvPr/>
            </p:nvSpPr>
            <p:spPr>
              <a:xfrm>
                <a:off x="1228670" y="3320261"/>
                <a:ext cx="274320" cy="27432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86" name="Oval 85">
                <a:extLst>
                  <a:ext uri="{FF2B5EF4-FFF2-40B4-BE49-F238E27FC236}">
                    <a16:creationId xmlns:a16="http://schemas.microsoft.com/office/drawing/2014/main" id="{0D302DCC-5295-C24A-AA76-D1167058A812}"/>
                  </a:ext>
                </a:extLst>
              </p:cNvPr>
              <p:cNvSpPr/>
              <p:nvPr/>
            </p:nvSpPr>
            <p:spPr>
              <a:xfrm>
                <a:off x="848073" y="4144660"/>
                <a:ext cx="274320" cy="27432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cxnSp>
            <p:nvCxnSpPr>
              <p:cNvPr id="87" name="Straight Connector 86">
                <a:extLst>
                  <a:ext uri="{FF2B5EF4-FFF2-40B4-BE49-F238E27FC236}">
                    <a16:creationId xmlns:a16="http://schemas.microsoft.com/office/drawing/2014/main" id="{739618E6-D44E-A941-AD78-E0EDC8E1931B}"/>
                  </a:ext>
                </a:extLst>
              </p:cNvPr>
              <p:cNvCxnSpPr>
                <a:stCxn id="83" idx="5"/>
                <a:endCxn id="85" idx="1"/>
              </p:cNvCxnSpPr>
              <p:nvPr/>
            </p:nvCxnSpPr>
            <p:spPr>
              <a:xfrm>
                <a:off x="926122" y="3033178"/>
                <a:ext cx="342721" cy="327256"/>
              </a:xfrm>
              <a:prstGeom prst="line">
                <a:avLst/>
              </a:prstGeom>
              <a:noFill/>
              <a:ln w="19050" cap="flat">
                <a:solidFill>
                  <a:srgbClr val="414141"/>
                </a:solidFill>
                <a:prstDash val="solid"/>
                <a:miter lim="400000"/>
              </a:ln>
              <a:effectLst/>
              <a:sp3d/>
            </p:spPr>
            <p:style>
              <a:lnRef idx="0">
                <a:scrgbClr r="0" g="0" b="0"/>
              </a:lnRef>
              <a:fillRef idx="0">
                <a:scrgbClr r="0" g="0" b="0"/>
              </a:fillRef>
              <a:effectRef idx="0">
                <a:scrgbClr r="0" g="0" b="0"/>
              </a:effectRef>
              <a:fontRef idx="none"/>
            </p:style>
          </p:cxnSp>
          <p:cxnSp>
            <p:nvCxnSpPr>
              <p:cNvPr id="88" name="Straight Connector 87">
                <a:extLst>
                  <a:ext uri="{FF2B5EF4-FFF2-40B4-BE49-F238E27FC236}">
                    <a16:creationId xmlns:a16="http://schemas.microsoft.com/office/drawing/2014/main" id="{5B63E52D-74A3-3E4D-A22D-3B4C45B17992}"/>
                  </a:ext>
                </a:extLst>
              </p:cNvPr>
              <p:cNvCxnSpPr>
                <a:cxnSpLocks/>
                <a:stCxn id="84" idx="6"/>
                <a:endCxn id="85" idx="2"/>
              </p:cNvCxnSpPr>
              <p:nvPr/>
            </p:nvCxnSpPr>
            <p:spPr>
              <a:xfrm flipV="1">
                <a:off x="941274" y="3457421"/>
                <a:ext cx="287396" cy="99683"/>
              </a:xfrm>
              <a:prstGeom prst="line">
                <a:avLst/>
              </a:prstGeom>
              <a:noFill/>
              <a:ln w="19050" cap="flat">
                <a:solidFill>
                  <a:srgbClr val="414141"/>
                </a:solidFill>
                <a:prstDash val="solid"/>
                <a:miter lim="400000"/>
              </a:ln>
              <a:effectLst/>
              <a:sp3d/>
            </p:spPr>
            <p:style>
              <a:lnRef idx="0">
                <a:scrgbClr r="0" g="0" b="0"/>
              </a:lnRef>
              <a:fillRef idx="0">
                <a:scrgbClr r="0" g="0" b="0"/>
              </a:fillRef>
              <a:effectRef idx="0">
                <a:scrgbClr r="0" g="0" b="0"/>
              </a:effectRef>
              <a:fontRef idx="none"/>
            </p:style>
          </p:cxnSp>
          <p:cxnSp>
            <p:nvCxnSpPr>
              <p:cNvPr id="89" name="Straight Connector 88">
                <a:extLst>
                  <a:ext uri="{FF2B5EF4-FFF2-40B4-BE49-F238E27FC236}">
                    <a16:creationId xmlns:a16="http://schemas.microsoft.com/office/drawing/2014/main" id="{8CEAB34D-C144-B74F-A228-D55ACD95AFD6}"/>
                  </a:ext>
                </a:extLst>
              </p:cNvPr>
              <p:cNvCxnSpPr>
                <a:stCxn id="85" idx="4"/>
                <a:endCxn id="86" idx="0"/>
              </p:cNvCxnSpPr>
              <p:nvPr/>
            </p:nvCxnSpPr>
            <p:spPr>
              <a:xfrm flipH="1">
                <a:off x="985233" y="3594581"/>
                <a:ext cx="380597" cy="550079"/>
              </a:xfrm>
              <a:prstGeom prst="line">
                <a:avLst/>
              </a:prstGeom>
              <a:noFill/>
              <a:ln w="19050" cap="flat">
                <a:solidFill>
                  <a:srgbClr val="414141"/>
                </a:solidFill>
                <a:prstDash val="solid"/>
                <a:miter lim="400000"/>
              </a:ln>
              <a:effectLst/>
              <a:sp3d/>
            </p:spPr>
            <p:style>
              <a:lnRef idx="0">
                <a:scrgbClr r="0" g="0" b="0"/>
              </a:lnRef>
              <a:fillRef idx="0">
                <a:scrgbClr r="0" g="0" b="0"/>
              </a:fillRef>
              <a:effectRef idx="0">
                <a:scrgbClr r="0" g="0" b="0"/>
              </a:effectRef>
              <a:fontRef idx="none"/>
            </p:style>
          </p:cxnSp>
        </p:grpSp>
        <p:grpSp>
          <p:nvGrpSpPr>
            <p:cNvPr id="90" name="Group 89">
              <a:extLst>
                <a:ext uri="{FF2B5EF4-FFF2-40B4-BE49-F238E27FC236}">
                  <a16:creationId xmlns:a16="http://schemas.microsoft.com/office/drawing/2014/main" id="{254D3A25-1CD5-4649-ADDF-51E5BC21738C}"/>
                </a:ext>
              </a:extLst>
            </p:cNvPr>
            <p:cNvGrpSpPr/>
            <p:nvPr/>
          </p:nvGrpSpPr>
          <p:grpSpPr>
            <a:xfrm rot="5400000">
              <a:off x="8849037" y="3959967"/>
              <a:ext cx="457200" cy="137160"/>
              <a:chOff x="1389303" y="5866372"/>
              <a:chExt cx="457200" cy="137160"/>
            </a:xfrm>
          </p:grpSpPr>
          <p:sp>
            <p:nvSpPr>
              <p:cNvPr id="91" name="Oval 90">
                <a:extLst>
                  <a:ext uri="{FF2B5EF4-FFF2-40B4-BE49-F238E27FC236}">
                    <a16:creationId xmlns:a16="http://schemas.microsoft.com/office/drawing/2014/main" id="{5C696AD1-2C66-9C42-99C4-7440D54642C7}"/>
                  </a:ext>
                </a:extLst>
              </p:cNvPr>
              <p:cNvSpPr/>
              <p:nvPr/>
            </p:nvSpPr>
            <p:spPr>
              <a:xfrm>
                <a:off x="1425346"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92" name="Oval 91">
                <a:extLst>
                  <a:ext uri="{FF2B5EF4-FFF2-40B4-BE49-F238E27FC236}">
                    <a16:creationId xmlns:a16="http://schemas.microsoft.com/office/drawing/2014/main" id="{7E96C1CA-1723-564B-AF47-7F86F4532FD8}"/>
                  </a:ext>
                </a:extLst>
              </p:cNvPr>
              <p:cNvSpPr/>
              <p:nvPr/>
            </p:nvSpPr>
            <p:spPr>
              <a:xfrm>
                <a:off x="1564564"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93" name="Oval 92">
                <a:extLst>
                  <a:ext uri="{FF2B5EF4-FFF2-40B4-BE49-F238E27FC236}">
                    <a16:creationId xmlns:a16="http://schemas.microsoft.com/office/drawing/2014/main" id="{61B5EA27-232D-2E48-9050-3EFFBC1E35EF}"/>
                  </a:ext>
                </a:extLst>
              </p:cNvPr>
              <p:cNvSpPr/>
              <p:nvPr/>
            </p:nvSpPr>
            <p:spPr>
              <a:xfrm>
                <a:off x="1708925"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94" name="Rounded Rectangle 93">
                <a:extLst>
                  <a:ext uri="{FF2B5EF4-FFF2-40B4-BE49-F238E27FC236}">
                    <a16:creationId xmlns:a16="http://schemas.microsoft.com/office/drawing/2014/main" id="{4D5C9203-51C0-A549-9F28-7B18E754AF98}"/>
                  </a:ext>
                </a:extLst>
              </p:cNvPr>
              <p:cNvSpPr/>
              <p:nvPr/>
            </p:nvSpPr>
            <p:spPr>
              <a:xfrm>
                <a:off x="1389303" y="5866372"/>
                <a:ext cx="457200" cy="137160"/>
              </a:xfrm>
              <a:prstGeom prst="roundRect">
                <a:avLst/>
              </a:prstGeom>
              <a:noFill/>
              <a:ln w="9525" cap="flat" cmpd="sng" algn="ctr">
                <a:solidFill>
                  <a:srgbClr val="C0000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p:sp>
          <p:nvSpPr>
            <p:cNvPr id="111" name="TextBox 110">
              <a:extLst>
                <a:ext uri="{FF2B5EF4-FFF2-40B4-BE49-F238E27FC236}">
                  <a16:creationId xmlns:a16="http://schemas.microsoft.com/office/drawing/2014/main" id="{793BF9F0-DBFB-8B40-893F-8258387EEF9A}"/>
                </a:ext>
              </a:extLst>
            </p:cNvPr>
            <p:cNvSpPr txBox="1"/>
            <p:nvPr/>
          </p:nvSpPr>
          <p:spPr>
            <a:xfrm>
              <a:off x="9000093" y="5905926"/>
              <a:ext cx="114294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200" dirty="0">
                  <a:latin typeface="Gill Sans MT" panose="020B0502020104020203" pitchFamily="34" charset="77"/>
                </a:rPr>
                <a:t>Output</a:t>
              </a:r>
              <a:r>
                <a:rPr kumimoji="0" lang="en-US" sz="1200" b="0" i="0" u="none" strike="noStrike" cap="none" spc="0" normalizeH="0" baseline="0" dirty="0">
                  <a:ln>
                    <a:noFill/>
                  </a:ln>
                  <a:solidFill>
                    <a:srgbClr val="414141"/>
                  </a:solidFill>
                  <a:effectLst/>
                  <a:uFillTx/>
                  <a:latin typeface="Gill Sans MT" panose="020B0502020104020203" pitchFamily="34" charset="77"/>
                  <a:sym typeface="Palatino"/>
                </a:rPr>
                <a:t> </a:t>
              </a:r>
            </a:p>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414141"/>
                  </a:solidFill>
                  <a:effectLst/>
                  <a:uFillTx/>
                  <a:latin typeface="Gill Sans MT" panose="020B0502020104020203" pitchFamily="34" charset="77"/>
                  <a:sym typeface="Palatino"/>
                </a:rPr>
                <a:t>new embeddings</a:t>
              </a:r>
            </a:p>
          </p:txBody>
        </p:sp>
        <p:grpSp>
          <p:nvGrpSpPr>
            <p:cNvPr id="128" name="Group 127">
              <a:extLst>
                <a:ext uri="{FF2B5EF4-FFF2-40B4-BE49-F238E27FC236}">
                  <a16:creationId xmlns:a16="http://schemas.microsoft.com/office/drawing/2014/main" id="{41DEA72D-0762-9E4B-A332-8E0383614552}"/>
                </a:ext>
              </a:extLst>
            </p:cNvPr>
            <p:cNvGrpSpPr/>
            <p:nvPr/>
          </p:nvGrpSpPr>
          <p:grpSpPr>
            <a:xfrm rot="5400000">
              <a:off x="8837958" y="4604974"/>
              <a:ext cx="457200" cy="137160"/>
              <a:chOff x="1389303" y="5866372"/>
              <a:chExt cx="457200" cy="137160"/>
            </a:xfrm>
          </p:grpSpPr>
          <p:sp>
            <p:nvSpPr>
              <p:cNvPr id="129" name="Oval 128">
                <a:extLst>
                  <a:ext uri="{FF2B5EF4-FFF2-40B4-BE49-F238E27FC236}">
                    <a16:creationId xmlns:a16="http://schemas.microsoft.com/office/drawing/2014/main" id="{73DCDCDF-CBBC-784B-AAD9-2CE44D6F81B5}"/>
                  </a:ext>
                </a:extLst>
              </p:cNvPr>
              <p:cNvSpPr/>
              <p:nvPr/>
            </p:nvSpPr>
            <p:spPr>
              <a:xfrm>
                <a:off x="1425346"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30" name="Oval 129">
                <a:extLst>
                  <a:ext uri="{FF2B5EF4-FFF2-40B4-BE49-F238E27FC236}">
                    <a16:creationId xmlns:a16="http://schemas.microsoft.com/office/drawing/2014/main" id="{65436531-FBA8-9C41-AC01-A02CA003A873}"/>
                  </a:ext>
                </a:extLst>
              </p:cNvPr>
              <p:cNvSpPr/>
              <p:nvPr/>
            </p:nvSpPr>
            <p:spPr>
              <a:xfrm>
                <a:off x="1564564"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31" name="Oval 130">
                <a:extLst>
                  <a:ext uri="{FF2B5EF4-FFF2-40B4-BE49-F238E27FC236}">
                    <a16:creationId xmlns:a16="http://schemas.microsoft.com/office/drawing/2014/main" id="{DE31550E-129E-EA49-BE9C-093CAE620CC6}"/>
                  </a:ext>
                </a:extLst>
              </p:cNvPr>
              <p:cNvSpPr/>
              <p:nvPr/>
            </p:nvSpPr>
            <p:spPr>
              <a:xfrm>
                <a:off x="1708925"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32" name="Rounded Rectangle 131">
                <a:extLst>
                  <a:ext uri="{FF2B5EF4-FFF2-40B4-BE49-F238E27FC236}">
                    <a16:creationId xmlns:a16="http://schemas.microsoft.com/office/drawing/2014/main" id="{A0A9A1DB-41E9-F540-ABF7-CAAA241E3115}"/>
                  </a:ext>
                </a:extLst>
              </p:cNvPr>
              <p:cNvSpPr/>
              <p:nvPr/>
            </p:nvSpPr>
            <p:spPr>
              <a:xfrm>
                <a:off x="1389303" y="5866372"/>
                <a:ext cx="457200" cy="137160"/>
              </a:xfrm>
              <a:prstGeom prst="roundRect">
                <a:avLst/>
              </a:prstGeom>
              <a:noFill/>
              <a:ln w="9525" cap="flat" cmpd="sng" algn="ctr">
                <a:solidFill>
                  <a:srgbClr val="C0000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p:grpSp>
          <p:nvGrpSpPr>
            <p:cNvPr id="133" name="Group 132">
              <a:extLst>
                <a:ext uri="{FF2B5EF4-FFF2-40B4-BE49-F238E27FC236}">
                  <a16:creationId xmlns:a16="http://schemas.microsoft.com/office/drawing/2014/main" id="{A0E23CAD-1620-2A4F-B003-E6D260EEC039}"/>
                </a:ext>
              </a:extLst>
            </p:cNvPr>
            <p:cNvGrpSpPr/>
            <p:nvPr/>
          </p:nvGrpSpPr>
          <p:grpSpPr>
            <a:xfrm rot="5400000">
              <a:off x="9015931" y="5358652"/>
              <a:ext cx="457200" cy="137160"/>
              <a:chOff x="1389303" y="5866372"/>
              <a:chExt cx="457200" cy="137160"/>
            </a:xfrm>
          </p:grpSpPr>
          <p:sp>
            <p:nvSpPr>
              <p:cNvPr id="134" name="Oval 133">
                <a:extLst>
                  <a:ext uri="{FF2B5EF4-FFF2-40B4-BE49-F238E27FC236}">
                    <a16:creationId xmlns:a16="http://schemas.microsoft.com/office/drawing/2014/main" id="{E0D6A186-CC0E-5741-8DDC-34E273E6F7C1}"/>
                  </a:ext>
                </a:extLst>
              </p:cNvPr>
              <p:cNvSpPr/>
              <p:nvPr/>
            </p:nvSpPr>
            <p:spPr>
              <a:xfrm>
                <a:off x="1425346"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35" name="Oval 134">
                <a:extLst>
                  <a:ext uri="{FF2B5EF4-FFF2-40B4-BE49-F238E27FC236}">
                    <a16:creationId xmlns:a16="http://schemas.microsoft.com/office/drawing/2014/main" id="{7A0BAFAD-928E-454E-A99E-87308FC62848}"/>
                  </a:ext>
                </a:extLst>
              </p:cNvPr>
              <p:cNvSpPr/>
              <p:nvPr/>
            </p:nvSpPr>
            <p:spPr>
              <a:xfrm>
                <a:off x="1564564"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36" name="Oval 135">
                <a:extLst>
                  <a:ext uri="{FF2B5EF4-FFF2-40B4-BE49-F238E27FC236}">
                    <a16:creationId xmlns:a16="http://schemas.microsoft.com/office/drawing/2014/main" id="{5E08C7E4-B2DF-0344-88D2-E8CBB08ECD1E}"/>
                  </a:ext>
                </a:extLst>
              </p:cNvPr>
              <p:cNvSpPr/>
              <p:nvPr/>
            </p:nvSpPr>
            <p:spPr>
              <a:xfrm>
                <a:off x="1708925"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37" name="Rounded Rectangle 136">
                <a:extLst>
                  <a:ext uri="{FF2B5EF4-FFF2-40B4-BE49-F238E27FC236}">
                    <a16:creationId xmlns:a16="http://schemas.microsoft.com/office/drawing/2014/main" id="{4337BAB4-C8CA-8447-B1CC-C269FF6FDDE4}"/>
                  </a:ext>
                </a:extLst>
              </p:cNvPr>
              <p:cNvSpPr/>
              <p:nvPr/>
            </p:nvSpPr>
            <p:spPr>
              <a:xfrm>
                <a:off x="1389303" y="5866372"/>
                <a:ext cx="457200" cy="137160"/>
              </a:xfrm>
              <a:prstGeom prst="roundRect">
                <a:avLst/>
              </a:prstGeom>
              <a:noFill/>
              <a:ln w="9525" cap="flat" cmpd="sng" algn="ctr">
                <a:solidFill>
                  <a:srgbClr val="C0000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p:grpSp>
          <p:nvGrpSpPr>
            <p:cNvPr id="138" name="Group 137">
              <a:extLst>
                <a:ext uri="{FF2B5EF4-FFF2-40B4-BE49-F238E27FC236}">
                  <a16:creationId xmlns:a16="http://schemas.microsoft.com/office/drawing/2014/main" id="{825E11E9-CE35-1C48-8FBB-5E3B6E293F76}"/>
                </a:ext>
              </a:extLst>
            </p:cNvPr>
            <p:cNvGrpSpPr/>
            <p:nvPr/>
          </p:nvGrpSpPr>
          <p:grpSpPr>
            <a:xfrm rot="5400000">
              <a:off x="9980015" y="4496856"/>
              <a:ext cx="457200" cy="137160"/>
              <a:chOff x="1389303" y="5866372"/>
              <a:chExt cx="457200" cy="137160"/>
            </a:xfrm>
          </p:grpSpPr>
          <p:sp>
            <p:nvSpPr>
              <p:cNvPr id="139" name="Oval 138">
                <a:extLst>
                  <a:ext uri="{FF2B5EF4-FFF2-40B4-BE49-F238E27FC236}">
                    <a16:creationId xmlns:a16="http://schemas.microsoft.com/office/drawing/2014/main" id="{5A4C6BBD-A71A-2D4F-8245-552CEB1EE5CF}"/>
                  </a:ext>
                </a:extLst>
              </p:cNvPr>
              <p:cNvSpPr/>
              <p:nvPr/>
            </p:nvSpPr>
            <p:spPr>
              <a:xfrm>
                <a:off x="1425346"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40" name="Oval 139">
                <a:extLst>
                  <a:ext uri="{FF2B5EF4-FFF2-40B4-BE49-F238E27FC236}">
                    <a16:creationId xmlns:a16="http://schemas.microsoft.com/office/drawing/2014/main" id="{4E8400D8-2A62-414D-AF85-A2EDA2ADA7BE}"/>
                  </a:ext>
                </a:extLst>
              </p:cNvPr>
              <p:cNvSpPr/>
              <p:nvPr/>
            </p:nvSpPr>
            <p:spPr>
              <a:xfrm>
                <a:off x="1564564"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41" name="Oval 140">
                <a:extLst>
                  <a:ext uri="{FF2B5EF4-FFF2-40B4-BE49-F238E27FC236}">
                    <a16:creationId xmlns:a16="http://schemas.microsoft.com/office/drawing/2014/main" id="{8DDD1915-6BFC-A44D-A778-2236297912B3}"/>
                  </a:ext>
                </a:extLst>
              </p:cNvPr>
              <p:cNvSpPr/>
              <p:nvPr/>
            </p:nvSpPr>
            <p:spPr>
              <a:xfrm>
                <a:off x="1708925"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42" name="Rounded Rectangle 141">
                <a:extLst>
                  <a:ext uri="{FF2B5EF4-FFF2-40B4-BE49-F238E27FC236}">
                    <a16:creationId xmlns:a16="http://schemas.microsoft.com/office/drawing/2014/main" id="{5784D20B-B7CE-384C-9901-4F14FB9D2271}"/>
                  </a:ext>
                </a:extLst>
              </p:cNvPr>
              <p:cNvSpPr/>
              <p:nvPr/>
            </p:nvSpPr>
            <p:spPr>
              <a:xfrm>
                <a:off x="1389303" y="5866372"/>
                <a:ext cx="457200" cy="137160"/>
              </a:xfrm>
              <a:prstGeom prst="roundRect">
                <a:avLst/>
              </a:prstGeom>
              <a:noFill/>
              <a:ln w="9525" cap="flat" cmpd="sng" algn="ctr">
                <a:solidFill>
                  <a:srgbClr val="C0000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p:grpSp>
    </p:spTree>
    <p:extLst>
      <p:ext uri="{BB962C8B-B14F-4D97-AF65-F5344CB8AC3E}">
        <p14:creationId xmlns:p14="http://schemas.microsoft.com/office/powerpoint/2010/main" val="42412676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8C69-A34E-4942-BBF2-85608144A6E5}"/>
              </a:ext>
            </a:extLst>
          </p:cNvPr>
          <p:cNvSpPr>
            <a:spLocks noGrp="1"/>
          </p:cNvSpPr>
          <p:nvPr>
            <p:ph type="title"/>
          </p:nvPr>
        </p:nvSpPr>
        <p:spPr/>
        <p:txBody>
          <a:bodyPr/>
          <a:lstStyle/>
          <a:p>
            <a:r>
              <a:rPr lang="en-US" dirty="0"/>
              <a:t>Computation in Each Layer of GNNs</a:t>
            </a:r>
          </a:p>
        </p:txBody>
      </p:sp>
      <p:sp>
        <p:nvSpPr>
          <p:cNvPr id="4" name="Slide Number Placeholder 3">
            <a:extLst>
              <a:ext uri="{FF2B5EF4-FFF2-40B4-BE49-F238E27FC236}">
                <a16:creationId xmlns:a16="http://schemas.microsoft.com/office/drawing/2014/main" id="{A973C9AB-50AC-6E40-87C7-910D1A26850D}"/>
              </a:ext>
            </a:extLst>
          </p:cNvPr>
          <p:cNvSpPr>
            <a:spLocks noGrp="1"/>
          </p:cNvSpPr>
          <p:nvPr>
            <p:ph type="sldNum" sz="quarter" idx="12"/>
          </p:nvPr>
        </p:nvSpPr>
        <p:spPr/>
        <p:txBody>
          <a:bodyPr/>
          <a:lstStyle/>
          <a:p>
            <a:fld id="{86CB4B4D-7CA3-9044-876B-883B54F8677D}" type="slidenum">
              <a:rPr lang="uk-UA" smtClean="0"/>
              <a:pPr/>
              <a:t>5</a:t>
            </a:fld>
            <a:endParaRPr lang="uk-UA" dirty="0"/>
          </a:p>
        </p:txBody>
      </p:sp>
      <p:grpSp>
        <p:nvGrpSpPr>
          <p:cNvPr id="3" name="Group 2">
            <a:extLst>
              <a:ext uri="{FF2B5EF4-FFF2-40B4-BE49-F238E27FC236}">
                <a16:creationId xmlns:a16="http://schemas.microsoft.com/office/drawing/2014/main" id="{1F49F224-0602-FA43-BC2A-6B3EF3943C90}"/>
              </a:ext>
            </a:extLst>
          </p:cNvPr>
          <p:cNvGrpSpPr/>
          <p:nvPr/>
        </p:nvGrpSpPr>
        <p:grpSpPr>
          <a:xfrm>
            <a:off x="6690830" y="2879359"/>
            <a:ext cx="1527253" cy="2461480"/>
            <a:chOff x="6690830" y="2879359"/>
            <a:chExt cx="1527253" cy="2461480"/>
          </a:xfrm>
        </p:grpSpPr>
        <p:sp>
          <p:nvSpPr>
            <p:cNvPr id="6" name="Oval 5">
              <a:extLst>
                <a:ext uri="{FF2B5EF4-FFF2-40B4-BE49-F238E27FC236}">
                  <a16:creationId xmlns:a16="http://schemas.microsoft.com/office/drawing/2014/main" id="{E452C251-C008-9849-B135-FF861692448C}"/>
                </a:ext>
              </a:extLst>
            </p:cNvPr>
            <p:cNvSpPr/>
            <p:nvPr/>
          </p:nvSpPr>
          <p:spPr>
            <a:xfrm>
              <a:off x="6993957" y="3021460"/>
              <a:ext cx="274320" cy="27432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7" name="Oval 6">
              <a:extLst>
                <a:ext uri="{FF2B5EF4-FFF2-40B4-BE49-F238E27FC236}">
                  <a16:creationId xmlns:a16="http://schemas.microsoft.com/office/drawing/2014/main" id="{BA9A94B7-3F41-3047-A257-53F1741A4134}"/>
                </a:ext>
              </a:extLst>
            </p:cNvPr>
            <p:cNvSpPr/>
            <p:nvPr/>
          </p:nvSpPr>
          <p:spPr>
            <a:xfrm>
              <a:off x="6896570" y="3937756"/>
              <a:ext cx="274320" cy="27432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8" name="Oval 7">
              <a:extLst>
                <a:ext uri="{FF2B5EF4-FFF2-40B4-BE49-F238E27FC236}">
                  <a16:creationId xmlns:a16="http://schemas.microsoft.com/office/drawing/2014/main" id="{B35DC2E5-DEA0-7A4A-91FF-A7FB4B274D1F}"/>
                </a:ext>
              </a:extLst>
            </p:cNvPr>
            <p:cNvSpPr/>
            <p:nvPr/>
          </p:nvSpPr>
          <p:spPr>
            <a:xfrm>
              <a:off x="7728363" y="3851612"/>
              <a:ext cx="274320" cy="27432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9" name="Oval 8">
              <a:extLst>
                <a:ext uri="{FF2B5EF4-FFF2-40B4-BE49-F238E27FC236}">
                  <a16:creationId xmlns:a16="http://schemas.microsoft.com/office/drawing/2014/main" id="{9F54DDB1-23DA-7F4E-845A-C7E19737E12F}"/>
                </a:ext>
              </a:extLst>
            </p:cNvPr>
            <p:cNvSpPr/>
            <p:nvPr/>
          </p:nvSpPr>
          <p:spPr>
            <a:xfrm>
              <a:off x="7079440" y="4851385"/>
              <a:ext cx="274320" cy="27432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cxnSp>
          <p:nvCxnSpPr>
            <p:cNvPr id="10" name="Straight Connector 9">
              <a:extLst>
                <a:ext uri="{FF2B5EF4-FFF2-40B4-BE49-F238E27FC236}">
                  <a16:creationId xmlns:a16="http://schemas.microsoft.com/office/drawing/2014/main" id="{8C2129C3-948E-9342-8547-CA48EFEF9A70}"/>
                </a:ext>
              </a:extLst>
            </p:cNvPr>
            <p:cNvCxnSpPr>
              <a:stCxn id="6" idx="5"/>
              <a:endCxn id="8" idx="1"/>
            </p:cNvCxnSpPr>
            <p:nvPr/>
          </p:nvCxnSpPr>
          <p:spPr>
            <a:xfrm>
              <a:off x="7228104" y="3255607"/>
              <a:ext cx="540432" cy="636178"/>
            </a:xfrm>
            <a:prstGeom prst="line">
              <a:avLst/>
            </a:prstGeom>
            <a:noFill/>
            <a:ln w="19050" cap="flat">
              <a:solidFill>
                <a:srgbClr val="414141"/>
              </a:solidFill>
              <a:prstDash val="solid"/>
              <a:miter lim="400000"/>
            </a:ln>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9180A7CF-7AC8-A14F-B127-83B3CE61099E}"/>
                </a:ext>
              </a:extLst>
            </p:cNvPr>
            <p:cNvCxnSpPr>
              <a:cxnSpLocks/>
              <a:stCxn id="7" idx="6"/>
              <a:endCxn id="8" idx="2"/>
            </p:cNvCxnSpPr>
            <p:nvPr/>
          </p:nvCxnSpPr>
          <p:spPr>
            <a:xfrm flipV="1">
              <a:off x="7170890" y="3988772"/>
              <a:ext cx="557473" cy="86144"/>
            </a:xfrm>
            <a:prstGeom prst="line">
              <a:avLst/>
            </a:prstGeom>
            <a:noFill/>
            <a:ln w="19050" cap="flat">
              <a:solidFill>
                <a:srgbClr val="414141"/>
              </a:solidFill>
              <a:prstDash val="solid"/>
              <a:miter lim="400000"/>
            </a:ln>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02A03E90-AF21-4B4F-A159-5BDFA7ABBD28}"/>
                </a:ext>
              </a:extLst>
            </p:cNvPr>
            <p:cNvCxnSpPr>
              <a:stCxn id="8" idx="4"/>
              <a:endCxn id="9" idx="0"/>
            </p:cNvCxnSpPr>
            <p:nvPr/>
          </p:nvCxnSpPr>
          <p:spPr>
            <a:xfrm flipH="1">
              <a:off x="7216600" y="4125932"/>
              <a:ext cx="648923" cy="725453"/>
            </a:xfrm>
            <a:prstGeom prst="line">
              <a:avLst/>
            </a:prstGeom>
            <a:noFill/>
            <a:ln w="19050" cap="flat">
              <a:solidFill>
                <a:srgbClr val="414141"/>
              </a:solidFill>
              <a:prstDash val="solid"/>
              <a:miter lim="400000"/>
            </a:ln>
            <a:effectLst/>
            <a:sp3d/>
          </p:spPr>
          <p:style>
            <a:lnRef idx="0">
              <a:scrgbClr r="0" g="0" b="0"/>
            </a:lnRef>
            <a:fillRef idx="0">
              <a:scrgbClr r="0" g="0" b="0"/>
            </a:fillRef>
            <a:effectRef idx="0">
              <a:scrgbClr r="0" g="0" b="0"/>
            </a:effectRef>
            <a:fontRef idx="none"/>
          </p:style>
        </p:cxnSp>
        <p:grpSp>
          <p:nvGrpSpPr>
            <p:cNvPr id="13" name="Group 12">
              <a:extLst>
                <a:ext uri="{FF2B5EF4-FFF2-40B4-BE49-F238E27FC236}">
                  <a16:creationId xmlns:a16="http://schemas.microsoft.com/office/drawing/2014/main" id="{B58A0552-B6D8-B149-9855-D1CD57C5607D}"/>
                </a:ext>
              </a:extLst>
            </p:cNvPr>
            <p:cNvGrpSpPr/>
            <p:nvPr/>
          </p:nvGrpSpPr>
          <p:grpSpPr>
            <a:xfrm rot="5400000">
              <a:off x="6590725" y="3039379"/>
              <a:ext cx="457200" cy="137160"/>
              <a:chOff x="1389303" y="5866372"/>
              <a:chExt cx="457200" cy="137160"/>
            </a:xfrm>
          </p:grpSpPr>
          <p:sp>
            <p:nvSpPr>
              <p:cNvPr id="14" name="Oval 13">
                <a:extLst>
                  <a:ext uri="{FF2B5EF4-FFF2-40B4-BE49-F238E27FC236}">
                    <a16:creationId xmlns:a16="http://schemas.microsoft.com/office/drawing/2014/main" id="{78F39C8C-F497-B84E-9B59-F83CD587928E}"/>
                  </a:ext>
                </a:extLst>
              </p:cNvPr>
              <p:cNvSpPr/>
              <p:nvPr/>
            </p:nvSpPr>
            <p:spPr>
              <a:xfrm>
                <a:off x="1425346"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5" name="Oval 14">
                <a:extLst>
                  <a:ext uri="{FF2B5EF4-FFF2-40B4-BE49-F238E27FC236}">
                    <a16:creationId xmlns:a16="http://schemas.microsoft.com/office/drawing/2014/main" id="{AF92C5D6-2893-3C44-A1A2-AE5198134A28}"/>
                  </a:ext>
                </a:extLst>
              </p:cNvPr>
              <p:cNvSpPr/>
              <p:nvPr/>
            </p:nvSpPr>
            <p:spPr>
              <a:xfrm>
                <a:off x="1564564"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6" name="Oval 15">
                <a:extLst>
                  <a:ext uri="{FF2B5EF4-FFF2-40B4-BE49-F238E27FC236}">
                    <a16:creationId xmlns:a16="http://schemas.microsoft.com/office/drawing/2014/main" id="{33E212CF-759D-7742-B1F3-4C63B6ABE910}"/>
                  </a:ext>
                </a:extLst>
              </p:cNvPr>
              <p:cNvSpPr/>
              <p:nvPr/>
            </p:nvSpPr>
            <p:spPr>
              <a:xfrm>
                <a:off x="1708925"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7" name="Rounded Rectangle 16">
                <a:extLst>
                  <a:ext uri="{FF2B5EF4-FFF2-40B4-BE49-F238E27FC236}">
                    <a16:creationId xmlns:a16="http://schemas.microsoft.com/office/drawing/2014/main" id="{2D444CA5-F895-EE4E-B1A2-98060F9A13F2}"/>
                  </a:ext>
                </a:extLst>
              </p:cNvPr>
              <p:cNvSpPr/>
              <p:nvPr/>
            </p:nvSpPr>
            <p:spPr>
              <a:xfrm>
                <a:off x="1389303" y="5866372"/>
                <a:ext cx="457200" cy="137160"/>
              </a:xfrm>
              <a:prstGeom prst="roundRect">
                <a:avLst/>
              </a:prstGeom>
              <a:no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p:grpSp>
          <p:nvGrpSpPr>
            <p:cNvPr id="18" name="Group 17">
              <a:extLst>
                <a:ext uri="{FF2B5EF4-FFF2-40B4-BE49-F238E27FC236}">
                  <a16:creationId xmlns:a16="http://schemas.microsoft.com/office/drawing/2014/main" id="{CAEAC376-6850-954F-8BC2-4C904F9806DF}"/>
                </a:ext>
              </a:extLst>
            </p:cNvPr>
            <p:cNvGrpSpPr/>
            <p:nvPr/>
          </p:nvGrpSpPr>
          <p:grpSpPr>
            <a:xfrm rot="5400000">
              <a:off x="6530810" y="4033461"/>
              <a:ext cx="457200" cy="137160"/>
              <a:chOff x="1389303" y="5866372"/>
              <a:chExt cx="457200" cy="137160"/>
            </a:xfrm>
          </p:grpSpPr>
          <p:sp>
            <p:nvSpPr>
              <p:cNvPr id="19" name="Oval 18">
                <a:extLst>
                  <a:ext uri="{FF2B5EF4-FFF2-40B4-BE49-F238E27FC236}">
                    <a16:creationId xmlns:a16="http://schemas.microsoft.com/office/drawing/2014/main" id="{B287A021-F5AE-8344-A2D2-49CA79FF2601}"/>
                  </a:ext>
                </a:extLst>
              </p:cNvPr>
              <p:cNvSpPr/>
              <p:nvPr/>
            </p:nvSpPr>
            <p:spPr>
              <a:xfrm>
                <a:off x="1425346" y="5894586"/>
                <a:ext cx="91440" cy="91440"/>
              </a:xfrm>
              <a:prstGeom prst="ellipse">
                <a:avLst/>
              </a:prstGeom>
              <a:solidFill>
                <a:srgbClr val="00B05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20" name="Oval 19">
                <a:extLst>
                  <a:ext uri="{FF2B5EF4-FFF2-40B4-BE49-F238E27FC236}">
                    <a16:creationId xmlns:a16="http://schemas.microsoft.com/office/drawing/2014/main" id="{BB9BBEA7-5B8F-A842-A918-89995B9AB521}"/>
                  </a:ext>
                </a:extLst>
              </p:cNvPr>
              <p:cNvSpPr/>
              <p:nvPr/>
            </p:nvSpPr>
            <p:spPr>
              <a:xfrm>
                <a:off x="1564564" y="5894586"/>
                <a:ext cx="91440" cy="91440"/>
              </a:xfrm>
              <a:prstGeom prst="ellipse">
                <a:avLst/>
              </a:prstGeom>
              <a:solidFill>
                <a:srgbClr val="00B05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21" name="Oval 20">
                <a:extLst>
                  <a:ext uri="{FF2B5EF4-FFF2-40B4-BE49-F238E27FC236}">
                    <a16:creationId xmlns:a16="http://schemas.microsoft.com/office/drawing/2014/main" id="{3FB1AB24-D49E-F441-8C7F-28CA54EEA0F5}"/>
                  </a:ext>
                </a:extLst>
              </p:cNvPr>
              <p:cNvSpPr/>
              <p:nvPr/>
            </p:nvSpPr>
            <p:spPr>
              <a:xfrm>
                <a:off x="1708925" y="5894586"/>
                <a:ext cx="91440" cy="91440"/>
              </a:xfrm>
              <a:prstGeom prst="ellipse">
                <a:avLst/>
              </a:prstGeom>
              <a:solidFill>
                <a:srgbClr val="00B05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22" name="Rounded Rectangle 21">
                <a:extLst>
                  <a:ext uri="{FF2B5EF4-FFF2-40B4-BE49-F238E27FC236}">
                    <a16:creationId xmlns:a16="http://schemas.microsoft.com/office/drawing/2014/main" id="{86A24A47-175C-FB46-9B0B-9969CB7BC2EB}"/>
                  </a:ext>
                </a:extLst>
              </p:cNvPr>
              <p:cNvSpPr/>
              <p:nvPr/>
            </p:nvSpPr>
            <p:spPr>
              <a:xfrm>
                <a:off x="1389303" y="5866372"/>
                <a:ext cx="457200" cy="137160"/>
              </a:xfrm>
              <a:prstGeom prst="roundRect">
                <a:avLst/>
              </a:prstGeom>
              <a:noFill/>
              <a:ln w="9525" cap="flat" cmpd="sng" algn="ctr">
                <a:solidFill>
                  <a:srgbClr val="00B05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p:grpSp>
          <p:nvGrpSpPr>
            <p:cNvPr id="23" name="Group 22">
              <a:extLst>
                <a:ext uri="{FF2B5EF4-FFF2-40B4-BE49-F238E27FC236}">
                  <a16:creationId xmlns:a16="http://schemas.microsoft.com/office/drawing/2014/main" id="{407695E1-AB9B-674E-ABBB-DB72FA9828B4}"/>
                </a:ext>
              </a:extLst>
            </p:cNvPr>
            <p:cNvGrpSpPr/>
            <p:nvPr/>
          </p:nvGrpSpPr>
          <p:grpSpPr>
            <a:xfrm rot="5400000">
              <a:off x="6608231" y="5043659"/>
              <a:ext cx="457200" cy="137160"/>
              <a:chOff x="1389303" y="5866372"/>
              <a:chExt cx="457200" cy="137160"/>
            </a:xfrm>
          </p:grpSpPr>
          <p:sp>
            <p:nvSpPr>
              <p:cNvPr id="24" name="Oval 23">
                <a:extLst>
                  <a:ext uri="{FF2B5EF4-FFF2-40B4-BE49-F238E27FC236}">
                    <a16:creationId xmlns:a16="http://schemas.microsoft.com/office/drawing/2014/main" id="{D6FAE1EF-C14E-8648-B53B-8E31B57EF6E1}"/>
                  </a:ext>
                </a:extLst>
              </p:cNvPr>
              <p:cNvSpPr/>
              <p:nvPr/>
            </p:nvSpPr>
            <p:spPr>
              <a:xfrm>
                <a:off x="1425346" y="5894586"/>
                <a:ext cx="91440" cy="91440"/>
              </a:xfrm>
              <a:prstGeom prst="ellipse">
                <a:avLst/>
              </a:prstGeom>
              <a:solidFill>
                <a:srgbClr val="002060"/>
              </a:solidFill>
              <a:ln w="952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25" name="Oval 24">
                <a:extLst>
                  <a:ext uri="{FF2B5EF4-FFF2-40B4-BE49-F238E27FC236}">
                    <a16:creationId xmlns:a16="http://schemas.microsoft.com/office/drawing/2014/main" id="{93C71E08-C2E8-B548-AF54-FC64CE8BA4C7}"/>
                  </a:ext>
                </a:extLst>
              </p:cNvPr>
              <p:cNvSpPr/>
              <p:nvPr/>
            </p:nvSpPr>
            <p:spPr>
              <a:xfrm>
                <a:off x="1564564" y="5894586"/>
                <a:ext cx="91440" cy="91440"/>
              </a:xfrm>
              <a:prstGeom prst="ellipse">
                <a:avLst/>
              </a:prstGeom>
              <a:solidFill>
                <a:srgbClr val="002060"/>
              </a:solidFill>
              <a:ln w="952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26" name="Oval 25">
                <a:extLst>
                  <a:ext uri="{FF2B5EF4-FFF2-40B4-BE49-F238E27FC236}">
                    <a16:creationId xmlns:a16="http://schemas.microsoft.com/office/drawing/2014/main" id="{F35C5919-D6D6-354A-910D-285AD1E43B7A}"/>
                  </a:ext>
                </a:extLst>
              </p:cNvPr>
              <p:cNvSpPr/>
              <p:nvPr/>
            </p:nvSpPr>
            <p:spPr>
              <a:xfrm>
                <a:off x="1708925" y="5894586"/>
                <a:ext cx="91440" cy="91440"/>
              </a:xfrm>
              <a:prstGeom prst="ellipse">
                <a:avLst/>
              </a:prstGeom>
              <a:solidFill>
                <a:srgbClr val="002060"/>
              </a:solidFill>
              <a:ln w="952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27" name="Rounded Rectangle 26">
                <a:extLst>
                  <a:ext uri="{FF2B5EF4-FFF2-40B4-BE49-F238E27FC236}">
                    <a16:creationId xmlns:a16="http://schemas.microsoft.com/office/drawing/2014/main" id="{4FA9B991-0C27-D443-934B-B38F892BBA8E}"/>
                  </a:ext>
                </a:extLst>
              </p:cNvPr>
              <p:cNvSpPr/>
              <p:nvPr/>
            </p:nvSpPr>
            <p:spPr>
              <a:xfrm>
                <a:off x="1389303" y="5866372"/>
                <a:ext cx="457200" cy="137160"/>
              </a:xfrm>
              <a:prstGeom prst="roundRect">
                <a:avLst/>
              </a:prstGeom>
              <a:noFill/>
              <a:ln w="952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p:grpSp>
          <p:nvGrpSpPr>
            <p:cNvPr id="28" name="Group 27">
              <a:extLst>
                <a:ext uri="{FF2B5EF4-FFF2-40B4-BE49-F238E27FC236}">
                  <a16:creationId xmlns:a16="http://schemas.microsoft.com/office/drawing/2014/main" id="{612185DE-C6D5-4240-A77D-4A331052FF02}"/>
                </a:ext>
              </a:extLst>
            </p:cNvPr>
            <p:cNvGrpSpPr/>
            <p:nvPr/>
          </p:nvGrpSpPr>
          <p:grpSpPr>
            <a:xfrm rot="5400000">
              <a:off x="7920903" y="3941603"/>
              <a:ext cx="457200" cy="137160"/>
              <a:chOff x="1389303" y="5866372"/>
              <a:chExt cx="457200" cy="137160"/>
            </a:xfrm>
          </p:grpSpPr>
          <p:sp>
            <p:nvSpPr>
              <p:cNvPr id="29" name="Oval 28">
                <a:extLst>
                  <a:ext uri="{FF2B5EF4-FFF2-40B4-BE49-F238E27FC236}">
                    <a16:creationId xmlns:a16="http://schemas.microsoft.com/office/drawing/2014/main" id="{64A4F568-CE47-8F43-8B4D-9EDA7BCB1946}"/>
                  </a:ext>
                </a:extLst>
              </p:cNvPr>
              <p:cNvSpPr/>
              <p:nvPr/>
            </p:nvSpPr>
            <p:spPr>
              <a:xfrm>
                <a:off x="1425346" y="5894586"/>
                <a:ext cx="91440" cy="91440"/>
              </a:xfrm>
              <a:prstGeom prst="ellipse">
                <a:avLst/>
              </a:prstGeom>
              <a:solidFill>
                <a:srgbClr val="FF0000"/>
              </a:solidFill>
              <a:ln w="9525"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30" name="Oval 29">
                <a:extLst>
                  <a:ext uri="{FF2B5EF4-FFF2-40B4-BE49-F238E27FC236}">
                    <a16:creationId xmlns:a16="http://schemas.microsoft.com/office/drawing/2014/main" id="{041A1B9F-6C84-9342-BD85-DF5448E8A2BA}"/>
                  </a:ext>
                </a:extLst>
              </p:cNvPr>
              <p:cNvSpPr/>
              <p:nvPr/>
            </p:nvSpPr>
            <p:spPr>
              <a:xfrm>
                <a:off x="1564564" y="5894586"/>
                <a:ext cx="91440" cy="91440"/>
              </a:xfrm>
              <a:prstGeom prst="ellipse">
                <a:avLst/>
              </a:prstGeom>
              <a:solidFill>
                <a:srgbClr val="FF0000"/>
              </a:solidFill>
              <a:ln w="9525"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31" name="Oval 30">
                <a:extLst>
                  <a:ext uri="{FF2B5EF4-FFF2-40B4-BE49-F238E27FC236}">
                    <a16:creationId xmlns:a16="http://schemas.microsoft.com/office/drawing/2014/main" id="{3013CF07-96A0-0841-97CE-CCD38106CAE2}"/>
                  </a:ext>
                </a:extLst>
              </p:cNvPr>
              <p:cNvSpPr/>
              <p:nvPr/>
            </p:nvSpPr>
            <p:spPr>
              <a:xfrm>
                <a:off x="1708925" y="5894586"/>
                <a:ext cx="91440" cy="91440"/>
              </a:xfrm>
              <a:prstGeom prst="ellipse">
                <a:avLst/>
              </a:prstGeom>
              <a:solidFill>
                <a:srgbClr val="FF0000"/>
              </a:solidFill>
              <a:ln w="9525"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32" name="Rounded Rectangle 31">
                <a:extLst>
                  <a:ext uri="{FF2B5EF4-FFF2-40B4-BE49-F238E27FC236}">
                    <a16:creationId xmlns:a16="http://schemas.microsoft.com/office/drawing/2014/main" id="{706E173C-A9E5-234F-AA79-534CDB00DAFB}"/>
                  </a:ext>
                </a:extLst>
              </p:cNvPr>
              <p:cNvSpPr/>
              <p:nvPr/>
            </p:nvSpPr>
            <p:spPr>
              <a:xfrm>
                <a:off x="1389303" y="5866372"/>
                <a:ext cx="457200" cy="137160"/>
              </a:xfrm>
              <a:prstGeom prst="roundRect">
                <a:avLst/>
              </a:prstGeom>
              <a:noFill/>
              <a:ln w="9525"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p:cxnSp>
          <p:nvCxnSpPr>
            <p:cNvPr id="41" name="Straight Arrow Connector 40">
              <a:extLst>
                <a:ext uri="{FF2B5EF4-FFF2-40B4-BE49-F238E27FC236}">
                  <a16:creationId xmlns:a16="http://schemas.microsoft.com/office/drawing/2014/main" id="{57B6970F-8326-7C41-BF4F-2E7DEBEB5E01}"/>
                </a:ext>
              </a:extLst>
            </p:cNvPr>
            <p:cNvCxnSpPr/>
            <p:nvPr/>
          </p:nvCxnSpPr>
          <p:spPr>
            <a:xfrm flipV="1">
              <a:off x="7268277" y="3909066"/>
              <a:ext cx="331151" cy="47778"/>
            </a:xfrm>
            <a:prstGeom prst="straightConnector1">
              <a:avLst/>
            </a:prstGeom>
            <a:noFill/>
            <a:ln w="25400" cap="flat">
              <a:solidFill>
                <a:srgbClr val="414141"/>
              </a:solidFill>
              <a:prstDash val="sysDash"/>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182B7402-E606-A94D-8BF8-50DDB51BC580}"/>
                </a:ext>
              </a:extLst>
            </p:cNvPr>
            <p:cNvCxnSpPr>
              <a:cxnSpLocks/>
            </p:cNvCxnSpPr>
            <p:nvPr/>
          </p:nvCxnSpPr>
          <p:spPr>
            <a:xfrm flipV="1">
              <a:off x="7451146" y="4333931"/>
              <a:ext cx="377306" cy="423417"/>
            </a:xfrm>
            <a:prstGeom prst="straightConnector1">
              <a:avLst/>
            </a:prstGeom>
            <a:noFill/>
            <a:ln w="25400" cap="flat">
              <a:solidFill>
                <a:srgbClr val="414141"/>
              </a:solidFill>
              <a:prstDash val="sysDash"/>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DB2BB962-E982-C04E-976B-2914080D8660}"/>
                </a:ext>
              </a:extLst>
            </p:cNvPr>
            <p:cNvCxnSpPr/>
            <p:nvPr/>
          </p:nvCxnSpPr>
          <p:spPr>
            <a:xfrm>
              <a:off x="7353760" y="3290421"/>
              <a:ext cx="414776" cy="491162"/>
            </a:xfrm>
            <a:prstGeom prst="straightConnector1">
              <a:avLst/>
            </a:prstGeom>
            <a:noFill/>
            <a:ln w="25400" cap="flat">
              <a:solidFill>
                <a:srgbClr val="414141"/>
              </a:solidFill>
              <a:prstDash val="sysDash"/>
              <a:miter lim="400000"/>
              <a:tailEnd type="triangle"/>
            </a:ln>
            <a:effectLst/>
            <a:sp3d/>
          </p:spPr>
          <p:style>
            <a:lnRef idx="0">
              <a:scrgbClr r="0" g="0" b="0"/>
            </a:lnRef>
            <a:fillRef idx="0">
              <a:scrgbClr r="0" g="0" b="0"/>
            </a:fillRef>
            <a:effectRef idx="0">
              <a:scrgbClr r="0" g="0" b="0"/>
            </a:effectRef>
            <a:fontRef idx="none"/>
          </p:style>
        </p:cxnSp>
      </p:grpSp>
      <p:grpSp>
        <p:nvGrpSpPr>
          <p:cNvPr id="5" name="Group 4">
            <a:extLst>
              <a:ext uri="{FF2B5EF4-FFF2-40B4-BE49-F238E27FC236}">
                <a16:creationId xmlns:a16="http://schemas.microsoft.com/office/drawing/2014/main" id="{F0D37176-CB92-BD49-8626-8D11439C70F0}"/>
              </a:ext>
            </a:extLst>
          </p:cNvPr>
          <p:cNvGrpSpPr/>
          <p:nvPr/>
        </p:nvGrpSpPr>
        <p:grpSpPr>
          <a:xfrm>
            <a:off x="8343101" y="3016771"/>
            <a:ext cx="3609043" cy="2104245"/>
            <a:chOff x="8343101" y="3016771"/>
            <a:chExt cx="3609043" cy="2104245"/>
          </a:xfrm>
        </p:grpSpPr>
        <p:sp>
          <p:nvSpPr>
            <p:cNvPr id="47" name="Oval 46">
              <a:extLst>
                <a:ext uri="{FF2B5EF4-FFF2-40B4-BE49-F238E27FC236}">
                  <a16:creationId xmlns:a16="http://schemas.microsoft.com/office/drawing/2014/main" id="{051AFC7F-9E52-D34D-9936-6E12AB81EFDD}"/>
                </a:ext>
              </a:extLst>
            </p:cNvPr>
            <p:cNvSpPr/>
            <p:nvPr/>
          </p:nvSpPr>
          <p:spPr>
            <a:xfrm>
              <a:off x="9099318" y="3016771"/>
              <a:ext cx="274320" cy="27432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48" name="Oval 47">
              <a:extLst>
                <a:ext uri="{FF2B5EF4-FFF2-40B4-BE49-F238E27FC236}">
                  <a16:creationId xmlns:a16="http://schemas.microsoft.com/office/drawing/2014/main" id="{A3B63850-84B8-0E4F-B22E-AA2AAC7A0C83}"/>
                </a:ext>
              </a:extLst>
            </p:cNvPr>
            <p:cNvSpPr/>
            <p:nvPr/>
          </p:nvSpPr>
          <p:spPr>
            <a:xfrm>
              <a:off x="9001931" y="3933067"/>
              <a:ext cx="274320" cy="27432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49" name="Oval 48">
              <a:extLst>
                <a:ext uri="{FF2B5EF4-FFF2-40B4-BE49-F238E27FC236}">
                  <a16:creationId xmlns:a16="http://schemas.microsoft.com/office/drawing/2014/main" id="{DF9BD303-ED3B-B34B-983B-B64EC958F98A}"/>
                </a:ext>
              </a:extLst>
            </p:cNvPr>
            <p:cNvSpPr/>
            <p:nvPr/>
          </p:nvSpPr>
          <p:spPr>
            <a:xfrm>
              <a:off x="9833724" y="3846923"/>
              <a:ext cx="274320" cy="27432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50" name="Oval 49">
              <a:extLst>
                <a:ext uri="{FF2B5EF4-FFF2-40B4-BE49-F238E27FC236}">
                  <a16:creationId xmlns:a16="http://schemas.microsoft.com/office/drawing/2014/main" id="{F50FD182-BA3A-0D4D-9BC2-506F715FEB98}"/>
                </a:ext>
              </a:extLst>
            </p:cNvPr>
            <p:cNvSpPr/>
            <p:nvPr/>
          </p:nvSpPr>
          <p:spPr>
            <a:xfrm>
              <a:off x="9184801" y="4846696"/>
              <a:ext cx="274320" cy="27432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cxnSp>
          <p:nvCxnSpPr>
            <p:cNvPr id="51" name="Straight Connector 50">
              <a:extLst>
                <a:ext uri="{FF2B5EF4-FFF2-40B4-BE49-F238E27FC236}">
                  <a16:creationId xmlns:a16="http://schemas.microsoft.com/office/drawing/2014/main" id="{881AAC9D-6009-634D-8D49-E57053290B35}"/>
                </a:ext>
              </a:extLst>
            </p:cNvPr>
            <p:cNvCxnSpPr>
              <a:stCxn id="47" idx="5"/>
              <a:endCxn id="49" idx="1"/>
            </p:cNvCxnSpPr>
            <p:nvPr/>
          </p:nvCxnSpPr>
          <p:spPr>
            <a:xfrm>
              <a:off x="9333465" y="3250918"/>
              <a:ext cx="540432" cy="636178"/>
            </a:xfrm>
            <a:prstGeom prst="line">
              <a:avLst/>
            </a:prstGeom>
            <a:noFill/>
            <a:ln w="19050" cap="flat">
              <a:solidFill>
                <a:srgbClr val="414141"/>
              </a:solidFill>
              <a:prstDash val="solid"/>
              <a:miter lim="400000"/>
            </a:ln>
            <a:effectLst/>
            <a:sp3d/>
          </p:spPr>
          <p:style>
            <a:lnRef idx="0">
              <a:scrgbClr r="0" g="0" b="0"/>
            </a:lnRef>
            <a:fillRef idx="0">
              <a:scrgbClr r="0" g="0" b="0"/>
            </a:fillRef>
            <a:effectRef idx="0">
              <a:scrgbClr r="0" g="0" b="0"/>
            </a:effectRef>
            <a:fontRef idx="none"/>
          </p:style>
        </p:cxnSp>
        <p:cxnSp>
          <p:nvCxnSpPr>
            <p:cNvPr id="52" name="Straight Connector 51">
              <a:extLst>
                <a:ext uri="{FF2B5EF4-FFF2-40B4-BE49-F238E27FC236}">
                  <a16:creationId xmlns:a16="http://schemas.microsoft.com/office/drawing/2014/main" id="{FB7DBD29-2B06-A74E-AB1F-31B4DFD3251E}"/>
                </a:ext>
              </a:extLst>
            </p:cNvPr>
            <p:cNvCxnSpPr>
              <a:cxnSpLocks/>
              <a:stCxn id="48" idx="6"/>
              <a:endCxn id="49" idx="2"/>
            </p:cNvCxnSpPr>
            <p:nvPr/>
          </p:nvCxnSpPr>
          <p:spPr>
            <a:xfrm flipV="1">
              <a:off x="9276251" y="3984083"/>
              <a:ext cx="557473" cy="86144"/>
            </a:xfrm>
            <a:prstGeom prst="line">
              <a:avLst/>
            </a:prstGeom>
            <a:noFill/>
            <a:ln w="19050" cap="flat">
              <a:solidFill>
                <a:srgbClr val="414141"/>
              </a:solidFill>
              <a:prstDash val="solid"/>
              <a:miter lim="400000"/>
            </a:ln>
            <a:effectLst/>
            <a:sp3d/>
          </p:spPr>
          <p:style>
            <a:lnRef idx="0">
              <a:scrgbClr r="0" g="0" b="0"/>
            </a:lnRef>
            <a:fillRef idx="0">
              <a:scrgbClr r="0" g="0" b="0"/>
            </a:fillRef>
            <a:effectRef idx="0">
              <a:scrgbClr r="0" g="0" b="0"/>
            </a:effectRef>
            <a:fontRef idx="none"/>
          </p:style>
        </p:cxnSp>
        <p:cxnSp>
          <p:nvCxnSpPr>
            <p:cNvPr id="53" name="Straight Connector 52">
              <a:extLst>
                <a:ext uri="{FF2B5EF4-FFF2-40B4-BE49-F238E27FC236}">
                  <a16:creationId xmlns:a16="http://schemas.microsoft.com/office/drawing/2014/main" id="{03FE4BCA-039D-624C-80E7-D684E9BADA63}"/>
                </a:ext>
              </a:extLst>
            </p:cNvPr>
            <p:cNvCxnSpPr>
              <a:stCxn id="49" idx="4"/>
              <a:endCxn id="50" idx="0"/>
            </p:cNvCxnSpPr>
            <p:nvPr/>
          </p:nvCxnSpPr>
          <p:spPr>
            <a:xfrm flipH="1">
              <a:off x="9321961" y="4121243"/>
              <a:ext cx="648923" cy="725453"/>
            </a:xfrm>
            <a:prstGeom prst="line">
              <a:avLst/>
            </a:prstGeom>
            <a:noFill/>
            <a:ln w="19050" cap="flat">
              <a:solidFill>
                <a:srgbClr val="414141"/>
              </a:solidFill>
              <a:prstDash val="solid"/>
              <a:miter lim="400000"/>
            </a:ln>
            <a:effectLst/>
            <a:sp3d/>
          </p:spPr>
          <p:style>
            <a:lnRef idx="0">
              <a:scrgbClr r="0" g="0" b="0"/>
            </a:lnRef>
            <a:fillRef idx="0">
              <a:scrgbClr r="0" g="0" b="0"/>
            </a:fillRef>
            <a:effectRef idx="0">
              <a:scrgbClr r="0" g="0" b="0"/>
            </a:effectRef>
            <a:fontRef idx="none"/>
          </p:style>
        </p:cxnSp>
        <p:grpSp>
          <p:nvGrpSpPr>
            <p:cNvPr id="69" name="Group 68">
              <a:extLst>
                <a:ext uri="{FF2B5EF4-FFF2-40B4-BE49-F238E27FC236}">
                  <a16:creationId xmlns:a16="http://schemas.microsoft.com/office/drawing/2014/main" id="{12320866-31A8-A247-895A-DCEA02462D6E}"/>
                </a:ext>
              </a:extLst>
            </p:cNvPr>
            <p:cNvGrpSpPr/>
            <p:nvPr/>
          </p:nvGrpSpPr>
          <p:grpSpPr>
            <a:xfrm>
              <a:off x="11051060" y="3740150"/>
              <a:ext cx="632523" cy="457200"/>
              <a:chOff x="10197101" y="3829621"/>
              <a:chExt cx="632523" cy="457200"/>
            </a:xfrm>
          </p:grpSpPr>
          <p:grpSp>
            <p:nvGrpSpPr>
              <p:cNvPr id="54" name="Group 53">
                <a:extLst>
                  <a:ext uri="{FF2B5EF4-FFF2-40B4-BE49-F238E27FC236}">
                    <a16:creationId xmlns:a16="http://schemas.microsoft.com/office/drawing/2014/main" id="{DEB3360A-31DF-0642-BCF8-1C8DC69C334A}"/>
                  </a:ext>
                </a:extLst>
              </p:cNvPr>
              <p:cNvGrpSpPr/>
              <p:nvPr/>
            </p:nvGrpSpPr>
            <p:grpSpPr>
              <a:xfrm rot="5400000">
                <a:off x="10037081" y="3989641"/>
                <a:ext cx="457200" cy="137160"/>
                <a:chOff x="1389303" y="5866372"/>
                <a:chExt cx="457200" cy="137160"/>
              </a:xfrm>
            </p:grpSpPr>
            <p:sp>
              <p:nvSpPr>
                <p:cNvPr id="55" name="Oval 54">
                  <a:extLst>
                    <a:ext uri="{FF2B5EF4-FFF2-40B4-BE49-F238E27FC236}">
                      <a16:creationId xmlns:a16="http://schemas.microsoft.com/office/drawing/2014/main" id="{79A75251-90DA-3742-A440-A74425FB107F}"/>
                    </a:ext>
                  </a:extLst>
                </p:cNvPr>
                <p:cNvSpPr/>
                <p:nvPr/>
              </p:nvSpPr>
              <p:spPr>
                <a:xfrm>
                  <a:off x="1425346"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56" name="Oval 55">
                  <a:extLst>
                    <a:ext uri="{FF2B5EF4-FFF2-40B4-BE49-F238E27FC236}">
                      <a16:creationId xmlns:a16="http://schemas.microsoft.com/office/drawing/2014/main" id="{B2E91085-86D9-6C4B-9F88-B32153423DCD}"/>
                    </a:ext>
                  </a:extLst>
                </p:cNvPr>
                <p:cNvSpPr/>
                <p:nvPr/>
              </p:nvSpPr>
              <p:spPr>
                <a:xfrm>
                  <a:off x="1564564"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57" name="Oval 56">
                  <a:extLst>
                    <a:ext uri="{FF2B5EF4-FFF2-40B4-BE49-F238E27FC236}">
                      <a16:creationId xmlns:a16="http://schemas.microsoft.com/office/drawing/2014/main" id="{D1A11AB6-19F3-2048-8C1E-3FDEB74D1437}"/>
                    </a:ext>
                  </a:extLst>
                </p:cNvPr>
                <p:cNvSpPr/>
                <p:nvPr/>
              </p:nvSpPr>
              <p:spPr>
                <a:xfrm>
                  <a:off x="1708925" y="5894586"/>
                  <a:ext cx="91440" cy="91440"/>
                </a:xfrm>
                <a:prstGeom prst="ellipse">
                  <a:avLst/>
                </a:prstGeom>
                <a:solidFill>
                  <a:srgbClr val="00B0F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58" name="Rounded Rectangle 57">
                  <a:extLst>
                    <a:ext uri="{FF2B5EF4-FFF2-40B4-BE49-F238E27FC236}">
                      <a16:creationId xmlns:a16="http://schemas.microsoft.com/office/drawing/2014/main" id="{F6114DF7-B084-8B4A-B79C-850D69D939B3}"/>
                    </a:ext>
                  </a:extLst>
                </p:cNvPr>
                <p:cNvSpPr/>
                <p:nvPr/>
              </p:nvSpPr>
              <p:spPr>
                <a:xfrm>
                  <a:off x="1389303" y="5866372"/>
                  <a:ext cx="457200" cy="137160"/>
                </a:xfrm>
                <a:prstGeom prst="roundRect">
                  <a:avLst/>
                </a:prstGeom>
                <a:no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p:grpSp>
            <p:nvGrpSpPr>
              <p:cNvPr id="59" name="Group 58">
                <a:extLst>
                  <a:ext uri="{FF2B5EF4-FFF2-40B4-BE49-F238E27FC236}">
                    <a16:creationId xmlns:a16="http://schemas.microsoft.com/office/drawing/2014/main" id="{72A9C2E6-0601-CF48-B0FA-89A03B4552D9}"/>
                  </a:ext>
                </a:extLst>
              </p:cNvPr>
              <p:cNvGrpSpPr/>
              <p:nvPr/>
            </p:nvGrpSpPr>
            <p:grpSpPr>
              <a:xfrm rot="5400000">
                <a:off x="10284719" y="3989641"/>
                <a:ext cx="457200" cy="137160"/>
                <a:chOff x="1389303" y="5866372"/>
                <a:chExt cx="457200" cy="137160"/>
              </a:xfrm>
            </p:grpSpPr>
            <p:sp>
              <p:nvSpPr>
                <p:cNvPr id="60" name="Oval 59">
                  <a:extLst>
                    <a:ext uri="{FF2B5EF4-FFF2-40B4-BE49-F238E27FC236}">
                      <a16:creationId xmlns:a16="http://schemas.microsoft.com/office/drawing/2014/main" id="{00187E3B-AB70-6043-BE1A-F29A853C43A1}"/>
                    </a:ext>
                  </a:extLst>
                </p:cNvPr>
                <p:cNvSpPr/>
                <p:nvPr/>
              </p:nvSpPr>
              <p:spPr>
                <a:xfrm>
                  <a:off x="1425346" y="5894586"/>
                  <a:ext cx="91440" cy="91440"/>
                </a:xfrm>
                <a:prstGeom prst="ellipse">
                  <a:avLst/>
                </a:prstGeom>
                <a:solidFill>
                  <a:srgbClr val="00B05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61" name="Oval 60">
                  <a:extLst>
                    <a:ext uri="{FF2B5EF4-FFF2-40B4-BE49-F238E27FC236}">
                      <a16:creationId xmlns:a16="http://schemas.microsoft.com/office/drawing/2014/main" id="{A1DDFF08-954C-264A-B4C9-56848CA17AFC}"/>
                    </a:ext>
                  </a:extLst>
                </p:cNvPr>
                <p:cNvSpPr/>
                <p:nvPr/>
              </p:nvSpPr>
              <p:spPr>
                <a:xfrm>
                  <a:off x="1564564" y="5894586"/>
                  <a:ext cx="91440" cy="91440"/>
                </a:xfrm>
                <a:prstGeom prst="ellipse">
                  <a:avLst/>
                </a:prstGeom>
                <a:solidFill>
                  <a:srgbClr val="00B05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62" name="Oval 61">
                  <a:extLst>
                    <a:ext uri="{FF2B5EF4-FFF2-40B4-BE49-F238E27FC236}">
                      <a16:creationId xmlns:a16="http://schemas.microsoft.com/office/drawing/2014/main" id="{23A3C2C4-DE57-7042-A6FB-FB847D571F99}"/>
                    </a:ext>
                  </a:extLst>
                </p:cNvPr>
                <p:cNvSpPr/>
                <p:nvPr/>
              </p:nvSpPr>
              <p:spPr>
                <a:xfrm>
                  <a:off x="1708925" y="5894586"/>
                  <a:ext cx="91440" cy="91440"/>
                </a:xfrm>
                <a:prstGeom prst="ellipse">
                  <a:avLst/>
                </a:prstGeom>
                <a:solidFill>
                  <a:srgbClr val="00B050"/>
                </a:solidFill>
                <a:ln w="9525" cap="flat" cmpd="sng" algn="ctr">
                  <a:solidFill>
                    <a:srgbClr val="00B0F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63" name="Rounded Rectangle 62">
                  <a:extLst>
                    <a:ext uri="{FF2B5EF4-FFF2-40B4-BE49-F238E27FC236}">
                      <a16:creationId xmlns:a16="http://schemas.microsoft.com/office/drawing/2014/main" id="{8966A9A3-53D0-7745-BCF6-1FF690844633}"/>
                    </a:ext>
                  </a:extLst>
                </p:cNvPr>
                <p:cNvSpPr/>
                <p:nvPr/>
              </p:nvSpPr>
              <p:spPr>
                <a:xfrm>
                  <a:off x="1389303" y="5866372"/>
                  <a:ext cx="457200" cy="137160"/>
                </a:xfrm>
                <a:prstGeom prst="roundRect">
                  <a:avLst/>
                </a:prstGeom>
                <a:noFill/>
                <a:ln w="9525" cap="flat" cmpd="sng" algn="ctr">
                  <a:solidFill>
                    <a:srgbClr val="00B05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p:grpSp>
            <p:nvGrpSpPr>
              <p:cNvPr id="64" name="Group 63">
                <a:extLst>
                  <a:ext uri="{FF2B5EF4-FFF2-40B4-BE49-F238E27FC236}">
                    <a16:creationId xmlns:a16="http://schemas.microsoft.com/office/drawing/2014/main" id="{238213F7-8CCB-5446-BFC7-D6E31288418B}"/>
                  </a:ext>
                </a:extLst>
              </p:cNvPr>
              <p:cNvGrpSpPr/>
              <p:nvPr/>
            </p:nvGrpSpPr>
            <p:grpSpPr>
              <a:xfrm rot="5400000">
                <a:off x="10532444" y="3989641"/>
                <a:ext cx="457200" cy="137160"/>
                <a:chOff x="1389303" y="5866372"/>
                <a:chExt cx="457200" cy="137160"/>
              </a:xfrm>
            </p:grpSpPr>
            <p:sp>
              <p:nvSpPr>
                <p:cNvPr id="65" name="Oval 64">
                  <a:extLst>
                    <a:ext uri="{FF2B5EF4-FFF2-40B4-BE49-F238E27FC236}">
                      <a16:creationId xmlns:a16="http://schemas.microsoft.com/office/drawing/2014/main" id="{3E5F01EB-25D6-7C46-9D07-A43EBB700A47}"/>
                    </a:ext>
                  </a:extLst>
                </p:cNvPr>
                <p:cNvSpPr/>
                <p:nvPr/>
              </p:nvSpPr>
              <p:spPr>
                <a:xfrm>
                  <a:off x="1425346" y="5894586"/>
                  <a:ext cx="91440" cy="91440"/>
                </a:xfrm>
                <a:prstGeom prst="ellipse">
                  <a:avLst/>
                </a:prstGeom>
                <a:solidFill>
                  <a:srgbClr val="002060"/>
                </a:solidFill>
                <a:ln w="952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66" name="Oval 65">
                  <a:extLst>
                    <a:ext uri="{FF2B5EF4-FFF2-40B4-BE49-F238E27FC236}">
                      <a16:creationId xmlns:a16="http://schemas.microsoft.com/office/drawing/2014/main" id="{56D55B24-0C4A-8A45-ADE5-5CD66DEDE090}"/>
                    </a:ext>
                  </a:extLst>
                </p:cNvPr>
                <p:cNvSpPr/>
                <p:nvPr/>
              </p:nvSpPr>
              <p:spPr>
                <a:xfrm>
                  <a:off x="1564564" y="5894586"/>
                  <a:ext cx="91440" cy="91440"/>
                </a:xfrm>
                <a:prstGeom prst="ellipse">
                  <a:avLst/>
                </a:prstGeom>
                <a:solidFill>
                  <a:srgbClr val="002060"/>
                </a:solidFill>
                <a:ln w="952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67" name="Oval 66">
                  <a:extLst>
                    <a:ext uri="{FF2B5EF4-FFF2-40B4-BE49-F238E27FC236}">
                      <a16:creationId xmlns:a16="http://schemas.microsoft.com/office/drawing/2014/main" id="{A83DCAD2-5529-9D4A-B0FE-CA6772C9F2EC}"/>
                    </a:ext>
                  </a:extLst>
                </p:cNvPr>
                <p:cNvSpPr/>
                <p:nvPr/>
              </p:nvSpPr>
              <p:spPr>
                <a:xfrm>
                  <a:off x="1708925" y="5894586"/>
                  <a:ext cx="91440" cy="91440"/>
                </a:xfrm>
                <a:prstGeom prst="ellipse">
                  <a:avLst/>
                </a:prstGeom>
                <a:solidFill>
                  <a:srgbClr val="002060"/>
                </a:solidFill>
                <a:ln w="952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68" name="Rounded Rectangle 67">
                  <a:extLst>
                    <a:ext uri="{FF2B5EF4-FFF2-40B4-BE49-F238E27FC236}">
                      <a16:creationId xmlns:a16="http://schemas.microsoft.com/office/drawing/2014/main" id="{14CEDF22-6CCA-4D4D-B528-6D9ADF349B91}"/>
                    </a:ext>
                  </a:extLst>
                </p:cNvPr>
                <p:cNvSpPr/>
                <p:nvPr/>
              </p:nvSpPr>
              <p:spPr>
                <a:xfrm>
                  <a:off x="1389303" y="5866372"/>
                  <a:ext cx="457200" cy="137160"/>
                </a:xfrm>
                <a:prstGeom prst="roundRect">
                  <a:avLst/>
                </a:prstGeom>
                <a:noFill/>
                <a:ln w="952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p:grpSp>
        <p:grpSp>
          <p:nvGrpSpPr>
            <p:cNvPr id="70" name="Group 69">
              <a:extLst>
                <a:ext uri="{FF2B5EF4-FFF2-40B4-BE49-F238E27FC236}">
                  <a16:creationId xmlns:a16="http://schemas.microsoft.com/office/drawing/2014/main" id="{B6E42B92-11A3-BF4F-96B4-39C32D227531}"/>
                </a:ext>
              </a:extLst>
            </p:cNvPr>
            <p:cNvGrpSpPr/>
            <p:nvPr/>
          </p:nvGrpSpPr>
          <p:grpSpPr>
            <a:xfrm rot="5400000">
              <a:off x="10644545" y="3909059"/>
              <a:ext cx="457200" cy="137160"/>
              <a:chOff x="1389303" y="5866372"/>
              <a:chExt cx="457200" cy="137160"/>
            </a:xfrm>
          </p:grpSpPr>
          <p:sp>
            <p:nvSpPr>
              <p:cNvPr id="71" name="Oval 70">
                <a:extLst>
                  <a:ext uri="{FF2B5EF4-FFF2-40B4-BE49-F238E27FC236}">
                    <a16:creationId xmlns:a16="http://schemas.microsoft.com/office/drawing/2014/main" id="{854420C3-6ADE-C54D-8BF2-5946D1359AD2}"/>
                  </a:ext>
                </a:extLst>
              </p:cNvPr>
              <p:cNvSpPr/>
              <p:nvPr/>
            </p:nvSpPr>
            <p:spPr>
              <a:xfrm>
                <a:off x="1425346" y="5894586"/>
                <a:ext cx="91440" cy="91440"/>
              </a:xfrm>
              <a:prstGeom prst="ellipse">
                <a:avLst/>
              </a:prstGeom>
              <a:solidFill>
                <a:srgbClr val="FF0000"/>
              </a:solidFill>
              <a:ln w="9525"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72" name="Oval 71">
                <a:extLst>
                  <a:ext uri="{FF2B5EF4-FFF2-40B4-BE49-F238E27FC236}">
                    <a16:creationId xmlns:a16="http://schemas.microsoft.com/office/drawing/2014/main" id="{BF2508ED-1F0E-8A43-B356-B266AA6E471B}"/>
                  </a:ext>
                </a:extLst>
              </p:cNvPr>
              <p:cNvSpPr/>
              <p:nvPr/>
            </p:nvSpPr>
            <p:spPr>
              <a:xfrm>
                <a:off x="1564564" y="5894586"/>
                <a:ext cx="91440" cy="91440"/>
              </a:xfrm>
              <a:prstGeom prst="ellipse">
                <a:avLst/>
              </a:prstGeom>
              <a:solidFill>
                <a:srgbClr val="FF0000"/>
              </a:solidFill>
              <a:ln w="9525"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73" name="Oval 72">
                <a:extLst>
                  <a:ext uri="{FF2B5EF4-FFF2-40B4-BE49-F238E27FC236}">
                    <a16:creationId xmlns:a16="http://schemas.microsoft.com/office/drawing/2014/main" id="{CD7944BF-DAD7-FA47-BB12-6C7D56BFDC51}"/>
                  </a:ext>
                </a:extLst>
              </p:cNvPr>
              <p:cNvSpPr/>
              <p:nvPr/>
            </p:nvSpPr>
            <p:spPr>
              <a:xfrm>
                <a:off x="1708925" y="5894586"/>
                <a:ext cx="91440" cy="91440"/>
              </a:xfrm>
              <a:prstGeom prst="ellipse">
                <a:avLst/>
              </a:prstGeom>
              <a:solidFill>
                <a:srgbClr val="FF0000"/>
              </a:solidFill>
              <a:ln w="9525"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74" name="Rounded Rectangle 73">
                <a:extLst>
                  <a:ext uri="{FF2B5EF4-FFF2-40B4-BE49-F238E27FC236}">
                    <a16:creationId xmlns:a16="http://schemas.microsoft.com/office/drawing/2014/main" id="{B20F0C91-58D5-0F44-9704-3068D6F36C51}"/>
                  </a:ext>
                </a:extLst>
              </p:cNvPr>
              <p:cNvSpPr/>
              <p:nvPr/>
            </p:nvSpPr>
            <p:spPr>
              <a:xfrm>
                <a:off x="1389303" y="5866372"/>
                <a:ext cx="457200" cy="137160"/>
              </a:xfrm>
              <a:prstGeom prst="roundRect">
                <a:avLst/>
              </a:prstGeom>
              <a:noFill/>
              <a:ln w="9525"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p:grpSp>
          <p:nvGrpSpPr>
            <p:cNvPr id="75" name="Group 74">
              <a:extLst>
                <a:ext uri="{FF2B5EF4-FFF2-40B4-BE49-F238E27FC236}">
                  <a16:creationId xmlns:a16="http://schemas.microsoft.com/office/drawing/2014/main" id="{D2B2C25E-BEF5-5248-A7EF-21A5D270DDB7}"/>
                </a:ext>
              </a:extLst>
            </p:cNvPr>
            <p:cNvGrpSpPr/>
            <p:nvPr/>
          </p:nvGrpSpPr>
          <p:grpSpPr>
            <a:xfrm rot="5400000">
              <a:off x="9980346" y="3900170"/>
              <a:ext cx="457200" cy="137160"/>
              <a:chOff x="1389303" y="5866372"/>
              <a:chExt cx="457200" cy="137160"/>
            </a:xfrm>
          </p:grpSpPr>
          <p:sp>
            <p:nvSpPr>
              <p:cNvPr id="76" name="Oval 75">
                <a:extLst>
                  <a:ext uri="{FF2B5EF4-FFF2-40B4-BE49-F238E27FC236}">
                    <a16:creationId xmlns:a16="http://schemas.microsoft.com/office/drawing/2014/main" id="{7B744C91-D2A0-674E-962F-A3E79019FDBC}"/>
                  </a:ext>
                </a:extLst>
              </p:cNvPr>
              <p:cNvSpPr/>
              <p:nvPr/>
            </p:nvSpPr>
            <p:spPr>
              <a:xfrm>
                <a:off x="1425346" y="5894586"/>
                <a:ext cx="91440" cy="91440"/>
              </a:xfrm>
              <a:prstGeom prst="ellipse">
                <a:avLst/>
              </a:prstGeom>
              <a:solidFill>
                <a:srgbClr val="C00000"/>
              </a:solidFill>
              <a:ln w="9525" cap="flat" cmpd="sng" algn="ctr">
                <a:solidFill>
                  <a:srgbClr val="C0000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77" name="Oval 76">
                <a:extLst>
                  <a:ext uri="{FF2B5EF4-FFF2-40B4-BE49-F238E27FC236}">
                    <a16:creationId xmlns:a16="http://schemas.microsoft.com/office/drawing/2014/main" id="{46EF4C65-00E7-3B4E-B995-6B600D2879AB}"/>
                  </a:ext>
                </a:extLst>
              </p:cNvPr>
              <p:cNvSpPr/>
              <p:nvPr/>
            </p:nvSpPr>
            <p:spPr>
              <a:xfrm>
                <a:off x="1564564" y="5894586"/>
                <a:ext cx="91440" cy="91440"/>
              </a:xfrm>
              <a:prstGeom prst="ellipse">
                <a:avLst/>
              </a:prstGeom>
              <a:solidFill>
                <a:srgbClr val="C00000"/>
              </a:solidFill>
              <a:ln w="9525" cap="flat" cmpd="sng" algn="ctr">
                <a:solidFill>
                  <a:srgbClr val="C0000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78" name="Oval 77">
                <a:extLst>
                  <a:ext uri="{FF2B5EF4-FFF2-40B4-BE49-F238E27FC236}">
                    <a16:creationId xmlns:a16="http://schemas.microsoft.com/office/drawing/2014/main" id="{81F1F6A8-8D68-2347-909E-4D7359C68BB3}"/>
                  </a:ext>
                </a:extLst>
              </p:cNvPr>
              <p:cNvSpPr/>
              <p:nvPr/>
            </p:nvSpPr>
            <p:spPr>
              <a:xfrm>
                <a:off x="1708925" y="5894586"/>
                <a:ext cx="91440" cy="91440"/>
              </a:xfrm>
              <a:prstGeom prst="ellipse">
                <a:avLst/>
              </a:prstGeom>
              <a:solidFill>
                <a:srgbClr val="C00000"/>
              </a:solidFill>
              <a:ln w="9525" cap="flat" cmpd="sng" algn="ctr">
                <a:solidFill>
                  <a:srgbClr val="C0000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dirty="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79" name="Rounded Rectangle 78">
                <a:extLst>
                  <a:ext uri="{FF2B5EF4-FFF2-40B4-BE49-F238E27FC236}">
                    <a16:creationId xmlns:a16="http://schemas.microsoft.com/office/drawing/2014/main" id="{0D3FF552-08E6-1A44-8165-51DD78A63A50}"/>
                  </a:ext>
                </a:extLst>
              </p:cNvPr>
              <p:cNvSpPr/>
              <p:nvPr/>
            </p:nvSpPr>
            <p:spPr>
              <a:xfrm>
                <a:off x="1389303" y="5866372"/>
                <a:ext cx="457200" cy="137160"/>
              </a:xfrm>
              <a:prstGeom prst="roundRect">
                <a:avLst/>
              </a:prstGeom>
              <a:noFill/>
              <a:ln w="9525" cap="flat" cmpd="sng" algn="ctr">
                <a:solidFill>
                  <a:srgbClr val="C0000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gr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FB232C-9E1D-1E4C-AFF2-B413391E863C}"/>
                    </a:ext>
                  </a:extLst>
                </p:cNvPr>
                <p:cNvSpPr txBox="1"/>
                <p:nvPr/>
              </p:nvSpPr>
              <p:spPr>
                <a:xfrm>
                  <a:off x="10267580" y="3813500"/>
                  <a:ext cx="1684564"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1500" b="0" i="1" u="none" strike="noStrike" cap="none" spc="0" normalizeH="0" baseline="0" smtClean="0">
                            <a:ln>
                              <a:noFill/>
                            </a:ln>
                            <a:solidFill>
                              <a:srgbClr val="414141"/>
                            </a:solidFill>
                            <a:effectLst/>
                            <a:uFillTx/>
                            <a:latin typeface="Cambria Math" panose="02040503050406030204" pitchFamily="18" charset="0"/>
                            <a:sym typeface="Palatino"/>
                          </a:rPr>
                          <m:t>=</m:t>
                        </m:r>
                        <m:r>
                          <a:rPr kumimoji="0" lang="en-US" sz="15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𝜑</m:t>
                        </m:r>
                        <m:r>
                          <a:rPr kumimoji="0" lang="en-US" sz="15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                        )</m:t>
                        </m:r>
                      </m:oMath>
                    </m:oMathPara>
                  </a14:m>
                  <a:endParaRPr kumimoji="0" lang="en-US" sz="1500" b="0" i="0" u="none" strike="noStrike" cap="none" spc="0" normalizeH="0" baseline="0" dirty="0">
                    <a:ln>
                      <a:noFill/>
                    </a:ln>
                    <a:solidFill>
                      <a:srgbClr val="414141"/>
                    </a:solidFill>
                    <a:effectLst/>
                    <a:uFillTx/>
                    <a:sym typeface="Palatino"/>
                  </a:endParaRPr>
                </a:p>
              </p:txBody>
            </p:sp>
          </mc:Choice>
          <mc:Fallback xmlns="">
            <p:sp>
              <p:nvSpPr>
                <p:cNvPr id="80" name="TextBox 79">
                  <a:extLst>
                    <a:ext uri="{FF2B5EF4-FFF2-40B4-BE49-F238E27FC236}">
                      <a16:creationId xmlns:a16="http://schemas.microsoft.com/office/drawing/2014/main" id="{97FB232C-9E1D-1E4C-AFF2-B413391E863C}"/>
                    </a:ext>
                  </a:extLst>
                </p:cNvPr>
                <p:cNvSpPr txBox="1">
                  <a:spLocks noRot="1" noChangeAspect="1" noMove="1" noResize="1" noEditPoints="1" noAdjustHandles="1" noChangeArrowheads="1" noChangeShapeType="1" noTextEdit="1"/>
                </p:cNvSpPr>
                <p:nvPr/>
              </p:nvSpPr>
              <p:spPr>
                <a:xfrm>
                  <a:off x="10267580" y="3813500"/>
                  <a:ext cx="1684564" cy="333425"/>
                </a:xfrm>
                <a:prstGeom prst="rect">
                  <a:avLst/>
                </a:prstGeom>
                <a:blipFill>
                  <a:blip r:embed="rId3"/>
                  <a:stretch>
                    <a:fillRect b="-11111"/>
                  </a:stretch>
                </a:blipFill>
                <a:ln w="12700" cap="flat">
                  <a:noFill/>
                  <a:miter lim="400000"/>
                </a:ln>
                <a:effectLst/>
              </p:spPr>
              <p:txBody>
                <a:bodyPr/>
                <a:lstStyle/>
                <a:p>
                  <a:r>
                    <a:rPr lang="en-US">
                      <a:noFill/>
                    </a:rPr>
                    <a:t> </a:t>
                  </a:r>
                </a:p>
              </p:txBody>
            </p:sp>
          </mc:Fallback>
        </mc:AlternateContent>
        <p:pic>
          <p:nvPicPr>
            <p:cNvPr id="81" name="Graphic 80" descr="Arrow: Straight with solid fill">
              <a:extLst>
                <a:ext uri="{FF2B5EF4-FFF2-40B4-BE49-F238E27FC236}">
                  <a16:creationId xmlns:a16="http://schemas.microsoft.com/office/drawing/2014/main" id="{CDB39574-8F21-BF44-86C4-0206BFE8ED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8343101" y="3773708"/>
              <a:ext cx="445260" cy="445260"/>
            </a:xfrm>
            <a:prstGeom prst="rect">
              <a:avLst/>
            </a:prstGeom>
          </p:spPr>
        </p:pic>
      </p:grpSp>
      <p:sp>
        <p:nvSpPr>
          <p:cNvPr id="83" name="Text Placeholder 2">
            <a:extLst>
              <a:ext uri="{FF2B5EF4-FFF2-40B4-BE49-F238E27FC236}">
                <a16:creationId xmlns:a16="http://schemas.microsoft.com/office/drawing/2014/main" id="{CA00629E-C714-F645-879B-94C3FB3AA328}"/>
              </a:ext>
            </a:extLst>
          </p:cNvPr>
          <p:cNvSpPr>
            <a:spLocks noGrp="1"/>
          </p:cNvSpPr>
          <p:nvPr>
            <p:ph type="body" idx="1"/>
          </p:nvPr>
        </p:nvSpPr>
        <p:spPr>
          <a:xfrm>
            <a:off x="239856" y="1644651"/>
            <a:ext cx="6311345" cy="4485513"/>
          </a:xfrm>
        </p:spPr>
        <p:txBody>
          <a:bodyPr/>
          <a:lstStyle/>
          <a:p>
            <a:r>
              <a:rPr lang="en-US" dirty="0"/>
              <a:t>Each vertex computes a new embedding by </a:t>
            </a:r>
            <a:r>
              <a:rPr lang="en-US" dirty="0">
                <a:solidFill>
                  <a:srgbClr val="C00000"/>
                </a:solidFill>
              </a:rPr>
              <a:t>aggregating</a:t>
            </a:r>
            <a:r>
              <a:rPr lang="en-US" dirty="0"/>
              <a:t> features (messages) from its neighbors.</a:t>
            </a:r>
          </a:p>
          <a:p>
            <a:pPr lvl="1"/>
            <a:r>
              <a:rPr lang="en-US" dirty="0"/>
              <a:t>Inputs: graph data (</a:t>
            </a:r>
            <a:r>
              <a:rPr lang="en-US" dirty="0" err="1"/>
              <a:t>csr</a:t>
            </a:r>
            <a:r>
              <a:rPr lang="en-US" dirty="0"/>
              <a:t>, csc etc.); feature matrix (each row for each vertex).</a:t>
            </a:r>
          </a:p>
          <a:p>
            <a:r>
              <a:rPr lang="en-US" dirty="0"/>
              <a:t>Example: Graph Convolution Network (GCN)</a:t>
            </a:r>
          </a:p>
          <a:p>
            <a:pPr lvl="1"/>
            <a:endParaRPr lang="en-US" dirty="0"/>
          </a:p>
        </p:txBody>
      </p:sp>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61AEC307-2520-C546-962E-6B601745D662}"/>
                  </a:ext>
                </a:extLst>
              </p:cNvPr>
              <p:cNvSpPr txBox="1"/>
              <p:nvPr/>
            </p:nvSpPr>
            <p:spPr>
              <a:xfrm>
                <a:off x="1397495" y="4946988"/>
                <a:ext cx="3657604" cy="810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Sup>
                        <m:sSubSupPr>
                          <m:ctrlPr>
                            <a:rPr kumimoji="0" lang="en-US" sz="1800" b="0" i="1" u="none" strike="noStrike" cap="none" spc="0" normalizeH="0" baseline="0" smtClean="0">
                              <a:ln>
                                <a:noFill/>
                              </a:ln>
                              <a:solidFill>
                                <a:srgbClr val="414141"/>
                              </a:solidFill>
                              <a:effectLst/>
                              <a:uFillTx/>
                              <a:latin typeface="Cambria Math" panose="02040503050406030204" pitchFamily="18" charset="0"/>
                              <a:sym typeface="Palatino"/>
                            </a:rPr>
                          </m:ctrlPr>
                        </m:sSubSupPr>
                        <m:e>
                          <m:r>
                            <a:rPr kumimoji="0" lang="en-US" sz="1800" b="0" i="1" u="none" strike="noStrike" cap="none" spc="0" normalizeH="0" baseline="0" smtClean="0">
                              <a:ln>
                                <a:noFill/>
                              </a:ln>
                              <a:solidFill>
                                <a:srgbClr val="414141"/>
                              </a:solidFill>
                              <a:effectLst/>
                              <a:uFillTx/>
                              <a:latin typeface="Cambria Math" panose="02040503050406030204" pitchFamily="18" charset="0"/>
                              <a:sym typeface="Palatino"/>
                            </a:rPr>
                            <m:t>h</m:t>
                          </m:r>
                        </m:e>
                        <m:sub>
                          <m:r>
                            <a:rPr kumimoji="0" lang="en-US" sz="1800" b="0" i="1" u="none" strike="noStrike" cap="none" spc="0" normalizeH="0" baseline="0" smtClean="0">
                              <a:ln>
                                <a:noFill/>
                              </a:ln>
                              <a:solidFill>
                                <a:srgbClr val="414141"/>
                              </a:solidFill>
                              <a:effectLst/>
                              <a:uFillTx/>
                              <a:latin typeface="Cambria Math" panose="02040503050406030204" pitchFamily="18" charset="0"/>
                              <a:sym typeface="Palatino"/>
                            </a:rPr>
                            <m:t>𝑣</m:t>
                          </m:r>
                        </m:sub>
                        <m:sup>
                          <m:d>
                            <m:dPr>
                              <m:ctrlPr>
                                <a:rPr kumimoji="0" lang="en-US" sz="1800" b="0" i="1" u="none" strike="noStrike" cap="none" spc="0" normalizeH="0" baseline="0" smtClean="0">
                                  <a:ln>
                                    <a:noFill/>
                                  </a:ln>
                                  <a:solidFill>
                                    <a:srgbClr val="414141"/>
                                  </a:solidFill>
                                  <a:effectLst/>
                                  <a:uFillTx/>
                                  <a:latin typeface="Cambria Math" panose="02040503050406030204" pitchFamily="18" charset="0"/>
                                  <a:sym typeface="Palatino"/>
                                </a:rPr>
                              </m:ctrlPr>
                            </m:dPr>
                            <m:e>
                              <m:r>
                                <a:rPr kumimoji="0" lang="en-US" sz="1800" b="0" i="1" u="none" strike="noStrike" cap="none" spc="0" normalizeH="0" baseline="0" smtClean="0">
                                  <a:ln>
                                    <a:noFill/>
                                  </a:ln>
                                  <a:solidFill>
                                    <a:srgbClr val="414141"/>
                                  </a:solidFill>
                                  <a:effectLst/>
                                  <a:uFillTx/>
                                  <a:latin typeface="Cambria Math" panose="02040503050406030204" pitchFamily="18" charset="0"/>
                                  <a:sym typeface="Palatino"/>
                                </a:rPr>
                                <m:t>𝑙</m:t>
                              </m:r>
                              <m:r>
                                <a:rPr kumimoji="0" lang="en-US" sz="1800" b="0" i="1" u="none" strike="noStrike" cap="none" spc="0" normalizeH="0" baseline="0" smtClean="0">
                                  <a:ln>
                                    <a:noFill/>
                                  </a:ln>
                                  <a:solidFill>
                                    <a:srgbClr val="414141"/>
                                  </a:solidFill>
                                  <a:effectLst/>
                                  <a:uFillTx/>
                                  <a:latin typeface="Cambria Math" panose="02040503050406030204" pitchFamily="18" charset="0"/>
                                  <a:sym typeface="Palatino"/>
                                </a:rPr>
                                <m:t>+1</m:t>
                              </m:r>
                            </m:e>
                          </m:d>
                        </m:sup>
                      </m:sSubSup>
                      <m:r>
                        <a:rPr kumimoji="0" lang="en-US" sz="1800" b="0" i="1" u="none" strike="noStrike" cap="none" spc="0" normalizeH="0" baseline="0" smtClean="0">
                          <a:ln>
                            <a:noFill/>
                          </a:ln>
                          <a:solidFill>
                            <a:srgbClr val="414141"/>
                          </a:solidFill>
                          <a:effectLst/>
                          <a:uFillTx/>
                          <a:latin typeface="Cambria Math" panose="02040503050406030204" pitchFamily="18" charset="0"/>
                          <a:sym typeface="Palatino"/>
                        </a:rPr>
                        <m:t>=</m:t>
                      </m:r>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𝜎</m:t>
                      </m:r>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m:t>
                      </m:r>
                      <m:nary>
                        <m:naryPr>
                          <m:chr m:val="∑"/>
                          <m:supHide m:val="on"/>
                          <m:ctrlP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ctrlPr>
                        </m:naryPr>
                        <m:sub>
                          <m:r>
                            <m:rPr>
                              <m:brk m:alnAt="7"/>
                            </m:rP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𝑢</m:t>
                          </m:r>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m:t>
                          </m:r>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𝑁</m:t>
                          </m:r>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m:t>
                          </m:r>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𝑣</m:t>
                          </m:r>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m:t>
                          </m:r>
                        </m:sub>
                        <m:sup/>
                        <m:e>
                          <m:f>
                            <m:fPr>
                              <m:ctrlP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ctrlPr>
                            </m:fPr>
                            <m:num>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1</m:t>
                              </m:r>
                            </m:num>
                            <m:den>
                              <m:rad>
                                <m:radPr>
                                  <m:degHide m:val="on"/>
                                  <m:ctrlP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ctrlPr>
                                </m:radPr>
                                <m:deg/>
                                <m:e>
                                  <m:sSub>
                                    <m:sSubPr>
                                      <m:ctrlP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ctrlPr>
                                    </m:sSubPr>
                                    <m:e>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𝑑</m:t>
                                      </m:r>
                                    </m:e>
                                    <m:sub>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𝑣</m:t>
                                      </m:r>
                                    </m:sub>
                                  </m:sSub>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m:t>
                                  </m:r>
                                  <m:sSub>
                                    <m:sSubPr>
                                      <m:ctrlP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ctrlPr>
                                    </m:sSubPr>
                                    <m:e>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𝑑</m:t>
                                      </m:r>
                                    </m:e>
                                    <m:sub>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𝑢</m:t>
                                      </m:r>
                                    </m:sub>
                                  </m:sSub>
                                </m:e>
                              </m:rad>
                            </m:den>
                          </m:f>
                          <m:sSup>
                            <m:sSupPr>
                              <m:ctrlP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ctrlPr>
                            </m:sSupPr>
                            <m:e>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h</m:t>
                              </m:r>
                            </m:e>
                            <m:sup>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m:t>
                              </m:r>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𝑙</m:t>
                              </m:r>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m:t>
                              </m:r>
                            </m:sup>
                          </m:sSup>
                          <m:sSup>
                            <m:sSupPr>
                              <m:ctrlP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ctrlPr>
                            </m:sSupPr>
                            <m:e>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𝑊</m:t>
                              </m:r>
                            </m:e>
                            <m:sup>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m:t>
                              </m:r>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𝑙</m:t>
                              </m:r>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m:t>
                              </m:r>
                            </m:sup>
                          </m:sSup>
                        </m:e>
                      </m:nary>
                      <m:r>
                        <a:rPr kumimoji="0" lang="en-US" sz="1800" b="0" i="1" u="none" strike="noStrike" cap="none" spc="0" normalizeH="0" baseline="0" smtClean="0">
                          <a:ln>
                            <a:noFill/>
                          </a:ln>
                          <a:solidFill>
                            <a:srgbClr val="414141"/>
                          </a:solidFill>
                          <a:effectLst/>
                          <a:uFillTx/>
                          <a:latin typeface="Cambria Math" panose="02040503050406030204" pitchFamily="18" charset="0"/>
                          <a:ea typeface="Cambria Math" panose="02040503050406030204" pitchFamily="18" charset="0"/>
                          <a:sym typeface="Palatino"/>
                        </a:rPr>
                        <m:t>)</m:t>
                      </m:r>
                    </m:oMath>
                  </m:oMathPara>
                </a14:m>
                <a:endParaRPr kumimoji="0" lang="en-US" sz="1800" b="0" i="0" u="none" strike="noStrike" cap="none" spc="0" normalizeH="0" baseline="0" dirty="0">
                  <a:ln>
                    <a:noFill/>
                  </a:ln>
                  <a:solidFill>
                    <a:srgbClr val="414141"/>
                  </a:solidFill>
                  <a:effectLst/>
                  <a:uFillTx/>
                  <a:sym typeface="Palatino"/>
                </a:endParaRPr>
              </a:p>
            </p:txBody>
          </p:sp>
        </mc:Choice>
        <mc:Fallback xmlns="">
          <p:sp>
            <p:nvSpPr>
              <p:cNvPr id="85" name="TextBox 84">
                <a:extLst>
                  <a:ext uri="{FF2B5EF4-FFF2-40B4-BE49-F238E27FC236}">
                    <a16:creationId xmlns:a16="http://schemas.microsoft.com/office/drawing/2014/main" id="{61AEC307-2520-C546-962E-6B601745D662}"/>
                  </a:ext>
                </a:extLst>
              </p:cNvPr>
              <p:cNvSpPr txBox="1">
                <a:spLocks noRot="1" noChangeAspect="1" noMove="1" noResize="1" noEditPoints="1" noAdjustHandles="1" noChangeArrowheads="1" noChangeShapeType="1" noTextEdit="1"/>
              </p:cNvSpPr>
              <p:nvPr/>
            </p:nvSpPr>
            <p:spPr>
              <a:xfrm>
                <a:off x="1397495" y="4946988"/>
                <a:ext cx="3657604" cy="810478"/>
              </a:xfrm>
              <a:prstGeom prst="rect">
                <a:avLst/>
              </a:prstGeom>
              <a:blipFill>
                <a:blip r:embed="rId6"/>
                <a:stretch>
                  <a:fillRect l="-346" t="-113846" b="-153846"/>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9723348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B2360F2E-918D-F140-825E-32776A02D902}"/>
              </a:ext>
            </a:extLst>
          </p:cNvPr>
          <p:cNvSpPr/>
          <p:nvPr/>
        </p:nvSpPr>
        <p:spPr>
          <a:xfrm>
            <a:off x="7767587" y="4313787"/>
            <a:ext cx="2829828" cy="1953929"/>
          </a:xfrm>
          <a:prstGeom prst="rect">
            <a:avLst/>
          </a:prstGeom>
          <a:noFill/>
          <a:ln w="12700" cap="flat">
            <a:solidFill>
              <a:srgbClr val="0432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4" name="Rectangle 13">
            <a:extLst>
              <a:ext uri="{FF2B5EF4-FFF2-40B4-BE49-F238E27FC236}">
                <a16:creationId xmlns:a16="http://schemas.microsoft.com/office/drawing/2014/main" id="{20109CD6-0B1E-BE4E-A066-C3E379975C89}"/>
              </a:ext>
            </a:extLst>
          </p:cNvPr>
          <p:cNvSpPr/>
          <p:nvPr/>
        </p:nvSpPr>
        <p:spPr>
          <a:xfrm>
            <a:off x="8832630" y="2928498"/>
            <a:ext cx="667505" cy="831850"/>
          </a:xfrm>
          <a:prstGeom prst="rect">
            <a:avLst/>
          </a:prstGeom>
          <a:noFill/>
          <a:ln w="12700" cap="flat">
            <a:solidFill>
              <a:srgbClr val="0432FF"/>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2" name="Title 1">
            <a:extLst>
              <a:ext uri="{FF2B5EF4-FFF2-40B4-BE49-F238E27FC236}">
                <a16:creationId xmlns:a16="http://schemas.microsoft.com/office/drawing/2014/main" id="{65AEFCF4-85DF-3C45-9AE6-723508198645}"/>
              </a:ext>
            </a:extLst>
          </p:cNvPr>
          <p:cNvSpPr>
            <a:spLocks noGrp="1"/>
          </p:cNvSpPr>
          <p:nvPr>
            <p:ph type="title"/>
          </p:nvPr>
        </p:nvSpPr>
        <p:spPr/>
        <p:txBody>
          <a:bodyPr/>
          <a:lstStyle/>
          <a:p>
            <a:r>
              <a:rPr lang="en-US" dirty="0" err="1"/>
              <a:t>Cuda</a:t>
            </a:r>
            <a:r>
              <a:rPr lang="en-US" dirty="0"/>
              <a:t>: Programming GPU</a:t>
            </a:r>
          </a:p>
        </p:txBody>
      </p:sp>
      <p:sp>
        <p:nvSpPr>
          <p:cNvPr id="3" name="Text Placeholder 2">
            <a:extLst>
              <a:ext uri="{FF2B5EF4-FFF2-40B4-BE49-F238E27FC236}">
                <a16:creationId xmlns:a16="http://schemas.microsoft.com/office/drawing/2014/main" id="{38020DDF-3582-0746-BAD9-5744EF6A96F8}"/>
              </a:ext>
            </a:extLst>
          </p:cNvPr>
          <p:cNvSpPr>
            <a:spLocks noGrp="1"/>
          </p:cNvSpPr>
          <p:nvPr>
            <p:ph type="body" idx="1"/>
          </p:nvPr>
        </p:nvSpPr>
        <p:spPr>
          <a:xfrm>
            <a:off x="497321" y="1658549"/>
            <a:ext cx="5598679" cy="4861007"/>
          </a:xfrm>
        </p:spPr>
        <p:txBody>
          <a:bodyPr/>
          <a:lstStyle/>
          <a:p>
            <a:r>
              <a:rPr lang="en-US" dirty="0"/>
              <a:t>Thread </a:t>
            </a:r>
            <a:r>
              <a:rPr lang="en-US" dirty="0">
                <a:effectLst>
                  <a:reflection endPos="0" dir="5400000" sy="-100000" algn="bl" rotWithShape="0"/>
                </a:effectLst>
              </a:rPr>
              <a:t>hierarchy</a:t>
            </a:r>
            <a:endParaRPr lang="en-US" dirty="0"/>
          </a:p>
          <a:p>
            <a:pPr lvl="1"/>
            <a:r>
              <a:rPr lang="en-US" sz="2000" dirty="0" err="1"/>
              <a:t>Cuda</a:t>
            </a:r>
            <a:r>
              <a:rPr lang="en-US" sz="2000" dirty="0"/>
              <a:t> thread</a:t>
            </a:r>
          </a:p>
          <a:p>
            <a:pPr lvl="1"/>
            <a:r>
              <a:rPr lang="en-US" sz="2000" dirty="0"/>
              <a:t>Thread block</a:t>
            </a:r>
          </a:p>
          <a:p>
            <a:pPr lvl="1"/>
            <a:r>
              <a:rPr lang="en-US" sz="2000" dirty="0"/>
              <a:t>Grid (kernel)</a:t>
            </a:r>
          </a:p>
          <a:p>
            <a:r>
              <a:rPr lang="en-US" dirty="0"/>
              <a:t>Each </a:t>
            </a:r>
            <a:r>
              <a:rPr lang="en-US" dirty="0" err="1"/>
              <a:t>cuda</a:t>
            </a:r>
            <a:r>
              <a:rPr lang="en-US" dirty="0"/>
              <a:t> thread is </a:t>
            </a:r>
            <a:r>
              <a:rPr lang="en-US" i="1" dirty="0">
                <a:solidFill>
                  <a:srgbClr val="C00000"/>
                </a:solidFill>
              </a:rPr>
              <a:t>independent</a:t>
            </a:r>
            <a:r>
              <a:rPr lang="en-US" dirty="0"/>
              <a:t> from others in the programming model.</a:t>
            </a:r>
          </a:p>
          <a:p>
            <a:pPr lvl="1"/>
            <a:r>
              <a:rPr lang="en-US" sz="2000" dirty="0" err="1"/>
              <a:t>Cuda</a:t>
            </a:r>
            <a:r>
              <a:rPr lang="en-US" sz="2000" dirty="0"/>
              <a:t> allows you to define different control flow path in different </a:t>
            </a:r>
            <a:r>
              <a:rPr lang="en-US" sz="2000" dirty="0" err="1"/>
              <a:t>cuda</a:t>
            </a:r>
            <a:r>
              <a:rPr lang="en-US" sz="2000" dirty="0"/>
              <a:t> thread.</a:t>
            </a:r>
          </a:p>
        </p:txBody>
      </p:sp>
      <p:sp>
        <p:nvSpPr>
          <p:cNvPr id="4" name="Freeform 3">
            <a:extLst>
              <a:ext uri="{FF2B5EF4-FFF2-40B4-BE49-F238E27FC236}">
                <a16:creationId xmlns:a16="http://schemas.microsoft.com/office/drawing/2014/main" id="{F3B0B68F-A28C-324F-A3DA-DC6ABDEA29C0}"/>
              </a:ext>
            </a:extLst>
          </p:cNvPr>
          <p:cNvSpPr/>
          <p:nvPr/>
        </p:nvSpPr>
        <p:spPr>
          <a:xfrm>
            <a:off x="9140637" y="2053008"/>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5" name="Freeform 4">
            <a:extLst>
              <a:ext uri="{FF2B5EF4-FFF2-40B4-BE49-F238E27FC236}">
                <a16:creationId xmlns:a16="http://schemas.microsoft.com/office/drawing/2014/main" id="{7F8E4CAD-AA60-4643-843F-6CA4E4A07AFE}"/>
              </a:ext>
            </a:extLst>
          </p:cNvPr>
          <p:cNvSpPr/>
          <p:nvPr/>
        </p:nvSpPr>
        <p:spPr>
          <a:xfrm>
            <a:off x="8919525" y="3008229"/>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6" name="Freeform 5">
            <a:extLst>
              <a:ext uri="{FF2B5EF4-FFF2-40B4-BE49-F238E27FC236}">
                <a16:creationId xmlns:a16="http://schemas.microsoft.com/office/drawing/2014/main" id="{C8A7CC6B-0600-F841-BCBB-576B74DF2A6B}"/>
              </a:ext>
            </a:extLst>
          </p:cNvPr>
          <p:cNvSpPr/>
          <p:nvPr/>
        </p:nvSpPr>
        <p:spPr>
          <a:xfrm>
            <a:off x="9057411" y="3008229"/>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7" name="Freeform 6">
            <a:extLst>
              <a:ext uri="{FF2B5EF4-FFF2-40B4-BE49-F238E27FC236}">
                <a16:creationId xmlns:a16="http://schemas.microsoft.com/office/drawing/2014/main" id="{C2992C6D-BE0D-1A4E-A37C-35449C58206C}"/>
              </a:ext>
            </a:extLst>
          </p:cNvPr>
          <p:cNvSpPr/>
          <p:nvPr/>
        </p:nvSpPr>
        <p:spPr>
          <a:xfrm>
            <a:off x="9209811" y="3008229"/>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8" name="Freeform 7">
            <a:extLst>
              <a:ext uri="{FF2B5EF4-FFF2-40B4-BE49-F238E27FC236}">
                <a16:creationId xmlns:a16="http://schemas.microsoft.com/office/drawing/2014/main" id="{52EA3962-3AD8-9847-84F8-66D7A65107A1}"/>
              </a:ext>
            </a:extLst>
          </p:cNvPr>
          <p:cNvSpPr/>
          <p:nvPr/>
        </p:nvSpPr>
        <p:spPr>
          <a:xfrm>
            <a:off x="8919524" y="3413857"/>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9" name="Freeform 8">
            <a:extLst>
              <a:ext uri="{FF2B5EF4-FFF2-40B4-BE49-F238E27FC236}">
                <a16:creationId xmlns:a16="http://schemas.microsoft.com/office/drawing/2014/main" id="{7FD616B8-69C9-8241-9085-BF1F3B4ED9BC}"/>
              </a:ext>
            </a:extLst>
          </p:cNvPr>
          <p:cNvSpPr/>
          <p:nvPr/>
        </p:nvSpPr>
        <p:spPr>
          <a:xfrm>
            <a:off x="9057411" y="3405827"/>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10" name="Freeform 9">
            <a:extLst>
              <a:ext uri="{FF2B5EF4-FFF2-40B4-BE49-F238E27FC236}">
                <a16:creationId xmlns:a16="http://schemas.microsoft.com/office/drawing/2014/main" id="{5CE33927-784F-CD41-9802-44657489E6F9}"/>
              </a:ext>
            </a:extLst>
          </p:cNvPr>
          <p:cNvSpPr/>
          <p:nvPr/>
        </p:nvSpPr>
        <p:spPr>
          <a:xfrm>
            <a:off x="9209811" y="3413857"/>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11" name="Freeform 10">
            <a:extLst>
              <a:ext uri="{FF2B5EF4-FFF2-40B4-BE49-F238E27FC236}">
                <a16:creationId xmlns:a16="http://schemas.microsoft.com/office/drawing/2014/main" id="{0E70F182-9E9A-3149-B139-5457023C8CB7}"/>
              </a:ext>
            </a:extLst>
          </p:cNvPr>
          <p:cNvSpPr/>
          <p:nvPr/>
        </p:nvSpPr>
        <p:spPr>
          <a:xfrm>
            <a:off x="9361754" y="3008229"/>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12" name="Freeform 11">
            <a:extLst>
              <a:ext uri="{FF2B5EF4-FFF2-40B4-BE49-F238E27FC236}">
                <a16:creationId xmlns:a16="http://schemas.microsoft.com/office/drawing/2014/main" id="{893EFD47-D752-644E-AECA-0A0EAEC5B548}"/>
              </a:ext>
            </a:extLst>
          </p:cNvPr>
          <p:cNvSpPr/>
          <p:nvPr/>
        </p:nvSpPr>
        <p:spPr>
          <a:xfrm>
            <a:off x="9366376" y="3405827"/>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15" name="Rectangle 14">
            <a:extLst>
              <a:ext uri="{FF2B5EF4-FFF2-40B4-BE49-F238E27FC236}">
                <a16:creationId xmlns:a16="http://schemas.microsoft.com/office/drawing/2014/main" id="{4FCD90B8-C6C0-E343-8BB0-1164A04947A5}"/>
              </a:ext>
            </a:extLst>
          </p:cNvPr>
          <p:cNvSpPr/>
          <p:nvPr/>
        </p:nvSpPr>
        <p:spPr>
          <a:xfrm>
            <a:off x="7843995" y="4398587"/>
            <a:ext cx="667505" cy="831850"/>
          </a:xfrm>
          <a:prstGeom prst="rect">
            <a:avLst/>
          </a:prstGeom>
          <a:noFill/>
          <a:ln w="12700" cap="flat">
            <a:solidFill>
              <a:srgbClr val="0432FF"/>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6" name="Freeform 15">
            <a:extLst>
              <a:ext uri="{FF2B5EF4-FFF2-40B4-BE49-F238E27FC236}">
                <a16:creationId xmlns:a16="http://schemas.microsoft.com/office/drawing/2014/main" id="{D4180850-B5D6-4F4C-B89E-88684F17DE45}"/>
              </a:ext>
            </a:extLst>
          </p:cNvPr>
          <p:cNvSpPr/>
          <p:nvPr/>
        </p:nvSpPr>
        <p:spPr>
          <a:xfrm>
            <a:off x="7914484" y="447674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17" name="Freeform 16">
            <a:extLst>
              <a:ext uri="{FF2B5EF4-FFF2-40B4-BE49-F238E27FC236}">
                <a16:creationId xmlns:a16="http://schemas.microsoft.com/office/drawing/2014/main" id="{2289F00C-F491-2147-952F-D8DA28B101C8}"/>
              </a:ext>
            </a:extLst>
          </p:cNvPr>
          <p:cNvSpPr/>
          <p:nvPr/>
        </p:nvSpPr>
        <p:spPr>
          <a:xfrm>
            <a:off x="8052370" y="447674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18" name="Freeform 17">
            <a:extLst>
              <a:ext uri="{FF2B5EF4-FFF2-40B4-BE49-F238E27FC236}">
                <a16:creationId xmlns:a16="http://schemas.microsoft.com/office/drawing/2014/main" id="{9B325247-FA78-0D45-A58E-270606F6692F}"/>
              </a:ext>
            </a:extLst>
          </p:cNvPr>
          <p:cNvSpPr/>
          <p:nvPr/>
        </p:nvSpPr>
        <p:spPr>
          <a:xfrm>
            <a:off x="8204770" y="447674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19" name="Freeform 18">
            <a:extLst>
              <a:ext uri="{FF2B5EF4-FFF2-40B4-BE49-F238E27FC236}">
                <a16:creationId xmlns:a16="http://schemas.microsoft.com/office/drawing/2014/main" id="{AE8AE8FD-EAFD-9149-8BED-28FE6718760B}"/>
              </a:ext>
            </a:extLst>
          </p:cNvPr>
          <p:cNvSpPr/>
          <p:nvPr/>
        </p:nvSpPr>
        <p:spPr>
          <a:xfrm>
            <a:off x="7914483" y="488237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0" name="Freeform 19">
            <a:extLst>
              <a:ext uri="{FF2B5EF4-FFF2-40B4-BE49-F238E27FC236}">
                <a16:creationId xmlns:a16="http://schemas.microsoft.com/office/drawing/2014/main" id="{8E3F2293-2D9F-C246-BBDD-576583ED39DB}"/>
              </a:ext>
            </a:extLst>
          </p:cNvPr>
          <p:cNvSpPr/>
          <p:nvPr/>
        </p:nvSpPr>
        <p:spPr>
          <a:xfrm>
            <a:off x="8052370" y="487434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1" name="Freeform 20">
            <a:extLst>
              <a:ext uri="{FF2B5EF4-FFF2-40B4-BE49-F238E27FC236}">
                <a16:creationId xmlns:a16="http://schemas.microsoft.com/office/drawing/2014/main" id="{8587207F-6A0F-AB4B-944E-693841AF9C9D}"/>
              </a:ext>
            </a:extLst>
          </p:cNvPr>
          <p:cNvSpPr/>
          <p:nvPr/>
        </p:nvSpPr>
        <p:spPr>
          <a:xfrm>
            <a:off x="8204770" y="488237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2" name="Freeform 21">
            <a:extLst>
              <a:ext uri="{FF2B5EF4-FFF2-40B4-BE49-F238E27FC236}">
                <a16:creationId xmlns:a16="http://schemas.microsoft.com/office/drawing/2014/main" id="{5155B762-446D-7641-BB74-C19211EF239D}"/>
              </a:ext>
            </a:extLst>
          </p:cNvPr>
          <p:cNvSpPr/>
          <p:nvPr/>
        </p:nvSpPr>
        <p:spPr>
          <a:xfrm>
            <a:off x="8356713" y="447674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3" name="Freeform 22">
            <a:extLst>
              <a:ext uri="{FF2B5EF4-FFF2-40B4-BE49-F238E27FC236}">
                <a16:creationId xmlns:a16="http://schemas.microsoft.com/office/drawing/2014/main" id="{101B08C0-41E8-A34F-8402-B9270FD00542}"/>
              </a:ext>
            </a:extLst>
          </p:cNvPr>
          <p:cNvSpPr/>
          <p:nvPr/>
        </p:nvSpPr>
        <p:spPr>
          <a:xfrm>
            <a:off x="8361335" y="487434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4" name="Rectangle 23">
            <a:extLst>
              <a:ext uri="{FF2B5EF4-FFF2-40B4-BE49-F238E27FC236}">
                <a16:creationId xmlns:a16="http://schemas.microsoft.com/office/drawing/2014/main" id="{C017B21C-9268-674B-9FB1-1689F5097F72}"/>
              </a:ext>
            </a:extLst>
          </p:cNvPr>
          <p:cNvSpPr/>
          <p:nvPr/>
        </p:nvSpPr>
        <p:spPr>
          <a:xfrm>
            <a:off x="8832630" y="4398587"/>
            <a:ext cx="667505" cy="831850"/>
          </a:xfrm>
          <a:prstGeom prst="rect">
            <a:avLst/>
          </a:prstGeom>
          <a:noFill/>
          <a:ln w="12700" cap="flat">
            <a:solidFill>
              <a:srgbClr val="0432FF"/>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25" name="Freeform 24">
            <a:extLst>
              <a:ext uri="{FF2B5EF4-FFF2-40B4-BE49-F238E27FC236}">
                <a16:creationId xmlns:a16="http://schemas.microsoft.com/office/drawing/2014/main" id="{93A1945B-663C-874C-8690-B99C3303537D}"/>
              </a:ext>
            </a:extLst>
          </p:cNvPr>
          <p:cNvSpPr/>
          <p:nvPr/>
        </p:nvSpPr>
        <p:spPr>
          <a:xfrm>
            <a:off x="8919525" y="4478318"/>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6" name="Freeform 25">
            <a:extLst>
              <a:ext uri="{FF2B5EF4-FFF2-40B4-BE49-F238E27FC236}">
                <a16:creationId xmlns:a16="http://schemas.microsoft.com/office/drawing/2014/main" id="{266817D9-CE00-8044-8414-324316E69279}"/>
              </a:ext>
            </a:extLst>
          </p:cNvPr>
          <p:cNvSpPr/>
          <p:nvPr/>
        </p:nvSpPr>
        <p:spPr>
          <a:xfrm>
            <a:off x="9057411" y="4478318"/>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7" name="Freeform 26">
            <a:extLst>
              <a:ext uri="{FF2B5EF4-FFF2-40B4-BE49-F238E27FC236}">
                <a16:creationId xmlns:a16="http://schemas.microsoft.com/office/drawing/2014/main" id="{D5D7E34F-5AA3-214F-85A5-58DF884EB266}"/>
              </a:ext>
            </a:extLst>
          </p:cNvPr>
          <p:cNvSpPr/>
          <p:nvPr/>
        </p:nvSpPr>
        <p:spPr>
          <a:xfrm>
            <a:off x="9209811" y="4478318"/>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8" name="Freeform 27">
            <a:extLst>
              <a:ext uri="{FF2B5EF4-FFF2-40B4-BE49-F238E27FC236}">
                <a16:creationId xmlns:a16="http://schemas.microsoft.com/office/drawing/2014/main" id="{9E994089-C9AA-BB4A-BDD5-CFD700017EBA}"/>
              </a:ext>
            </a:extLst>
          </p:cNvPr>
          <p:cNvSpPr/>
          <p:nvPr/>
        </p:nvSpPr>
        <p:spPr>
          <a:xfrm>
            <a:off x="8919524" y="4883946"/>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9" name="Freeform 28">
            <a:extLst>
              <a:ext uri="{FF2B5EF4-FFF2-40B4-BE49-F238E27FC236}">
                <a16:creationId xmlns:a16="http://schemas.microsoft.com/office/drawing/2014/main" id="{57DAEDD3-4FFE-134E-AA4F-8A2FF6725563}"/>
              </a:ext>
            </a:extLst>
          </p:cNvPr>
          <p:cNvSpPr/>
          <p:nvPr/>
        </p:nvSpPr>
        <p:spPr>
          <a:xfrm>
            <a:off x="9057411" y="4875916"/>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0" name="Freeform 29">
            <a:extLst>
              <a:ext uri="{FF2B5EF4-FFF2-40B4-BE49-F238E27FC236}">
                <a16:creationId xmlns:a16="http://schemas.microsoft.com/office/drawing/2014/main" id="{6AB3507F-259F-BC4A-903B-4D7775E9800C}"/>
              </a:ext>
            </a:extLst>
          </p:cNvPr>
          <p:cNvSpPr/>
          <p:nvPr/>
        </p:nvSpPr>
        <p:spPr>
          <a:xfrm>
            <a:off x="9209811" y="4883946"/>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1" name="Freeform 30">
            <a:extLst>
              <a:ext uri="{FF2B5EF4-FFF2-40B4-BE49-F238E27FC236}">
                <a16:creationId xmlns:a16="http://schemas.microsoft.com/office/drawing/2014/main" id="{C8F01713-E96A-4644-99B4-E4D77C6C2FC7}"/>
              </a:ext>
            </a:extLst>
          </p:cNvPr>
          <p:cNvSpPr/>
          <p:nvPr/>
        </p:nvSpPr>
        <p:spPr>
          <a:xfrm>
            <a:off x="9361754" y="4478318"/>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2" name="Freeform 31">
            <a:extLst>
              <a:ext uri="{FF2B5EF4-FFF2-40B4-BE49-F238E27FC236}">
                <a16:creationId xmlns:a16="http://schemas.microsoft.com/office/drawing/2014/main" id="{38D94C8E-0CDE-8C49-B371-CB71299BA6BE}"/>
              </a:ext>
            </a:extLst>
          </p:cNvPr>
          <p:cNvSpPr/>
          <p:nvPr/>
        </p:nvSpPr>
        <p:spPr>
          <a:xfrm>
            <a:off x="9366376" y="4875916"/>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3" name="Rectangle 32">
            <a:extLst>
              <a:ext uri="{FF2B5EF4-FFF2-40B4-BE49-F238E27FC236}">
                <a16:creationId xmlns:a16="http://schemas.microsoft.com/office/drawing/2014/main" id="{AFED918B-336A-D249-B066-0A312E05D54F}"/>
              </a:ext>
            </a:extLst>
          </p:cNvPr>
          <p:cNvSpPr/>
          <p:nvPr/>
        </p:nvSpPr>
        <p:spPr>
          <a:xfrm>
            <a:off x="9821265" y="4398587"/>
            <a:ext cx="667505" cy="831850"/>
          </a:xfrm>
          <a:prstGeom prst="rect">
            <a:avLst/>
          </a:prstGeom>
          <a:noFill/>
          <a:ln w="12700" cap="flat">
            <a:solidFill>
              <a:srgbClr val="0432FF"/>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34" name="Freeform 33">
            <a:extLst>
              <a:ext uri="{FF2B5EF4-FFF2-40B4-BE49-F238E27FC236}">
                <a16:creationId xmlns:a16="http://schemas.microsoft.com/office/drawing/2014/main" id="{7A2A7DAA-C691-064B-8C9E-3E1C6B685A95}"/>
              </a:ext>
            </a:extLst>
          </p:cNvPr>
          <p:cNvSpPr/>
          <p:nvPr/>
        </p:nvSpPr>
        <p:spPr>
          <a:xfrm>
            <a:off x="9905581" y="4469364"/>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5" name="Freeform 34">
            <a:extLst>
              <a:ext uri="{FF2B5EF4-FFF2-40B4-BE49-F238E27FC236}">
                <a16:creationId xmlns:a16="http://schemas.microsoft.com/office/drawing/2014/main" id="{9934F095-0266-2D48-9501-0C979B17A6AC}"/>
              </a:ext>
            </a:extLst>
          </p:cNvPr>
          <p:cNvSpPr/>
          <p:nvPr/>
        </p:nvSpPr>
        <p:spPr>
          <a:xfrm>
            <a:off x="10043467" y="4469364"/>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6" name="Freeform 35">
            <a:extLst>
              <a:ext uri="{FF2B5EF4-FFF2-40B4-BE49-F238E27FC236}">
                <a16:creationId xmlns:a16="http://schemas.microsoft.com/office/drawing/2014/main" id="{148844FC-4675-1343-B720-8B0F644ED9B8}"/>
              </a:ext>
            </a:extLst>
          </p:cNvPr>
          <p:cNvSpPr/>
          <p:nvPr/>
        </p:nvSpPr>
        <p:spPr>
          <a:xfrm>
            <a:off x="10195867" y="4469364"/>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7" name="Freeform 36">
            <a:extLst>
              <a:ext uri="{FF2B5EF4-FFF2-40B4-BE49-F238E27FC236}">
                <a16:creationId xmlns:a16="http://schemas.microsoft.com/office/drawing/2014/main" id="{6108D3D8-0E6C-8249-82B1-7B82FFD3866D}"/>
              </a:ext>
            </a:extLst>
          </p:cNvPr>
          <p:cNvSpPr/>
          <p:nvPr/>
        </p:nvSpPr>
        <p:spPr>
          <a:xfrm>
            <a:off x="9905580" y="4874992"/>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8" name="Freeform 37">
            <a:extLst>
              <a:ext uri="{FF2B5EF4-FFF2-40B4-BE49-F238E27FC236}">
                <a16:creationId xmlns:a16="http://schemas.microsoft.com/office/drawing/2014/main" id="{D8A43B5B-7F43-BB46-9DF2-B74E7A160114}"/>
              </a:ext>
            </a:extLst>
          </p:cNvPr>
          <p:cNvSpPr/>
          <p:nvPr/>
        </p:nvSpPr>
        <p:spPr>
          <a:xfrm>
            <a:off x="10043467" y="4866962"/>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9" name="Freeform 38">
            <a:extLst>
              <a:ext uri="{FF2B5EF4-FFF2-40B4-BE49-F238E27FC236}">
                <a16:creationId xmlns:a16="http://schemas.microsoft.com/office/drawing/2014/main" id="{BC9183D9-3E8B-BB49-8B26-4713C8700B65}"/>
              </a:ext>
            </a:extLst>
          </p:cNvPr>
          <p:cNvSpPr/>
          <p:nvPr/>
        </p:nvSpPr>
        <p:spPr>
          <a:xfrm>
            <a:off x="10195867" y="4874992"/>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40" name="Freeform 39">
            <a:extLst>
              <a:ext uri="{FF2B5EF4-FFF2-40B4-BE49-F238E27FC236}">
                <a16:creationId xmlns:a16="http://schemas.microsoft.com/office/drawing/2014/main" id="{A2DB954A-019A-3C44-B0F8-2FB780E89290}"/>
              </a:ext>
            </a:extLst>
          </p:cNvPr>
          <p:cNvSpPr/>
          <p:nvPr/>
        </p:nvSpPr>
        <p:spPr>
          <a:xfrm>
            <a:off x="10347810" y="4469364"/>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41" name="Freeform 40">
            <a:extLst>
              <a:ext uri="{FF2B5EF4-FFF2-40B4-BE49-F238E27FC236}">
                <a16:creationId xmlns:a16="http://schemas.microsoft.com/office/drawing/2014/main" id="{723ABE83-2F7F-1C4E-9980-B443709BC019}"/>
              </a:ext>
            </a:extLst>
          </p:cNvPr>
          <p:cNvSpPr/>
          <p:nvPr/>
        </p:nvSpPr>
        <p:spPr>
          <a:xfrm>
            <a:off x="10352432" y="4866962"/>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42" name="Rectangle 41">
            <a:extLst>
              <a:ext uri="{FF2B5EF4-FFF2-40B4-BE49-F238E27FC236}">
                <a16:creationId xmlns:a16="http://schemas.microsoft.com/office/drawing/2014/main" id="{021FAB67-60F7-4F49-A679-985DCADDB745}"/>
              </a:ext>
            </a:extLst>
          </p:cNvPr>
          <p:cNvSpPr/>
          <p:nvPr/>
        </p:nvSpPr>
        <p:spPr>
          <a:xfrm>
            <a:off x="7843995" y="5347325"/>
            <a:ext cx="667505" cy="831850"/>
          </a:xfrm>
          <a:prstGeom prst="rect">
            <a:avLst/>
          </a:prstGeom>
          <a:noFill/>
          <a:ln w="12700" cap="flat">
            <a:solidFill>
              <a:srgbClr val="0432FF"/>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43" name="Freeform 42">
            <a:extLst>
              <a:ext uri="{FF2B5EF4-FFF2-40B4-BE49-F238E27FC236}">
                <a16:creationId xmlns:a16="http://schemas.microsoft.com/office/drawing/2014/main" id="{395E1F31-4BE9-7442-A8D6-7DE14436CC57}"/>
              </a:ext>
            </a:extLst>
          </p:cNvPr>
          <p:cNvSpPr/>
          <p:nvPr/>
        </p:nvSpPr>
        <p:spPr>
          <a:xfrm>
            <a:off x="7914484" y="542548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44" name="Freeform 43">
            <a:extLst>
              <a:ext uri="{FF2B5EF4-FFF2-40B4-BE49-F238E27FC236}">
                <a16:creationId xmlns:a16="http://schemas.microsoft.com/office/drawing/2014/main" id="{08BEC6B3-8A8B-BF41-AE07-EEDE23B632BA}"/>
              </a:ext>
            </a:extLst>
          </p:cNvPr>
          <p:cNvSpPr/>
          <p:nvPr/>
        </p:nvSpPr>
        <p:spPr>
          <a:xfrm>
            <a:off x="8052370" y="542548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45" name="Freeform 44">
            <a:extLst>
              <a:ext uri="{FF2B5EF4-FFF2-40B4-BE49-F238E27FC236}">
                <a16:creationId xmlns:a16="http://schemas.microsoft.com/office/drawing/2014/main" id="{44343C88-45AF-4A43-8B6E-4495FC337E52}"/>
              </a:ext>
            </a:extLst>
          </p:cNvPr>
          <p:cNvSpPr/>
          <p:nvPr/>
        </p:nvSpPr>
        <p:spPr>
          <a:xfrm>
            <a:off x="8204770" y="542548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46" name="Freeform 45">
            <a:extLst>
              <a:ext uri="{FF2B5EF4-FFF2-40B4-BE49-F238E27FC236}">
                <a16:creationId xmlns:a16="http://schemas.microsoft.com/office/drawing/2014/main" id="{D2692E40-62AA-9943-93EC-03F2CCDDB3E5}"/>
              </a:ext>
            </a:extLst>
          </p:cNvPr>
          <p:cNvSpPr/>
          <p:nvPr/>
        </p:nvSpPr>
        <p:spPr>
          <a:xfrm>
            <a:off x="7914483" y="5831111"/>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47" name="Freeform 46">
            <a:extLst>
              <a:ext uri="{FF2B5EF4-FFF2-40B4-BE49-F238E27FC236}">
                <a16:creationId xmlns:a16="http://schemas.microsoft.com/office/drawing/2014/main" id="{AA77D83D-FFC5-1246-9A40-2CFA2ED7DC40}"/>
              </a:ext>
            </a:extLst>
          </p:cNvPr>
          <p:cNvSpPr/>
          <p:nvPr/>
        </p:nvSpPr>
        <p:spPr>
          <a:xfrm>
            <a:off x="8052370" y="5823081"/>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48" name="Freeform 47">
            <a:extLst>
              <a:ext uri="{FF2B5EF4-FFF2-40B4-BE49-F238E27FC236}">
                <a16:creationId xmlns:a16="http://schemas.microsoft.com/office/drawing/2014/main" id="{13A757E4-72DB-F942-BCF7-2C7B7B3AF500}"/>
              </a:ext>
            </a:extLst>
          </p:cNvPr>
          <p:cNvSpPr/>
          <p:nvPr/>
        </p:nvSpPr>
        <p:spPr>
          <a:xfrm>
            <a:off x="8204770" y="5831111"/>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49" name="Freeform 48">
            <a:extLst>
              <a:ext uri="{FF2B5EF4-FFF2-40B4-BE49-F238E27FC236}">
                <a16:creationId xmlns:a16="http://schemas.microsoft.com/office/drawing/2014/main" id="{A9909971-A62D-E049-A752-D8CC1ABA64ED}"/>
              </a:ext>
            </a:extLst>
          </p:cNvPr>
          <p:cNvSpPr/>
          <p:nvPr/>
        </p:nvSpPr>
        <p:spPr>
          <a:xfrm>
            <a:off x="8356713" y="542548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50" name="Freeform 49">
            <a:extLst>
              <a:ext uri="{FF2B5EF4-FFF2-40B4-BE49-F238E27FC236}">
                <a16:creationId xmlns:a16="http://schemas.microsoft.com/office/drawing/2014/main" id="{18291D7B-65F7-5C4C-A457-FEF217151072}"/>
              </a:ext>
            </a:extLst>
          </p:cNvPr>
          <p:cNvSpPr/>
          <p:nvPr/>
        </p:nvSpPr>
        <p:spPr>
          <a:xfrm>
            <a:off x="8361335" y="5823081"/>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51" name="Rectangle 50">
            <a:extLst>
              <a:ext uri="{FF2B5EF4-FFF2-40B4-BE49-F238E27FC236}">
                <a16:creationId xmlns:a16="http://schemas.microsoft.com/office/drawing/2014/main" id="{4548722C-10B2-B146-9EDE-3C6217EDB965}"/>
              </a:ext>
            </a:extLst>
          </p:cNvPr>
          <p:cNvSpPr/>
          <p:nvPr/>
        </p:nvSpPr>
        <p:spPr>
          <a:xfrm>
            <a:off x="8832630" y="5347325"/>
            <a:ext cx="667505" cy="831850"/>
          </a:xfrm>
          <a:prstGeom prst="rect">
            <a:avLst/>
          </a:prstGeom>
          <a:noFill/>
          <a:ln w="12700" cap="flat">
            <a:solidFill>
              <a:srgbClr val="0432FF"/>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52" name="Freeform 51">
            <a:extLst>
              <a:ext uri="{FF2B5EF4-FFF2-40B4-BE49-F238E27FC236}">
                <a16:creationId xmlns:a16="http://schemas.microsoft.com/office/drawing/2014/main" id="{B3F66CD8-4C9B-C14C-9426-3F8A138333D3}"/>
              </a:ext>
            </a:extLst>
          </p:cNvPr>
          <p:cNvSpPr/>
          <p:nvPr/>
        </p:nvSpPr>
        <p:spPr>
          <a:xfrm>
            <a:off x="8919525" y="5427056"/>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53" name="Freeform 52">
            <a:extLst>
              <a:ext uri="{FF2B5EF4-FFF2-40B4-BE49-F238E27FC236}">
                <a16:creationId xmlns:a16="http://schemas.microsoft.com/office/drawing/2014/main" id="{ADBA0A35-DBF5-8749-92CD-745E2DFC9166}"/>
              </a:ext>
            </a:extLst>
          </p:cNvPr>
          <p:cNvSpPr/>
          <p:nvPr/>
        </p:nvSpPr>
        <p:spPr>
          <a:xfrm>
            <a:off x="9057411" y="5427056"/>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54" name="Freeform 53">
            <a:extLst>
              <a:ext uri="{FF2B5EF4-FFF2-40B4-BE49-F238E27FC236}">
                <a16:creationId xmlns:a16="http://schemas.microsoft.com/office/drawing/2014/main" id="{AFAE4DFE-92CE-0C44-97C6-F9673EF62272}"/>
              </a:ext>
            </a:extLst>
          </p:cNvPr>
          <p:cNvSpPr/>
          <p:nvPr/>
        </p:nvSpPr>
        <p:spPr>
          <a:xfrm>
            <a:off x="9209811" y="5427056"/>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55" name="Freeform 54">
            <a:extLst>
              <a:ext uri="{FF2B5EF4-FFF2-40B4-BE49-F238E27FC236}">
                <a16:creationId xmlns:a16="http://schemas.microsoft.com/office/drawing/2014/main" id="{2F7DCF26-BE35-AF4C-AA47-0EE9980ABB80}"/>
              </a:ext>
            </a:extLst>
          </p:cNvPr>
          <p:cNvSpPr/>
          <p:nvPr/>
        </p:nvSpPr>
        <p:spPr>
          <a:xfrm>
            <a:off x="8919524" y="5832684"/>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56" name="Freeform 55">
            <a:extLst>
              <a:ext uri="{FF2B5EF4-FFF2-40B4-BE49-F238E27FC236}">
                <a16:creationId xmlns:a16="http://schemas.microsoft.com/office/drawing/2014/main" id="{AE5B9E4F-08C7-D248-BDC1-C5AA6028DDF8}"/>
              </a:ext>
            </a:extLst>
          </p:cNvPr>
          <p:cNvSpPr/>
          <p:nvPr/>
        </p:nvSpPr>
        <p:spPr>
          <a:xfrm>
            <a:off x="9057411" y="5824654"/>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57" name="Freeform 56">
            <a:extLst>
              <a:ext uri="{FF2B5EF4-FFF2-40B4-BE49-F238E27FC236}">
                <a16:creationId xmlns:a16="http://schemas.microsoft.com/office/drawing/2014/main" id="{09C6FFD9-845D-614B-A5EC-9F9E29EA863E}"/>
              </a:ext>
            </a:extLst>
          </p:cNvPr>
          <p:cNvSpPr/>
          <p:nvPr/>
        </p:nvSpPr>
        <p:spPr>
          <a:xfrm>
            <a:off x="9209811" y="5832684"/>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58" name="Freeform 57">
            <a:extLst>
              <a:ext uri="{FF2B5EF4-FFF2-40B4-BE49-F238E27FC236}">
                <a16:creationId xmlns:a16="http://schemas.microsoft.com/office/drawing/2014/main" id="{B744038B-B91A-F545-8401-163753B857AC}"/>
              </a:ext>
            </a:extLst>
          </p:cNvPr>
          <p:cNvSpPr/>
          <p:nvPr/>
        </p:nvSpPr>
        <p:spPr>
          <a:xfrm>
            <a:off x="9361754" y="5427056"/>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59" name="Freeform 58">
            <a:extLst>
              <a:ext uri="{FF2B5EF4-FFF2-40B4-BE49-F238E27FC236}">
                <a16:creationId xmlns:a16="http://schemas.microsoft.com/office/drawing/2014/main" id="{D8770B6D-FD6F-B344-92C3-81BEA5DDE5E3}"/>
              </a:ext>
            </a:extLst>
          </p:cNvPr>
          <p:cNvSpPr/>
          <p:nvPr/>
        </p:nvSpPr>
        <p:spPr>
          <a:xfrm>
            <a:off x="9366376" y="5824654"/>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60" name="Rectangle 59">
            <a:extLst>
              <a:ext uri="{FF2B5EF4-FFF2-40B4-BE49-F238E27FC236}">
                <a16:creationId xmlns:a16="http://schemas.microsoft.com/office/drawing/2014/main" id="{01BD1926-16B6-A440-B57B-54F53F2C86C8}"/>
              </a:ext>
            </a:extLst>
          </p:cNvPr>
          <p:cNvSpPr/>
          <p:nvPr/>
        </p:nvSpPr>
        <p:spPr>
          <a:xfrm>
            <a:off x="9821265" y="5347325"/>
            <a:ext cx="667505" cy="831850"/>
          </a:xfrm>
          <a:prstGeom prst="rect">
            <a:avLst/>
          </a:prstGeom>
          <a:noFill/>
          <a:ln w="12700" cap="flat">
            <a:solidFill>
              <a:srgbClr val="0432FF"/>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61" name="Freeform 60">
            <a:extLst>
              <a:ext uri="{FF2B5EF4-FFF2-40B4-BE49-F238E27FC236}">
                <a16:creationId xmlns:a16="http://schemas.microsoft.com/office/drawing/2014/main" id="{9FEB7176-E31A-9949-9DD3-DB9F74E061C1}"/>
              </a:ext>
            </a:extLst>
          </p:cNvPr>
          <p:cNvSpPr/>
          <p:nvPr/>
        </p:nvSpPr>
        <p:spPr>
          <a:xfrm>
            <a:off x="9905581" y="5418102"/>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62" name="Freeform 61">
            <a:extLst>
              <a:ext uri="{FF2B5EF4-FFF2-40B4-BE49-F238E27FC236}">
                <a16:creationId xmlns:a16="http://schemas.microsoft.com/office/drawing/2014/main" id="{FE48C98D-CB9F-AF48-8889-70F93FA1DE44}"/>
              </a:ext>
            </a:extLst>
          </p:cNvPr>
          <p:cNvSpPr/>
          <p:nvPr/>
        </p:nvSpPr>
        <p:spPr>
          <a:xfrm>
            <a:off x="10043467" y="5418102"/>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63" name="Freeform 62">
            <a:extLst>
              <a:ext uri="{FF2B5EF4-FFF2-40B4-BE49-F238E27FC236}">
                <a16:creationId xmlns:a16="http://schemas.microsoft.com/office/drawing/2014/main" id="{59BBFA59-379C-0847-A380-4D48BFB5E5C9}"/>
              </a:ext>
            </a:extLst>
          </p:cNvPr>
          <p:cNvSpPr/>
          <p:nvPr/>
        </p:nvSpPr>
        <p:spPr>
          <a:xfrm>
            <a:off x="10195867" y="5418102"/>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64" name="Freeform 63">
            <a:extLst>
              <a:ext uri="{FF2B5EF4-FFF2-40B4-BE49-F238E27FC236}">
                <a16:creationId xmlns:a16="http://schemas.microsoft.com/office/drawing/2014/main" id="{F5790014-43FF-6B48-8D96-BBB15382485F}"/>
              </a:ext>
            </a:extLst>
          </p:cNvPr>
          <p:cNvSpPr/>
          <p:nvPr/>
        </p:nvSpPr>
        <p:spPr>
          <a:xfrm>
            <a:off x="9905580" y="5823730"/>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65" name="Freeform 64">
            <a:extLst>
              <a:ext uri="{FF2B5EF4-FFF2-40B4-BE49-F238E27FC236}">
                <a16:creationId xmlns:a16="http://schemas.microsoft.com/office/drawing/2014/main" id="{12B7C7B8-7ECC-1C4D-A4E1-C736385400B8}"/>
              </a:ext>
            </a:extLst>
          </p:cNvPr>
          <p:cNvSpPr/>
          <p:nvPr/>
        </p:nvSpPr>
        <p:spPr>
          <a:xfrm>
            <a:off x="10043467" y="5815700"/>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66" name="Freeform 65">
            <a:extLst>
              <a:ext uri="{FF2B5EF4-FFF2-40B4-BE49-F238E27FC236}">
                <a16:creationId xmlns:a16="http://schemas.microsoft.com/office/drawing/2014/main" id="{45BC6A9F-06DD-BD4F-9ECF-F7752E879A41}"/>
              </a:ext>
            </a:extLst>
          </p:cNvPr>
          <p:cNvSpPr/>
          <p:nvPr/>
        </p:nvSpPr>
        <p:spPr>
          <a:xfrm>
            <a:off x="10195867" y="5823730"/>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67" name="Freeform 66">
            <a:extLst>
              <a:ext uri="{FF2B5EF4-FFF2-40B4-BE49-F238E27FC236}">
                <a16:creationId xmlns:a16="http://schemas.microsoft.com/office/drawing/2014/main" id="{63B8C545-F062-1447-B4BE-ECAAA3451412}"/>
              </a:ext>
            </a:extLst>
          </p:cNvPr>
          <p:cNvSpPr/>
          <p:nvPr/>
        </p:nvSpPr>
        <p:spPr>
          <a:xfrm>
            <a:off x="10347810" y="5418102"/>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68" name="Freeform 67">
            <a:extLst>
              <a:ext uri="{FF2B5EF4-FFF2-40B4-BE49-F238E27FC236}">
                <a16:creationId xmlns:a16="http://schemas.microsoft.com/office/drawing/2014/main" id="{9A76C79E-1CCD-A943-B8CF-D0D3F8E16666}"/>
              </a:ext>
            </a:extLst>
          </p:cNvPr>
          <p:cNvSpPr/>
          <p:nvPr/>
        </p:nvSpPr>
        <p:spPr>
          <a:xfrm>
            <a:off x="10352432" y="5815700"/>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Tree>
    <p:extLst>
      <p:ext uri="{BB962C8B-B14F-4D97-AF65-F5344CB8AC3E}">
        <p14:creationId xmlns:p14="http://schemas.microsoft.com/office/powerpoint/2010/main" val="13356433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5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5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5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3"/>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67"/>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6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14" grpId="0" animBg="1"/>
      <p:bldP spid="4" grpId="0" animBg="1"/>
      <p:bldP spid="5" grpId="0" animBg="1"/>
      <p:bldP spid="6" grpId="0" animBg="1"/>
      <p:bldP spid="7" grpId="0" animBg="1"/>
      <p:bldP spid="8" grpId="0" animBg="1"/>
      <p:bldP spid="9" grpId="0" animBg="1"/>
      <p:bldP spid="10" grpId="0" animBg="1"/>
      <p:bldP spid="11" grpId="0" animBg="1"/>
      <p:bldP spid="12"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4EE-CD98-A241-AD9A-62895FE4845D}"/>
              </a:ext>
            </a:extLst>
          </p:cNvPr>
          <p:cNvSpPr>
            <a:spLocks noGrp="1"/>
          </p:cNvSpPr>
          <p:nvPr>
            <p:ph type="title"/>
          </p:nvPr>
        </p:nvSpPr>
        <p:spPr/>
        <p:txBody>
          <a:bodyPr>
            <a:normAutofit/>
          </a:bodyPr>
          <a:lstStyle/>
          <a:p>
            <a:r>
              <a:rPr lang="en-US" dirty="0"/>
              <a:t>Warp: Gap between Model and Execution</a:t>
            </a:r>
          </a:p>
        </p:txBody>
      </p:sp>
      <p:sp>
        <p:nvSpPr>
          <p:cNvPr id="3" name="Text Placeholder 2">
            <a:extLst>
              <a:ext uri="{FF2B5EF4-FFF2-40B4-BE49-F238E27FC236}">
                <a16:creationId xmlns:a16="http://schemas.microsoft.com/office/drawing/2014/main" id="{B8B4B90B-23B4-F64B-91C6-0754CAACAF51}"/>
              </a:ext>
            </a:extLst>
          </p:cNvPr>
          <p:cNvSpPr>
            <a:spLocks noGrp="1"/>
          </p:cNvSpPr>
          <p:nvPr>
            <p:ph type="body" idx="1"/>
          </p:nvPr>
        </p:nvSpPr>
        <p:spPr>
          <a:xfrm>
            <a:off x="523307" y="1812925"/>
            <a:ext cx="4499267" cy="4286250"/>
          </a:xfrm>
        </p:spPr>
        <p:txBody>
          <a:bodyPr/>
          <a:lstStyle/>
          <a:p>
            <a:r>
              <a:rPr lang="en-US" dirty="0"/>
              <a:t>Warp:</a:t>
            </a:r>
          </a:p>
          <a:p>
            <a:pPr lvl="1"/>
            <a:r>
              <a:rPr lang="en-US" sz="2000" dirty="0"/>
              <a:t>Every adjacent 32 </a:t>
            </a:r>
            <a:r>
              <a:rPr lang="en-US" sz="2000" dirty="0" err="1"/>
              <a:t>cuda</a:t>
            </a:r>
            <a:r>
              <a:rPr lang="en-US" sz="2000" dirty="0"/>
              <a:t> threads are grouped into a warp and assigned to a SIMD core.</a:t>
            </a:r>
          </a:p>
          <a:p>
            <a:pPr lvl="1"/>
            <a:r>
              <a:rPr lang="en-US" sz="2000" dirty="0"/>
              <a:t>The </a:t>
            </a:r>
            <a:r>
              <a:rPr lang="en-US" sz="2000" dirty="0" err="1"/>
              <a:t>cuda</a:t>
            </a:r>
            <a:r>
              <a:rPr lang="en-US" sz="2000" dirty="0"/>
              <a:t> threads in the same warp always execute the same instruction over different data.</a:t>
            </a:r>
          </a:p>
        </p:txBody>
      </p:sp>
      <p:sp>
        <p:nvSpPr>
          <p:cNvPr id="4" name="Rectangle 3">
            <a:extLst>
              <a:ext uri="{FF2B5EF4-FFF2-40B4-BE49-F238E27FC236}">
                <a16:creationId xmlns:a16="http://schemas.microsoft.com/office/drawing/2014/main" id="{4A002B89-578B-7B4C-A025-BE0348433021}"/>
              </a:ext>
            </a:extLst>
          </p:cNvPr>
          <p:cNvSpPr/>
          <p:nvPr/>
        </p:nvSpPr>
        <p:spPr>
          <a:xfrm>
            <a:off x="6142440" y="2011704"/>
            <a:ext cx="4499266" cy="492953"/>
          </a:xfrm>
          <a:prstGeom prst="rect">
            <a:avLst/>
          </a:prstGeom>
          <a:noFill/>
          <a:ln w="12700" cap="flat">
            <a:solidFill>
              <a:srgbClr val="0432FF"/>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5" name="Freeform 4">
            <a:extLst>
              <a:ext uri="{FF2B5EF4-FFF2-40B4-BE49-F238E27FC236}">
                <a16:creationId xmlns:a16="http://schemas.microsoft.com/office/drawing/2014/main" id="{62741A79-43F7-C248-886F-565B6C9C9E7D}"/>
              </a:ext>
            </a:extLst>
          </p:cNvPr>
          <p:cNvSpPr/>
          <p:nvPr/>
        </p:nvSpPr>
        <p:spPr>
          <a:xfrm>
            <a:off x="6229335" y="209143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6" name="Freeform 5">
            <a:extLst>
              <a:ext uri="{FF2B5EF4-FFF2-40B4-BE49-F238E27FC236}">
                <a16:creationId xmlns:a16="http://schemas.microsoft.com/office/drawing/2014/main" id="{69B38FDC-C5FC-3548-BE92-D3383A8A31D1}"/>
              </a:ext>
            </a:extLst>
          </p:cNvPr>
          <p:cNvSpPr/>
          <p:nvPr/>
        </p:nvSpPr>
        <p:spPr>
          <a:xfrm>
            <a:off x="6367221" y="209143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7" name="Freeform 6">
            <a:extLst>
              <a:ext uri="{FF2B5EF4-FFF2-40B4-BE49-F238E27FC236}">
                <a16:creationId xmlns:a16="http://schemas.microsoft.com/office/drawing/2014/main" id="{98604CEA-934F-034C-9D83-632C371FF03E}"/>
              </a:ext>
            </a:extLst>
          </p:cNvPr>
          <p:cNvSpPr/>
          <p:nvPr/>
        </p:nvSpPr>
        <p:spPr>
          <a:xfrm>
            <a:off x="6519621" y="209143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11" name="Freeform 10">
            <a:extLst>
              <a:ext uri="{FF2B5EF4-FFF2-40B4-BE49-F238E27FC236}">
                <a16:creationId xmlns:a16="http://schemas.microsoft.com/office/drawing/2014/main" id="{C88DCC5F-1D41-CF4E-8217-A65DA14163A9}"/>
              </a:ext>
            </a:extLst>
          </p:cNvPr>
          <p:cNvSpPr/>
          <p:nvPr/>
        </p:nvSpPr>
        <p:spPr>
          <a:xfrm>
            <a:off x="6671564" y="209143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1" name="Freeform 20">
            <a:extLst>
              <a:ext uri="{FF2B5EF4-FFF2-40B4-BE49-F238E27FC236}">
                <a16:creationId xmlns:a16="http://schemas.microsoft.com/office/drawing/2014/main" id="{98A1201A-9326-404A-A6E5-2CB49860BD66}"/>
              </a:ext>
            </a:extLst>
          </p:cNvPr>
          <p:cNvSpPr/>
          <p:nvPr/>
        </p:nvSpPr>
        <p:spPr>
          <a:xfrm>
            <a:off x="6823964" y="209806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2" name="Freeform 21">
            <a:extLst>
              <a:ext uri="{FF2B5EF4-FFF2-40B4-BE49-F238E27FC236}">
                <a16:creationId xmlns:a16="http://schemas.microsoft.com/office/drawing/2014/main" id="{4222B590-557E-6A44-A64B-ED41B49EED1C}"/>
              </a:ext>
            </a:extLst>
          </p:cNvPr>
          <p:cNvSpPr/>
          <p:nvPr/>
        </p:nvSpPr>
        <p:spPr>
          <a:xfrm>
            <a:off x="6976364" y="2091439"/>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3" name="Freeform 22">
            <a:extLst>
              <a:ext uri="{FF2B5EF4-FFF2-40B4-BE49-F238E27FC236}">
                <a16:creationId xmlns:a16="http://schemas.microsoft.com/office/drawing/2014/main" id="{8B512F6F-25C0-B34F-B55C-522F69012F52}"/>
              </a:ext>
            </a:extLst>
          </p:cNvPr>
          <p:cNvSpPr/>
          <p:nvPr/>
        </p:nvSpPr>
        <p:spPr>
          <a:xfrm>
            <a:off x="7128764" y="2111319"/>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4" name="Freeform 23">
            <a:extLst>
              <a:ext uri="{FF2B5EF4-FFF2-40B4-BE49-F238E27FC236}">
                <a16:creationId xmlns:a16="http://schemas.microsoft.com/office/drawing/2014/main" id="{EF6D182C-E4FC-604F-ABDE-BF53D5BE37D7}"/>
              </a:ext>
            </a:extLst>
          </p:cNvPr>
          <p:cNvSpPr/>
          <p:nvPr/>
        </p:nvSpPr>
        <p:spPr>
          <a:xfrm>
            <a:off x="7281164" y="210469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5" name="Freeform 24">
            <a:extLst>
              <a:ext uri="{FF2B5EF4-FFF2-40B4-BE49-F238E27FC236}">
                <a16:creationId xmlns:a16="http://schemas.microsoft.com/office/drawing/2014/main" id="{19185CFB-1755-264F-9C45-8C2370C3308D}"/>
              </a:ext>
            </a:extLst>
          </p:cNvPr>
          <p:cNvSpPr/>
          <p:nvPr/>
        </p:nvSpPr>
        <p:spPr>
          <a:xfrm>
            <a:off x="7433564" y="211131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6" name="Freeform 25">
            <a:extLst>
              <a:ext uri="{FF2B5EF4-FFF2-40B4-BE49-F238E27FC236}">
                <a16:creationId xmlns:a16="http://schemas.microsoft.com/office/drawing/2014/main" id="{1302D55B-911D-264E-9266-B6DCC0B59187}"/>
              </a:ext>
            </a:extLst>
          </p:cNvPr>
          <p:cNvSpPr/>
          <p:nvPr/>
        </p:nvSpPr>
        <p:spPr>
          <a:xfrm>
            <a:off x="7585964" y="210469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7" name="Freeform 26">
            <a:extLst>
              <a:ext uri="{FF2B5EF4-FFF2-40B4-BE49-F238E27FC236}">
                <a16:creationId xmlns:a16="http://schemas.microsoft.com/office/drawing/2014/main" id="{F596E5CB-35AF-A744-AFD8-CC2F93555692}"/>
              </a:ext>
            </a:extLst>
          </p:cNvPr>
          <p:cNvSpPr/>
          <p:nvPr/>
        </p:nvSpPr>
        <p:spPr>
          <a:xfrm>
            <a:off x="7738364" y="2111317"/>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8" name="Freeform 27">
            <a:extLst>
              <a:ext uri="{FF2B5EF4-FFF2-40B4-BE49-F238E27FC236}">
                <a16:creationId xmlns:a16="http://schemas.microsoft.com/office/drawing/2014/main" id="{D3B8DBCC-BE90-304F-B601-F8624D8B5464}"/>
              </a:ext>
            </a:extLst>
          </p:cNvPr>
          <p:cNvSpPr/>
          <p:nvPr/>
        </p:nvSpPr>
        <p:spPr>
          <a:xfrm>
            <a:off x="7890764" y="210469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29" name="Freeform 28">
            <a:extLst>
              <a:ext uri="{FF2B5EF4-FFF2-40B4-BE49-F238E27FC236}">
                <a16:creationId xmlns:a16="http://schemas.microsoft.com/office/drawing/2014/main" id="{A146B05F-5566-4743-A58E-08443A159B2B}"/>
              </a:ext>
            </a:extLst>
          </p:cNvPr>
          <p:cNvSpPr/>
          <p:nvPr/>
        </p:nvSpPr>
        <p:spPr>
          <a:xfrm>
            <a:off x="8833384" y="211131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0" name="Freeform 29">
            <a:extLst>
              <a:ext uri="{FF2B5EF4-FFF2-40B4-BE49-F238E27FC236}">
                <a16:creationId xmlns:a16="http://schemas.microsoft.com/office/drawing/2014/main" id="{A5D90E4F-52B7-0641-8B54-3C42F92F94DE}"/>
              </a:ext>
            </a:extLst>
          </p:cNvPr>
          <p:cNvSpPr/>
          <p:nvPr/>
        </p:nvSpPr>
        <p:spPr>
          <a:xfrm>
            <a:off x="8971270" y="211131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1" name="Freeform 30">
            <a:extLst>
              <a:ext uri="{FF2B5EF4-FFF2-40B4-BE49-F238E27FC236}">
                <a16:creationId xmlns:a16="http://schemas.microsoft.com/office/drawing/2014/main" id="{7588788B-1E23-7F4E-92E2-FA3E47AA2B3E}"/>
              </a:ext>
            </a:extLst>
          </p:cNvPr>
          <p:cNvSpPr/>
          <p:nvPr/>
        </p:nvSpPr>
        <p:spPr>
          <a:xfrm>
            <a:off x="9123670" y="211131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2" name="Freeform 31">
            <a:extLst>
              <a:ext uri="{FF2B5EF4-FFF2-40B4-BE49-F238E27FC236}">
                <a16:creationId xmlns:a16="http://schemas.microsoft.com/office/drawing/2014/main" id="{2A0F98FB-110B-4F4D-B424-F955861317A6}"/>
              </a:ext>
            </a:extLst>
          </p:cNvPr>
          <p:cNvSpPr/>
          <p:nvPr/>
        </p:nvSpPr>
        <p:spPr>
          <a:xfrm>
            <a:off x="9275613" y="211131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3" name="Freeform 32">
            <a:extLst>
              <a:ext uri="{FF2B5EF4-FFF2-40B4-BE49-F238E27FC236}">
                <a16:creationId xmlns:a16="http://schemas.microsoft.com/office/drawing/2014/main" id="{D23861D5-CA1D-3B47-971B-47F6C8E37E90}"/>
              </a:ext>
            </a:extLst>
          </p:cNvPr>
          <p:cNvSpPr/>
          <p:nvPr/>
        </p:nvSpPr>
        <p:spPr>
          <a:xfrm>
            <a:off x="9428013" y="211794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4" name="Freeform 33">
            <a:extLst>
              <a:ext uri="{FF2B5EF4-FFF2-40B4-BE49-F238E27FC236}">
                <a16:creationId xmlns:a16="http://schemas.microsoft.com/office/drawing/2014/main" id="{E3B284BE-0D5F-E746-9FFC-1B9B2F5FF083}"/>
              </a:ext>
            </a:extLst>
          </p:cNvPr>
          <p:cNvSpPr/>
          <p:nvPr/>
        </p:nvSpPr>
        <p:spPr>
          <a:xfrm>
            <a:off x="9580413" y="2124571"/>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5" name="Freeform 34">
            <a:extLst>
              <a:ext uri="{FF2B5EF4-FFF2-40B4-BE49-F238E27FC236}">
                <a16:creationId xmlns:a16="http://schemas.microsoft.com/office/drawing/2014/main" id="{88CA1F90-F134-4043-A386-D597BB4356E9}"/>
              </a:ext>
            </a:extLst>
          </p:cNvPr>
          <p:cNvSpPr/>
          <p:nvPr/>
        </p:nvSpPr>
        <p:spPr>
          <a:xfrm>
            <a:off x="9732813" y="2117947"/>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6" name="Freeform 35">
            <a:extLst>
              <a:ext uri="{FF2B5EF4-FFF2-40B4-BE49-F238E27FC236}">
                <a16:creationId xmlns:a16="http://schemas.microsoft.com/office/drawing/2014/main" id="{71B9EA62-E1A6-5243-B117-136F963C0127}"/>
              </a:ext>
            </a:extLst>
          </p:cNvPr>
          <p:cNvSpPr/>
          <p:nvPr/>
        </p:nvSpPr>
        <p:spPr>
          <a:xfrm>
            <a:off x="9885213" y="212457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7" name="Freeform 36">
            <a:extLst>
              <a:ext uri="{FF2B5EF4-FFF2-40B4-BE49-F238E27FC236}">
                <a16:creationId xmlns:a16="http://schemas.microsoft.com/office/drawing/2014/main" id="{81EDE8EC-9B89-5F40-8F33-2F71B51E6297}"/>
              </a:ext>
            </a:extLst>
          </p:cNvPr>
          <p:cNvSpPr/>
          <p:nvPr/>
        </p:nvSpPr>
        <p:spPr>
          <a:xfrm>
            <a:off x="10037613" y="2117941"/>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8" name="Freeform 37">
            <a:extLst>
              <a:ext uri="{FF2B5EF4-FFF2-40B4-BE49-F238E27FC236}">
                <a16:creationId xmlns:a16="http://schemas.microsoft.com/office/drawing/2014/main" id="{11181C92-3A9C-844C-9679-66D07433865E}"/>
              </a:ext>
            </a:extLst>
          </p:cNvPr>
          <p:cNvSpPr/>
          <p:nvPr/>
        </p:nvSpPr>
        <p:spPr>
          <a:xfrm>
            <a:off x="10190013" y="212457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39" name="Freeform 38">
            <a:extLst>
              <a:ext uri="{FF2B5EF4-FFF2-40B4-BE49-F238E27FC236}">
                <a16:creationId xmlns:a16="http://schemas.microsoft.com/office/drawing/2014/main" id="{BD448A73-E605-6646-9B8D-220CA468749F}"/>
              </a:ext>
            </a:extLst>
          </p:cNvPr>
          <p:cNvSpPr/>
          <p:nvPr/>
        </p:nvSpPr>
        <p:spPr>
          <a:xfrm>
            <a:off x="10342413" y="2117945"/>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40" name="Freeform 39">
            <a:extLst>
              <a:ext uri="{FF2B5EF4-FFF2-40B4-BE49-F238E27FC236}">
                <a16:creationId xmlns:a16="http://schemas.microsoft.com/office/drawing/2014/main" id="{71DCA908-36F6-6740-B9A1-FB945B206C78}"/>
              </a:ext>
            </a:extLst>
          </p:cNvPr>
          <p:cNvSpPr/>
          <p:nvPr/>
        </p:nvSpPr>
        <p:spPr>
          <a:xfrm>
            <a:off x="10494813" y="212457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42" name="TextBox 41">
            <a:extLst>
              <a:ext uri="{FF2B5EF4-FFF2-40B4-BE49-F238E27FC236}">
                <a16:creationId xmlns:a16="http://schemas.microsoft.com/office/drawing/2014/main" id="{396F7ECB-0FFF-C94F-A5C9-EB97D9F96C54}"/>
              </a:ext>
            </a:extLst>
          </p:cNvPr>
          <p:cNvSpPr txBox="1"/>
          <p:nvPr/>
        </p:nvSpPr>
        <p:spPr>
          <a:xfrm>
            <a:off x="8203322" y="1983772"/>
            <a:ext cx="41036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432FF"/>
                </a:solidFill>
                <a:effectLst/>
                <a:uFillTx/>
                <a:latin typeface="Palatino"/>
                <a:ea typeface="Palatino"/>
                <a:cs typeface="Palatino"/>
                <a:sym typeface="Palatino"/>
              </a:rPr>
              <a:t>…</a:t>
            </a:r>
          </a:p>
        </p:txBody>
      </p:sp>
      <p:sp>
        <p:nvSpPr>
          <p:cNvPr id="45" name="Down Arrow 44">
            <a:extLst>
              <a:ext uri="{FF2B5EF4-FFF2-40B4-BE49-F238E27FC236}">
                <a16:creationId xmlns:a16="http://schemas.microsoft.com/office/drawing/2014/main" id="{39386753-D8FE-DA47-A0F7-B4FBFABA33B3}"/>
              </a:ext>
            </a:extLst>
          </p:cNvPr>
          <p:cNvSpPr/>
          <p:nvPr/>
        </p:nvSpPr>
        <p:spPr>
          <a:xfrm>
            <a:off x="8203322" y="2692818"/>
            <a:ext cx="410369" cy="596348"/>
          </a:xfrm>
          <a:prstGeom prst="downArrow">
            <a:avLst/>
          </a:prstGeom>
          <a:pattFill prst="pct50">
            <a:fgClr>
              <a:srgbClr val="0432FF"/>
            </a:fgClr>
            <a:bgClr>
              <a:srgbClr val="FFFFFF"/>
            </a:bgClr>
          </a:pattFill>
          <a:ln w="12700" cap="flat">
            <a:solidFill>
              <a:srgbClr val="0432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46" name="Rectangle 45">
            <a:extLst>
              <a:ext uri="{FF2B5EF4-FFF2-40B4-BE49-F238E27FC236}">
                <a16:creationId xmlns:a16="http://schemas.microsoft.com/office/drawing/2014/main" id="{8C93891A-76C0-0748-ACFA-B271A59D8404}"/>
              </a:ext>
            </a:extLst>
          </p:cNvPr>
          <p:cNvSpPr/>
          <p:nvPr/>
        </p:nvSpPr>
        <p:spPr>
          <a:xfrm>
            <a:off x="6142440" y="3487436"/>
            <a:ext cx="4499266" cy="492953"/>
          </a:xfrm>
          <a:prstGeom prst="rect">
            <a:avLst/>
          </a:prstGeom>
          <a:noFill/>
          <a:ln w="12700" cap="flat">
            <a:solidFill>
              <a:srgbClr val="0432FF"/>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47" name="Freeform 46">
            <a:extLst>
              <a:ext uri="{FF2B5EF4-FFF2-40B4-BE49-F238E27FC236}">
                <a16:creationId xmlns:a16="http://schemas.microsoft.com/office/drawing/2014/main" id="{BACBF382-EDD7-DF45-8CB2-996722E5FEE7}"/>
              </a:ext>
            </a:extLst>
          </p:cNvPr>
          <p:cNvSpPr/>
          <p:nvPr/>
        </p:nvSpPr>
        <p:spPr>
          <a:xfrm>
            <a:off x="6242587" y="3567167"/>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48" name="Freeform 47">
            <a:extLst>
              <a:ext uri="{FF2B5EF4-FFF2-40B4-BE49-F238E27FC236}">
                <a16:creationId xmlns:a16="http://schemas.microsoft.com/office/drawing/2014/main" id="{A5EAC630-9018-CE45-8BED-1C0D3DD3E6D0}"/>
              </a:ext>
            </a:extLst>
          </p:cNvPr>
          <p:cNvSpPr/>
          <p:nvPr/>
        </p:nvSpPr>
        <p:spPr>
          <a:xfrm>
            <a:off x="6380473" y="3567167"/>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49" name="Freeform 48">
            <a:extLst>
              <a:ext uri="{FF2B5EF4-FFF2-40B4-BE49-F238E27FC236}">
                <a16:creationId xmlns:a16="http://schemas.microsoft.com/office/drawing/2014/main" id="{0F9D2351-AC9F-B147-942D-58BDF7C4B95D}"/>
              </a:ext>
            </a:extLst>
          </p:cNvPr>
          <p:cNvSpPr/>
          <p:nvPr/>
        </p:nvSpPr>
        <p:spPr>
          <a:xfrm>
            <a:off x="6718401" y="3567167"/>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50" name="Freeform 49">
            <a:extLst>
              <a:ext uri="{FF2B5EF4-FFF2-40B4-BE49-F238E27FC236}">
                <a16:creationId xmlns:a16="http://schemas.microsoft.com/office/drawing/2014/main" id="{3CF20F4D-9CAE-F84B-AB64-9CDB99B06FA3}"/>
              </a:ext>
            </a:extLst>
          </p:cNvPr>
          <p:cNvSpPr/>
          <p:nvPr/>
        </p:nvSpPr>
        <p:spPr>
          <a:xfrm>
            <a:off x="6883596" y="3567167"/>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72" name="TextBox 71">
            <a:extLst>
              <a:ext uri="{FF2B5EF4-FFF2-40B4-BE49-F238E27FC236}">
                <a16:creationId xmlns:a16="http://schemas.microsoft.com/office/drawing/2014/main" id="{43950DCD-3C90-624A-93F8-3661786D26E4}"/>
              </a:ext>
            </a:extLst>
          </p:cNvPr>
          <p:cNvSpPr txBox="1"/>
          <p:nvPr/>
        </p:nvSpPr>
        <p:spPr>
          <a:xfrm>
            <a:off x="6445071" y="3522482"/>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432FF"/>
                </a:solidFill>
                <a:effectLst/>
                <a:uFillTx/>
                <a:latin typeface="Palatino"/>
                <a:ea typeface="Palatino"/>
                <a:cs typeface="Palatino"/>
                <a:sym typeface="Palatino"/>
              </a:rPr>
              <a:t>…</a:t>
            </a:r>
          </a:p>
        </p:txBody>
      </p:sp>
      <p:cxnSp>
        <p:nvCxnSpPr>
          <p:cNvPr id="74" name="Straight Connector 73">
            <a:extLst>
              <a:ext uri="{FF2B5EF4-FFF2-40B4-BE49-F238E27FC236}">
                <a16:creationId xmlns:a16="http://schemas.microsoft.com/office/drawing/2014/main" id="{300A62C4-0EB3-CF4E-9132-C95843F2B1BB}"/>
              </a:ext>
            </a:extLst>
          </p:cNvPr>
          <p:cNvCxnSpPr/>
          <p:nvPr/>
        </p:nvCxnSpPr>
        <p:spPr>
          <a:xfrm>
            <a:off x="6216083" y="3915547"/>
            <a:ext cx="747029" cy="0"/>
          </a:xfrm>
          <a:prstGeom prst="line">
            <a:avLst/>
          </a:prstGeom>
          <a:noFill/>
          <a:ln w="6350" cap="flat">
            <a:solidFill>
              <a:srgbClr val="0432FF"/>
            </a:solidFill>
            <a:prstDash val="sysDash"/>
            <a:miter lim="400000"/>
          </a:ln>
          <a:effectLst/>
          <a:sp3d/>
        </p:spPr>
        <p:style>
          <a:lnRef idx="0">
            <a:scrgbClr r="0" g="0" b="0"/>
          </a:lnRef>
          <a:fillRef idx="0">
            <a:scrgbClr r="0" g="0" b="0"/>
          </a:fillRef>
          <a:effectRef idx="0">
            <a:scrgbClr r="0" g="0" b="0"/>
          </a:effectRef>
          <a:fontRef idx="none"/>
        </p:style>
      </p:cxnSp>
      <p:sp>
        <p:nvSpPr>
          <p:cNvPr id="75" name="Freeform 74">
            <a:extLst>
              <a:ext uri="{FF2B5EF4-FFF2-40B4-BE49-F238E27FC236}">
                <a16:creationId xmlns:a16="http://schemas.microsoft.com/office/drawing/2014/main" id="{41864B54-185B-B44D-8DE1-08AEBC6FF46B}"/>
              </a:ext>
            </a:extLst>
          </p:cNvPr>
          <p:cNvSpPr/>
          <p:nvPr/>
        </p:nvSpPr>
        <p:spPr>
          <a:xfrm>
            <a:off x="7402151" y="356054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76" name="Freeform 75">
            <a:extLst>
              <a:ext uri="{FF2B5EF4-FFF2-40B4-BE49-F238E27FC236}">
                <a16:creationId xmlns:a16="http://schemas.microsoft.com/office/drawing/2014/main" id="{22399D2C-A726-924C-B2E2-172F77BA189B}"/>
              </a:ext>
            </a:extLst>
          </p:cNvPr>
          <p:cNvSpPr/>
          <p:nvPr/>
        </p:nvSpPr>
        <p:spPr>
          <a:xfrm>
            <a:off x="7540037" y="356054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77" name="Freeform 76">
            <a:extLst>
              <a:ext uri="{FF2B5EF4-FFF2-40B4-BE49-F238E27FC236}">
                <a16:creationId xmlns:a16="http://schemas.microsoft.com/office/drawing/2014/main" id="{97C1C6CA-3CAC-6341-87AC-1A84A589893E}"/>
              </a:ext>
            </a:extLst>
          </p:cNvPr>
          <p:cNvSpPr/>
          <p:nvPr/>
        </p:nvSpPr>
        <p:spPr>
          <a:xfrm>
            <a:off x="7877965" y="356054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78" name="Freeform 77">
            <a:extLst>
              <a:ext uri="{FF2B5EF4-FFF2-40B4-BE49-F238E27FC236}">
                <a16:creationId xmlns:a16="http://schemas.microsoft.com/office/drawing/2014/main" id="{00F2B9A6-41D7-1340-8B82-BD6E88B06CD4}"/>
              </a:ext>
            </a:extLst>
          </p:cNvPr>
          <p:cNvSpPr/>
          <p:nvPr/>
        </p:nvSpPr>
        <p:spPr>
          <a:xfrm>
            <a:off x="8043160" y="356054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79" name="TextBox 78">
            <a:extLst>
              <a:ext uri="{FF2B5EF4-FFF2-40B4-BE49-F238E27FC236}">
                <a16:creationId xmlns:a16="http://schemas.microsoft.com/office/drawing/2014/main" id="{88741F71-7DD4-EB4D-AA5D-4C77B61A0DDF}"/>
              </a:ext>
            </a:extLst>
          </p:cNvPr>
          <p:cNvSpPr txBox="1"/>
          <p:nvPr/>
        </p:nvSpPr>
        <p:spPr>
          <a:xfrm>
            <a:off x="7604635" y="3515858"/>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432FF"/>
                </a:solidFill>
                <a:effectLst/>
                <a:uFillTx/>
                <a:latin typeface="Palatino"/>
                <a:ea typeface="Palatino"/>
                <a:cs typeface="Palatino"/>
                <a:sym typeface="Palatino"/>
              </a:rPr>
              <a:t>…</a:t>
            </a:r>
          </a:p>
        </p:txBody>
      </p:sp>
      <p:cxnSp>
        <p:nvCxnSpPr>
          <p:cNvPr id="80" name="Straight Connector 79">
            <a:extLst>
              <a:ext uri="{FF2B5EF4-FFF2-40B4-BE49-F238E27FC236}">
                <a16:creationId xmlns:a16="http://schemas.microsoft.com/office/drawing/2014/main" id="{BD413FE8-4E5D-B040-BAAE-F145A844B452}"/>
              </a:ext>
            </a:extLst>
          </p:cNvPr>
          <p:cNvCxnSpPr/>
          <p:nvPr/>
        </p:nvCxnSpPr>
        <p:spPr>
          <a:xfrm>
            <a:off x="7375647" y="3908923"/>
            <a:ext cx="747029" cy="0"/>
          </a:xfrm>
          <a:prstGeom prst="line">
            <a:avLst/>
          </a:prstGeom>
          <a:noFill/>
          <a:ln w="6350" cap="flat">
            <a:solidFill>
              <a:srgbClr val="0432FF"/>
            </a:solidFill>
            <a:prstDash val="sysDash"/>
            <a:miter lim="400000"/>
          </a:ln>
          <a:effectLst/>
          <a:sp3d/>
        </p:spPr>
        <p:style>
          <a:lnRef idx="0">
            <a:scrgbClr r="0" g="0" b="0"/>
          </a:lnRef>
          <a:fillRef idx="0">
            <a:scrgbClr r="0" g="0" b="0"/>
          </a:fillRef>
          <a:effectRef idx="0">
            <a:scrgbClr r="0" g="0" b="0"/>
          </a:effectRef>
          <a:fontRef idx="none"/>
        </p:style>
      </p:cxnSp>
      <p:sp>
        <p:nvSpPr>
          <p:cNvPr id="81" name="Freeform 80">
            <a:extLst>
              <a:ext uri="{FF2B5EF4-FFF2-40B4-BE49-F238E27FC236}">
                <a16:creationId xmlns:a16="http://schemas.microsoft.com/office/drawing/2014/main" id="{06C902BC-F73E-994B-88AC-ACBBF51FBAE0}"/>
              </a:ext>
            </a:extLst>
          </p:cNvPr>
          <p:cNvSpPr/>
          <p:nvPr/>
        </p:nvSpPr>
        <p:spPr>
          <a:xfrm>
            <a:off x="8647852" y="356054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82" name="Freeform 81">
            <a:extLst>
              <a:ext uri="{FF2B5EF4-FFF2-40B4-BE49-F238E27FC236}">
                <a16:creationId xmlns:a16="http://schemas.microsoft.com/office/drawing/2014/main" id="{643C68B2-88D9-7341-9D1E-9FEF9B886781}"/>
              </a:ext>
            </a:extLst>
          </p:cNvPr>
          <p:cNvSpPr/>
          <p:nvPr/>
        </p:nvSpPr>
        <p:spPr>
          <a:xfrm>
            <a:off x="8785738" y="356054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83" name="Freeform 82">
            <a:extLst>
              <a:ext uri="{FF2B5EF4-FFF2-40B4-BE49-F238E27FC236}">
                <a16:creationId xmlns:a16="http://schemas.microsoft.com/office/drawing/2014/main" id="{353E9646-7AB0-6046-8B36-8CE05DD0246D}"/>
              </a:ext>
            </a:extLst>
          </p:cNvPr>
          <p:cNvSpPr/>
          <p:nvPr/>
        </p:nvSpPr>
        <p:spPr>
          <a:xfrm>
            <a:off x="9123666" y="356054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84" name="Freeform 83">
            <a:extLst>
              <a:ext uri="{FF2B5EF4-FFF2-40B4-BE49-F238E27FC236}">
                <a16:creationId xmlns:a16="http://schemas.microsoft.com/office/drawing/2014/main" id="{AFBB0B87-A437-554C-AC74-42DEFA95BBC9}"/>
              </a:ext>
            </a:extLst>
          </p:cNvPr>
          <p:cNvSpPr/>
          <p:nvPr/>
        </p:nvSpPr>
        <p:spPr>
          <a:xfrm>
            <a:off x="9288861" y="356054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85" name="TextBox 84">
            <a:extLst>
              <a:ext uri="{FF2B5EF4-FFF2-40B4-BE49-F238E27FC236}">
                <a16:creationId xmlns:a16="http://schemas.microsoft.com/office/drawing/2014/main" id="{84C42407-A2CB-D943-A9AA-09F84169D69E}"/>
              </a:ext>
            </a:extLst>
          </p:cNvPr>
          <p:cNvSpPr txBox="1"/>
          <p:nvPr/>
        </p:nvSpPr>
        <p:spPr>
          <a:xfrm>
            <a:off x="8850336" y="3515858"/>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432FF"/>
                </a:solidFill>
                <a:effectLst/>
                <a:uFillTx/>
                <a:latin typeface="Palatino"/>
                <a:ea typeface="Palatino"/>
                <a:cs typeface="Palatino"/>
                <a:sym typeface="Palatino"/>
              </a:rPr>
              <a:t>…</a:t>
            </a:r>
          </a:p>
        </p:txBody>
      </p:sp>
      <p:cxnSp>
        <p:nvCxnSpPr>
          <p:cNvPr id="86" name="Straight Connector 85">
            <a:extLst>
              <a:ext uri="{FF2B5EF4-FFF2-40B4-BE49-F238E27FC236}">
                <a16:creationId xmlns:a16="http://schemas.microsoft.com/office/drawing/2014/main" id="{9DEDCECE-BE1D-6545-A41E-71E11046760B}"/>
              </a:ext>
            </a:extLst>
          </p:cNvPr>
          <p:cNvCxnSpPr/>
          <p:nvPr/>
        </p:nvCxnSpPr>
        <p:spPr>
          <a:xfrm>
            <a:off x="8621348" y="3908923"/>
            <a:ext cx="747029" cy="0"/>
          </a:xfrm>
          <a:prstGeom prst="line">
            <a:avLst/>
          </a:prstGeom>
          <a:noFill/>
          <a:ln w="6350" cap="flat">
            <a:solidFill>
              <a:srgbClr val="0432FF"/>
            </a:solidFill>
            <a:prstDash val="sysDash"/>
            <a:miter lim="400000"/>
          </a:ln>
          <a:effectLst/>
          <a:sp3d/>
        </p:spPr>
        <p:style>
          <a:lnRef idx="0">
            <a:scrgbClr r="0" g="0" b="0"/>
          </a:lnRef>
          <a:fillRef idx="0">
            <a:scrgbClr r="0" g="0" b="0"/>
          </a:fillRef>
          <a:effectRef idx="0">
            <a:scrgbClr r="0" g="0" b="0"/>
          </a:effectRef>
          <a:fontRef idx="none"/>
        </p:style>
      </p:cxnSp>
      <p:sp>
        <p:nvSpPr>
          <p:cNvPr id="87" name="Freeform 86">
            <a:extLst>
              <a:ext uri="{FF2B5EF4-FFF2-40B4-BE49-F238E27FC236}">
                <a16:creationId xmlns:a16="http://schemas.microsoft.com/office/drawing/2014/main" id="{ED8C1CB7-A8B3-454E-876C-126423020762}"/>
              </a:ext>
            </a:extLst>
          </p:cNvPr>
          <p:cNvSpPr/>
          <p:nvPr/>
        </p:nvSpPr>
        <p:spPr>
          <a:xfrm>
            <a:off x="9761038" y="3547291"/>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88" name="Freeform 87">
            <a:extLst>
              <a:ext uri="{FF2B5EF4-FFF2-40B4-BE49-F238E27FC236}">
                <a16:creationId xmlns:a16="http://schemas.microsoft.com/office/drawing/2014/main" id="{4D69F324-C371-D344-9BA5-508D071E5DF4}"/>
              </a:ext>
            </a:extLst>
          </p:cNvPr>
          <p:cNvSpPr/>
          <p:nvPr/>
        </p:nvSpPr>
        <p:spPr>
          <a:xfrm>
            <a:off x="9898924" y="356054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89" name="Freeform 88">
            <a:extLst>
              <a:ext uri="{FF2B5EF4-FFF2-40B4-BE49-F238E27FC236}">
                <a16:creationId xmlns:a16="http://schemas.microsoft.com/office/drawing/2014/main" id="{2AF1F084-ED64-344E-9EBC-F9D3234D9E26}"/>
              </a:ext>
            </a:extLst>
          </p:cNvPr>
          <p:cNvSpPr/>
          <p:nvPr/>
        </p:nvSpPr>
        <p:spPr>
          <a:xfrm>
            <a:off x="10236852" y="356054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90" name="Freeform 89">
            <a:extLst>
              <a:ext uri="{FF2B5EF4-FFF2-40B4-BE49-F238E27FC236}">
                <a16:creationId xmlns:a16="http://schemas.microsoft.com/office/drawing/2014/main" id="{04C794AC-F9F2-A944-8E29-7DE6F8C8A0A6}"/>
              </a:ext>
            </a:extLst>
          </p:cNvPr>
          <p:cNvSpPr/>
          <p:nvPr/>
        </p:nvSpPr>
        <p:spPr>
          <a:xfrm>
            <a:off x="10402047" y="356054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91" name="TextBox 90">
            <a:extLst>
              <a:ext uri="{FF2B5EF4-FFF2-40B4-BE49-F238E27FC236}">
                <a16:creationId xmlns:a16="http://schemas.microsoft.com/office/drawing/2014/main" id="{A77A0E5C-50C9-B945-8AFD-7424D83BED00}"/>
              </a:ext>
            </a:extLst>
          </p:cNvPr>
          <p:cNvSpPr txBox="1"/>
          <p:nvPr/>
        </p:nvSpPr>
        <p:spPr>
          <a:xfrm>
            <a:off x="9963522" y="3515858"/>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432FF"/>
                </a:solidFill>
                <a:effectLst/>
                <a:uFillTx/>
                <a:latin typeface="Palatino"/>
                <a:ea typeface="Palatino"/>
                <a:cs typeface="Palatino"/>
                <a:sym typeface="Palatino"/>
              </a:rPr>
              <a:t>…</a:t>
            </a:r>
          </a:p>
        </p:txBody>
      </p:sp>
      <p:cxnSp>
        <p:nvCxnSpPr>
          <p:cNvPr id="92" name="Straight Connector 91">
            <a:extLst>
              <a:ext uri="{FF2B5EF4-FFF2-40B4-BE49-F238E27FC236}">
                <a16:creationId xmlns:a16="http://schemas.microsoft.com/office/drawing/2014/main" id="{0143C76E-3432-4348-9012-212AEFB99EB4}"/>
              </a:ext>
            </a:extLst>
          </p:cNvPr>
          <p:cNvCxnSpPr/>
          <p:nvPr/>
        </p:nvCxnSpPr>
        <p:spPr>
          <a:xfrm>
            <a:off x="9734534" y="3908923"/>
            <a:ext cx="747029" cy="0"/>
          </a:xfrm>
          <a:prstGeom prst="line">
            <a:avLst/>
          </a:prstGeom>
          <a:noFill/>
          <a:ln w="6350" cap="flat">
            <a:solidFill>
              <a:srgbClr val="0432FF"/>
            </a:solidFill>
            <a:prstDash val="sysDash"/>
            <a:miter lim="400000"/>
          </a:ln>
          <a:effectLst/>
          <a:sp3d/>
        </p:spPr>
        <p:style>
          <a:lnRef idx="0">
            <a:scrgbClr r="0" g="0" b="0"/>
          </a:lnRef>
          <a:fillRef idx="0">
            <a:scrgbClr r="0" g="0" b="0"/>
          </a:fillRef>
          <a:effectRef idx="0">
            <a:scrgbClr r="0" g="0" b="0"/>
          </a:effectRef>
          <a:fontRef idx="none"/>
        </p:style>
      </p:cxnSp>
      <p:sp>
        <p:nvSpPr>
          <p:cNvPr id="93" name="Down Arrow 92">
            <a:extLst>
              <a:ext uri="{FF2B5EF4-FFF2-40B4-BE49-F238E27FC236}">
                <a16:creationId xmlns:a16="http://schemas.microsoft.com/office/drawing/2014/main" id="{9F389CE5-D2B2-A242-AD05-5BBB8AB7C0D4}"/>
              </a:ext>
            </a:extLst>
          </p:cNvPr>
          <p:cNvSpPr/>
          <p:nvPr/>
        </p:nvSpPr>
        <p:spPr>
          <a:xfrm>
            <a:off x="8186888" y="4164425"/>
            <a:ext cx="410369" cy="596348"/>
          </a:xfrm>
          <a:prstGeom prst="downArrow">
            <a:avLst/>
          </a:prstGeom>
          <a:pattFill prst="pct50">
            <a:fgClr>
              <a:srgbClr val="0432FF"/>
            </a:fgClr>
            <a:bgClr>
              <a:srgbClr val="FFFFFF"/>
            </a:bgClr>
          </a:pattFill>
          <a:ln w="12700" cap="flat">
            <a:solidFill>
              <a:srgbClr val="0432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94" name="Rounded Rectangle 93">
            <a:extLst>
              <a:ext uri="{FF2B5EF4-FFF2-40B4-BE49-F238E27FC236}">
                <a16:creationId xmlns:a16="http://schemas.microsoft.com/office/drawing/2014/main" id="{98338EEF-B3A7-7C45-A0BC-2C90291849D2}"/>
              </a:ext>
            </a:extLst>
          </p:cNvPr>
          <p:cNvSpPr/>
          <p:nvPr/>
        </p:nvSpPr>
        <p:spPr>
          <a:xfrm>
            <a:off x="6651686" y="5126161"/>
            <a:ext cx="685800" cy="624284"/>
          </a:xfrm>
          <a:prstGeom prst="roundRect">
            <a:avLst/>
          </a:prstGeom>
          <a:blipFill dpi="0"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500" dirty="0">
                <a:solidFill>
                  <a:srgbClr val="FFFFFF"/>
                </a:solidFill>
                <a:effectLst>
                  <a:outerShdw blurRad="25400" dist="33948" dir="2700000" rotWithShape="0">
                    <a:srgbClr val="3B3936"/>
                  </a:outerShdw>
                </a:effectLst>
                <a:latin typeface="Gill Sans MT" panose="020B0502020104020203" pitchFamily="34" charset="77"/>
              </a:rPr>
              <a:t>SIMD core</a:t>
            </a:r>
            <a:endParaRPr kumimoji="0" lang="en-US" sz="1500" b="0" i="0" u="none" strike="noStrike" cap="none" spc="0" normalizeH="0" baseline="0" dirty="0">
              <a:ln>
                <a:noFill/>
              </a:ln>
              <a:solidFill>
                <a:srgbClr val="FFFFFF"/>
              </a:solidFill>
              <a:effectLst>
                <a:outerShdw blurRad="25400" dist="33948" dir="2700000" rotWithShape="0">
                  <a:srgbClr val="3B3936"/>
                </a:outerShdw>
              </a:effectLst>
              <a:uFillTx/>
              <a:latin typeface="Gill Sans MT" panose="020B0502020104020203" pitchFamily="34" charset="77"/>
              <a:sym typeface="Palatino"/>
            </a:endParaRPr>
          </a:p>
        </p:txBody>
      </p:sp>
      <p:sp>
        <p:nvSpPr>
          <p:cNvPr id="95" name="Rounded Rectangle 94">
            <a:extLst>
              <a:ext uri="{FF2B5EF4-FFF2-40B4-BE49-F238E27FC236}">
                <a16:creationId xmlns:a16="http://schemas.microsoft.com/office/drawing/2014/main" id="{2B88F5C3-422E-5F40-B62D-0EFD8EF1C0BF}"/>
              </a:ext>
            </a:extLst>
          </p:cNvPr>
          <p:cNvSpPr/>
          <p:nvPr/>
        </p:nvSpPr>
        <p:spPr>
          <a:xfrm>
            <a:off x="7572094" y="5126161"/>
            <a:ext cx="685800" cy="624284"/>
          </a:xfrm>
          <a:prstGeom prst="roundRect">
            <a:avLst/>
          </a:prstGeom>
          <a:blipFill dpi="0"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500" dirty="0">
                <a:solidFill>
                  <a:srgbClr val="FFFFFF"/>
                </a:solidFill>
                <a:effectLst>
                  <a:outerShdw blurRad="25400" dist="33948" dir="2700000" rotWithShape="0">
                    <a:srgbClr val="3B3936"/>
                  </a:outerShdw>
                </a:effectLst>
                <a:latin typeface="Gill Sans MT" panose="020B0502020104020203" pitchFamily="34" charset="77"/>
              </a:rPr>
              <a:t>SIMD core</a:t>
            </a:r>
            <a:endParaRPr kumimoji="0" lang="en-US" sz="1500" b="0" i="0" u="none" strike="noStrike" cap="none" spc="0" normalizeH="0" baseline="0" dirty="0">
              <a:ln>
                <a:noFill/>
              </a:ln>
              <a:solidFill>
                <a:srgbClr val="FFFFFF"/>
              </a:solidFill>
              <a:effectLst>
                <a:outerShdw blurRad="25400" dist="33948" dir="2700000" rotWithShape="0">
                  <a:srgbClr val="3B3936"/>
                </a:outerShdw>
              </a:effectLst>
              <a:uFillTx/>
              <a:latin typeface="Gill Sans MT" panose="020B0502020104020203" pitchFamily="34" charset="77"/>
              <a:sym typeface="Palatino"/>
            </a:endParaRPr>
          </a:p>
        </p:txBody>
      </p:sp>
      <p:sp>
        <p:nvSpPr>
          <p:cNvPr id="96" name="Rounded Rectangle 95">
            <a:extLst>
              <a:ext uri="{FF2B5EF4-FFF2-40B4-BE49-F238E27FC236}">
                <a16:creationId xmlns:a16="http://schemas.microsoft.com/office/drawing/2014/main" id="{D0349C02-3EA1-514C-8E5C-E9ED3EA3E5F7}"/>
              </a:ext>
            </a:extLst>
          </p:cNvPr>
          <p:cNvSpPr/>
          <p:nvPr/>
        </p:nvSpPr>
        <p:spPr>
          <a:xfrm>
            <a:off x="8537210" y="5126161"/>
            <a:ext cx="685800" cy="624284"/>
          </a:xfrm>
          <a:prstGeom prst="roundRect">
            <a:avLst/>
          </a:prstGeom>
          <a:blipFill dpi="0"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500" dirty="0">
                <a:solidFill>
                  <a:srgbClr val="FFFFFF"/>
                </a:solidFill>
                <a:effectLst>
                  <a:outerShdw blurRad="25400" dist="33948" dir="2700000" rotWithShape="0">
                    <a:srgbClr val="3B3936"/>
                  </a:outerShdw>
                </a:effectLst>
                <a:latin typeface="Gill Sans MT" panose="020B0502020104020203" pitchFamily="34" charset="77"/>
              </a:rPr>
              <a:t>SIMD core</a:t>
            </a:r>
            <a:endParaRPr kumimoji="0" lang="en-US" sz="1500" b="0" i="0" u="none" strike="noStrike" cap="none" spc="0" normalizeH="0" baseline="0" dirty="0">
              <a:ln>
                <a:noFill/>
              </a:ln>
              <a:solidFill>
                <a:srgbClr val="FFFFFF"/>
              </a:solidFill>
              <a:effectLst>
                <a:outerShdw blurRad="25400" dist="33948" dir="2700000" rotWithShape="0">
                  <a:srgbClr val="3B3936"/>
                </a:outerShdw>
              </a:effectLst>
              <a:uFillTx/>
              <a:latin typeface="Gill Sans MT" panose="020B0502020104020203" pitchFamily="34" charset="77"/>
              <a:sym typeface="Palatino"/>
            </a:endParaRPr>
          </a:p>
        </p:txBody>
      </p:sp>
      <p:sp>
        <p:nvSpPr>
          <p:cNvPr id="97" name="Rounded Rectangle 96">
            <a:extLst>
              <a:ext uri="{FF2B5EF4-FFF2-40B4-BE49-F238E27FC236}">
                <a16:creationId xmlns:a16="http://schemas.microsoft.com/office/drawing/2014/main" id="{ADB9C4A6-2881-C448-8108-0E3E63107C10}"/>
              </a:ext>
            </a:extLst>
          </p:cNvPr>
          <p:cNvSpPr/>
          <p:nvPr/>
        </p:nvSpPr>
        <p:spPr>
          <a:xfrm>
            <a:off x="9486444" y="5126161"/>
            <a:ext cx="685800" cy="624284"/>
          </a:xfrm>
          <a:prstGeom prst="roundRect">
            <a:avLst/>
          </a:prstGeom>
          <a:blipFill dpi="0"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500" dirty="0">
                <a:solidFill>
                  <a:srgbClr val="FFFFFF"/>
                </a:solidFill>
                <a:effectLst>
                  <a:outerShdw blurRad="25400" dist="33948" dir="2700000" rotWithShape="0">
                    <a:srgbClr val="3B3936"/>
                  </a:outerShdw>
                </a:effectLst>
                <a:latin typeface="Gill Sans MT" panose="020B0502020104020203" pitchFamily="34" charset="77"/>
              </a:rPr>
              <a:t>SIMD core</a:t>
            </a:r>
            <a:endParaRPr kumimoji="0" lang="en-US" sz="1500" b="0" i="0" u="none" strike="noStrike" cap="none" spc="0" normalizeH="0" baseline="0" dirty="0">
              <a:ln>
                <a:noFill/>
              </a:ln>
              <a:solidFill>
                <a:srgbClr val="FFFFFF"/>
              </a:solidFill>
              <a:effectLst>
                <a:outerShdw blurRad="25400" dist="33948" dir="2700000" rotWithShape="0">
                  <a:srgbClr val="3B3936"/>
                </a:outerShdw>
              </a:effectLst>
              <a:uFillTx/>
              <a:latin typeface="Gill Sans MT" panose="020B0502020104020203" pitchFamily="34" charset="77"/>
              <a:sym typeface="Palatino"/>
            </a:endParaRPr>
          </a:p>
        </p:txBody>
      </p:sp>
    </p:spTree>
    <p:extLst>
      <p:ext uri="{BB962C8B-B14F-4D97-AF65-F5344CB8AC3E}">
        <p14:creationId xmlns:p14="http://schemas.microsoft.com/office/powerpoint/2010/main" val="22788040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9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p:bldP spid="45" grpId="0" animBg="1"/>
      <p:bldP spid="46" grpId="0" animBg="1"/>
      <p:bldP spid="47" grpId="0" animBg="1"/>
      <p:bldP spid="48" grpId="0" animBg="1"/>
      <p:bldP spid="49" grpId="0" animBg="1"/>
      <p:bldP spid="50" grpId="0" animBg="1"/>
      <p:bldP spid="72" grpId="0"/>
      <p:bldP spid="75" grpId="0" animBg="1"/>
      <p:bldP spid="76" grpId="0" animBg="1"/>
      <p:bldP spid="77" grpId="0" animBg="1"/>
      <p:bldP spid="78" grpId="0" animBg="1"/>
      <p:bldP spid="79" grpId="0"/>
      <p:bldP spid="81" grpId="0" animBg="1"/>
      <p:bldP spid="82" grpId="0" animBg="1"/>
      <p:bldP spid="83" grpId="0" animBg="1"/>
      <p:bldP spid="84" grpId="0" animBg="1"/>
      <p:bldP spid="85" grpId="0"/>
      <p:bldP spid="87" grpId="0" animBg="1"/>
      <p:bldP spid="88" grpId="0" animBg="1"/>
      <p:bldP spid="89" grpId="0" animBg="1"/>
      <p:bldP spid="90" grpId="0" animBg="1"/>
      <p:bldP spid="91" grpId="0"/>
      <p:bldP spid="93" grpId="0" animBg="1"/>
      <p:bldP spid="94" grpId="0" animBg="1"/>
      <p:bldP spid="95" grpId="0" animBg="1"/>
      <p:bldP spid="96" grpId="0" animBg="1"/>
      <p:bldP spid="9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EDB0-2AD9-B34E-9B0B-9470A3ED0B0B}"/>
              </a:ext>
            </a:extLst>
          </p:cNvPr>
          <p:cNvSpPr>
            <a:spLocks noGrp="1"/>
          </p:cNvSpPr>
          <p:nvPr>
            <p:ph type="title"/>
          </p:nvPr>
        </p:nvSpPr>
        <p:spPr/>
        <p:txBody>
          <a:bodyPr/>
          <a:lstStyle/>
          <a:p>
            <a:r>
              <a:rPr lang="en-US" dirty="0"/>
              <a:t>Branch Divergence</a:t>
            </a:r>
          </a:p>
        </p:txBody>
      </p:sp>
      <p:cxnSp>
        <p:nvCxnSpPr>
          <p:cNvPr id="4" name="Straight Arrow Connector 3">
            <a:extLst>
              <a:ext uri="{FF2B5EF4-FFF2-40B4-BE49-F238E27FC236}">
                <a16:creationId xmlns:a16="http://schemas.microsoft.com/office/drawing/2014/main" id="{B9CCF7CB-0260-114F-8467-995E320650AE}"/>
              </a:ext>
            </a:extLst>
          </p:cNvPr>
          <p:cNvCxnSpPr>
            <a:cxnSpLocks/>
          </p:cNvCxnSpPr>
          <p:nvPr/>
        </p:nvCxnSpPr>
        <p:spPr>
          <a:xfrm>
            <a:off x="835800" y="2163708"/>
            <a:ext cx="0" cy="4177502"/>
          </a:xfrm>
          <a:prstGeom prst="straightConnector1">
            <a:avLst/>
          </a:prstGeom>
          <a:noFill/>
          <a:ln w="25400" cap="flat">
            <a:solidFill>
              <a:srgbClr val="0432FF"/>
            </a:solidFill>
            <a:prstDash val="sysDash"/>
            <a:miter lim="400000"/>
            <a:tailEnd type="triangle"/>
          </a:ln>
          <a:effectLst/>
          <a:sp3d/>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71965CB-EB4C-E54E-83D4-405CBA17411A}"/>
              </a:ext>
            </a:extLst>
          </p:cNvPr>
          <p:cNvSpPr txBox="1"/>
          <p:nvPr/>
        </p:nvSpPr>
        <p:spPr>
          <a:xfrm>
            <a:off x="278541" y="1830283"/>
            <a:ext cx="1114517"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500" dirty="0">
                <a:latin typeface="Gill Sans MT" panose="020B0502020104020203" pitchFamily="34" charset="77"/>
              </a:rPr>
              <a:t>Instructions</a:t>
            </a:r>
            <a:endParaRPr kumimoji="0" lang="en-US" sz="1500" b="0"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8" name="Straight Arrow Connector 7">
            <a:extLst>
              <a:ext uri="{FF2B5EF4-FFF2-40B4-BE49-F238E27FC236}">
                <a16:creationId xmlns:a16="http://schemas.microsoft.com/office/drawing/2014/main" id="{A24230EA-1A1A-984F-993E-6B238010BC78}"/>
              </a:ext>
            </a:extLst>
          </p:cNvPr>
          <p:cNvCxnSpPr/>
          <p:nvPr/>
        </p:nvCxnSpPr>
        <p:spPr>
          <a:xfrm>
            <a:off x="1448804" y="2329961"/>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59268390-0D26-FC48-BCD1-07ECE361CFBB}"/>
              </a:ext>
            </a:extLst>
          </p:cNvPr>
          <p:cNvCxnSpPr/>
          <p:nvPr/>
        </p:nvCxnSpPr>
        <p:spPr>
          <a:xfrm>
            <a:off x="1448804" y="3218216"/>
            <a:ext cx="0" cy="93815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0123EEDC-458F-D34C-A16A-A1CB19F22B02}"/>
              </a:ext>
            </a:extLst>
          </p:cNvPr>
          <p:cNvCxnSpPr/>
          <p:nvPr/>
        </p:nvCxnSpPr>
        <p:spPr>
          <a:xfrm>
            <a:off x="1448804" y="4156367"/>
            <a:ext cx="0" cy="938151"/>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A1C81066-DA65-8B4D-8255-611AF92FB16C}"/>
              </a:ext>
            </a:extLst>
          </p:cNvPr>
          <p:cNvCxnSpPr/>
          <p:nvPr/>
        </p:nvCxnSpPr>
        <p:spPr>
          <a:xfrm>
            <a:off x="1448804" y="5094518"/>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A7D02906-49EA-EB42-AEEF-D5416EB984EE}"/>
              </a:ext>
            </a:extLst>
          </p:cNvPr>
          <p:cNvSpPr txBox="1"/>
          <p:nvPr/>
        </p:nvSpPr>
        <p:spPr>
          <a:xfrm>
            <a:off x="1547156" y="3029850"/>
            <a:ext cx="1920441"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432FF"/>
                </a:solidFill>
                <a:effectLst/>
                <a:uFillTx/>
                <a:latin typeface="Gill Sans MT" panose="020B0502020104020203" pitchFamily="34" charset="77"/>
                <a:sym typeface="Palatino"/>
              </a:rPr>
              <a:t>if ( … )</a:t>
            </a:r>
          </a:p>
          <a:p>
            <a:pPr marL="0" marR="0" indent="0" algn="l" defTabSz="825500" rtl="0" fontAlgn="auto" latinLnBrk="0" hangingPunct="0">
              <a:lnSpc>
                <a:spcPct val="100000"/>
              </a:lnSpc>
              <a:spcBef>
                <a:spcPts val="0"/>
              </a:spcBef>
              <a:spcAft>
                <a:spcPts val="0"/>
              </a:spcAft>
              <a:buClrTx/>
              <a:buSzTx/>
              <a:buFontTx/>
              <a:buNone/>
              <a:tabLst/>
            </a:pPr>
            <a:r>
              <a:rPr lang="en-US" sz="1500" dirty="0">
                <a:solidFill>
                  <a:srgbClr val="FF0000"/>
                </a:solidFill>
                <a:latin typeface="Gill Sans MT" panose="020B0502020104020203" pitchFamily="34" charset="77"/>
              </a:rPr>
              <a:t>{</a:t>
            </a:r>
          </a:p>
          <a:p>
            <a:pPr marL="0" marR="0" indent="0" algn="l" defTabSz="825500" rtl="0" fontAlgn="auto" latinLnBrk="0" hangingPunct="0">
              <a:lnSpc>
                <a:spcPct val="100000"/>
              </a:lnSpc>
              <a:spcBef>
                <a:spcPts val="0"/>
              </a:spcBef>
              <a:spcAft>
                <a:spcPts val="0"/>
              </a:spcAft>
              <a:buClrTx/>
              <a:buSzTx/>
              <a:buFontTx/>
              <a:buNone/>
              <a:tabLst/>
            </a:pPr>
            <a:r>
              <a:rPr lang="en-US" sz="1500" dirty="0">
                <a:solidFill>
                  <a:srgbClr val="FF0000"/>
                </a:solidFill>
                <a:latin typeface="Gill Sans MT" panose="020B0502020104020203" pitchFamily="34" charset="77"/>
              </a:rPr>
              <a:t>    // then-clause</a:t>
            </a:r>
          </a:p>
          <a:p>
            <a:pPr marL="0" marR="0" indent="0" algn="l"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FF0000"/>
                </a:solidFill>
                <a:effectLst/>
                <a:uFillTx/>
                <a:latin typeface="Gill Sans MT" panose="020B0502020104020203" pitchFamily="34" charset="77"/>
                <a:sym typeface="Palatino"/>
              </a:rPr>
              <a:t>}</a:t>
            </a:r>
            <a:endParaRPr kumimoji="0" lang="en-US" sz="1500" b="0" i="0" u="none" strike="noStrike" cap="none" spc="0" normalizeH="0" baseline="0" dirty="0">
              <a:ln>
                <a:noFill/>
              </a:ln>
              <a:solidFill>
                <a:srgbClr val="414141"/>
              </a:solidFill>
              <a:effectLst/>
              <a:uFillTx/>
              <a:latin typeface="Gill Sans MT" panose="020B0502020104020203" pitchFamily="34" charset="77"/>
              <a:sym typeface="Palatino"/>
            </a:endParaRPr>
          </a:p>
          <a:p>
            <a:pPr marL="0" marR="0" indent="0" algn="l" defTabSz="825500" rtl="0" fontAlgn="auto" latinLnBrk="0" hangingPunct="0">
              <a:lnSpc>
                <a:spcPct val="100000"/>
              </a:lnSpc>
              <a:spcBef>
                <a:spcPts val="0"/>
              </a:spcBef>
              <a:spcAft>
                <a:spcPts val="0"/>
              </a:spcAft>
              <a:buClrTx/>
              <a:buSzTx/>
              <a:buFontTx/>
              <a:buNone/>
              <a:tabLst/>
            </a:pPr>
            <a:r>
              <a:rPr lang="en-US" sz="1500" dirty="0">
                <a:solidFill>
                  <a:srgbClr val="0432FF"/>
                </a:solidFill>
                <a:latin typeface="Gill Sans MT" panose="020B0502020104020203" pitchFamily="34" charset="77"/>
              </a:rPr>
              <a:t>else</a:t>
            </a:r>
          </a:p>
          <a:p>
            <a:pPr marL="0" marR="0" indent="0" algn="l"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B050"/>
                </a:solidFill>
                <a:effectLst/>
                <a:uFillTx/>
                <a:latin typeface="Gill Sans MT" panose="020B0502020104020203" pitchFamily="34" charset="77"/>
                <a:sym typeface="Palatino"/>
              </a:rPr>
              <a:t>{</a:t>
            </a:r>
          </a:p>
          <a:p>
            <a:pPr marL="0" marR="0" indent="0" algn="l" defTabSz="825500" rtl="0" fontAlgn="auto" latinLnBrk="0" hangingPunct="0">
              <a:lnSpc>
                <a:spcPct val="100000"/>
              </a:lnSpc>
              <a:spcBef>
                <a:spcPts val="0"/>
              </a:spcBef>
              <a:spcAft>
                <a:spcPts val="0"/>
              </a:spcAft>
              <a:buClrTx/>
              <a:buSzTx/>
              <a:buFontTx/>
              <a:buNone/>
              <a:tabLst/>
            </a:pPr>
            <a:r>
              <a:rPr lang="en-US" sz="1500" dirty="0">
                <a:solidFill>
                  <a:srgbClr val="00B050"/>
                </a:solidFill>
                <a:latin typeface="Gill Sans MT" panose="020B0502020104020203" pitchFamily="34" charset="77"/>
              </a:rPr>
              <a:t>    // else-clause</a:t>
            </a:r>
            <a:endParaRPr kumimoji="0" lang="en-US" sz="1500" b="0" i="0" u="none" strike="noStrike" cap="none" spc="0" normalizeH="0" baseline="0" dirty="0">
              <a:ln>
                <a:noFill/>
              </a:ln>
              <a:solidFill>
                <a:srgbClr val="00B050"/>
              </a:solidFill>
              <a:effectLst/>
              <a:uFillTx/>
              <a:latin typeface="Gill Sans MT" panose="020B0502020104020203" pitchFamily="34" charset="77"/>
              <a:sym typeface="Palatino"/>
            </a:endParaRPr>
          </a:p>
          <a:p>
            <a:pPr marL="0" marR="0" indent="0" algn="l" defTabSz="825500" rtl="0" fontAlgn="auto" latinLnBrk="0" hangingPunct="0">
              <a:lnSpc>
                <a:spcPct val="100000"/>
              </a:lnSpc>
              <a:spcBef>
                <a:spcPts val="0"/>
              </a:spcBef>
              <a:spcAft>
                <a:spcPts val="0"/>
              </a:spcAft>
              <a:buClrTx/>
              <a:buSzTx/>
              <a:buFontTx/>
              <a:buNone/>
              <a:tabLst/>
            </a:pPr>
            <a:r>
              <a:rPr lang="en-US" sz="1500" dirty="0">
                <a:solidFill>
                  <a:srgbClr val="00B050"/>
                </a:solidFill>
                <a:latin typeface="Gill Sans MT" panose="020B0502020104020203" pitchFamily="34" charset="77"/>
              </a:rPr>
              <a:t>}</a:t>
            </a:r>
            <a:endParaRPr kumimoji="0" lang="en-US" sz="1500" b="0" i="0" u="none" strike="noStrike" cap="none" spc="0" normalizeH="0" baseline="0" dirty="0">
              <a:ln>
                <a:noFill/>
              </a:ln>
              <a:solidFill>
                <a:srgbClr val="00B050"/>
              </a:solidFill>
              <a:effectLst/>
              <a:uFillTx/>
              <a:latin typeface="Gill Sans MT" panose="020B0502020104020203" pitchFamily="34" charset="77"/>
              <a:sym typeface="Palatino"/>
            </a:endParaRPr>
          </a:p>
        </p:txBody>
      </p:sp>
      <p:cxnSp>
        <p:nvCxnSpPr>
          <p:cNvPr id="14" name="Straight Arrow Connector 13">
            <a:extLst>
              <a:ext uri="{FF2B5EF4-FFF2-40B4-BE49-F238E27FC236}">
                <a16:creationId xmlns:a16="http://schemas.microsoft.com/office/drawing/2014/main" id="{E99DE879-D275-A145-8FB4-E63F05016211}"/>
              </a:ext>
            </a:extLst>
          </p:cNvPr>
          <p:cNvCxnSpPr/>
          <p:nvPr/>
        </p:nvCxnSpPr>
        <p:spPr>
          <a:xfrm>
            <a:off x="5922767" y="228600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21779AA2-ACA0-E74B-8FD2-00ECF84386A6}"/>
              </a:ext>
            </a:extLst>
          </p:cNvPr>
          <p:cNvSpPr txBox="1"/>
          <p:nvPr/>
        </p:nvSpPr>
        <p:spPr>
          <a:xfrm>
            <a:off x="5836205" y="2011680"/>
            <a:ext cx="173125"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a:ln>
                  <a:noFill/>
                </a:ln>
                <a:solidFill>
                  <a:srgbClr val="414141"/>
                </a:solidFill>
                <a:effectLst/>
                <a:uFillTx/>
                <a:latin typeface="Gill Sans MT" panose="020B0502020104020203" pitchFamily="34" charset="77"/>
                <a:sym typeface="Palatino"/>
              </a:rPr>
              <a:t>0</a:t>
            </a:r>
          </a:p>
        </p:txBody>
      </p:sp>
      <p:cxnSp>
        <p:nvCxnSpPr>
          <p:cNvPr id="16" name="Straight Arrow Connector 15">
            <a:extLst>
              <a:ext uri="{FF2B5EF4-FFF2-40B4-BE49-F238E27FC236}">
                <a16:creationId xmlns:a16="http://schemas.microsoft.com/office/drawing/2014/main" id="{D78B9306-D135-804D-9E12-1AE8D89CD93E}"/>
              </a:ext>
            </a:extLst>
          </p:cNvPr>
          <p:cNvCxnSpPr/>
          <p:nvPr/>
        </p:nvCxnSpPr>
        <p:spPr>
          <a:xfrm>
            <a:off x="6075167" y="228600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6B35F799-F9AD-3B46-8C21-BB13F812BF8B}"/>
              </a:ext>
            </a:extLst>
          </p:cNvPr>
          <p:cNvSpPr txBox="1"/>
          <p:nvPr/>
        </p:nvSpPr>
        <p:spPr>
          <a:xfrm>
            <a:off x="5988605" y="2011680"/>
            <a:ext cx="173125"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1</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18" name="Straight Arrow Connector 17">
            <a:extLst>
              <a:ext uri="{FF2B5EF4-FFF2-40B4-BE49-F238E27FC236}">
                <a16:creationId xmlns:a16="http://schemas.microsoft.com/office/drawing/2014/main" id="{B9B67D97-AF49-D84F-997D-2992AFE8EB6D}"/>
              </a:ext>
            </a:extLst>
          </p:cNvPr>
          <p:cNvCxnSpPr/>
          <p:nvPr/>
        </p:nvCxnSpPr>
        <p:spPr>
          <a:xfrm>
            <a:off x="6227567" y="228600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6BC24E2D-E038-AE49-87FE-26341ADE74C4}"/>
              </a:ext>
            </a:extLst>
          </p:cNvPr>
          <p:cNvSpPr txBox="1"/>
          <p:nvPr/>
        </p:nvSpPr>
        <p:spPr>
          <a:xfrm>
            <a:off x="6141005" y="2011680"/>
            <a:ext cx="173125"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2</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20" name="Straight Arrow Connector 19">
            <a:extLst>
              <a:ext uri="{FF2B5EF4-FFF2-40B4-BE49-F238E27FC236}">
                <a16:creationId xmlns:a16="http://schemas.microsoft.com/office/drawing/2014/main" id="{58A06B95-BAD6-D742-A11A-E1F1CBD09D7E}"/>
              </a:ext>
            </a:extLst>
          </p:cNvPr>
          <p:cNvCxnSpPr/>
          <p:nvPr/>
        </p:nvCxnSpPr>
        <p:spPr>
          <a:xfrm>
            <a:off x="6393414" y="228600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3056244C-4496-B547-B5F6-00601CB6DA43}"/>
              </a:ext>
            </a:extLst>
          </p:cNvPr>
          <p:cNvSpPr txBox="1"/>
          <p:nvPr/>
        </p:nvSpPr>
        <p:spPr>
          <a:xfrm>
            <a:off x="6306852" y="2011680"/>
            <a:ext cx="173125"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3</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22" name="Straight Arrow Connector 21">
            <a:extLst>
              <a:ext uri="{FF2B5EF4-FFF2-40B4-BE49-F238E27FC236}">
                <a16:creationId xmlns:a16="http://schemas.microsoft.com/office/drawing/2014/main" id="{A1D1520C-5C30-EF41-9DEC-FF22A61EC875}"/>
              </a:ext>
            </a:extLst>
          </p:cNvPr>
          <p:cNvCxnSpPr/>
          <p:nvPr/>
        </p:nvCxnSpPr>
        <p:spPr>
          <a:xfrm>
            <a:off x="6793622" y="228600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F7950503-11FA-074E-A91C-E3FEA20655FB}"/>
              </a:ext>
            </a:extLst>
          </p:cNvPr>
          <p:cNvSpPr txBox="1"/>
          <p:nvPr/>
        </p:nvSpPr>
        <p:spPr>
          <a:xfrm>
            <a:off x="6671794" y="2011680"/>
            <a:ext cx="243657"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30</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25" name="Straight Arrow Connector 24">
            <a:extLst>
              <a:ext uri="{FF2B5EF4-FFF2-40B4-BE49-F238E27FC236}">
                <a16:creationId xmlns:a16="http://schemas.microsoft.com/office/drawing/2014/main" id="{7DE80EE2-06B4-6E4C-9B18-9C61AD1196CC}"/>
              </a:ext>
            </a:extLst>
          </p:cNvPr>
          <p:cNvCxnSpPr/>
          <p:nvPr/>
        </p:nvCxnSpPr>
        <p:spPr>
          <a:xfrm>
            <a:off x="6972916" y="228600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1EB728B8-B1D6-2D4F-B259-6CC86645F47E}"/>
              </a:ext>
            </a:extLst>
          </p:cNvPr>
          <p:cNvSpPr txBox="1"/>
          <p:nvPr/>
        </p:nvSpPr>
        <p:spPr>
          <a:xfrm>
            <a:off x="6851088" y="2011680"/>
            <a:ext cx="243657"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31</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sp>
        <p:nvSpPr>
          <p:cNvPr id="27" name="TextBox 26">
            <a:extLst>
              <a:ext uri="{FF2B5EF4-FFF2-40B4-BE49-F238E27FC236}">
                <a16:creationId xmlns:a16="http://schemas.microsoft.com/office/drawing/2014/main" id="{2A199508-E4AB-554D-AD88-80804FBEA97E}"/>
              </a:ext>
            </a:extLst>
          </p:cNvPr>
          <p:cNvSpPr txBox="1"/>
          <p:nvPr/>
        </p:nvSpPr>
        <p:spPr>
          <a:xfrm>
            <a:off x="6445243" y="2549602"/>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414141"/>
                </a:solidFill>
                <a:effectLst/>
                <a:uFillTx/>
                <a:latin typeface="Gill Sans MT" panose="020B0502020104020203" pitchFamily="34" charset="77"/>
                <a:sym typeface="Palatino"/>
              </a:rPr>
              <a:t>…</a:t>
            </a:r>
          </a:p>
        </p:txBody>
      </p:sp>
      <p:cxnSp>
        <p:nvCxnSpPr>
          <p:cNvPr id="28" name="Straight Arrow Connector 27">
            <a:extLst>
              <a:ext uri="{FF2B5EF4-FFF2-40B4-BE49-F238E27FC236}">
                <a16:creationId xmlns:a16="http://schemas.microsoft.com/office/drawing/2014/main" id="{AC2D6FCD-2307-5B47-B8C2-814CF7FD70DA}"/>
              </a:ext>
            </a:extLst>
          </p:cNvPr>
          <p:cNvCxnSpPr/>
          <p:nvPr/>
        </p:nvCxnSpPr>
        <p:spPr>
          <a:xfrm>
            <a:off x="6075167" y="3174255"/>
            <a:ext cx="0" cy="93815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4830BE63-060D-2748-9E03-184127051242}"/>
              </a:ext>
            </a:extLst>
          </p:cNvPr>
          <p:cNvCxnSpPr/>
          <p:nvPr/>
        </p:nvCxnSpPr>
        <p:spPr>
          <a:xfrm>
            <a:off x="6393414" y="3174255"/>
            <a:ext cx="0" cy="93815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B6A6DC74-E94E-6E4B-9FC0-4D5CFE1C3394}"/>
              </a:ext>
            </a:extLst>
          </p:cNvPr>
          <p:cNvCxnSpPr/>
          <p:nvPr/>
        </p:nvCxnSpPr>
        <p:spPr>
          <a:xfrm>
            <a:off x="6793622" y="3177914"/>
            <a:ext cx="0" cy="93815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50B66D5F-072A-7345-A834-C672D8408460}"/>
              </a:ext>
            </a:extLst>
          </p:cNvPr>
          <p:cNvCxnSpPr/>
          <p:nvPr/>
        </p:nvCxnSpPr>
        <p:spPr>
          <a:xfrm>
            <a:off x="5922767" y="4156367"/>
            <a:ext cx="0" cy="938151"/>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622A11AE-F9DA-0A4B-BD44-ADB61BCFE188}"/>
              </a:ext>
            </a:extLst>
          </p:cNvPr>
          <p:cNvCxnSpPr/>
          <p:nvPr/>
        </p:nvCxnSpPr>
        <p:spPr>
          <a:xfrm>
            <a:off x="6226959" y="4156367"/>
            <a:ext cx="0" cy="938151"/>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2F878623-B581-3C4B-9155-4E9A80BDF90E}"/>
              </a:ext>
            </a:extLst>
          </p:cNvPr>
          <p:cNvCxnSpPr/>
          <p:nvPr/>
        </p:nvCxnSpPr>
        <p:spPr>
          <a:xfrm>
            <a:off x="6976767" y="4156367"/>
            <a:ext cx="0" cy="938151"/>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AE6A1DA9-0D58-BA42-8C76-59A8D82E31EA}"/>
              </a:ext>
            </a:extLst>
          </p:cNvPr>
          <p:cNvCxnSpPr/>
          <p:nvPr/>
        </p:nvCxnSpPr>
        <p:spPr>
          <a:xfrm>
            <a:off x="5913803" y="511436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523B775C-7370-DC4C-9A42-C2DB9D9E6EB8}"/>
              </a:ext>
            </a:extLst>
          </p:cNvPr>
          <p:cNvCxnSpPr/>
          <p:nvPr/>
        </p:nvCxnSpPr>
        <p:spPr>
          <a:xfrm>
            <a:off x="6066203" y="511436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85DD770A-B6DC-9240-9440-4D27098DD2DD}"/>
              </a:ext>
            </a:extLst>
          </p:cNvPr>
          <p:cNvCxnSpPr/>
          <p:nvPr/>
        </p:nvCxnSpPr>
        <p:spPr>
          <a:xfrm>
            <a:off x="6218603" y="511436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DAE938C3-92C3-7641-AF35-97A545B092C5}"/>
              </a:ext>
            </a:extLst>
          </p:cNvPr>
          <p:cNvCxnSpPr/>
          <p:nvPr/>
        </p:nvCxnSpPr>
        <p:spPr>
          <a:xfrm>
            <a:off x="6384450" y="511436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C25D3B33-869B-DE49-A1E4-E2987A522451}"/>
              </a:ext>
            </a:extLst>
          </p:cNvPr>
          <p:cNvCxnSpPr/>
          <p:nvPr/>
        </p:nvCxnSpPr>
        <p:spPr>
          <a:xfrm>
            <a:off x="6784658" y="511436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205078BE-5848-8A44-9990-3EC6EBF4B217}"/>
              </a:ext>
            </a:extLst>
          </p:cNvPr>
          <p:cNvCxnSpPr/>
          <p:nvPr/>
        </p:nvCxnSpPr>
        <p:spPr>
          <a:xfrm>
            <a:off x="6963952" y="511436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DA5B8E18-4321-3246-88DC-FF55FCCC6773}"/>
              </a:ext>
            </a:extLst>
          </p:cNvPr>
          <p:cNvSpPr txBox="1"/>
          <p:nvPr/>
        </p:nvSpPr>
        <p:spPr>
          <a:xfrm>
            <a:off x="6436279" y="5377962"/>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414141"/>
                </a:solidFill>
                <a:effectLst/>
                <a:uFillTx/>
                <a:latin typeface="Gill Sans MT" panose="020B0502020104020203" pitchFamily="34" charset="77"/>
                <a:sym typeface="Palatino"/>
              </a:rPr>
              <a:t>…</a:t>
            </a:r>
          </a:p>
        </p:txBody>
      </p:sp>
      <p:cxnSp>
        <p:nvCxnSpPr>
          <p:cNvPr id="41" name="Straight Arrow Connector 40">
            <a:extLst>
              <a:ext uri="{FF2B5EF4-FFF2-40B4-BE49-F238E27FC236}">
                <a16:creationId xmlns:a16="http://schemas.microsoft.com/office/drawing/2014/main" id="{851AB8B7-FB6E-384F-9F09-30CC15CE4478}"/>
              </a:ext>
            </a:extLst>
          </p:cNvPr>
          <p:cNvCxnSpPr/>
          <p:nvPr/>
        </p:nvCxnSpPr>
        <p:spPr>
          <a:xfrm>
            <a:off x="8496151" y="2613211"/>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42" name="TextBox 41">
            <a:extLst>
              <a:ext uri="{FF2B5EF4-FFF2-40B4-BE49-F238E27FC236}">
                <a16:creationId xmlns:a16="http://schemas.microsoft.com/office/drawing/2014/main" id="{DB1A0DB6-EC81-5143-A6FE-C3044F97D5AC}"/>
              </a:ext>
            </a:extLst>
          </p:cNvPr>
          <p:cNvSpPr txBox="1"/>
          <p:nvPr/>
        </p:nvSpPr>
        <p:spPr>
          <a:xfrm>
            <a:off x="8409589" y="2338891"/>
            <a:ext cx="173125"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a:ln>
                  <a:noFill/>
                </a:ln>
                <a:solidFill>
                  <a:srgbClr val="414141"/>
                </a:solidFill>
                <a:effectLst/>
                <a:uFillTx/>
                <a:latin typeface="Gill Sans MT" panose="020B0502020104020203" pitchFamily="34" charset="77"/>
                <a:sym typeface="Palatino"/>
              </a:rPr>
              <a:t>0</a:t>
            </a:r>
          </a:p>
        </p:txBody>
      </p:sp>
      <p:cxnSp>
        <p:nvCxnSpPr>
          <p:cNvPr id="43" name="Straight Arrow Connector 42">
            <a:extLst>
              <a:ext uri="{FF2B5EF4-FFF2-40B4-BE49-F238E27FC236}">
                <a16:creationId xmlns:a16="http://schemas.microsoft.com/office/drawing/2014/main" id="{084E8FB8-4AE8-5545-8C5B-A0ECEDD52284}"/>
              </a:ext>
            </a:extLst>
          </p:cNvPr>
          <p:cNvCxnSpPr/>
          <p:nvPr/>
        </p:nvCxnSpPr>
        <p:spPr>
          <a:xfrm>
            <a:off x="8648551" y="2613211"/>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44" name="TextBox 43">
            <a:extLst>
              <a:ext uri="{FF2B5EF4-FFF2-40B4-BE49-F238E27FC236}">
                <a16:creationId xmlns:a16="http://schemas.microsoft.com/office/drawing/2014/main" id="{22C246C5-66D3-C645-ACD1-4CBAEDC41117}"/>
              </a:ext>
            </a:extLst>
          </p:cNvPr>
          <p:cNvSpPr txBox="1"/>
          <p:nvPr/>
        </p:nvSpPr>
        <p:spPr>
          <a:xfrm>
            <a:off x="8561989" y="2338891"/>
            <a:ext cx="173125"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1</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45" name="Straight Arrow Connector 44">
            <a:extLst>
              <a:ext uri="{FF2B5EF4-FFF2-40B4-BE49-F238E27FC236}">
                <a16:creationId xmlns:a16="http://schemas.microsoft.com/office/drawing/2014/main" id="{3103D176-5F1A-4D48-AD1F-A26F79D43F13}"/>
              </a:ext>
            </a:extLst>
          </p:cNvPr>
          <p:cNvCxnSpPr/>
          <p:nvPr/>
        </p:nvCxnSpPr>
        <p:spPr>
          <a:xfrm>
            <a:off x="8800951" y="2613211"/>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46" name="TextBox 45">
            <a:extLst>
              <a:ext uri="{FF2B5EF4-FFF2-40B4-BE49-F238E27FC236}">
                <a16:creationId xmlns:a16="http://schemas.microsoft.com/office/drawing/2014/main" id="{66FA7CD2-0FEA-F448-A691-77F07DCD38C6}"/>
              </a:ext>
            </a:extLst>
          </p:cNvPr>
          <p:cNvSpPr txBox="1"/>
          <p:nvPr/>
        </p:nvSpPr>
        <p:spPr>
          <a:xfrm>
            <a:off x="8714389" y="2338891"/>
            <a:ext cx="173125"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2</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47" name="Straight Arrow Connector 46">
            <a:extLst>
              <a:ext uri="{FF2B5EF4-FFF2-40B4-BE49-F238E27FC236}">
                <a16:creationId xmlns:a16="http://schemas.microsoft.com/office/drawing/2014/main" id="{7AF0FEAE-DADF-804C-8C79-C60BE3DE6837}"/>
              </a:ext>
            </a:extLst>
          </p:cNvPr>
          <p:cNvCxnSpPr/>
          <p:nvPr/>
        </p:nvCxnSpPr>
        <p:spPr>
          <a:xfrm>
            <a:off x="8966798" y="2613211"/>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48" name="TextBox 47">
            <a:extLst>
              <a:ext uri="{FF2B5EF4-FFF2-40B4-BE49-F238E27FC236}">
                <a16:creationId xmlns:a16="http://schemas.microsoft.com/office/drawing/2014/main" id="{20C91ECD-68B9-1042-A37D-2B488C3C7AD5}"/>
              </a:ext>
            </a:extLst>
          </p:cNvPr>
          <p:cNvSpPr txBox="1"/>
          <p:nvPr/>
        </p:nvSpPr>
        <p:spPr>
          <a:xfrm>
            <a:off x="8880236" y="2338891"/>
            <a:ext cx="173125"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3</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49" name="Straight Arrow Connector 48">
            <a:extLst>
              <a:ext uri="{FF2B5EF4-FFF2-40B4-BE49-F238E27FC236}">
                <a16:creationId xmlns:a16="http://schemas.microsoft.com/office/drawing/2014/main" id="{E1CF2C08-B116-1249-ACA7-58BE07AF92ED}"/>
              </a:ext>
            </a:extLst>
          </p:cNvPr>
          <p:cNvCxnSpPr/>
          <p:nvPr/>
        </p:nvCxnSpPr>
        <p:spPr>
          <a:xfrm>
            <a:off x="9367006" y="2613211"/>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50" name="TextBox 49">
            <a:extLst>
              <a:ext uri="{FF2B5EF4-FFF2-40B4-BE49-F238E27FC236}">
                <a16:creationId xmlns:a16="http://schemas.microsoft.com/office/drawing/2014/main" id="{C9799956-24D3-B144-86C6-4F2AEEF58E30}"/>
              </a:ext>
            </a:extLst>
          </p:cNvPr>
          <p:cNvSpPr txBox="1"/>
          <p:nvPr/>
        </p:nvSpPr>
        <p:spPr>
          <a:xfrm>
            <a:off x="9245178" y="2338891"/>
            <a:ext cx="243657"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30</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51" name="Straight Arrow Connector 50">
            <a:extLst>
              <a:ext uri="{FF2B5EF4-FFF2-40B4-BE49-F238E27FC236}">
                <a16:creationId xmlns:a16="http://schemas.microsoft.com/office/drawing/2014/main" id="{177E7948-BE56-0846-81EE-12BD6929D9DA}"/>
              </a:ext>
            </a:extLst>
          </p:cNvPr>
          <p:cNvCxnSpPr/>
          <p:nvPr/>
        </p:nvCxnSpPr>
        <p:spPr>
          <a:xfrm>
            <a:off x="9546300" y="2613211"/>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52" name="TextBox 51">
            <a:extLst>
              <a:ext uri="{FF2B5EF4-FFF2-40B4-BE49-F238E27FC236}">
                <a16:creationId xmlns:a16="http://schemas.microsoft.com/office/drawing/2014/main" id="{E4C2DB33-E0F4-0045-9EB6-39FE9CAE02FF}"/>
              </a:ext>
            </a:extLst>
          </p:cNvPr>
          <p:cNvSpPr txBox="1"/>
          <p:nvPr/>
        </p:nvSpPr>
        <p:spPr>
          <a:xfrm>
            <a:off x="9424472" y="2338891"/>
            <a:ext cx="243657"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31</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sp>
        <p:nvSpPr>
          <p:cNvPr id="53" name="TextBox 52">
            <a:extLst>
              <a:ext uri="{FF2B5EF4-FFF2-40B4-BE49-F238E27FC236}">
                <a16:creationId xmlns:a16="http://schemas.microsoft.com/office/drawing/2014/main" id="{B3CDAD9A-23B7-D947-BB3A-92347251BD3A}"/>
              </a:ext>
            </a:extLst>
          </p:cNvPr>
          <p:cNvSpPr txBox="1"/>
          <p:nvPr/>
        </p:nvSpPr>
        <p:spPr>
          <a:xfrm>
            <a:off x="9018627" y="2876813"/>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414141"/>
                </a:solidFill>
                <a:effectLst/>
                <a:uFillTx/>
                <a:latin typeface="Gill Sans MT" panose="020B0502020104020203" pitchFamily="34" charset="77"/>
                <a:sym typeface="Palatino"/>
              </a:rPr>
              <a:t>…</a:t>
            </a:r>
          </a:p>
        </p:txBody>
      </p:sp>
      <p:cxnSp>
        <p:nvCxnSpPr>
          <p:cNvPr id="54" name="Straight Arrow Connector 53">
            <a:extLst>
              <a:ext uri="{FF2B5EF4-FFF2-40B4-BE49-F238E27FC236}">
                <a16:creationId xmlns:a16="http://schemas.microsoft.com/office/drawing/2014/main" id="{533021CB-1F3D-A64C-8B64-1777D4F16F37}"/>
              </a:ext>
            </a:extLst>
          </p:cNvPr>
          <p:cNvCxnSpPr/>
          <p:nvPr/>
        </p:nvCxnSpPr>
        <p:spPr>
          <a:xfrm>
            <a:off x="8648551" y="3506771"/>
            <a:ext cx="0" cy="93815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5" name="Straight Arrow Connector 54">
            <a:extLst>
              <a:ext uri="{FF2B5EF4-FFF2-40B4-BE49-F238E27FC236}">
                <a16:creationId xmlns:a16="http://schemas.microsoft.com/office/drawing/2014/main" id="{EDE0081C-ECDE-C047-83E5-243686344947}"/>
              </a:ext>
            </a:extLst>
          </p:cNvPr>
          <p:cNvCxnSpPr/>
          <p:nvPr/>
        </p:nvCxnSpPr>
        <p:spPr>
          <a:xfrm>
            <a:off x="8966798" y="3506771"/>
            <a:ext cx="0" cy="93815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6" name="Straight Arrow Connector 55">
            <a:extLst>
              <a:ext uri="{FF2B5EF4-FFF2-40B4-BE49-F238E27FC236}">
                <a16:creationId xmlns:a16="http://schemas.microsoft.com/office/drawing/2014/main" id="{B024824D-2E3F-E149-B304-16787F370211}"/>
              </a:ext>
            </a:extLst>
          </p:cNvPr>
          <p:cNvCxnSpPr/>
          <p:nvPr/>
        </p:nvCxnSpPr>
        <p:spPr>
          <a:xfrm>
            <a:off x="9367006" y="3510430"/>
            <a:ext cx="0" cy="93815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7" name="Straight Arrow Connector 56">
            <a:extLst>
              <a:ext uri="{FF2B5EF4-FFF2-40B4-BE49-F238E27FC236}">
                <a16:creationId xmlns:a16="http://schemas.microsoft.com/office/drawing/2014/main" id="{CBD36505-0F9F-A442-A91E-B4413930DB22}"/>
              </a:ext>
            </a:extLst>
          </p:cNvPr>
          <p:cNvCxnSpPr/>
          <p:nvPr/>
        </p:nvCxnSpPr>
        <p:spPr>
          <a:xfrm>
            <a:off x="8496151" y="3510430"/>
            <a:ext cx="0" cy="93815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8" name="Straight Arrow Connector 57">
            <a:extLst>
              <a:ext uri="{FF2B5EF4-FFF2-40B4-BE49-F238E27FC236}">
                <a16:creationId xmlns:a16="http://schemas.microsoft.com/office/drawing/2014/main" id="{A729DA55-A87C-E841-829D-6434B86CB749}"/>
              </a:ext>
            </a:extLst>
          </p:cNvPr>
          <p:cNvCxnSpPr/>
          <p:nvPr/>
        </p:nvCxnSpPr>
        <p:spPr>
          <a:xfrm>
            <a:off x="8800951" y="3510430"/>
            <a:ext cx="0" cy="93815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9" name="Straight Arrow Connector 58">
            <a:extLst>
              <a:ext uri="{FF2B5EF4-FFF2-40B4-BE49-F238E27FC236}">
                <a16:creationId xmlns:a16="http://schemas.microsoft.com/office/drawing/2014/main" id="{595589F2-F748-D54A-B9C0-005AD986E49E}"/>
              </a:ext>
            </a:extLst>
          </p:cNvPr>
          <p:cNvCxnSpPr/>
          <p:nvPr/>
        </p:nvCxnSpPr>
        <p:spPr>
          <a:xfrm>
            <a:off x="9541004" y="3514089"/>
            <a:ext cx="0" cy="93815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60" name="TextBox 59">
            <a:extLst>
              <a:ext uri="{FF2B5EF4-FFF2-40B4-BE49-F238E27FC236}">
                <a16:creationId xmlns:a16="http://schemas.microsoft.com/office/drawing/2014/main" id="{169F603B-3260-7740-BD76-AE55954C6134}"/>
              </a:ext>
            </a:extLst>
          </p:cNvPr>
          <p:cNvSpPr txBox="1"/>
          <p:nvPr/>
        </p:nvSpPr>
        <p:spPr>
          <a:xfrm>
            <a:off x="6427493" y="4513152"/>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414141"/>
                </a:solidFill>
                <a:effectLst/>
                <a:uFillTx/>
                <a:latin typeface="Gill Sans MT" panose="020B0502020104020203" pitchFamily="34" charset="77"/>
                <a:sym typeface="Palatino"/>
              </a:rPr>
              <a:t>…</a:t>
            </a:r>
          </a:p>
        </p:txBody>
      </p:sp>
      <p:sp>
        <p:nvSpPr>
          <p:cNvPr id="61" name="TextBox 60">
            <a:extLst>
              <a:ext uri="{FF2B5EF4-FFF2-40B4-BE49-F238E27FC236}">
                <a16:creationId xmlns:a16="http://schemas.microsoft.com/office/drawing/2014/main" id="{9B1131F6-F650-AC4B-B44C-E7F21C391DB0}"/>
              </a:ext>
            </a:extLst>
          </p:cNvPr>
          <p:cNvSpPr txBox="1"/>
          <p:nvPr/>
        </p:nvSpPr>
        <p:spPr>
          <a:xfrm>
            <a:off x="6440840" y="3472958"/>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414141"/>
                </a:solidFill>
                <a:effectLst/>
                <a:uFillTx/>
                <a:latin typeface="Gill Sans MT" panose="020B0502020104020203" pitchFamily="34" charset="77"/>
                <a:sym typeface="Palatino"/>
              </a:rPr>
              <a:t>…</a:t>
            </a:r>
          </a:p>
        </p:txBody>
      </p:sp>
      <p:sp>
        <p:nvSpPr>
          <p:cNvPr id="62" name="TextBox 61">
            <a:extLst>
              <a:ext uri="{FF2B5EF4-FFF2-40B4-BE49-F238E27FC236}">
                <a16:creationId xmlns:a16="http://schemas.microsoft.com/office/drawing/2014/main" id="{C72E0A12-C75B-B94E-B1D5-627C0BA5E5A5}"/>
              </a:ext>
            </a:extLst>
          </p:cNvPr>
          <p:cNvSpPr txBox="1"/>
          <p:nvPr/>
        </p:nvSpPr>
        <p:spPr>
          <a:xfrm>
            <a:off x="9020697" y="3732659"/>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414141"/>
                </a:solidFill>
                <a:effectLst/>
                <a:uFillTx/>
                <a:latin typeface="Gill Sans MT" panose="020B0502020104020203" pitchFamily="34" charset="77"/>
                <a:sym typeface="Palatino"/>
              </a:rPr>
              <a:t>…</a:t>
            </a:r>
          </a:p>
        </p:txBody>
      </p:sp>
      <p:cxnSp>
        <p:nvCxnSpPr>
          <p:cNvPr id="63" name="Straight Arrow Connector 62">
            <a:extLst>
              <a:ext uri="{FF2B5EF4-FFF2-40B4-BE49-F238E27FC236}">
                <a16:creationId xmlns:a16="http://schemas.microsoft.com/office/drawing/2014/main" id="{26D32B21-B2A9-3540-9424-1E2CF0AECD2C}"/>
              </a:ext>
            </a:extLst>
          </p:cNvPr>
          <p:cNvCxnSpPr/>
          <p:nvPr/>
        </p:nvCxnSpPr>
        <p:spPr>
          <a:xfrm>
            <a:off x="8496151" y="445224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64" name="Straight Arrow Connector 63">
            <a:extLst>
              <a:ext uri="{FF2B5EF4-FFF2-40B4-BE49-F238E27FC236}">
                <a16:creationId xmlns:a16="http://schemas.microsoft.com/office/drawing/2014/main" id="{B195CCAE-4794-744B-9BA4-611EF9BFE449}"/>
              </a:ext>
            </a:extLst>
          </p:cNvPr>
          <p:cNvCxnSpPr/>
          <p:nvPr/>
        </p:nvCxnSpPr>
        <p:spPr>
          <a:xfrm>
            <a:off x="8648551" y="445224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65" name="Straight Arrow Connector 64">
            <a:extLst>
              <a:ext uri="{FF2B5EF4-FFF2-40B4-BE49-F238E27FC236}">
                <a16:creationId xmlns:a16="http://schemas.microsoft.com/office/drawing/2014/main" id="{DC6967A6-CBF1-5D42-8447-605826C7D8EB}"/>
              </a:ext>
            </a:extLst>
          </p:cNvPr>
          <p:cNvCxnSpPr/>
          <p:nvPr/>
        </p:nvCxnSpPr>
        <p:spPr>
          <a:xfrm>
            <a:off x="8800951" y="445224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66" name="Straight Arrow Connector 65">
            <a:extLst>
              <a:ext uri="{FF2B5EF4-FFF2-40B4-BE49-F238E27FC236}">
                <a16:creationId xmlns:a16="http://schemas.microsoft.com/office/drawing/2014/main" id="{2E68E161-4D32-EA4F-9F31-0304C730EB8F}"/>
              </a:ext>
            </a:extLst>
          </p:cNvPr>
          <p:cNvCxnSpPr/>
          <p:nvPr/>
        </p:nvCxnSpPr>
        <p:spPr>
          <a:xfrm>
            <a:off x="8966798" y="445224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67" name="Straight Arrow Connector 66">
            <a:extLst>
              <a:ext uri="{FF2B5EF4-FFF2-40B4-BE49-F238E27FC236}">
                <a16:creationId xmlns:a16="http://schemas.microsoft.com/office/drawing/2014/main" id="{CE4DABEA-44E5-6D42-A127-85C6BBBDB380}"/>
              </a:ext>
            </a:extLst>
          </p:cNvPr>
          <p:cNvCxnSpPr/>
          <p:nvPr/>
        </p:nvCxnSpPr>
        <p:spPr>
          <a:xfrm>
            <a:off x="9367006" y="445224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68" name="Straight Arrow Connector 67">
            <a:extLst>
              <a:ext uri="{FF2B5EF4-FFF2-40B4-BE49-F238E27FC236}">
                <a16:creationId xmlns:a16="http://schemas.microsoft.com/office/drawing/2014/main" id="{9619368E-1FA1-6840-A5C9-A83AE117CD67}"/>
              </a:ext>
            </a:extLst>
          </p:cNvPr>
          <p:cNvCxnSpPr/>
          <p:nvPr/>
        </p:nvCxnSpPr>
        <p:spPr>
          <a:xfrm>
            <a:off x="9546300" y="4452240"/>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69" name="TextBox 68">
            <a:extLst>
              <a:ext uri="{FF2B5EF4-FFF2-40B4-BE49-F238E27FC236}">
                <a16:creationId xmlns:a16="http://schemas.microsoft.com/office/drawing/2014/main" id="{651E8E42-C9C3-8540-B052-9D81516A8F06}"/>
              </a:ext>
            </a:extLst>
          </p:cNvPr>
          <p:cNvSpPr txBox="1"/>
          <p:nvPr/>
        </p:nvSpPr>
        <p:spPr>
          <a:xfrm>
            <a:off x="9018627" y="4715842"/>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414141"/>
                </a:solidFill>
                <a:effectLst/>
                <a:uFillTx/>
                <a:latin typeface="Gill Sans MT" panose="020B0502020104020203" pitchFamily="34" charset="77"/>
                <a:sym typeface="Palatino"/>
              </a:rPr>
              <a:t>…</a:t>
            </a:r>
          </a:p>
        </p:txBody>
      </p:sp>
      <p:cxnSp>
        <p:nvCxnSpPr>
          <p:cNvPr id="70" name="Straight Arrow Connector 69">
            <a:extLst>
              <a:ext uri="{FF2B5EF4-FFF2-40B4-BE49-F238E27FC236}">
                <a16:creationId xmlns:a16="http://schemas.microsoft.com/office/drawing/2014/main" id="{E99B9F5D-C1F1-3C43-A9D2-1795ACCEBDBB}"/>
              </a:ext>
            </a:extLst>
          </p:cNvPr>
          <p:cNvCxnSpPr/>
          <p:nvPr/>
        </p:nvCxnSpPr>
        <p:spPr>
          <a:xfrm>
            <a:off x="10488392" y="2622175"/>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71" name="TextBox 70">
            <a:extLst>
              <a:ext uri="{FF2B5EF4-FFF2-40B4-BE49-F238E27FC236}">
                <a16:creationId xmlns:a16="http://schemas.microsoft.com/office/drawing/2014/main" id="{098EA74B-8284-724C-9347-8A4E32D11F9D}"/>
              </a:ext>
            </a:extLst>
          </p:cNvPr>
          <p:cNvSpPr txBox="1"/>
          <p:nvPr/>
        </p:nvSpPr>
        <p:spPr>
          <a:xfrm>
            <a:off x="10401830" y="2347855"/>
            <a:ext cx="173125"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a:ln>
                  <a:noFill/>
                </a:ln>
                <a:solidFill>
                  <a:srgbClr val="414141"/>
                </a:solidFill>
                <a:effectLst/>
                <a:uFillTx/>
                <a:latin typeface="Gill Sans MT" panose="020B0502020104020203" pitchFamily="34" charset="77"/>
                <a:sym typeface="Palatino"/>
              </a:rPr>
              <a:t>0</a:t>
            </a:r>
          </a:p>
        </p:txBody>
      </p:sp>
      <p:cxnSp>
        <p:nvCxnSpPr>
          <p:cNvPr id="72" name="Straight Arrow Connector 71">
            <a:extLst>
              <a:ext uri="{FF2B5EF4-FFF2-40B4-BE49-F238E27FC236}">
                <a16:creationId xmlns:a16="http://schemas.microsoft.com/office/drawing/2014/main" id="{D83C5560-7674-284C-908D-E37086D87FAE}"/>
              </a:ext>
            </a:extLst>
          </p:cNvPr>
          <p:cNvCxnSpPr/>
          <p:nvPr/>
        </p:nvCxnSpPr>
        <p:spPr>
          <a:xfrm>
            <a:off x="10640792" y="2622175"/>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73" name="TextBox 72">
            <a:extLst>
              <a:ext uri="{FF2B5EF4-FFF2-40B4-BE49-F238E27FC236}">
                <a16:creationId xmlns:a16="http://schemas.microsoft.com/office/drawing/2014/main" id="{32079BC9-30CB-D444-B073-32D728A714C1}"/>
              </a:ext>
            </a:extLst>
          </p:cNvPr>
          <p:cNvSpPr txBox="1"/>
          <p:nvPr/>
        </p:nvSpPr>
        <p:spPr>
          <a:xfrm>
            <a:off x="10554230" y="2347855"/>
            <a:ext cx="173125"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1</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74" name="Straight Arrow Connector 73">
            <a:extLst>
              <a:ext uri="{FF2B5EF4-FFF2-40B4-BE49-F238E27FC236}">
                <a16:creationId xmlns:a16="http://schemas.microsoft.com/office/drawing/2014/main" id="{EA478D17-3D6B-A940-9845-D3292BDD40DB}"/>
              </a:ext>
            </a:extLst>
          </p:cNvPr>
          <p:cNvCxnSpPr/>
          <p:nvPr/>
        </p:nvCxnSpPr>
        <p:spPr>
          <a:xfrm>
            <a:off x="10793192" y="2622175"/>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75" name="TextBox 74">
            <a:extLst>
              <a:ext uri="{FF2B5EF4-FFF2-40B4-BE49-F238E27FC236}">
                <a16:creationId xmlns:a16="http://schemas.microsoft.com/office/drawing/2014/main" id="{D9FA3989-D086-BC40-9FF1-826AA0B66BF1}"/>
              </a:ext>
            </a:extLst>
          </p:cNvPr>
          <p:cNvSpPr txBox="1"/>
          <p:nvPr/>
        </p:nvSpPr>
        <p:spPr>
          <a:xfrm>
            <a:off x="10706630" y="2347855"/>
            <a:ext cx="173125"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2</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76" name="Straight Arrow Connector 75">
            <a:extLst>
              <a:ext uri="{FF2B5EF4-FFF2-40B4-BE49-F238E27FC236}">
                <a16:creationId xmlns:a16="http://schemas.microsoft.com/office/drawing/2014/main" id="{627F117B-9BBD-C349-9E45-BFABBFEE1FA8}"/>
              </a:ext>
            </a:extLst>
          </p:cNvPr>
          <p:cNvCxnSpPr/>
          <p:nvPr/>
        </p:nvCxnSpPr>
        <p:spPr>
          <a:xfrm>
            <a:off x="10959039" y="2622175"/>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77" name="TextBox 76">
            <a:extLst>
              <a:ext uri="{FF2B5EF4-FFF2-40B4-BE49-F238E27FC236}">
                <a16:creationId xmlns:a16="http://schemas.microsoft.com/office/drawing/2014/main" id="{02A1BDDC-2A07-FE45-8028-6C056D085921}"/>
              </a:ext>
            </a:extLst>
          </p:cNvPr>
          <p:cNvSpPr txBox="1"/>
          <p:nvPr/>
        </p:nvSpPr>
        <p:spPr>
          <a:xfrm>
            <a:off x="10872477" y="2347855"/>
            <a:ext cx="173125"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3</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78" name="Straight Arrow Connector 77">
            <a:extLst>
              <a:ext uri="{FF2B5EF4-FFF2-40B4-BE49-F238E27FC236}">
                <a16:creationId xmlns:a16="http://schemas.microsoft.com/office/drawing/2014/main" id="{4D8FDEF2-B251-3F48-844A-CF2289891C39}"/>
              </a:ext>
            </a:extLst>
          </p:cNvPr>
          <p:cNvCxnSpPr/>
          <p:nvPr/>
        </p:nvCxnSpPr>
        <p:spPr>
          <a:xfrm>
            <a:off x="11359247" y="2622175"/>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79" name="TextBox 78">
            <a:extLst>
              <a:ext uri="{FF2B5EF4-FFF2-40B4-BE49-F238E27FC236}">
                <a16:creationId xmlns:a16="http://schemas.microsoft.com/office/drawing/2014/main" id="{698D2B4A-425E-7C42-9698-FF8CE26CABD1}"/>
              </a:ext>
            </a:extLst>
          </p:cNvPr>
          <p:cNvSpPr txBox="1"/>
          <p:nvPr/>
        </p:nvSpPr>
        <p:spPr>
          <a:xfrm>
            <a:off x="11237419" y="2347855"/>
            <a:ext cx="243657"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30</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80" name="Straight Arrow Connector 79">
            <a:extLst>
              <a:ext uri="{FF2B5EF4-FFF2-40B4-BE49-F238E27FC236}">
                <a16:creationId xmlns:a16="http://schemas.microsoft.com/office/drawing/2014/main" id="{B15C8F2B-7152-184C-A052-A54E87E0490C}"/>
              </a:ext>
            </a:extLst>
          </p:cNvPr>
          <p:cNvCxnSpPr/>
          <p:nvPr/>
        </p:nvCxnSpPr>
        <p:spPr>
          <a:xfrm>
            <a:off x="11538541" y="2622175"/>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81" name="TextBox 80">
            <a:extLst>
              <a:ext uri="{FF2B5EF4-FFF2-40B4-BE49-F238E27FC236}">
                <a16:creationId xmlns:a16="http://schemas.microsoft.com/office/drawing/2014/main" id="{2C30BD9A-F02C-9C49-8A2D-2C00142F0FA7}"/>
              </a:ext>
            </a:extLst>
          </p:cNvPr>
          <p:cNvSpPr txBox="1"/>
          <p:nvPr/>
        </p:nvSpPr>
        <p:spPr>
          <a:xfrm>
            <a:off x="11416713" y="2347855"/>
            <a:ext cx="243657"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31</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sp>
        <p:nvSpPr>
          <p:cNvPr id="82" name="TextBox 81">
            <a:extLst>
              <a:ext uri="{FF2B5EF4-FFF2-40B4-BE49-F238E27FC236}">
                <a16:creationId xmlns:a16="http://schemas.microsoft.com/office/drawing/2014/main" id="{CD646A82-ED5D-524F-ACCF-44B389AA74D1}"/>
              </a:ext>
            </a:extLst>
          </p:cNvPr>
          <p:cNvSpPr txBox="1"/>
          <p:nvPr/>
        </p:nvSpPr>
        <p:spPr>
          <a:xfrm>
            <a:off x="11010868" y="2885777"/>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414141"/>
                </a:solidFill>
                <a:effectLst/>
                <a:uFillTx/>
                <a:latin typeface="Gill Sans MT" panose="020B0502020104020203" pitchFamily="34" charset="77"/>
                <a:sym typeface="Palatino"/>
              </a:rPr>
              <a:t>…</a:t>
            </a:r>
          </a:p>
        </p:txBody>
      </p:sp>
      <p:cxnSp>
        <p:nvCxnSpPr>
          <p:cNvPr id="83" name="Straight Arrow Connector 82">
            <a:extLst>
              <a:ext uri="{FF2B5EF4-FFF2-40B4-BE49-F238E27FC236}">
                <a16:creationId xmlns:a16="http://schemas.microsoft.com/office/drawing/2014/main" id="{44DEF727-7CE4-3A4B-A7A8-78ED77F18866}"/>
              </a:ext>
            </a:extLst>
          </p:cNvPr>
          <p:cNvCxnSpPr/>
          <p:nvPr/>
        </p:nvCxnSpPr>
        <p:spPr>
          <a:xfrm>
            <a:off x="10640792" y="3515735"/>
            <a:ext cx="0" cy="938151"/>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84" name="Straight Arrow Connector 83">
            <a:extLst>
              <a:ext uri="{FF2B5EF4-FFF2-40B4-BE49-F238E27FC236}">
                <a16:creationId xmlns:a16="http://schemas.microsoft.com/office/drawing/2014/main" id="{45F40DE0-1BA5-D948-931C-B5017F320492}"/>
              </a:ext>
            </a:extLst>
          </p:cNvPr>
          <p:cNvCxnSpPr/>
          <p:nvPr/>
        </p:nvCxnSpPr>
        <p:spPr>
          <a:xfrm>
            <a:off x="10959039" y="3515735"/>
            <a:ext cx="0" cy="938151"/>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85" name="Straight Arrow Connector 84">
            <a:extLst>
              <a:ext uri="{FF2B5EF4-FFF2-40B4-BE49-F238E27FC236}">
                <a16:creationId xmlns:a16="http://schemas.microsoft.com/office/drawing/2014/main" id="{870A885D-75D0-2C4A-B58C-A21C365C2809}"/>
              </a:ext>
            </a:extLst>
          </p:cNvPr>
          <p:cNvCxnSpPr/>
          <p:nvPr/>
        </p:nvCxnSpPr>
        <p:spPr>
          <a:xfrm>
            <a:off x="11359247" y="3519394"/>
            <a:ext cx="0" cy="938151"/>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86" name="Straight Arrow Connector 85">
            <a:extLst>
              <a:ext uri="{FF2B5EF4-FFF2-40B4-BE49-F238E27FC236}">
                <a16:creationId xmlns:a16="http://schemas.microsoft.com/office/drawing/2014/main" id="{5DD47D58-8022-BB4F-8549-3D38EDBC1B4F}"/>
              </a:ext>
            </a:extLst>
          </p:cNvPr>
          <p:cNvCxnSpPr/>
          <p:nvPr/>
        </p:nvCxnSpPr>
        <p:spPr>
          <a:xfrm>
            <a:off x="10488392" y="3519394"/>
            <a:ext cx="0" cy="938151"/>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87" name="Straight Arrow Connector 86">
            <a:extLst>
              <a:ext uri="{FF2B5EF4-FFF2-40B4-BE49-F238E27FC236}">
                <a16:creationId xmlns:a16="http://schemas.microsoft.com/office/drawing/2014/main" id="{92335F28-3045-1C4C-BBE1-879C73CB4D22}"/>
              </a:ext>
            </a:extLst>
          </p:cNvPr>
          <p:cNvCxnSpPr/>
          <p:nvPr/>
        </p:nvCxnSpPr>
        <p:spPr>
          <a:xfrm>
            <a:off x="10793192" y="3519394"/>
            <a:ext cx="0" cy="938151"/>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88" name="Straight Arrow Connector 87">
            <a:extLst>
              <a:ext uri="{FF2B5EF4-FFF2-40B4-BE49-F238E27FC236}">
                <a16:creationId xmlns:a16="http://schemas.microsoft.com/office/drawing/2014/main" id="{5BE2D4FE-4C5A-714F-ADA2-03C7755C4BFA}"/>
              </a:ext>
            </a:extLst>
          </p:cNvPr>
          <p:cNvCxnSpPr/>
          <p:nvPr/>
        </p:nvCxnSpPr>
        <p:spPr>
          <a:xfrm>
            <a:off x="11542443" y="3514089"/>
            <a:ext cx="0" cy="938151"/>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89" name="TextBox 88">
            <a:extLst>
              <a:ext uri="{FF2B5EF4-FFF2-40B4-BE49-F238E27FC236}">
                <a16:creationId xmlns:a16="http://schemas.microsoft.com/office/drawing/2014/main" id="{D9E2E02A-6013-1942-B44A-D22F7D0577A9}"/>
              </a:ext>
            </a:extLst>
          </p:cNvPr>
          <p:cNvSpPr txBox="1"/>
          <p:nvPr/>
        </p:nvSpPr>
        <p:spPr>
          <a:xfrm>
            <a:off x="11012938" y="3741623"/>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414141"/>
                </a:solidFill>
                <a:effectLst/>
                <a:uFillTx/>
                <a:latin typeface="Gill Sans MT" panose="020B0502020104020203" pitchFamily="34" charset="77"/>
                <a:sym typeface="Palatino"/>
              </a:rPr>
              <a:t>…</a:t>
            </a:r>
          </a:p>
        </p:txBody>
      </p:sp>
      <p:cxnSp>
        <p:nvCxnSpPr>
          <p:cNvPr id="90" name="Straight Arrow Connector 89">
            <a:extLst>
              <a:ext uri="{FF2B5EF4-FFF2-40B4-BE49-F238E27FC236}">
                <a16:creationId xmlns:a16="http://schemas.microsoft.com/office/drawing/2014/main" id="{99DD84E1-AF55-F245-91A6-9814354D2249}"/>
              </a:ext>
            </a:extLst>
          </p:cNvPr>
          <p:cNvCxnSpPr/>
          <p:nvPr/>
        </p:nvCxnSpPr>
        <p:spPr>
          <a:xfrm>
            <a:off x="10488392" y="4461204"/>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91" name="Straight Arrow Connector 90">
            <a:extLst>
              <a:ext uri="{FF2B5EF4-FFF2-40B4-BE49-F238E27FC236}">
                <a16:creationId xmlns:a16="http://schemas.microsoft.com/office/drawing/2014/main" id="{68233F48-56DE-5747-8609-91E36EE695D8}"/>
              </a:ext>
            </a:extLst>
          </p:cNvPr>
          <p:cNvCxnSpPr/>
          <p:nvPr/>
        </p:nvCxnSpPr>
        <p:spPr>
          <a:xfrm>
            <a:off x="10640792" y="4461204"/>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92" name="Straight Arrow Connector 91">
            <a:extLst>
              <a:ext uri="{FF2B5EF4-FFF2-40B4-BE49-F238E27FC236}">
                <a16:creationId xmlns:a16="http://schemas.microsoft.com/office/drawing/2014/main" id="{BC4F17BB-260D-FD42-845B-C320D5758A3D}"/>
              </a:ext>
            </a:extLst>
          </p:cNvPr>
          <p:cNvCxnSpPr/>
          <p:nvPr/>
        </p:nvCxnSpPr>
        <p:spPr>
          <a:xfrm>
            <a:off x="10793192" y="4461204"/>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93" name="Straight Arrow Connector 92">
            <a:extLst>
              <a:ext uri="{FF2B5EF4-FFF2-40B4-BE49-F238E27FC236}">
                <a16:creationId xmlns:a16="http://schemas.microsoft.com/office/drawing/2014/main" id="{015189A6-BE4C-9343-850C-8964055CD149}"/>
              </a:ext>
            </a:extLst>
          </p:cNvPr>
          <p:cNvCxnSpPr/>
          <p:nvPr/>
        </p:nvCxnSpPr>
        <p:spPr>
          <a:xfrm>
            <a:off x="10959039" y="4461204"/>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94" name="Straight Arrow Connector 93">
            <a:extLst>
              <a:ext uri="{FF2B5EF4-FFF2-40B4-BE49-F238E27FC236}">
                <a16:creationId xmlns:a16="http://schemas.microsoft.com/office/drawing/2014/main" id="{428DD9A6-23DF-6B4D-9A92-CE74D504C88E}"/>
              </a:ext>
            </a:extLst>
          </p:cNvPr>
          <p:cNvCxnSpPr/>
          <p:nvPr/>
        </p:nvCxnSpPr>
        <p:spPr>
          <a:xfrm>
            <a:off x="11359247" y="4461204"/>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95" name="Straight Arrow Connector 94">
            <a:extLst>
              <a:ext uri="{FF2B5EF4-FFF2-40B4-BE49-F238E27FC236}">
                <a16:creationId xmlns:a16="http://schemas.microsoft.com/office/drawing/2014/main" id="{4E5BD74E-4EF0-C647-BFBB-4DF986C2296B}"/>
              </a:ext>
            </a:extLst>
          </p:cNvPr>
          <p:cNvCxnSpPr/>
          <p:nvPr/>
        </p:nvCxnSpPr>
        <p:spPr>
          <a:xfrm>
            <a:off x="11538541" y="4461204"/>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96" name="TextBox 95">
            <a:extLst>
              <a:ext uri="{FF2B5EF4-FFF2-40B4-BE49-F238E27FC236}">
                <a16:creationId xmlns:a16="http://schemas.microsoft.com/office/drawing/2014/main" id="{668D65BA-1FBA-3C47-B754-C0B48F4BFB87}"/>
              </a:ext>
            </a:extLst>
          </p:cNvPr>
          <p:cNvSpPr txBox="1"/>
          <p:nvPr/>
        </p:nvSpPr>
        <p:spPr>
          <a:xfrm>
            <a:off x="11010868" y="4724806"/>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414141"/>
                </a:solidFill>
                <a:effectLst/>
                <a:uFillTx/>
                <a:latin typeface="Gill Sans MT" panose="020B0502020104020203" pitchFamily="34" charset="77"/>
                <a:sym typeface="Palatino"/>
              </a:rPr>
              <a:t>…</a:t>
            </a:r>
          </a:p>
        </p:txBody>
      </p:sp>
      <p:sp>
        <p:nvSpPr>
          <p:cNvPr id="97" name="TextBox 96">
            <a:extLst>
              <a:ext uri="{FF2B5EF4-FFF2-40B4-BE49-F238E27FC236}">
                <a16:creationId xmlns:a16="http://schemas.microsoft.com/office/drawing/2014/main" id="{634391CB-6C83-7B45-A205-9FD17B2D031C}"/>
              </a:ext>
            </a:extLst>
          </p:cNvPr>
          <p:cNvSpPr txBox="1"/>
          <p:nvPr/>
        </p:nvSpPr>
        <p:spPr>
          <a:xfrm>
            <a:off x="5412996" y="6204313"/>
            <a:ext cx="223458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414141"/>
                </a:solidFill>
                <a:effectLst/>
                <a:uFillTx/>
                <a:latin typeface="Gill Sans MT" panose="020B0502020104020203" pitchFamily="34" charset="77"/>
                <a:sym typeface="Palatino"/>
              </a:rPr>
              <a:t>Divergent Execution</a:t>
            </a:r>
          </a:p>
        </p:txBody>
      </p:sp>
      <p:sp>
        <p:nvSpPr>
          <p:cNvPr id="98" name="TextBox 97">
            <a:extLst>
              <a:ext uri="{FF2B5EF4-FFF2-40B4-BE49-F238E27FC236}">
                <a16:creationId xmlns:a16="http://schemas.microsoft.com/office/drawing/2014/main" id="{07D705A9-FB35-DB49-8DE8-32A567B08EF4}"/>
              </a:ext>
            </a:extLst>
          </p:cNvPr>
          <p:cNvSpPr txBox="1"/>
          <p:nvPr/>
        </p:nvSpPr>
        <p:spPr>
          <a:xfrm>
            <a:off x="8818786" y="5794032"/>
            <a:ext cx="2215350"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414141"/>
                </a:solidFill>
                <a:effectLst/>
                <a:uFillTx/>
                <a:latin typeface="Gill Sans MT" panose="020B0502020104020203" pitchFamily="34" charset="77"/>
                <a:sym typeface="Palatino"/>
              </a:rPr>
              <a:t>Coherent Execution</a:t>
            </a:r>
          </a:p>
        </p:txBody>
      </p:sp>
      <p:cxnSp>
        <p:nvCxnSpPr>
          <p:cNvPr id="100" name="Straight Arrow Connector 99">
            <a:extLst>
              <a:ext uri="{FF2B5EF4-FFF2-40B4-BE49-F238E27FC236}">
                <a16:creationId xmlns:a16="http://schemas.microsoft.com/office/drawing/2014/main" id="{9E419F94-A563-2040-8767-01D9E777B574}"/>
              </a:ext>
            </a:extLst>
          </p:cNvPr>
          <p:cNvCxnSpPr/>
          <p:nvPr/>
        </p:nvCxnSpPr>
        <p:spPr>
          <a:xfrm>
            <a:off x="3587378" y="2622175"/>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101" name="TextBox 100">
            <a:extLst>
              <a:ext uri="{FF2B5EF4-FFF2-40B4-BE49-F238E27FC236}">
                <a16:creationId xmlns:a16="http://schemas.microsoft.com/office/drawing/2014/main" id="{2F6E57C5-46B0-F643-930C-7C40B5B379F2}"/>
              </a:ext>
            </a:extLst>
          </p:cNvPr>
          <p:cNvSpPr txBox="1"/>
          <p:nvPr/>
        </p:nvSpPr>
        <p:spPr>
          <a:xfrm>
            <a:off x="3500816" y="2347855"/>
            <a:ext cx="173125"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a:ln>
                  <a:noFill/>
                </a:ln>
                <a:solidFill>
                  <a:srgbClr val="414141"/>
                </a:solidFill>
                <a:effectLst/>
                <a:uFillTx/>
                <a:latin typeface="Gill Sans MT" panose="020B0502020104020203" pitchFamily="34" charset="77"/>
                <a:sym typeface="Palatino"/>
              </a:rPr>
              <a:t>0</a:t>
            </a:r>
          </a:p>
        </p:txBody>
      </p:sp>
      <p:cxnSp>
        <p:nvCxnSpPr>
          <p:cNvPr id="102" name="Straight Arrow Connector 101">
            <a:extLst>
              <a:ext uri="{FF2B5EF4-FFF2-40B4-BE49-F238E27FC236}">
                <a16:creationId xmlns:a16="http://schemas.microsoft.com/office/drawing/2014/main" id="{D29552E5-BEEE-844D-A585-3CF1DBA92DF8}"/>
              </a:ext>
            </a:extLst>
          </p:cNvPr>
          <p:cNvCxnSpPr/>
          <p:nvPr/>
        </p:nvCxnSpPr>
        <p:spPr>
          <a:xfrm>
            <a:off x="3739778" y="2622175"/>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103" name="TextBox 102">
            <a:extLst>
              <a:ext uri="{FF2B5EF4-FFF2-40B4-BE49-F238E27FC236}">
                <a16:creationId xmlns:a16="http://schemas.microsoft.com/office/drawing/2014/main" id="{13A2A733-8B12-FD4B-974F-5D68A1240356}"/>
              </a:ext>
            </a:extLst>
          </p:cNvPr>
          <p:cNvSpPr txBox="1"/>
          <p:nvPr/>
        </p:nvSpPr>
        <p:spPr>
          <a:xfrm>
            <a:off x="3653216" y="2347855"/>
            <a:ext cx="173125"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1</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104" name="Straight Arrow Connector 103">
            <a:extLst>
              <a:ext uri="{FF2B5EF4-FFF2-40B4-BE49-F238E27FC236}">
                <a16:creationId xmlns:a16="http://schemas.microsoft.com/office/drawing/2014/main" id="{13B18E32-F5CC-B246-8BC4-960FF8922799}"/>
              </a:ext>
            </a:extLst>
          </p:cNvPr>
          <p:cNvCxnSpPr/>
          <p:nvPr/>
        </p:nvCxnSpPr>
        <p:spPr>
          <a:xfrm>
            <a:off x="3892178" y="2622175"/>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105" name="TextBox 104">
            <a:extLst>
              <a:ext uri="{FF2B5EF4-FFF2-40B4-BE49-F238E27FC236}">
                <a16:creationId xmlns:a16="http://schemas.microsoft.com/office/drawing/2014/main" id="{397A42D6-4E60-8949-8CA9-3D97FC59D36C}"/>
              </a:ext>
            </a:extLst>
          </p:cNvPr>
          <p:cNvSpPr txBox="1"/>
          <p:nvPr/>
        </p:nvSpPr>
        <p:spPr>
          <a:xfrm>
            <a:off x="3805616" y="2347855"/>
            <a:ext cx="173125"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2</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106" name="Straight Arrow Connector 105">
            <a:extLst>
              <a:ext uri="{FF2B5EF4-FFF2-40B4-BE49-F238E27FC236}">
                <a16:creationId xmlns:a16="http://schemas.microsoft.com/office/drawing/2014/main" id="{36DA7CEC-9A43-9348-AD66-EC99ACF19FE9}"/>
              </a:ext>
            </a:extLst>
          </p:cNvPr>
          <p:cNvCxnSpPr/>
          <p:nvPr/>
        </p:nvCxnSpPr>
        <p:spPr>
          <a:xfrm>
            <a:off x="4058025" y="2622175"/>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107" name="TextBox 106">
            <a:extLst>
              <a:ext uri="{FF2B5EF4-FFF2-40B4-BE49-F238E27FC236}">
                <a16:creationId xmlns:a16="http://schemas.microsoft.com/office/drawing/2014/main" id="{EE3D14D2-232D-2C4A-9E33-F6AA41452753}"/>
              </a:ext>
            </a:extLst>
          </p:cNvPr>
          <p:cNvSpPr txBox="1"/>
          <p:nvPr/>
        </p:nvSpPr>
        <p:spPr>
          <a:xfrm>
            <a:off x="3971463" y="2347855"/>
            <a:ext cx="173125"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3</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108" name="Straight Arrow Connector 107">
            <a:extLst>
              <a:ext uri="{FF2B5EF4-FFF2-40B4-BE49-F238E27FC236}">
                <a16:creationId xmlns:a16="http://schemas.microsoft.com/office/drawing/2014/main" id="{4B34A383-E2D8-6A43-8053-539EFF015331}"/>
              </a:ext>
            </a:extLst>
          </p:cNvPr>
          <p:cNvCxnSpPr/>
          <p:nvPr/>
        </p:nvCxnSpPr>
        <p:spPr>
          <a:xfrm>
            <a:off x="4458233" y="2622175"/>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109" name="TextBox 108">
            <a:extLst>
              <a:ext uri="{FF2B5EF4-FFF2-40B4-BE49-F238E27FC236}">
                <a16:creationId xmlns:a16="http://schemas.microsoft.com/office/drawing/2014/main" id="{D6A033EB-5C5A-654F-ACFF-203FA933C2CA}"/>
              </a:ext>
            </a:extLst>
          </p:cNvPr>
          <p:cNvSpPr txBox="1"/>
          <p:nvPr/>
        </p:nvSpPr>
        <p:spPr>
          <a:xfrm>
            <a:off x="4336405" y="2347855"/>
            <a:ext cx="243657"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30</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cxnSp>
        <p:nvCxnSpPr>
          <p:cNvPr id="110" name="Straight Arrow Connector 109">
            <a:extLst>
              <a:ext uri="{FF2B5EF4-FFF2-40B4-BE49-F238E27FC236}">
                <a16:creationId xmlns:a16="http://schemas.microsoft.com/office/drawing/2014/main" id="{988129D6-584E-3A46-ADCA-F49061966FE9}"/>
              </a:ext>
            </a:extLst>
          </p:cNvPr>
          <p:cNvCxnSpPr/>
          <p:nvPr/>
        </p:nvCxnSpPr>
        <p:spPr>
          <a:xfrm>
            <a:off x="4637527" y="2622175"/>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111" name="TextBox 110">
            <a:extLst>
              <a:ext uri="{FF2B5EF4-FFF2-40B4-BE49-F238E27FC236}">
                <a16:creationId xmlns:a16="http://schemas.microsoft.com/office/drawing/2014/main" id="{0C1E666C-9352-8F48-BC76-9FC545C6836C}"/>
              </a:ext>
            </a:extLst>
          </p:cNvPr>
          <p:cNvSpPr txBox="1"/>
          <p:nvPr/>
        </p:nvSpPr>
        <p:spPr>
          <a:xfrm>
            <a:off x="4515699" y="2347855"/>
            <a:ext cx="243657" cy="2564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000" b="1" dirty="0">
                <a:latin typeface="Gill Sans MT" panose="020B0502020104020203" pitchFamily="34" charset="77"/>
              </a:rPr>
              <a:t>31</a:t>
            </a:r>
            <a:endParaRPr kumimoji="0" lang="en-US" sz="1000" b="1" i="0" u="none" strike="noStrike" cap="none" spc="0" normalizeH="0" baseline="0" dirty="0">
              <a:ln>
                <a:noFill/>
              </a:ln>
              <a:solidFill>
                <a:srgbClr val="414141"/>
              </a:solidFill>
              <a:effectLst/>
              <a:uFillTx/>
              <a:latin typeface="Gill Sans MT" panose="020B0502020104020203" pitchFamily="34" charset="77"/>
              <a:sym typeface="Palatino"/>
            </a:endParaRPr>
          </a:p>
        </p:txBody>
      </p:sp>
      <p:sp>
        <p:nvSpPr>
          <p:cNvPr id="112" name="TextBox 111">
            <a:extLst>
              <a:ext uri="{FF2B5EF4-FFF2-40B4-BE49-F238E27FC236}">
                <a16:creationId xmlns:a16="http://schemas.microsoft.com/office/drawing/2014/main" id="{B7B16B20-6A44-6E44-9693-9D3030EEE969}"/>
              </a:ext>
            </a:extLst>
          </p:cNvPr>
          <p:cNvSpPr txBox="1"/>
          <p:nvPr/>
        </p:nvSpPr>
        <p:spPr>
          <a:xfrm>
            <a:off x="4109854" y="2885777"/>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414141"/>
                </a:solidFill>
                <a:effectLst/>
                <a:uFillTx/>
                <a:latin typeface="Gill Sans MT" panose="020B0502020104020203" pitchFamily="34" charset="77"/>
                <a:sym typeface="Palatino"/>
              </a:rPr>
              <a:t>…</a:t>
            </a:r>
          </a:p>
        </p:txBody>
      </p:sp>
      <p:cxnSp>
        <p:nvCxnSpPr>
          <p:cNvPr id="113" name="Straight Arrow Connector 112">
            <a:extLst>
              <a:ext uri="{FF2B5EF4-FFF2-40B4-BE49-F238E27FC236}">
                <a16:creationId xmlns:a16="http://schemas.microsoft.com/office/drawing/2014/main" id="{1C80102D-A7C9-DD47-BD0D-8C7DAE7980AC}"/>
              </a:ext>
            </a:extLst>
          </p:cNvPr>
          <p:cNvCxnSpPr/>
          <p:nvPr/>
        </p:nvCxnSpPr>
        <p:spPr>
          <a:xfrm>
            <a:off x="3739778" y="3515735"/>
            <a:ext cx="0" cy="93815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14" name="Straight Arrow Connector 113">
            <a:extLst>
              <a:ext uri="{FF2B5EF4-FFF2-40B4-BE49-F238E27FC236}">
                <a16:creationId xmlns:a16="http://schemas.microsoft.com/office/drawing/2014/main" id="{B5A5B09C-4DE6-8D40-B39B-CF0B60452D43}"/>
              </a:ext>
            </a:extLst>
          </p:cNvPr>
          <p:cNvCxnSpPr/>
          <p:nvPr/>
        </p:nvCxnSpPr>
        <p:spPr>
          <a:xfrm>
            <a:off x="4058025" y="3515735"/>
            <a:ext cx="0" cy="93815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15" name="Straight Arrow Connector 114">
            <a:extLst>
              <a:ext uri="{FF2B5EF4-FFF2-40B4-BE49-F238E27FC236}">
                <a16:creationId xmlns:a16="http://schemas.microsoft.com/office/drawing/2014/main" id="{6D2D5D21-E8B7-E846-B6BE-1842E6D730A3}"/>
              </a:ext>
            </a:extLst>
          </p:cNvPr>
          <p:cNvCxnSpPr/>
          <p:nvPr/>
        </p:nvCxnSpPr>
        <p:spPr>
          <a:xfrm>
            <a:off x="4458233" y="3519394"/>
            <a:ext cx="0" cy="93815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16" name="Straight Arrow Connector 115">
            <a:extLst>
              <a:ext uri="{FF2B5EF4-FFF2-40B4-BE49-F238E27FC236}">
                <a16:creationId xmlns:a16="http://schemas.microsoft.com/office/drawing/2014/main" id="{6E92DE7D-94C4-5040-864E-22AC38541A5B}"/>
              </a:ext>
            </a:extLst>
          </p:cNvPr>
          <p:cNvCxnSpPr/>
          <p:nvPr/>
        </p:nvCxnSpPr>
        <p:spPr>
          <a:xfrm>
            <a:off x="3587378" y="3519394"/>
            <a:ext cx="0" cy="938151"/>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17" name="Straight Arrow Connector 116">
            <a:extLst>
              <a:ext uri="{FF2B5EF4-FFF2-40B4-BE49-F238E27FC236}">
                <a16:creationId xmlns:a16="http://schemas.microsoft.com/office/drawing/2014/main" id="{76610A08-B2A6-FC4E-B8CE-7A3DDB6FDC9E}"/>
              </a:ext>
            </a:extLst>
          </p:cNvPr>
          <p:cNvCxnSpPr/>
          <p:nvPr/>
        </p:nvCxnSpPr>
        <p:spPr>
          <a:xfrm>
            <a:off x="3892178" y="3519394"/>
            <a:ext cx="0" cy="938151"/>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18" name="Straight Arrow Connector 117">
            <a:extLst>
              <a:ext uri="{FF2B5EF4-FFF2-40B4-BE49-F238E27FC236}">
                <a16:creationId xmlns:a16="http://schemas.microsoft.com/office/drawing/2014/main" id="{89BDD0FF-DAF1-BF4B-84CE-4BE1517A942F}"/>
              </a:ext>
            </a:extLst>
          </p:cNvPr>
          <p:cNvCxnSpPr/>
          <p:nvPr/>
        </p:nvCxnSpPr>
        <p:spPr>
          <a:xfrm>
            <a:off x="4632231" y="3523053"/>
            <a:ext cx="0" cy="938151"/>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119" name="TextBox 118">
            <a:extLst>
              <a:ext uri="{FF2B5EF4-FFF2-40B4-BE49-F238E27FC236}">
                <a16:creationId xmlns:a16="http://schemas.microsoft.com/office/drawing/2014/main" id="{F2EF51FC-A02D-8E4C-A7B7-8FE8994460EA}"/>
              </a:ext>
            </a:extLst>
          </p:cNvPr>
          <p:cNvSpPr txBox="1"/>
          <p:nvPr/>
        </p:nvSpPr>
        <p:spPr>
          <a:xfrm>
            <a:off x="4111924" y="3741623"/>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414141"/>
                </a:solidFill>
                <a:effectLst/>
                <a:uFillTx/>
                <a:latin typeface="Gill Sans MT" panose="020B0502020104020203" pitchFamily="34" charset="77"/>
                <a:sym typeface="Palatino"/>
              </a:rPr>
              <a:t>…</a:t>
            </a:r>
          </a:p>
        </p:txBody>
      </p:sp>
      <p:cxnSp>
        <p:nvCxnSpPr>
          <p:cNvPr id="120" name="Straight Arrow Connector 119">
            <a:extLst>
              <a:ext uri="{FF2B5EF4-FFF2-40B4-BE49-F238E27FC236}">
                <a16:creationId xmlns:a16="http://schemas.microsoft.com/office/drawing/2014/main" id="{7D20CE0A-CDE0-2F4B-8FF4-C26B54ABA82D}"/>
              </a:ext>
            </a:extLst>
          </p:cNvPr>
          <p:cNvCxnSpPr/>
          <p:nvPr/>
        </p:nvCxnSpPr>
        <p:spPr>
          <a:xfrm>
            <a:off x="3587378" y="4461204"/>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121" name="Straight Arrow Connector 120">
            <a:extLst>
              <a:ext uri="{FF2B5EF4-FFF2-40B4-BE49-F238E27FC236}">
                <a16:creationId xmlns:a16="http://schemas.microsoft.com/office/drawing/2014/main" id="{276CFAD7-B98A-9849-B120-2EC730D3C8DC}"/>
              </a:ext>
            </a:extLst>
          </p:cNvPr>
          <p:cNvCxnSpPr/>
          <p:nvPr/>
        </p:nvCxnSpPr>
        <p:spPr>
          <a:xfrm>
            <a:off x="3739778" y="4461204"/>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122" name="Straight Arrow Connector 121">
            <a:extLst>
              <a:ext uri="{FF2B5EF4-FFF2-40B4-BE49-F238E27FC236}">
                <a16:creationId xmlns:a16="http://schemas.microsoft.com/office/drawing/2014/main" id="{DCFA84A3-1EF9-0D4C-8633-72C9584F5CF2}"/>
              </a:ext>
            </a:extLst>
          </p:cNvPr>
          <p:cNvCxnSpPr/>
          <p:nvPr/>
        </p:nvCxnSpPr>
        <p:spPr>
          <a:xfrm>
            <a:off x="3892178" y="4461204"/>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123" name="Straight Arrow Connector 122">
            <a:extLst>
              <a:ext uri="{FF2B5EF4-FFF2-40B4-BE49-F238E27FC236}">
                <a16:creationId xmlns:a16="http://schemas.microsoft.com/office/drawing/2014/main" id="{0FB88C83-DB68-0D43-B352-70C8787E9DBE}"/>
              </a:ext>
            </a:extLst>
          </p:cNvPr>
          <p:cNvCxnSpPr/>
          <p:nvPr/>
        </p:nvCxnSpPr>
        <p:spPr>
          <a:xfrm>
            <a:off x="4058025" y="4461204"/>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124" name="Straight Arrow Connector 123">
            <a:extLst>
              <a:ext uri="{FF2B5EF4-FFF2-40B4-BE49-F238E27FC236}">
                <a16:creationId xmlns:a16="http://schemas.microsoft.com/office/drawing/2014/main" id="{5EE5F9D9-9DCF-FC44-B32A-6274EFA1D3E4}"/>
              </a:ext>
            </a:extLst>
          </p:cNvPr>
          <p:cNvCxnSpPr/>
          <p:nvPr/>
        </p:nvCxnSpPr>
        <p:spPr>
          <a:xfrm>
            <a:off x="4458233" y="4461204"/>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cxnSp>
        <p:nvCxnSpPr>
          <p:cNvPr id="125" name="Straight Arrow Connector 124">
            <a:extLst>
              <a:ext uri="{FF2B5EF4-FFF2-40B4-BE49-F238E27FC236}">
                <a16:creationId xmlns:a16="http://schemas.microsoft.com/office/drawing/2014/main" id="{230E6BA9-40DE-F044-BD8E-BB2FA59DF739}"/>
              </a:ext>
            </a:extLst>
          </p:cNvPr>
          <p:cNvCxnSpPr/>
          <p:nvPr/>
        </p:nvCxnSpPr>
        <p:spPr>
          <a:xfrm>
            <a:off x="4637527" y="4461204"/>
            <a:ext cx="0" cy="888255"/>
          </a:xfrm>
          <a:prstGeom prst="straightConnector1">
            <a:avLst/>
          </a:prstGeom>
          <a:ln>
            <a:solidFill>
              <a:srgbClr val="0432FF"/>
            </a:solidFill>
            <a:tailEnd type="triangle"/>
          </a:ln>
        </p:spPr>
        <p:style>
          <a:lnRef idx="3">
            <a:schemeClr val="accent1"/>
          </a:lnRef>
          <a:fillRef idx="0">
            <a:schemeClr val="accent1"/>
          </a:fillRef>
          <a:effectRef idx="2">
            <a:schemeClr val="accent1"/>
          </a:effectRef>
          <a:fontRef idx="minor">
            <a:schemeClr val="tx1"/>
          </a:fontRef>
        </p:style>
      </p:cxnSp>
      <p:sp>
        <p:nvSpPr>
          <p:cNvPr id="126" name="TextBox 125">
            <a:extLst>
              <a:ext uri="{FF2B5EF4-FFF2-40B4-BE49-F238E27FC236}">
                <a16:creationId xmlns:a16="http://schemas.microsoft.com/office/drawing/2014/main" id="{C8E2D212-E25C-1547-AF23-7F8768ABE1A6}"/>
              </a:ext>
            </a:extLst>
          </p:cNvPr>
          <p:cNvSpPr txBox="1"/>
          <p:nvPr/>
        </p:nvSpPr>
        <p:spPr>
          <a:xfrm>
            <a:off x="4109854" y="4724806"/>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414141"/>
                </a:solidFill>
                <a:effectLst/>
                <a:uFillTx/>
                <a:latin typeface="Gill Sans MT" panose="020B0502020104020203" pitchFamily="34" charset="77"/>
                <a:sym typeface="Palatino"/>
              </a:rPr>
              <a:t>…</a:t>
            </a:r>
          </a:p>
        </p:txBody>
      </p:sp>
      <p:pic>
        <p:nvPicPr>
          <p:cNvPr id="129" name="Graphic 128" descr="Close">
            <a:extLst>
              <a:ext uri="{FF2B5EF4-FFF2-40B4-BE49-F238E27FC236}">
                <a16:creationId xmlns:a16="http://schemas.microsoft.com/office/drawing/2014/main" id="{6295E85E-9704-CF49-A657-03497201D7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29973" y="3342223"/>
            <a:ext cx="1373619" cy="1373619"/>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FC1FF60B-8CDD-3F42-9126-D4515AF303EC}"/>
                  </a:ext>
                </a:extLst>
              </p14:cNvPr>
              <p14:cNvContentPartPr/>
              <p14:nvPr/>
            </p14:nvContentPartPr>
            <p14:xfrm>
              <a:off x="7098158" y="7493947"/>
              <a:ext cx="1768320" cy="723240"/>
            </p14:xfrm>
          </p:contentPart>
        </mc:Choice>
        <mc:Fallback xmlns="">
          <p:pic>
            <p:nvPicPr>
              <p:cNvPr id="3" name="Ink 2">
                <a:extLst>
                  <a:ext uri="{FF2B5EF4-FFF2-40B4-BE49-F238E27FC236}">
                    <a16:creationId xmlns:a16="http://schemas.microsoft.com/office/drawing/2014/main" id="{FC1FF60B-8CDD-3F42-9126-D4515AF303EC}"/>
                  </a:ext>
                </a:extLst>
              </p:cNvPr>
              <p:cNvPicPr/>
              <p:nvPr/>
            </p:nvPicPr>
            <p:blipFill>
              <a:blip r:embed="rId6"/>
              <a:stretch>
                <a:fillRect/>
              </a:stretch>
            </p:blipFill>
            <p:spPr>
              <a:xfrm>
                <a:off x="7083038" y="7478827"/>
                <a:ext cx="1798920" cy="753840"/>
              </a:xfrm>
              <a:prstGeom prst="rect">
                <a:avLst/>
              </a:prstGeom>
            </p:spPr>
          </p:pic>
        </mc:Fallback>
      </mc:AlternateContent>
    </p:spTree>
    <p:extLst>
      <p:ext uri="{BB962C8B-B14F-4D97-AF65-F5344CB8AC3E}">
        <p14:creationId xmlns:p14="http://schemas.microsoft.com/office/powerpoint/2010/main" val="1605609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2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3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3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4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4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4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4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4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48"/>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49"/>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0"/>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5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5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53"/>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54"/>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55"/>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56"/>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57"/>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58"/>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59"/>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62"/>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63"/>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64"/>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65"/>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66"/>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67"/>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68"/>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69"/>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70"/>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71"/>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72"/>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73"/>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74"/>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75"/>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76"/>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77"/>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78"/>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79"/>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80"/>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81"/>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82"/>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83"/>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84"/>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85"/>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86"/>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87"/>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88"/>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89"/>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90"/>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91"/>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92"/>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93"/>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94"/>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95"/>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96"/>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97"/>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5" grpId="0"/>
      <p:bldP spid="17" grpId="0"/>
      <p:bldP spid="19" grpId="0"/>
      <p:bldP spid="21" grpId="0"/>
      <p:bldP spid="23" grpId="0"/>
      <p:bldP spid="26" grpId="0"/>
      <p:bldP spid="27" grpId="0"/>
      <p:bldP spid="40" grpId="0"/>
      <p:bldP spid="42" grpId="0"/>
      <p:bldP spid="44" grpId="0"/>
      <p:bldP spid="46" grpId="0"/>
      <p:bldP spid="48" grpId="0"/>
      <p:bldP spid="50" grpId="0"/>
      <p:bldP spid="52" grpId="0"/>
      <p:bldP spid="53" grpId="0"/>
      <p:bldP spid="60" grpId="0"/>
      <p:bldP spid="61" grpId="0"/>
      <p:bldP spid="62" grpId="0"/>
      <p:bldP spid="69" grpId="0"/>
      <p:bldP spid="71" grpId="0"/>
      <p:bldP spid="73" grpId="0"/>
      <p:bldP spid="75" grpId="0"/>
      <p:bldP spid="77" grpId="0"/>
      <p:bldP spid="79" grpId="0"/>
      <p:bldP spid="81" grpId="0"/>
      <p:bldP spid="82" grpId="0"/>
      <p:bldP spid="89" grpId="0"/>
      <p:bldP spid="96" grpId="0"/>
      <p:bldP spid="97" grpId="0"/>
      <p:bldP spid="98" grpId="0"/>
      <p:bldP spid="101" grpId="0"/>
      <p:bldP spid="103" grpId="0"/>
      <p:bldP spid="105" grpId="0"/>
      <p:bldP spid="107" grpId="0"/>
      <p:bldP spid="109" grpId="0"/>
      <p:bldP spid="111" grpId="0"/>
      <p:bldP spid="112" grpId="0"/>
      <p:bldP spid="119" grpId="0"/>
      <p:bldP spid="1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86A4-64C4-3B4A-B795-7AD33F7F078F}"/>
              </a:ext>
            </a:extLst>
          </p:cNvPr>
          <p:cNvSpPr>
            <a:spLocks noGrp="1"/>
          </p:cNvSpPr>
          <p:nvPr>
            <p:ph type="title"/>
          </p:nvPr>
        </p:nvSpPr>
        <p:spPr/>
        <p:txBody>
          <a:bodyPr/>
          <a:lstStyle/>
          <a:p>
            <a:r>
              <a:rPr lang="en-US" dirty="0"/>
              <a:t>Global Memory Access</a:t>
            </a:r>
          </a:p>
        </p:txBody>
      </p:sp>
      <p:sp>
        <p:nvSpPr>
          <p:cNvPr id="3" name="Text Placeholder 2">
            <a:extLst>
              <a:ext uri="{FF2B5EF4-FFF2-40B4-BE49-F238E27FC236}">
                <a16:creationId xmlns:a16="http://schemas.microsoft.com/office/drawing/2014/main" id="{57C94A65-4B2B-EE42-8A6C-9CFFF941169A}"/>
              </a:ext>
            </a:extLst>
          </p:cNvPr>
          <p:cNvSpPr>
            <a:spLocks noGrp="1"/>
          </p:cNvSpPr>
          <p:nvPr>
            <p:ph type="body" idx="1"/>
          </p:nvPr>
        </p:nvSpPr>
        <p:spPr>
          <a:xfrm>
            <a:off x="513201" y="1801494"/>
            <a:ext cx="5007489" cy="4896486"/>
          </a:xfrm>
        </p:spPr>
        <p:txBody>
          <a:bodyPr>
            <a:normAutofit lnSpcReduction="10000"/>
          </a:bodyPr>
          <a:lstStyle/>
          <a:p>
            <a:pPr>
              <a:spcBef>
                <a:spcPts val="1000"/>
              </a:spcBef>
            </a:pPr>
            <a:r>
              <a:rPr lang="en-US" dirty="0"/>
              <a:t>Global memory requests are executed per warp</a:t>
            </a:r>
          </a:p>
          <a:p>
            <a:pPr lvl="1">
              <a:spcBef>
                <a:spcPts val="1000"/>
              </a:spcBef>
            </a:pPr>
            <a:r>
              <a:rPr lang="en-US" sz="2000" dirty="0"/>
              <a:t>32 </a:t>
            </a:r>
            <a:r>
              <a:rPr lang="en-US" sz="2000" dirty="0" err="1"/>
              <a:t>cuda</a:t>
            </a:r>
            <a:r>
              <a:rPr lang="en-US" sz="2000" dirty="0"/>
              <a:t> threads in a warp provide memory address (in byte).</a:t>
            </a:r>
          </a:p>
          <a:p>
            <a:pPr lvl="1">
              <a:spcBef>
                <a:spcPts val="1000"/>
              </a:spcBef>
            </a:pPr>
            <a:r>
              <a:rPr lang="en-US" sz="2000" dirty="0"/>
              <a:t>Hardware locates the line addresses in which those memory addresses fall</a:t>
            </a:r>
          </a:p>
          <a:p>
            <a:pPr lvl="1">
              <a:spcBef>
                <a:spcPts val="1000"/>
              </a:spcBef>
            </a:pPr>
            <a:r>
              <a:rPr lang="en-US" sz="2000" dirty="0"/>
              <a:t>Then the hardware issues one or more transactions to the global memory to retrieve the data.</a:t>
            </a:r>
          </a:p>
          <a:p>
            <a:pPr>
              <a:spcBef>
                <a:spcPts val="1000"/>
              </a:spcBef>
            </a:pPr>
            <a:r>
              <a:rPr lang="en-US" dirty="0"/>
              <a:t>Coalesced memory access</a:t>
            </a:r>
          </a:p>
          <a:p>
            <a:pPr lvl="1">
              <a:spcBef>
                <a:spcPts val="1000"/>
              </a:spcBef>
            </a:pPr>
            <a:r>
              <a:rPr lang="en-US" sz="2000" dirty="0"/>
              <a:t>All memory address fall into only a few lines</a:t>
            </a:r>
          </a:p>
          <a:p>
            <a:pPr lvl="1">
              <a:spcBef>
                <a:spcPts val="1000"/>
              </a:spcBef>
            </a:pPr>
            <a:r>
              <a:rPr lang="en-US" sz="2000" dirty="0"/>
              <a:t>Best: one line. Worst: 32 lines</a:t>
            </a:r>
          </a:p>
        </p:txBody>
      </p:sp>
      <p:sp>
        <p:nvSpPr>
          <p:cNvPr id="4" name="Freeform 3">
            <a:extLst>
              <a:ext uri="{FF2B5EF4-FFF2-40B4-BE49-F238E27FC236}">
                <a16:creationId xmlns:a16="http://schemas.microsoft.com/office/drawing/2014/main" id="{E82400FE-A24E-B44B-9A52-A7581F21EC87}"/>
              </a:ext>
            </a:extLst>
          </p:cNvPr>
          <p:cNvSpPr/>
          <p:nvPr/>
        </p:nvSpPr>
        <p:spPr>
          <a:xfrm>
            <a:off x="8569809" y="204036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5" name="Freeform 4">
            <a:extLst>
              <a:ext uri="{FF2B5EF4-FFF2-40B4-BE49-F238E27FC236}">
                <a16:creationId xmlns:a16="http://schemas.microsoft.com/office/drawing/2014/main" id="{F7373B0E-1AA8-634A-AD59-7C071494362F}"/>
              </a:ext>
            </a:extLst>
          </p:cNvPr>
          <p:cNvSpPr/>
          <p:nvPr/>
        </p:nvSpPr>
        <p:spPr>
          <a:xfrm>
            <a:off x="8707695" y="204036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6" name="Freeform 5">
            <a:extLst>
              <a:ext uri="{FF2B5EF4-FFF2-40B4-BE49-F238E27FC236}">
                <a16:creationId xmlns:a16="http://schemas.microsoft.com/office/drawing/2014/main" id="{49874354-BAFD-E24A-AA8E-87ABDA8440BA}"/>
              </a:ext>
            </a:extLst>
          </p:cNvPr>
          <p:cNvSpPr/>
          <p:nvPr/>
        </p:nvSpPr>
        <p:spPr>
          <a:xfrm>
            <a:off x="9045623" y="204036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7" name="Freeform 6">
            <a:extLst>
              <a:ext uri="{FF2B5EF4-FFF2-40B4-BE49-F238E27FC236}">
                <a16:creationId xmlns:a16="http://schemas.microsoft.com/office/drawing/2014/main" id="{A236C52B-7BEB-3C4C-B91A-7855852006AD}"/>
              </a:ext>
            </a:extLst>
          </p:cNvPr>
          <p:cNvSpPr/>
          <p:nvPr/>
        </p:nvSpPr>
        <p:spPr>
          <a:xfrm>
            <a:off x="9210818" y="204036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8" name="TextBox 7">
            <a:extLst>
              <a:ext uri="{FF2B5EF4-FFF2-40B4-BE49-F238E27FC236}">
                <a16:creationId xmlns:a16="http://schemas.microsoft.com/office/drawing/2014/main" id="{C5AAF24A-7D71-374A-9FE9-1C86F8177A0A}"/>
              </a:ext>
            </a:extLst>
          </p:cNvPr>
          <p:cNvSpPr txBox="1"/>
          <p:nvPr/>
        </p:nvSpPr>
        <p:spPr>
          <a:xfrm>
            <a:off x="8760460" y="2006073"/>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432FF"/>
                </a:solidFill>
                <a:effectLst/>
                <a:uFillTx/>
                <a:latin typeface="Palatino"/>
                <a:ea typeface="Palatino"/>
                <a:cs typeface="Palatino"/>
                <a:sym typeface="Palatino"/>
              </a:rPr>
              <a:t>…</a:t>
            </a:r>
          </a:p>
        </p:txBody>
      </p:sp>
      <p:cxnSp>
        <p:nvCxnSpPr>
          <p:cNvPr id="9" name="Straight Connector 8">
            <a:extLst>
              <a:ext uri="{FF2B5EF4-FFF2-40B4-BE49-F238E27FC236}">
                <a16:creationId xmlns:a16="http://schemas.microsoft.com/office/drawing/2014/main" id="{405D78ED-2ABF-C842-B46D-F5073E7A74D4}"/>
              </a:ext>
            </a:extLst>
          </p:cNvPr>
          <p:cNvCxnSpPr>
            <a:cxnSpLocks/>
          </p:cNvCxnSpPr>
          <p:nvPr/>
        </p:nvCxnSpPr>
        <p:spPr>
          <a:xfrm>
            <a:off x="7899249" y="2388743"/>
            <a:ext cx="1379655" cy="0"/>
          </a:xfrm>
          <a:prstGeom prst="line">
            <a:avLst/>
          </a:prstGeom>
          <a:noFill/>
          <a:ln w="6350" cap="flat">
            <a:solidFill>
              <a:srgbClr val="0432FF"/>
            </a:solidFill>
            <a:prstDash val="sysDash"/>
            <a:miter lim="400000"/>
          </a:ln>
          <a:effectLst/>
          <a:sp3d/>
        </p:spPr>
        <p:style>
          <a:lnRef idx="0">
            <a:scrgbClr r="0" g="0" b="0"/>
          </a:lnRef>
          <a:fillRef idx="0">
            <a:scrgbClr r="0" g="0" b="0"/>
          </a:fillRef>
          <a:effectRef idx="0">
            <a:scrgbClr r="0" g="0" b="0"/>
          </a:effectRef>
          <a:fontRef idx="none"/>
        </p:style>
      </p:cxnSp>
      <p:sp>
        <p:nvSpPr>
          <p:cNvPr id="10" name="Freeform 9">
            <a:extLst>
              <a:ext uri="{FF2B5EF4-FFF2-40B4-BE49-F238E27FC236}">
                <a16:creationId xmlns:a16="http://schemas.microsoft.com/office/drawing/2014/main" id="{2441CFA1-684C-3844-B820-356B3FD9489F}"/>
              </a:ext>
            </a:extLst>
          </p:cNvPr>
          <p:cNvSpPr/>
          <p:nvPr/>
        </p:nvSpPr>
        <p:spPr>
          <a:xfrm>
            <a:off x="8413599" y="204417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11" name="Freeform 10">
            <a:extLst>
              <a:ext uri="{FF2B5EF4-FFF2-40B4-BE49-F238E27FC236}">
                <a16:creationId xmlns:a16="http://schemas.microsoft.com/office/drawing/2014/main" id="{0064B9C0-52AF-044D-8446-E1A332F8011C}"/>
              </a:ext>
            </a:extLst>
          </p:cNvPr>
          <p:cNvSpPr/>
          <p:nvPr/>
        </p:nvSpPr>
        <p:spPr>
          <a:xfrm>
            <a:off x="8257389" y="204798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12" name="Freeform 11">
            <a:extLst>
              <a:ext uri="{FF2B5EF4-FFF2-40B4-BE49-F238E27FC236}">
                <a16:creationId xmlns:a16="http://schemas.microsoft.com/office/drawing/2014/main" id="{E7AD425A-CB8E-4244-B72C-D923C07F516B}"/>
              </a:ext>
            </a:extLst>
          </p:cNvPr>
          <p:cNvSpPr/>
          <p:nvPr/>
        </p:nvSpPr>
        <p:spPr>
          <a:xfrm>
            <a:off x="8078319" y="204036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sp>
        <p:nvSpPr>
          <p:cNvPr id="13" name="Freeform 12">
            <a:extLst>
              <a:ext uri="{FF2B5EF4-FFF2-40B4-BE49-F238E27FC236}">
                <a16:creationId xmlns:a16="http://schemas.microsoft.com/office/drawing/2014/main" id="{D538ACE4-12AB-D54C-B009-928D8ECC0DE5}"/>
              </a:ext>
            </a:extLst>
          </p:cNvPr>
          <p:cNvSpPr/>
          <p:nvPr/>
        </p:nvSpPr>
        <p:spPr>
          <a:xfrm>
            <a:off x="7910679" y="2044173"/>
            <a:ext cx="54391" cy="288740"/>
          </a:xfrm>
          <a:custGeom>
            <a:avLst/>
            <a:gdLst>
              <a:gd name="connsiteX0" fmla="*/ 155575 w 308001"/>
              <a:gd name="connsiteY0" fmla="*/ 0 h 1358900"/>
              <a:gd name="connsiteX1" fmla="*/ 146050 w 308001"/>
              <a:gd name="connsiteY1" fmla="*/ 190500 h 1358900"/>
              <a:gd name="connsiteX2" fmla="*/ 146050 w 308001"/>
              <a:gd name="connsiteY2" fmla="*/ 228600 h 1358900"/>
              <a:gd name="connsiteX3" fmla="*/ 171450 w 308001"/>
              <a:gd name="connsiteY3" fmla="*/ 244475 h 1358900"/>
              <a:gd name="connsiteX4" fmla="*/ 304800 w 308001"/>
              <a:gd name="connsiteY4" fmla="*/ 311150 h 1358900"/>
              <a:gd name="connsiteX5" fmla="*/ 41275 w 308001"/>
              <a:gd name="connsiteY5" fmla="*/ 393700 h 1358900"/>
              <a:gd name="connsiteX6" fmla="*/ 301625 w 308001"/>
              <a:gd name="connsiteY6" fmla="*/ 488950 h 1358900"/>
              <a:gd name="connsiteX7" fmla="*/ 25400 w 308001"/>
              <a:gd name="connsiteY7" fmla="*/ 600075 h 1358900"/>
              <a:gd name="connsiteX8" fmla="*/ 307975 w 308001"/>
              <a:gd name="connsiteY8" fmla="*/ 692150 h 1358900"/>
              <a:gd name="connsiteX9" fmla="*/ 6350 w 308001"/>
              <a:gd name="connsiteY9" fmla="*/ 765175 h 1358900"/>
              <a:gd name="connsiteX10" fmla="*/ 304800 w 308001"/>
              <a:gd name="connsiteY10" fmla="*/ 847725 h 1358900"/>
              <a:gd name="connsiteX11" fmla="*/ 0 w 308001"/>
              <a:gd name="connsiteY11" fmla="*/ 952500 h 1358900"/>
              <a:gd name="connsiteX12" fmla="*/ 304800 w 308001"/>
              <a:gd name="connsiteY12" fmla="*/ 1031875 h 1358900"/>
              <a:gd name="connsiteX13" fmla="*/ 136525 w 308001"/>
              <a:gd name="connsiteY13" fmla="*/ 1146175 h 1358900"/>
              <a:gd name="connsiteX14" fmla="*/ 139700 w 308001"/>
              <a:gd name="connsiteY14" fmla="*/ 1181100 h 1358900"/>
              <a:gd name="connsiteX15" fmla="*/ 142875 w 308001"/>
              <a:gd name="connsiteY15" fmla="*/ 1358900 h 13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001" h="1358900">
                <a:moveTo>
                  <a:pt x="155575" y="0"/>
                </a:moveTo>
                <a:cubicBezTo>
                  <a:pt x="151606" y="76200"/>
                  <a:pt x="147638" y="152400"/>
                  <a:pt x="146050" y="190500"/>
                </a:cubicBezTo>
                <a:cubicBezTo>
                  <a:pt x="144462" y="228600"/>
                  <a:pt x="141817" y="219604"/>
                  <a:pt x="146050" y="228600"/>
                </a:cubicBezTo>
                <a:cubicBezTo>
                  <a:pt x="150283" y="237596"/>
                  <a:pt x="144992" y="230717"/>
                  <a:pt x="171450" y="244475"/>
                </a:cubicBezTo>
                <a:cubicBezTo>
                  <a:pt x="197908" y="258233"/>
                  <a:pt x="326496" y="286279"/>
                  <a:pt x="304800" y="311150"/>
                </a:cubicBezTo>
                <a:cubicBezTo>
                  <a:pt x="283104" y="336021"/>
                  <a:pt x="41804" y="364067"/>
                  <a:pt x="41275" y="393700"/>
                </a:cubicBezTo>
                <a:cubicBezTo>
                  <a:pt x="40746" y="423333"/>
                  <a:pt x="304271" y="454554"/>
                  <a:pt x="301625" y="488950"/>
                </a:cubicBezTo>
                <a:cubicBezTo>
                  <a:pt x="298979" y="523346"/>
                  <a:pt x="24342" y="566208"/>
                  <a:pt x="25400" y="600075"/>
                </a:cubicBezTo>
                <a:cubicBezTo>
                  <a:pt x="26458" y="633942"/>
                  <a:pt x="311150" y="664633"/>
                  <a:pt x="307975" y="692150"/>
                </a:cubicBezTo>
                <a:cubicBezTo>
                  <a:pt x="304800" y="719667"/>
                  <a:pt x="6879" y="739246"/>
                  <a:pt x="6350" y="765175"/>
                </a:cubicBezTo>
                <a:cubicBezTo>
                  <a:pt x="5821" y="791104"/>
                  <a:pt x="305858" y="816504"/>
                  <a:pt x="304800" y="847725"/>
                </a:cubicBezTo>
                <a:cubicBezTo>
                  <a:pt x="303742" y="878946"/>
                  <a:pt x="0" y="921808"/>
                  <a:pt x="0" y="952500"/>
                </a:cubicBezTo>
                <a:cubicBezTo>
                  <a:pt x="0" y="983192"/>
                  <a:pt x="282046" y="999596"/>
                  <a:pt x="304800" y="1031875"/>
                </a:cubicBezTo>
                <a:cubicBezTo>
                  <a:pt x="327554" y="1064154"/>
                  <a:pt x="164042" y="1121304"/>
                  <a:pt x="136525" y="1146175"/>
                </a:cubicBezTo>
                <a:cubicBezTo>
                  <a:pt x="109008" y="1171046"/>
                  <a:pt x="138642" y="1145646"/>
                  <a:pt x="139700" y="1181100"/>
                </a:cubicBezTo>
                <a:cubicBezTo>
                  <a:pt x="140758" y="1216554"/>
                  <a:pt x="142875" y="1358900"/>
                  <a:pt x="142875" y="1358900"/>
                </a:cubicBezTo>
              </a:path>
            </a:pathLst>
          </a:custGeom>
          <a:solidFill>
            <a:srgbClr val="FF0000"/>
          </a:solidFill>
          <a:ln w="9525">
            <a:solidFill>
              <a:srgbClr val="0432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000000"/>
                </a:solidFill>
              </a:ln>
              <a:latin typeface="Gill Sans" charset="0"/>
              <a:ea typeface="Gill Sans" charset="0"/>
              <a:cs typeface="Gill Sans" charset="0"/>
            </a:endParaRPr>
          </a:p>
        </p:txBody>
      </p:sp>
      <p:cxnSp>
        <p:nvCxnSpPr>
          <p:cNvPr id="16" name="Straight Arrow Connector 15">
            <a:extLst>
              <a:ext uri="{FF2B5EF4-FFF2-40B4-BE49-F238E27FC236}">
                <a16:creationId xmlns:a16="http://schemas.microsoft.com/office/drawing/2014/main" id="{73F5913B-3084-1045-9B58-C19455FA3F54}"/>
              </a:ext>
            </a:extLst>
          </p:cNvPr>
          <p:cNvCxnSpPr/>
          <p:nvPr/>
        </p:nvCxnSpPr>
        <p:spPr>
          <a:xfrm>
            <a:off x="7944969" y="3166110"/>
            <a:ext cx="0" cy="457200"/>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E2BE9B39-293F-A041-A50C-DC3CDB50DB16}"/>
              </a:ext>
            </a:extLst>
          </p:cNvPr>
          <p:cNvCxnSpPr/>
          <p:nvPr/>
        </p:nvCxnSpPr>
        <p:spPr>
          <a:xfrm>
            <a:off x="8131659" y="3166110"/>
            <a:ext cx="0" cy="457200"/>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BB89E2C9-6A42-8E40-9391-CC319169B4E4}"/>
              </a:ext>
            </a:extLst>
          </p:cNvPr>
          <p:cNvCxnSpPr/>
          <p:nvPr/>
        </p:nvCxnSpPr>
        <p:spPr>
          <a:xfrm>
            <a:off x="8284059" y="3166110"/>
            <a:ext cx="0" cy="457200"/>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E93FDCFA-473B-1041-881F-1BC3C63774E1}"/>
              </a:ext>
            </a:extLst>
          </p:cNvPr>
          <p:cNvCxnSpPr/>
          <p:nvPr/>
        </p:nvCxnSpPr>
        <p:spPr>
          <a:xfrm>
            <a:off x="8452224" y="3166110"/>
            <a:ext cx="0" cy="457200"/>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6954B0D6-6648-214E-A51A-47529FF81BF3}"/>
              </a:ext>
            </a:extLst>
          </p:cNvPr>
          <p:cNvCxnSpPr/>
          <p:nvPr/>
        </p:nvCxnSpPr>
        <p:spPr>
          <a:xfrm>
            <a:off x="8590503" y="3166110"/>
            <a:ext cx="0" cy="457200"/>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59FB0D15-6450-E44B-8CC2-AA3E4CFBD96E}"/>
              </a:ext>
            </a:extLst>
          </p:cNvPr>
          <p:cNvCxnSpPr/>
          <p:nvPr/>
        </p:nvCxnSpPr>
        <p:spPr>
          <a:xfrm>
            <a:off x="8746320" y="3166110"/>
            <a:ext cx="0" cy="457200"/>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2D45A89E-696F-9B40-8711-82A4EFC51EBA}"/>
              </a:ext>
            </a:extLst>
          </p:cNvPr>
          <p:cNvCxnSpPr/>
          <p:nvPr/>
        </p:nvCxnSpPr>
        <p:spPr>
          <a:xfrm>
            <a:off x="9089703" y="3166110"/>
            <a:ext cx="0" cy="457200"/>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3C50D81F-F115-CD44-9167-4BF5962803C4}"/>
              </a:ext>
            </a:extLst>
          </p:cNvPr>
          <p:cNvCxnSpPr/>
          <p:nvPr/>
        </p:nvCxnSpPr>
        <p:spPr>
          <a:xfrm>
            <a:off x="9253779" y="3166110"/>
            <a:ext cx="0" cy="457200"/>
          </a:xfrm>
          <a:prstGeom prst="straightConnector1">
            <a:avLst/>
          </a:prstGeom>
          <a:noFill/>
          <a:ln w="25400" cap="flat">
            <a:solidFill>
              <a:srgbClr val="0432FF"/>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4" name="TextBox 23">
            <a:extLst>
              <a:ext uri="{FF2B5EF4-FFF2-40B4-BE49-F238E27FC236}">
                <a16:creationId xmlns:a16="http://schemas.microsoft.com/office/drawing/2014/main" id="{C12615F3-92C1-4245-B98E-B5ECCC78F4E2}"/>
              </a:ext>
            </a:extLst>
          </p:cNvPr>
          <p:cNvSpPr txBox="1"/>
          <p:nvPr/>
        </p:nvSpPr>
        <p:spPr>
          <a:xfrm>
            <a:off x="8313407" y="1616368"/>
            <a:ext cx="495328"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414141"/>
                </a:solidFill>
                <a:effectLst/>
                <a:uFillTx/>
                <a:latin typeface="Gill Sans MT" panose="020B0502020104020203" pitchFamily="34" charset="77"/>
                <a:sym typeface="Palatino"/>
              </a:rPr>
              <a:t>warp</a:t>
            </a:r>
          </a:p>
        </p:txBody>
      </p:sp>
      <p:sp>
        <p:nvSpPr>
          <p:cNvPr id="25" name="TextBox 24">
            <a:extLst>
              <a:ext uri="{FF2B5EF4-FFF2-40B4-BE49-F238E27FC236}">
                <a16:creationId xmlns:a16="http://schemas.microsoft.com/office/drawing/2014/main" id="{009E1164-B0F1-C74F-AE59-3C1F93AA6397}"/>
              </a:ext>
            </a:extLst>
          </p:cNvPr>
          <p:cNvSpPr txBox="1"/>
          <p:nvPr/>
        </p:nvSpPr>
        <p:spPr>
          <a:xfrm>
            <a:off x="8021488" y="2862461"/>
            <a:ext cx="1147750"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414141"/>
                </a:solidFill>
                <a:effectLst/>
                <a:uFillTx/>
                <a:latin typeface="Gill Sans MT" panose="020B0502020104020203" pitchFamily="34" charset="77"/>
                <a:sym typeface="Palatino"/>
              </a:rPr>
              <a:t>Memory address</a:t>
            </a:r>
          </a:p>
        </p:txBody>
      </p:sp>
      <p:sp>
        <p:nvSpPr>
          <p:cNvPr id="27" name="TextBox 26">
            <a:extLst>
              <a:ext uri="{FF2B5EF4-FFF2-40B4-BE49-F238E27FC236}">
                <a16:creationId xmlns:a16="http://schemas.microsoft.com/office/drawing/2014/main" id="{06BA7A8D-DBF9-434E-B5E9-298983B930FF}"/>
              </a:ext>
            </a:extLst>
          </p:cNvPr>
          <p:cNvSpPr txBox="1"/>
          <p:nvPr/>
        </p:nvSpPr>
        <p:spPr>
          <a:xfrm>
            <a:off x="8787130" y="3221463"/>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432FF"/>
                </a:solidFill>
                <a:effectLst/>
                <a:uFillTx/>
                <a:latin typeface="Palatino"/>
                <a:ea typeface="Palatino"/>
                <a:cs typeface="Palatino"/>
                <a:sym typeface="Palatino"/>
              </a:rPr>
              <a:t>…</a:t>
            </a:r>
          </a:p>
        </p:txBody>
      </p:sp>
      <p:sp>
        <p:nvSpPr>
          <p:cNvPr id="28" name="Down Arrow 27">
            <a:extLst>
              <a:ext uri="{FF2B5EF4-FFF2-40B4-BE49-F238E27FC236}">
                <a16:creationId xmlns:a16="http://schemas.microsoft.com/office/drawing/2014/main" id="{E5468C74-0E48-B84C-9E88-F5555536E6B2}"/>
              </a:ext>
            </a:extLst>
          </p:cNvPr>
          <p:cNvSpPr/>
          <p:nvPr/>
        </p:nvSpPr>
        <p:spPr>
          <a:xfrm>
            <a:off x="8364623" y="2516964"/>
            <a:ext cx="395835" cy="270435"/>
          </a:xfrm>
          <a:prstGeom prst="downArrow">
            <a:avLst/>
          </a:prstGeom>
          <a:pattFill prst="pct50">
            <a:fgClr>
              <a:srgbClr val="0432FF"/>
            </a:fgClr>
            <a:bgClr>
              <a:srgbClr val="FFFFFF"/>
            </a:bgClr>
          </a:pattFill>
          <a:ln w="12700" cap="flat">
            <a:solidFill>
              <a:srgbClr val="0432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29" name="Rectangle 28">
            <a:extLst>
              <a:ext uri="{FF2B5EF4-FFF2-40B4-BE49-F238E27FC236}">
                <a16:creationId xmlns:a16="http://schemas.microsoft.com/office/drawing/2014/main" id="{06B031AD-C1ED-8643-959F-7FCF8FD1A511}"/>
              </a:ext>
            </a:extLst>
          </p:cNvPr>
          <p:cNvSpPr/>
          <p:nvPr/>
        </p:nvSpPr>
        <p:spPr>
          <a:xfrm>
            <a:off x="7796466" y="4165471"/>
            <a:ext cx="1601075" cy="287258"/>
          </a:xfrm>
          <a:prstGeom prst="rect">
            <a:avLst/>
          </a:prstGeom>
          <a:solidFill>
            <a:schemeClr val="accent2">
              <a:lumMod val="60000"/>
              <a:lumOff val="40000"/>
            </a:schemeClr>
          </a:solidFill>
          <a:ln w="12700" cap="flat">
            <a:solidFill>
              <a:srgbClr val="0432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200" i="0" u="none" strike="noStrike" normalizeH="0" baseline="0" dirty="0">
                <a:ln w="0"/>
                <a:solidFill>
                  <a:schemeClr val="tx1"/>
                </a:solidFill>
                <a:effectLst>
                  <a:outerShdw blurRad="38100" dist="19050" dir="2700000" algn="tl" rotWithShape="0">
                    <a:schemeClr val="dk1">
                      <a:alpha val="40000"/>
                    </a:schemeClr>
                  </a:outerShdw>
                </a:effectLst>
                <a:uFillTx/>
                <a:latin typeface="Gill Sans MT" panose="020B0502020104020203" pitchFamily="34" charset="77"/>
                <a:sym typeface="Palatino"/>
              </a:rPr>
              <a:t>Memory Controller</a:t>
            </a:r>
          </a:p>
        </p:txBody>
      </p:sp>
      <p:sp>
        <p:nvSpPr>
          <p:cNvPr id="30" name="Down Arrow 29">
            <a:extLst>
              <a:ext uri="{FF2B5EF4-FFF2-40B4-BE49-F238E27FC236}">
                <a16:creationId xmlns:a16="http://schemas.microsoft.com/office/drawing/2014/main" id="{ED9B7445-AC48-F04D-A211-C29BC138393E}"/>
              </a:ext>
            </a:extLst>
          </p:cNvPr>
          <p:cNvSpPr/>
          <p:nvPr/>
        </p:nvSpPr>
        <p:spPr>
          <a:xfrm>
            <a:off x="8361248" y="3779521"/>
            <a:ext cx="399210" cy="287258"/>
          </a:xfrm>
          <a:prstGeom prst="downArrow">
            <a:avLst/>
          </a:prstGeom>
          <a:pattFill prst="pct50">
            <a:fgClr>
              <a:srgbClr val="0432FF"/>
            </a:fgClr>
            <a:bgClr>
              <a:srgbClr val="FFFFFF"/>
            </a:bgClr>
          </a:pattFill>
          <a:ln w="12700" cap="flat">
            <a:solidFill>
              <a:srgbClr val="0432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cxnSp>
        <p:nvCxnSpPr>
          <p:cNvPr id="32" name="Straight Arrow Connector 31">
            <a:extLst>
              <a:ext uri="{FF2B5EF4-FFF2-40B4-BE49-F238E27FC236}">
                <a16:creationId xmlns:a16="http://schemas.microsoft.com/office/drawing/2014/main" id="{CAA06EB7-CC5B-8749-823E-01E253580600}"/>
              </a:ext>
            </a:extLst>
          </p:cNvPr>
          <p:cNvCxnSpPr/>
          <p:nvPr/>
        </p:nvCxnSpPr>
        <p:spPr>
          <a:xfrm>
            <a:off x="8131659" y="5133134"/>
            <a:ext cx="0" cy="45720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C69DEB1A-C889-B74A-B26B-AD32577FA011}"/>
              </a:ext>
            </a:extLst>
          </p:cNvPr>
          <p:cNvCxnSpPr/>
          <p:nvPr/>
        </p:nvCxnSpPr>
        <p:spPr>
          <a:xfrm>
            <a:off x="8444079" y="5133134"/>
            <a:ext cx="0" cy="45720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1D7497F4-F392-AC4D-8A85-5A9E5BEB9B2D}"/>
              </a:ext>
            </a:extLst>
          </p:cNvPr>
          <p:cNvCxnSpPr/>
          <p:nvPr/>
        </p:nvCxnSpPr>
        <p:spPr>
          <a:xfrm>
            <a:off x="8734890" y="5133134"/>
            <a:ext cx="0" cy="45720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7" name="Straight Arrow Connector 36">
            <a:extLst>
              <a:ext uri="{FF2B5EF4-FFF2-40B4-BE49-F238E27FC236}">
                <a16:creationId xmlns:a16="http://schemas.microsoft.com/office/drawing/2014/main" id="{C3E346F5-974E-AD44-BEB5-F495E47CA315}"/>
              </a:ext>
            </a:extLst>
          </p:cNvPr>
          <p:cNvCxnSpPr/>
          <p:nvPr/>
        </p:nvCxnSpPr>
        <p:spPr>
          <a:xfrm>
            <a:off x="9101133" y="5133134"/>
            <a:ext cx="0" cy="45720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9" name="TextBox 38">
            <a:extLst>
              <a:ext uri="{FF2B5EF4-FFF2-40B4-BE49-F238E27FC236}">
                <a16:creationId xmlns:a16="http://schemas.microsoft.com/office/drawing/2014/main" id="{4BEA60DA-77F4-794E-A291-F06399D76828}"/>
              </a:ext>
            </a:extLst>
          </p:cNvPr>
          <p:cNvSpPr txBox="1"/>
          <p:nvPr/>
        </p:nvSpPr>
        <p:spPr>
          <a:xfrm>
            <a:off x="8154537" y="4829485"/>
            <a:ext cx="881652"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414141"/>
                </a:solidFill>
                <a:effectLst/>
                <a:uFillTx/>
                <a:latin typeface="Gill Sans MT" panose="020B0502020104020203" pitchFamily="34" charset="77"/>
                <a:sym typeface="Palatino"/>
              </a:rPr>
              <a:t>Line address</a:t>
            </a:r>
          </a:p>
        </p:txBody>
      </p:sp>
      <p:sp>
        <p:nvSpPr>
          <p:cNvPr id="40" name="TextBox 39">
            <a:extLst>
              <a:ext uri="{FF2B5EF4-FFF2-40B4-BE49-F238E27FC236}">
                <a16:creationId xmlns:a16="http://schemas.microsoft.com/office/drawing/2014/main" id="{232FAF6A-329F-FB41-950B-54AA0612329D}"/>
              </a:ext>
            </a:extLst>
          </p:cNvPr>
          <p:cNvSpPr txBox="1"/>
          <p:nvPr/>
        </p:nvSpPr>
        <p:spPr>
          <a:xfrm>
            <a:off x="8787130" y="5188487"/>
            <a:ext cx="294953" cy="333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FF0000"/>
                </a:solidFill>
                <a:effectLst/>
                <a:uFillTx/>
                <a:latin typeface="Palatino"/>
                <a:ea typeface="Palatino"/>
                <a:cs typeface="Palatino"/>
                <a:sym typeface="Palatino"/>
              </a:rPr>
              <a:t>…</a:t>
            </a:r>
          </a:p>
        </p:txBody>
      </p:sp>
      <p:sp>
        <p:nvSpPr>
          <p:cNvPr id="41" name="Down Arrow 40">
            <a:extLst>
              <a:ext uri="{FF2B5EF4-FFF2-40B4-BE49-F238E27FC236}">
                <a16:creationId xmlns:a16="http://schemas.microsoft.com/office/drawing/2014/main" id="{D37F9758-9626-F34D-A496-F956CD2BA3F9}"/>
              </a:ext>
            </a:extLst>
          </p:cNvPr>
          <p:cNvSpPr/>
          <p:nvPr/>
        </p:nvSpPr>
        <p:spPr>
          <a:xfrm>
            <a:off x="8361248" y="4562081"/>
            <a:ext cx="399210" cy="287258"/>
          </a:xfrm>
          <a:prstGeom prst="downArrow">
            <a:avLst/>
          </a:prstGeom>
          <a:pattFill prst="pct50">
            <a:fgClr>
              <a:srgbClr val="0432FF"/>
            </a:fgClr>
            <a:bgClr>
              <a:srgbClr val="FFFFFF"/>
            </a:bgClr>
          </a:pattFill>
          <a:ln w="12700" cap="flat">
            <a:solidFill>
              <a:srgbClr val="0432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42" name="Rectangle 41">
            <a:extLst>
              <a:ext uri="{FF2B5EF4-FFF2-40B4-BE49-F238E27FC236}">
                <a16:creationId xmlns:a16="http://schemas.microsoft.com/office/drawing/2014/main" id="{1BBAFE81-07CE-B44D-9E00-2A1884759C1D}"/>
              </a:ext>
            </a:extLst>
          </p:cNvPr>
          <p:cNvSpPr/>
          <p:nvPr/>
        </p:nvSpPr>
        <p:spPr>
          <a:xfrm>
            <a:off x="6162027" y="6030220"/>
            <a:ext cx="4924345" cy="410369"/>
          </a:xfrm>
          <a:prstGeom prst="rect">
            <a:avLst/>
          </a:prstGeom>
          <a:solidFill>
            <a:schemeClr val="bg1">
              <a:lumMod val="75000"/>
              <a:lumOff val="2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i="0" u="none" strike="noStrike" normalizeH="0" baseline="0" dirty="0">
                <a:ln w="0"/>
                <a:solidFill>
                  <a:schemeClr val="tx1"/>
                </a:solidFill>
                <a:effectLst>
                  <a:outerShdw blurRad="38100" dist="19050" dir="2700000" algn="tl" rotWithShape="0">
                    <a:schemeClr val="dk1">
                      <a:alpha val="40000"/>
                    </a:schemeClr>
                  </a:outerShdw>
                </a:effectLst>
                <a:uFillTx/>
                <a:latin typeface="Gill Sans MT" panose="020B0502020104020203" pitchFamily="34" charset="77"/>
                <a:sym typeface="Palatino"/>
              </a:rPr>
              <a:t>Global Memory (DRAM)</a:t>
            </a:r>
            <a:endParaRPr kumimoji="0" lang="en-US" sz="2000" b="0" i="0" u="none" strike="noStrike" cap="none" spc="0" normalizeH="0" baseline="0" dirty="0">
              <a:ln>
                <a:noFill/>
              </a:ln>
              <a:solidFill>
                <a:srgbClr val="FFFFFF"/>
              </a:solidFill>
              <a:effectLst>
                <a:outerShdw blurRad="25400" dist="33948" dir="2700000" rotWithShape="0">
                  <a:srgbClr val="3B3936"/>
                </a:outerShdw>
              </a:effectLst>
              <a:uFillTx/>
              <a:latin typeface="Gill Sans MT" panose="020B0502020104020203" pitchFamily="34" charset="77"/>
              <a:sym typeface="Palatino"/>
            </a:endParaRPr>
          </a:p>
        </p:txBody>
      </p:sp>
      <p:sp>
        <p:nvSpPr>
          <p:cNvPr id="43" name="Down Arrow 42">
            <a:extLst>
              <a:ext uri="{FF2B5EF4-FFF2-40B4-BE49-F238E27FC236}">
                <a16:creationId xmlns:a16="http://schemas.microsoft.com/office/drawing/2014/main" id="{98A7E925-5236-8B42-9D50-305DFA3678F8}"/>
              </a:ext>
            </a:extLst>
          </p:cNvPr>
          <p:cNvSpPr/>
          <p:nvPr/>
        </p:nvSpPr>
        <p:spPr>
          <a:xfrm>
            <a:off x="8361248" y="5666648"/>
            <a:ext cx="399210" cy="287258"/>
          </a:xfrm>
          <a:prstGeom prst="downArrow">
            <a:avLst/>
          </a:prstGeom>
          <a:pattFill prst="pct50">
            <a:fgClr>
              <a:srgbClr val="0432FF"/>
            </a:fgClr>
            <a:bgClr>
              <a:srgbClr val="FFFFFF"/>
            </a:bgClr>
          </a:pattFill>
          <a:ln w="12700" cap="flat">
            <a:solidFill>
              <a:srgbClr val="0432FF"/>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Tree>
    <p:extLst>
      <p:ext uri="{BB962C8B-B14F-4D97-AF65-F5344CB8AC3E}">
        <p14:creationId xmlns:p14="http://schemas.microsoft.com/office/powerpoint/2010/main" val="8116166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4" end="4"/>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0" grpId="0" animBg="1"/>
      <p:bldP spid="11" grpId="0" animBg="1"/>
      <p:bldP spid="12" grpId="0" animBg="1"/>
      <p:bldP spid="13" grpId="0" animBg="1"/>
      <p:bldP spid="24" grpId="0"/>
      <p:bldP spid="25" grpId="0"/>
      <p:bldP spid="27" grpId="0"/>
      <p:bldP spid="28" grpId="0" animBg="1"/>
      <p:bldP spid="29" grpId="0" animBg="1"/>
      <p:bldP spid="30" grpId="0" animBg="1"/>
      <p:bldP spid="39" grpId="0"/>
      <p:bldP spid="40" grpId="0"/>
      <p:bldP spid="41" grpId="0" animBg="1"/>
      <p:bldP spid="42" grpId="0" animBg="1"/>
      <p:bldP spid="4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GW_presentation">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W_presentation" id="{1EFA5A8F-76AB-AB48-B10E-0D046EDE92AF}" vid="{A99EF190-BB87-CF4F-8579-1D86AE706C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GW_presentation</Template>
  <TotalTime>12036</TotalTime>
  <Words>1229</Words>
  <Application>Microsoft Macintosh PowerPoint</Application>
  <PresentationFormat>Widescreen</PresentationFormat>
  <Paragraphs>329</Paragraphs>
  <Slides>20</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Lantinghei SC Extralight</vt:lpstr>
      <vt:lpstr>Zapf Dingbats</vt:lpstr>
      <vt:lpstr>Arial</vt:lpstr>
      <vt:lpstr>Bodoni SvtyTwo ITC TT-Book</vt:lpstr>
      <vt:lpstr>Calibri</vt:lpstr>
      <vt:lpstr>Cambria Math</vt:lpstr>
      <vt:lpstr>Gill Sans</vt:lpstr>
      <vt:lpstr>Gill Sans MT</vt:lpstr>
      <vt:lpstr>Helvetica Neue</vt:lpstr>
      <vt:lpstr>Palatino</vt:lpstr>
      <vt:lpstr>Times New Roman</vt:lpstr>
      <vt:lpstr>GW_presentation</vt:lpstr>
      <vt:lpstr>TLPGNN: A Lightweight Two-Level Parallelism Paradigm for Graph Neural Network Computation on GPU</vt:lpstr>
      <vt:lpstr>Outline</vt:lpstr>
      <vt:lpstr>Graph is Everywhere</vt:lpstr>
      <vt:lpstr>Graph Neural Networks (GNNs)</vt:lpstr>
      <vt:lpstr>Computation in Each Layer of GNNs</vt:lpstr>
      <vt:lpstr>Cuda: Programming GPU</vt:lpstr>
      <vt:lpstr>Warp: Gap between Model and Execution</vt:lpstr>
      <vt:lpstr>Branch Divergence</vt:lpstr>
      <vt:lpstr>Global Memory Access</vt:lpstr>
      <vt:lpstr>Coalesced vs Uncoalesced Access</vt:lpstr>
      <vt:lpstr>Overview of TLPGNN</vt:lpstr>
      <vt:lpstr>Atomic Operations</vt:lpstr>
      <vt:lpstr>Coalesced Memory Access</vt:lpstr>
      <vt:lpstr>Kernel launches</vt:lpstr>
      <vt:lpstr>Two-level Parallelism</vt:lpstr>
      <vt:lpstr>Two-level Parallelism</vt:lpstr>
      <vt:lpstr>Optimizations</vt:lpstr>
      <vt:lpstr>Performance Improvement</vt:lpstr>
      <vt:lpstr>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 Qiang</dc:creator>
  <cp:lastModifiedBy>Fu, Qiang</cp:lastModifiedBy>
  <cp:revision>43</cp:revision>
  <dcterms:created xsi:type="dcterms:W3CDTF">2022-04-27T17:50:35Z</dcterms:created>
  <dcterms:modified xsi:type="dcterms:W3CDTF">2022-06-23T05:11:43Z</dcterms:modified>
</cp:coreProperties>
</file>